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31.xml" ContentType="application/vnd.openxmlformats-officedocument.presentationml.notesSlide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2" r:id="rId1"/>
  </p:sldMasterIdLst>
  <p:notesMasterIdLst>
    <p:notesMasterId r:id="rId40"/>
  </p:notesMasterIdLst>
  <p:handoutMasterIdLst>
    <p:handoutMasterId r:id="rId41"/>
  </p:handoutMasterIdLst>
  <p:sldIdLst>
    <p:sldId id="447" r:id="rId2"/>
    <p:sldId id="482" r:id="rId3"/>
    <p:sldId id="483" r:id="rId4"/>
    <p:sldId id="484" r:id="rId5"/>
    <p:sldId id="485" r:id="rId6"/>
    <p:sldId id="486" r:id="rId7"/>
    <p:sldId id="487" r:id="rId8"/>
    <p:sldId id="488" r:id="rId9"/>
    <p:sldId id="518" r:id="rId10"/>
    <p:sldId id="480" r:id="rId11"/>
    <p:sldId id="490" r:id="rId12"/>
    <p:sldId id="494" r:id="rId13"/>
    <p:sldId id="516" r:id="rId14"/>
    <p:sldId id="491" r:id="rId15"/>
    <p:sldId id="492" r:id="rId16"/>
    <p:sldId id="493" r:id="rId17"/>
    <p:sldId id="498" r:id="rId18"/>
    <p:sldId id="499" r:id="rId19"/>
    <p:sldId id="505" r:id="rId20"/>
    <p:sldId id="506" r:id="rId21"/>
    <p:sldId id="517" r:id="rId22"/>
    <p:sldId id="501" r:id="rId23"/>
    <p:sldId id="502" r:id="rId24"/>
    <p:sldId id="503" r:id="rId25"/>
    <p:sldId id="452" r:id="rId26"/>
    <p:sldId id="453" r:id="rId27"/>
    <p:sldId id="512" r:id="rId28"/>
    <p:sldId id="513" r:id="rId29"/>
    <p:sldId id="514" r:id="rId30"/>
    <p:sldId id="463" r:id="rId31"/>
    <p:sldId id="515" r:id="rId32"/>
    <p:sldId id="468" r:id="rId33"/>
    <p:sldId id="471" r:id="rId34"/>
    <p:sldId id="462" r:id="rId35"/>
    <p:sldId id="464" r:id="rId36"/>
    <p:sldId id="476" r:id="rId37"/>
    <p:sldId id="465" r:id="rId38"/>
    <p:sldId id="467" r:id="rId39"/>
  </p:sldIdLst>
  <p:sldSz cx="9144000" cy="6858000" type="screen4x3"/>
  <p:notesSz cx="6858000" cy="9144000"/>
  <p:embeddedFontLst>
    <p:embeddedFont>
      <p:font typeface="Lucida Sans Unicode" pitchFamily="34" charset="0"/>
      <p:regular r:id="rId42"/>
    </p:embeddedFont>
    <p:embeddedFont>
      <p:font typeface="Wingdings 3" pitchFamily="18" charset="2"/>
      <p:regular r:id="rId43"/>
    </p:embeddedFont>
    <p:embeddedFont>
      <p:font typeface="cmsy10" pitchFamily="34" charset="0"/>
      <p:regular r:id="rId44"/>
    </p:embeddedFont>
    <p:embeddedFont>
      <p:font typeface="cmr10" pitchFamily="34" charset="0"/>
      <p:regular r:id="rId45"/>
    </p:embeddedFont>
    <p:embeddedFont>
      <p:font typeface="cmr7" pitchFamily="34" charset="0"/>
      <p:regular r:id="rId46"/>
    </p:embeddedFont>
    <p:embeddedFont>
      <p:font typeface="cmsy7" pitchFamily="34" charset="0"/>
      <p:regular r:id="rId47"/>
    </p:embeddedFont>
    <p:embeddedFont>
      <p:font typeface="Verdana" pitchFamily="34" charset="0"/>
      <p:regular r:id="rId48"/>
      <p:bold r:id="rId49"/>
      <p:italic r:id="rId50"/>
      <p:boldItalic r:id="rId51"/>
    </p:embeddedFont>
    <p:embeddedFont>
      <p:font typeface="cmmi10" pitchFamily="34" charset="0"/>
      <p:regular r:id="rId52"/>
    </p:embeddedFont>
    <p:embeddedFont>
      <p:font typeface="Webdings" pitchFamily="18" charset="2"/>
      <p:regular r:id="rId53"/>
    </p:embeddedFont>
    <p:embeddedFont>
      <p:font typeface="cmmi7" pitchFamily="34" charset="0"/>
      <p:regular r:id="rId54"/>
    </p:embeddedFont>
    <p:embeddedFont>
      <p:font typeface="cmsy5" pitchFamily="34" charset="0"/>
      <p:regular r:id="rId55"/>
    </p:embeddedFont>
    <p:embeddedFont>
      <p:font typeface="Wingdings 2" pitchFamily="18" charset="2"/>
      <p:regular r:id="rId56"/>
    </p:embeddedFont>
  </p:embeddedFontLst>
  <p:custDataLst>
    <p:tags r:id="rId57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Schaffner" initials="C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2DA2BF"/>
    <a:srgbClr val="0000FF"/>
    <a:srgbClr val="000000"/>
    <a:srgbClr val="00FF00"/>
    <a:srgbClr val="DAF6F5"/>
    <a:srgbClr val="FFFF66"/>
    <a:srgbClr val="FFCC66"/>
    <a:srgbClr val="F8FEB0"/>
    <a:srgbClr val="FF00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60" autoAdjust="0"/>
    <p:restoredTop sz="94384" autoAdjust="0"/>
  </p:normalViewPr>
  <p:slideViewPr>
    <p:cSldViewPr snapToGrid="0" showGuides="1">
      <p:cViewPr varScale="1">
        <p:scale>
          <a:sx n="66" d="100"/>
          <a:sy n="66" d="100"/>
        </p:scale>
        <p:origin x="-234" y="-10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1896" y="-96"/>
      </p:cViewPr>
      <p:guideLst>
        <p:guide orient="horz" pos="2880"/>
        <p:guide pos="2160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ags" Target="tags/tag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A0C69-6C08-4EFD-9244-C67A3EE67B8A}" type="datetimeFigureOut">
              <a:rPr lang="en-US" smtClean="0"/>
              <a:pPr/>
              <a:t>4/17/2008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ABBC8-5F19-49A2-8E7D-BB319C271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F83DCC8-1BFB-4D97-B364-1036AC4530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8D9C7-E523-42E1-8042-3340B1E37F68}" type="slidenum">
              <a:rPr lang="en-US"/>
              <a:pPr/>
              <a:t>1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15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16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17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18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20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677CE-C86E-4ABC-BF1F-555987E9D1DE}" type="slidenum">
              <a:rPr lang="en-US"/>
              <a:pPr/>
              <a:t>21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A37F5-B521-4B17-9542-70CEA159FE87}" type="slidenum">
              <a:rPr lang="en-US"/>
              <a:pPr/>
              <a:t>22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1CD94-764E-4425-ADBC-6AE76860E0D1}" type="slidenum">
              <a:rPr lang="en-US"/>
              <a:pPr/>
              <a:t>23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870C0-9CFF-4EA2-B9E7-93AB7746DE9E}" type="slidenum">
              <a:rPr lang="en-US"/>
              <a:pPr/>
              <a:t>24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32792D-2933-487C-98E2-AA0C6352A6DE}" type="slidenum">
              <a:rPr lang="en-US"/>
              <a:pPr/>
              <a:t>26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32792D-2933-487C-98E2-AA0C6352A6DE}" type="slidenum">
              <a:rPr lang="en-US"/>
              <a:pPr/>
              <a:t>27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32792D-2933-487C-98E2-AA0C6352A6DE}" type="slidenum">
              <a:rPr lang="en-US"/>
              <a:pPr/>
              <a:t>28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32792D-2933-487C-98E2-AA0C6352A6DE}" type="slidenum">
              <a:rPr lang="en-US"/>
              <a:pPr/>
              <a:t>29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AEAB6-AE74-446E-A380-DACDBA393CEE}" type="slidenum">
              <a:rPr lang="en-US"/>
              <a:pPr/>
              <a:t>30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80" name="Text Box 4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2400" i="1"/>
              <a:t>QUantum protocols for SEcure computation in Practice</a:t>
            </a: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BBF86-C25C-4356-8A95-C398282B7EEA}" type="slidenum">
              <a:rPr lang="en-US"/>
              <a:pPr/>
              <a:t>32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41EB1-878E-4E0B-AEFE-198F44C4972D}" type="slidenum">
              <a:rPr lang="en-US"/>
              <a:pPr/>
              <a:t>33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ED664-0C59-40A3-9D93-BA88274F29AE}" type="slidenum">
              <a:rPr lang="en-US"/>
              <a:pPr/>
              <a:t>34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81F0D-1009-4504-8109-BB7F192058B9}" type="slidenum">
              <a:rPr lang="en-US"/>
              <a:pPr/>
              <a:t>35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36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16EAC-933F-4238-96E7-5BB64129B394}" type="slidenum">
              <a:rPr lang="en-US"/>
              <a:pPr/>
              <a:t>37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09132-26AB-48DA-9201-0E94BD799F6E}" type="slidenum">
              <a:rPr lang="en-US"/>
              <a:pPr/>
              <a:t>38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677CE-C86E-4ABC-BF1F-555987E9D1DE}" type="slidenum">
              <a:rPr lang="en-US"/>
              <a:pPr/>
              <a:t>9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10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11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12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677CE-C86E-4ABC-BF1F-555987E9D1DE}" type="slidenum">
              <a:rPr lang="en-US"/>
              <a:pPr/>
              <a:t>13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14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938CE6-3EA7-4AE2-AD59-ED16F34FA8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/>
              <a:pPr/>
              <a:t>4/17/2008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/>
              <a:pPr/>
              <a:t>4/17/2008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/>
              <a:pPr/>
              <a:t>4/17/2008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4/17/2008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9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4/17/2008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14" r:id="rId7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3.wmf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3.wmf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pn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6.wmf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wmf"/><Relationship Id="rId4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wmf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w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7.jpe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15.pn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2.wmf"/><Relationship Id="rId10" Type="http://schemas.openxmlformats.org/officeDocument/2006/relationships/image" Target="../media/image11.wmf"/><Relationship Id="rId4" Type="http://schemas.openxmlformats.org/officeDocument/2006/relationships/image" Target="../media/image7.wmf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8.png"/><Relationship Id="rId5" Type="http://schemas.openxmlformats.org/officeDocument/2006/relationships/image" Target="../media/image25.pn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tags" Target="../tags/tag33.xml"/><Relationship Id="rId7" Type="http://schemas.openxmlformats.org/officeDocument/2006/relationships/notesSlide" Target="../notesSlides/notesSlide28.xml"/><Relationship Id="rId12" Type="http://schemas.openxmlformats.org/officeDocument/2006/relationships/oleObject" Target="../embeddings/oleObject2.bin"/><Relationship Id="rId2" Type="http://schemas.openxmlformats.org/officeDocument/2006/relationships/tags" Target="../tags/tag3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oleObject" Target="../embeddings/oleObject1.bin"/><Relationship Id="rId5" Type="http://schemas.openxmlformats.org/officeDocument/2006/relationships/tags" Target="../tags/tag35.xml"/><Relationship Id="rId10" Type="http://schemas.openxmlformats.org/officeDocument/2006/relationships/image" Target="../media/image3.wmf"/><Relationship Id="rId4" Type="http://schemas.openxmlformats.org/officeDocument/2006/relationships/tags" Target="../tags/tag34.xml"/><Relationship Id="rId9" Type="http://schemas.openxmlformats.org/officeDocument/2006/relationships/image" Target="../media/image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37.xml"/><Relationship Id="rId7" Type="http://schemas.openxmlformats.org/officeDocument/2006/relationships/notesSlide" Target="../notesSlides/notesSlide29.xml"/><Relationship Id="rId12" Type="http://schemas.openxmlformats.org/officeDocument/2006/relationships/oleObject" Target="../embeddings/oleObject4.bin"/><Relationship Id="rId2" Type="http://schemas.openxmlformats.org/officeDocument/2006/relationships/tags" Target="../tags/tag36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11" Type="http://schemas.openxmlformats.org/officeDocument/2006/relationships/oleObject" Target="../embeddings/oleObject3.bin"/><Relationship Id="rId5" Type="http://schemas.openxmlformats.org/officeDocument/2006/relationships/tags" Target="../tags/tag39.xml"/><Relationship Id="rId10" Type="http://schemas.openxmlformats.org/officeDocument/2006/relationships/image" Target="../media/image6.wmf"/><Relationship Id="rId4" Type="http://schemas.openxmlformats.org/officeDocument/2006/relationships/tags" Target="../tags/tag38.xml"/><Relationship Id="rId9" Type="http://schemas.openxmlformats.org/officeDocument/2006/relationships/image" Target="../media/image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.wmf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3.wmf"/><Relationship Id="rId2" Type="http://schemas.openxmlformats.org/officeDocument/2006/relationships/tags" Target="../tags/tag40.xml"/><Relationship Id="rId1" Type="http://schemas.openxmlformats.org/officeDocument/2006/relationships/vmlDrawing" Target="../drawings/vmlDrawing3.vml"/><Relationship Id="rId6" Type="http://schemas.openxmlformats.org/officeDocument/2006/relationships/tags" Target="../tags/tag44.xml"/><Relationship Id="rId11" Type="http://schemas.openxmlformats.org/officeDocument/2006/relationships/image" Target="../media/image4.wmf"/><Relationship Id="rId5" Type="http://schemas.openxmlformats.org/officeDocument/2006/relationships/tags" Target="../tags/tag43.xml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6.wmf"/><Relationship Id="rId4" Type="http://schemas.openxmlformats.org/officeDocument/2006/relationships/tags" Target="../tags/tag42.xml"/><Relationship Id="rId9" Type="http://schemas.openxmlformats.org/officeDocument/2006/relationships/notesSlide" Target="../notesSlides/notesSlide30.xml"/><Relationship Id="rId1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.wmf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3.wmf"/><Relationship Id="rId2" Type="http://schemas.openxmlformats.org/officeDocument/2006/relationships/tags" Target="../tags/tag46.xml"/><Relationship Id="rId1" Type="http://schemas.openxmlformats.org/officeDocument/2006/relationships/vmlDrawing" Target="../drawings/vmlDrawing4.vml"/><Relationship Id="rId6" Type="http://schemas.openxmlformats.org/officeDocument/2006/relationships/tags" Target="../tags/tag50.xml"/><Relationship Id="rId11" Type="http://schemas.openxmlformats.org/officeDocument/2006/relationships/image" Target="../media/image4.wmf"/><Relationship Id="rId5" Type="http://schemas.openxmlformats.org/officeDocument/2006/relationships/tags" Target="../tags/tag49.xml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wmf"/><Relationship Id="rId4" Type="http://schemas.openxmlformats.org/officeDocument/2006/relationships/tags" Target="../tags/tag48.xml"/><Relationship Id="rId9" Type="http://schemas.openxmlformats.org/officeDocument/2006/relationships/notesSlide" Target="../notesSlides/notesSlide31.xml"/><Relationship Id="rId1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3.wmf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4.wmf"/><Relationship Id="rId2" Type="http://schemas.openxmlformats.org/officeDocument/2006/relationships/tags" Target="../tags/tag5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5.vml"/><Relationship Id="rId6" Type="http://schemas.openxmlformats.org/officeDocument/2006/relationships/tags" Target="../tags/tag56.xml"/><Relationship Id="rId11" Type="http://schemas.openxmlformats.org/officeDocument/2006/relationships/image" Target="../media/image6.wmf"/><Relationship Id="rId5" Type="http://schemas.openxmlformats.org/officeDocument/2006/relationships/tags" Target="../tags/tag55.xml"/><Relationship Id="rId15" Type="http://schemas.openxmlformats.org/officeDocument/2006/relationships/oleObject" Target="../embeddings/oleObject9.bin"/><Relationship Id="rId10" Type="http://schemas.openxmlformats.org/officeDocument/2006/relationships/notesSlide" Target="../notesSlides/notesSlide32.xml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tags" Target="../tags/tag8.xml"/><Relationship Id="rId7" Type="http://schemas.openxmlformats.org/officeDocument/2006/relationships/image" Target="../media/image2.w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tags" Target="../tags/tag13.xml"/><Relationship Id="rId7" Type="http://schemas.openxmlformats.org/officeDocument/2006/relationships/image" Target="../media/image2.w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image" Target="../media/image2.wmf"/><Relationship Id="rId4" Type="http://schemas.openxmlformats.org/officeDocument/2006/relationships/tags" Target="../tags/tag19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5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403" name="Rectangle 11"/>
          <p:cNvSpPr>
            <a:spLocks noChangeArrowheads="1"/>
          </p:cNvSpPr>
          <p:nvPr/>
        </p:nvSpPr>
        <p:spPr bwMode="auto">
          <a:xfrm>
            <a:off x="247087" y="2693988"/>
            <a:ext cx="835342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de-CH" sz="2400" b="0" i="1" dirty="0">
              <a:cs typeface="Arial" charset="0"/>
            </a:endParaRPr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6187" y="589928"/>
            <a:ext cx="8236961" cy="2212264"/>
          </a:xfrm>
        </p:spPr>
        <p:txBody>
          <a:bodyPr>
            <a:noAutofit/>
          </a:bodyPr>
          <a:lstStyle/>
          <a:p>
            <a:r>
              <a:rPr lang="en-US" dirty="0" smtClean="0"/>
              <a:t>Secure Identification </a:t>
            </a:r>
            <a:br>
              <a:rPr lang="en-US" dirty="0" smtClean="0"/>
            </a:br>
            <a:r>
              <a:rPr lang="en-US" dirty="0" smtClean="0"/>
              <a:t>Using </a:t>
            </a:r>
            <a:br>
              <a:rPr lang="en-US" dirty="0" smtClean="0"/>
            </a:br>
            <a:r>
              <a:rPr lang="en-US" dirty="0" smtClean="0"/>
              <a:t>Quantum Communication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98206" y="3200398"/>
            <a:ext cx="8458200" cy="1607576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65000"/>
            </a:pPr>
            <a:r>
              <a:rPr lang="da-DK" sz="2400" dirty="0" smtClean="0">
                <a:cs typeface="Arial" charset="0"/>
              </a:rPr>
              <a:t>S</a:t>
            </a:r>
            <a:r>
              <a:rPr lang="de-CH" sz="2400" dirty="0" smtClean="0">
                <a:cs typeface="Arial" charset="0"/>
              </a:rPr>
              <a:t>erge Fehr, </a:t>
            </a:r>
            <a:r>
              <a:rPr lang="de-CH" sz="2400" dirty="0" smtClean="0">
                <a:solidFill>
                  <a:srgbClr val="0000FF"/>
                </a:solidFill>
                <a:cs typeface="Arial" charset="0"/>
              </a:rPr>
              <a:t>Christian Schaffner </a:t>
            </a:r>
            <a:r>
              <a:rPr lang="de-CH" sz="2400" i="1" dirty="0" smtClean="0">
                <a:cs typeface="Arial" charset="0"/>
              </a:rPr>
              <a:t>(CWI Amsterdam, NL)</a:t>
            </a:r>
          </a:p>
          <a:p>
            <a:pPr>
              <a:spcBef>
                <a:spcPct val="20000"/>
              </a:spcBef>
              <a:buSzPct val="65000"/>
            </a:pPr>
            <a:r>
              <a:rPr lang="de-CH" sz="2400" i="1" dirty="0" smtClean="0">
                <a:cs typeface="Arial" charset="0"/>
              </a:rPr>
              <a:t/>
            </a:r>
            <a:br>
              <a:rPr lang="de-CH" sz="2400" i="1" dirty="0" smtClean="0">
                <a:cs typeface="Arial" charset="0"/>
              </a:rPr>
            </a:br>
            <a:r>
              <a:rPr lang="de-CH" sz="2400" dirty="0" smtClean="0">
                <a:cs typeface="Arial" charset="0"/>
              </a:rPr>
              <a:t>Ivan Damgård, Louis Salvail </a:t>
            </a:r>
            <a:r>
              <a:rPr lang="de-CH" sz="2400" i="1" dirty="0" smtClean="0">
                <a:cs typeface="Arial" charset="0"/>
              </a:rPr>
              <a:t>(University of Århus, DK)</a:t>
            </a:r>
          </a:p>
          <a:p>
            <a:endParaRPr lang="en-US" dirty="0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68313" y="5734050"/>
            <a:ext cx="3600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b="0" dirty="0"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222" y="5634341"/>
            <a:ext cx="8554065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+mn-lt"/>
              </a:rPr>
              <a:t>Workshop: Practical Applications of New Research in Cryptography</a:t>
            </a:r>
          </a:p>
          <a:p>
            <a:r>
              <a:rPr lang="en-US" b="0" dirty="0" err="1" smtClean="0">
                <a:solidFill>
                  <a:schemeClr val="bg1"/>
                </a:solidFill>
                <a:latin typeface="+mn-lt"/>
              </a:rPr>
              <a:t>Sabanci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 University, Turkey</a:t>
            </a:r>
          </a:p>
          <a:p>
            <a:r>
              <a:rPr lang="en-US" b="0" dirty="0" smtClean="0">
                <a:solidFill>
                  <a:schemeClr val="bg1"/>
                </a:solidFill>
                <a:latin typeface="+mn-lt"/>
              </a:rPr>
              <a:t>Friday, April 18, 2008</a:t>
            </a:r>
            <a:endParaRPr lang="en-US" b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720725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Quantum Key Distribution (QKD)</a:t>
            </a:r>
            <a:endParaRPr lang="en-US" dirty="0"/>
          </a:p>
        </p:txBody>
      </p:sp>
      <p:pic>
        <p:nvPicPr>
          <p:cNvPr id="518147" name="Picture 3" descr="j014123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672348" y="2816942"/>
            <a:ext cx="1312714" cy="1091381"/>
          </a:xfrm>
          <a:noFill/>
          <a:ln/>
        </p:spPr>
      </p:pic>
      <p:pic>
        <p:nvPicPr>
          <p:cNvPr id="518148" name="Picture 4" descr="j00915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6930" y="1325307"/>
            <a:ext cx="803634" cy="1220832"/>
          </a:xfrm>
          <a:prstGeom prst="rect">
            <a:avLst/>
          </a:prstGeom>
          <a:noFill/>
        </p:spPr>
      </p:pic>
      <p:pic>
        <p:nvPicPr>
          <p:cNvPr id="518149" name="Picture 5" descr="j00916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6741" y="1531352"/>
            <a:ext cx="931555" cy="1055762"/>
          </a:xfrm>
          <a:prstGeom prst="rect">
            <a:avLst/>
          </a:prstGeom>
          <a:noFill/>
        </p:spPr>
      </p:pic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700213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232787" y="1797255"/>
            <a:ext cx="172526" cy="931197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36426" y="88490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85303" y="3923072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559824" y="4507783"/>
            <a:ext cx="83518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most-studied in quantum cryptography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3-party</a:t>
            </a:r>
            <a:r>
              <a:rPr lang="de-CH" sz="2400" b="0" dirty="0" smtClean="0">
                <a:cs typeface="Arial" charset="0"/>
              </a:rPr>
              <a:t> scenario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unconditional security </a:t>
            </a:r>
            <a:r>
              <a:rPr lang="de-CH" sz="2400" b="0" dirty="0" smtClean="0">
                <a:cs typeface="Arial" charset="0"/>
              </a:rPr>
              <a:t>against unrestricted eavesdroppers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3408925" y="1118572"/>
            <a:ext cx="2260600" cy="461297"/>
            <a:chOff x="5444203" y="2740895"/>
            <a:chExt cx="2260600" cy="461297"/>
          </a:xfrm>
        </p:grpSpPr>
        <p:grpSp>
          <p:nvGrpSpPr>
            <p:cNvPr id="95" name="Group 94"/>
            <p:cNvGrpSpPr/>
            <p:nvPr/>
          </p:nvGrpSpPr>
          <p:grpSpPr>
            <a:xfrm>
              <a:off x="6358603" y="2755643"/>
              <a:ext cx="431800" cy="431800"/>
              <a:chOff x="6609326" y="2787752"/>
              <a:chExt cx="431800" cy="431800"/>
            </a:xfrm>
          </p:grpSpPr>
          <p:sp>
            <p:nvSpPr>
              <p:cNvPr id="82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3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7273003" y="2740895"/>
              <a:ext cx="431800" cy="431800"/>
              <a:chOff x="6609326" y="2340077"/>
              <a:chExt cx="431800" cy="431800"/>
            </a:xfrm>
          </p:grpSpPr>
          <p:sp>
            <p:nvSpPr>
              <p:cNvPr id="84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5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6815803" y="2755643"/>
              <a:ext cx="431800" cy="431800"/>
              <a:chOff x="6609326" y="3248127"/>
              <a:chExt cx="431800" cy="431800"/>
            </a:xfrm>
          </p:grpSpPr>
          <p:sp>
            <p:nvSpPr>
              <p:cNvPr id="86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7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5901403" y="2755643"/>
              <a:ext cx="431800" cy="431800"/>
              <a:chOff x="6609326" y="3703740"/>
              <a:chExt cx="431800" cy="431800"/>
            </a:xfrm>
          </p:grpSpPr>
          <p:sp>
            <p:nvSpPr>
              <p:cNvPr id="88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9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5444203" y="2770392"/>
              <a:ext cx="431800" cy="431800"/>
              <a:chOff x="6609326" y="4159352"/>
              <a:chExt cx="431800" cy="431800"/>
            </a:xfrm>
          </p:grpSpPr>
          <p:sp>
            <p:nvSpPr>
              <p:cNvPr id="90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91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1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0" grpId="0" animBg="1"/>
      <p:bldP spid="518151" grpId="0" animBg="1"/>
      <p:bldP spid="518152" grpId="0" animBg="1"/>
      <p:bldP spid="518171" grpId="0" animBg="1"/>
      <p:bldP spid="518185" grpId="0" animBg="1"/>
      <p:bldP spid="518186" grpId="0" animBg="1"/>
      <p:bldP spid="79" grpId="0"/>
      <p:bldP spid="8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408925" y="1870720"/>
            <a:ext cx="1803400" cy="446548"/>
            <a:chOff x="3408925" y="1870720"/>
            <a:chExt cx="1803400" cy="446548"/>
          </a:xfrm>
        </p:grpSpPr>
        <p:grpSp>
          <p:nvGrpSpPr>
            <p:cNvPr id="61" name="Group 93"/>
            <p:cNvGrpSpPr/>
            <p:nvPr/>
          </p:nvGrpSpPr>
          <p:grpSpPr>
            <a:xfrm>
              <a:off x="4780525" y="1870720"/>
              <a:ext cx="431800" cy="431800"/>
              <a:chOff x="6609326" y="3248127"/>
              <a:chExt cx="431800" cy="431800"/>
            </a:xfrm>
          </p:grpSpPr>
          <p:sp>
            <p:nvSpPr>
              <p:cNvPr id="62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63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45" name="Group 91"/>
            <p:cNvGrpSpPr/>
            <p:nvPr/>
          </p:nvGrpSpPr>
          <p:grpSpPr>
            <a:xfrm>
              <a:off x="3408925" y="1885468"/>
              <a:ext cx="431800" cy="431800"/>
              <a:chOff x="6609326" y="4159352"/>
              <a:chExt cx="431800" cy="431800"/>
            </a:xfrm>
          </p:grpSpPr>
          <p:sp>
            <p:nvSpPr>
              <p:cNvPr id="46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47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408925" y="1133320"/>
            <a:ext cx="440391" cy="431800"/>
            <a:chOff x="3866125" y="1133320"/>
            <a:chExt cx="440391" cy="431800"/>
          </a:xfrm>
        </p:grpSpPr>
        <p:sp>
          <p:nvSpPr>
            <p:cNvPr id="72" name="Oval 121"/>
            <p:cNvSpPr>
              <a:spLocks noChangeArrowheads="1"/>
            </p:cNvSpPr>
            <p:nvPr/>
          </p:nvSpPr>
          <p:spPr bwMode="auto">
            <a:xfrm>
              <a:off x="3866125" y="1133320"/>
              <a:ext cx="431800" cy="431800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3902370" y="1183861"/>
              <a:ext cx="404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0" dirty="0" smtClean="0">
                  <a:cs typeface="Arial" charset="0"/>
                </a:rPr>
                <a:t>?</a:t>
              </a:r>
              <a:endParaRPr lang="de-CH" b="0" dirty="0">
                <a:cs typeface="Arial" charset="0"/>
              </a:endParaRPr>
            </a:p>
          </p:txBody>
        </p:sp>
      </p:grpSp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720725"/>
          </a:xfrm>
        </p:spPr>
        <p:txBody>
          <a:bodyPr>
            <a:normAutofit/>
          </a:bodyPr>
          <a:lstStyle/>
          <a:p>
            <a:r>
              <a:rPr lang="fr-CH" dirty="0" smtClean="0"/>
              <a:t>QKD: Intuition</a:t>
            </a:r>
            <a:endParaRPr lang="en-US" dirty="0"/>
          </a:p>
        </p:txBody>
      </p:sp>
      <p:pic>
        <p:nvPicPr>
          <p:cNvPr id="518147" name="Picture 3" descr="j014123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672348" y="2816942"/>
            <a:ext cx="1312714" cy="1091381"/>
          </a:xfrm>
          <a:noFill/>
          <a:ln/>
        </p:spPr>
      </p:pic>
      <p:pic>
        <p:nvPicPr>
          <p:cNvPr id="518148" name="Picture 4" descr="j00915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6930" y="1325307"/>
            <a:ext cx="803634" cy="1220832"/>
          </a:xfrm>
          <a:prstGeom prst="rect">
            <a:avLst/>
          </a:prstGeom>
          <a:noFill/>
        </p:spPr>
      </p:pic>
      <p:pic>
        <p:nvPicPr>
          <p:cNvPr id="518149" name="Picture 5" descr="j00916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6741" y="1531352"/>
            <a:ext cx="931555" cy="1055762"/>
          </a:xfrm>
          <a:prstGeom prst="rect">
            <a:avLst/>
          </a:prstGeom>
          <a:noFill/>
        </p:spPr>
      </p:pic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2402082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700213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689419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232787" y="1797255"/>
            <a:ext cx="172526" cy="931197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795801" y="2583391"/>
            <a:ext cx="647700" cy="1361819"/>
            <a:chOff x="795801" y="2583391"/>
            <a:chExt cx="647700" cy="1361819"/>
          </a:xfrm>
        </p:grpSpPr>
        <p:pic>
          <p:nvPicPr>
            <p:cNvPr id="518183" name="Picture 39" descr="BS00996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795801" y="3461023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18185" name="Freeform 41"/>
            <p:cNvSpPr>
              <a:spLocks/>
            </p:cNvSpPr>
            <p:nvPr/>
          </p:nvSpPr>
          <p:spPr bwMode="auto">
            <a:xfrm rot="563765">
              <a:off x="930329" y="2583391"/>
              <a:ext cx="303212" cy="77470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21" y="121"/>
                </a:cxn>
                <a:cxn ang="0">
                  <a:pos x="7" y="215"/>
                </a:cxn>
                <a:cxn ang="0">
                  <a:pos x="81" y="349"/>
                </a:cxn>
                <a:cxn ang="0">
                  <a:pos x="87" y="551"/>
                </a:cxn>
              </a:cxnLst>
              <a:rect l="0" t="0" r="r" b="b"/>
              <a:pathLst>
                <a:path w="132" h="551">
                  <a:moveTo>
                    <a:pt x="74" y="0"/>
                  </a:moveTo>
                  <a:cubicBezTo>
                    <a:pt x="82" y="20"/>
                    <a:pt x="132" y="85"/>
                    <a:pt x="121" y="121"/>
                  </a:cubicBezTo>
                  <a:cubicBezTo>
                    <a:pt x="110" y="157"/>
                    <a:pt x="14" y="177"/>
                    <a:pt x="7" y="215"/>
                  </a:cubicBezTo>
                  <a:cubicBezTo>
                    <a:pt x="0" y="253"/>
                    <a:pt x="68" y="293"/>
                    <a:pt x="81" y="349"/>
                  </a:cubicBezTo>
                  <a:cubicBezTo>
                    <a:pt x="94" y="405"/>
                    <a:pt x="86" y="509"/>
                    <a:pt x="87" y="55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638283" y="2598123"/>
            <a:ext cx="647700" cy="1288077"/>
            <a:chOff x="7638283" y="2598123"/>
            <a:chExt cx="647700" cy="1288077"/>
          </a:xfrm>
        </p:grpSpPr>
        <p:pic>
          <p:nvPicPr>
            <p:cNvPr id="518184" name="Picture 40" descr="BS00996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7638283" y="3402013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18186" name="Freeform 42"/>
            <p:cNvSpPr>
              <a:spLocks/>
            </p:cNvSpPr>
            <p:nvPr/>
          </p:nvSpPr>
          <p:spPr bwMode="auto">
            <a:xfrm>
              <a:off x="7816337" y="2598123"/>
              <a:ext cx="217488" cy="73025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121" y="121"/>
                </a:cxn>
                <a:cxn ang="0">
                  <a:pos x="7" y="215"/>
                </a:cxn>
                <a:cxn ang="0">
                  <a:pos x="81" y="349"/>
                </a:cxn>
                <a:cxn ang="0">
                  <a:pos x="87" y="551"/>
                </a:cxn>
              </a:cxnLst>
              <a:rect l="0" t="0" r="r" b="b"/>
              <a:pathLst>
                <a:path w="132" h="551">
                  <a:moveTo>
                    <a:pt x="74" y="0"/>
                  </a:moveTo>
                  <a:cubicBezTo>
                    <a:pt x="82" y="20"/>
                    <a:pt x="132" y="85"/>
                    <a:pt x="121" y="121"/>
                  </a:cubicBezTo>
                  <a:cubicBezTo>
                    <a:pt x="110" y="157"/>
                    <a:pt x="14" y="177"/>
                    <a:pt x="7" y="215"/>
                  </a:cubicBezTo>
                  <a:cubicBezTo>
                    <a:pt x="0" y="253"/>
                    <a:pt x="68" y="293"/>
                    <a:pt x="81" y="349"/>
                  </a:cubicBezTo>
                  <a:cubicBezTo>
                    <a:pt x="94" y="405"/>
                    <a:pt x="86" y="509"/>
                    <a:pt x="87" y="551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36426" y="88490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085303" y="4026308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559824" y="4507783"/>
            <a:ext cx="83518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quantum states are unknown to Eve, </a:t>
            </a: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cannot copy them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honest players can check whether Eve interfered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then amplify their advantage</a:t>
            </a:r>
            <a:endParaRPr lang="de-CH" sz="2400" b="0" dirty="0">
              <a:cs typeface="Arial" charset="0"/>
            </a:endParaRPr>
          </a:p>
        </p:txBody>
      </p:sp>
      <p:sp>
        <p:nvSpPr>
          <p:cNvPr id="82" name="Oval 115"/>
          <p:cNvSpPr>
            <a:spLocks noChangeArrowheads="1"/>
          </p:cNvSpPr>
          <p:nvPr/>
        </p:nvSpPr>
        <p:spPr bwMode="auto">
          <a:xfrm rot="2700000">
            <a:off x="4323325" y="1133320"/>
            <a:ext cx="431800" cy="4318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cs typeface="Arial" charset="0"/>
            </a:endParaRPr>
          </a:p>
        </p:txBody>
      </p:sp>
      <p:sp>
        <p:nvSpPr>
          <p:cNvPr id="84" name="Oval 117"/>
          <p:cNvSpPr>
            <a:spLocks noChangeArrowheads="1"/>
          </p:cNvSpPr>
          <p:nvPr/>
        </p:nvSpPr>
        <p:spPr bwMode="auto">
          <a:xfrm>
            <a:off x="5237725" y="1118572"/>
            <a:ext cx="431800" cy="431800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cs typeface="Arial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866125" y="1133320"/>
            <a:ext cx="440391" cy="431800"/>
            <a:chOff x="3866125" y="1133320"/>
            <a:chExt cx="440391" cy="431800"/>
          </a:xfrm>
        </p:grpSpPr>
        <p:sp>
          <p:nvSpPr>
            <p:cNvPr id="88" name="Oval 121"/>
            <p:cNvSpPr>
              <a:spLocks noChangeArrowheads="1"/>
            </p:cNvSpPr>
            <p:nvPr/>
          </p:nvSpPr>
          <p:spPr bwMode="auto">
            <a:xfrm>
              <a:off x="3866125" y="1133320"/>
              <a:ext cx="431800" cy="431800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3902370" y="1183861"/>
              <a:ext cx="404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0" dirty="0" smtClean="0">
                  <a:cs typeface="Arial" charset="0"/>
                </a:rPr>
                <a:t>?</a:t>
              </a:r>
              <a:endParaRPr lang="de-CH" b="0" dirty="0">
                <a:cs typeface="Arial" charset="0"/>
              </a:endParaRPr>
            </a:p>
          </p:txBody>
        </p:sp>
      </p:grp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4374318" y="1169113"/>
            <a:ext cx="404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0" dirty="0" smtClean="0">
                <a:cs typeface="Arial" charset="0"/>
              </a:rPr>
              <a:t>?</a:t>
            </a:r>
            <a:endParaRPr lang="de-CH" b="0" dirty="0">
              <a:cs typeface="Arial" charset="0"/>
            </a:endParaRP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5273970" y="1154365"/>
            <a:ext cx="404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0" dirty="0" smtClean="0">
                <a:cs typeface="Arial" charset="0"/>
              </a:rPr>
              <a:t>?</a:t>
            </a:r>
            <a:endParaRPr lang="de-CH" b="0" dirty="0">
              <a:cs typeface="Arial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384432" y="1076632"/>
            <a:ext cx="450149" cy="530941"/>
            <a:chOff x="4756031" y="1076632"/>
            <a:chExt cx="450149" cy="530941"/>
          </a:xfrm>
        </p:grpSpPr>
        <p:sp>
          <p:nvSpPr>
            <p:cNvPr id="68" name="Line 150"/>
            <p:cNvSpPr>
              <a:spLocks noChangeShapeType="1"/>
            </p:cNvSpPr>
            <p:nvPr/>
          </p:nvSpPr>
          <p:spPr bwMode="auto">
            <a:xfrm flipH="1">
              <a:off x="4756031" y="1106130"/>
              <a:ext cx="450149" cy="457854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69" name="Line 150"/>
            <p:cNvSpPr>
              <a:spLocks noChangeShapeType="1"/>
            </p:cNvSpPr>
            <p:nvPr/>
          </p:nvSpPr>
          <p:spPr bwMode="auto">
            <a:xfrm>
              <a:off x="4763727" y="1076632"/>
              <a:ext cx="442453" cy="530941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780524" y="1133320"/>
            <a:ext cx="440391" cy="431800"/>
            <a:chOff x="3866125" y="1133320"/>
            <a:chExt cx="440391" cy="431800"/>
          </a:xfrm>
        </p:grpSpPr>
        <p:sp>
          <p:nvSpPr>
            <p:cNvPr id="92" name="Oval 121"/>
            <p:cNvSpPr>
              <a:spLocks noChangeArrowheads="1"/>
            </p:cNvSpPr>
            <p:nvPr/>
          </p:nvSpPr>
          <p:spPr bwMode="auto">
            <a:xfrm>
              <a:off x="3866125" y="1133320"/>
              <a:ext cx="431800" cy="431800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93" name="Text Box 21"/>
            <p:cNvSpPr txBox="1">
              <a:spLocks noChangeArrowheads="1"/>
            </p:cNvSpPr>
            <p:nvPr/>
          </p:nvSpPr>
          <p:spPr bwMode="auto">
            <a:xfrm>
              <a:off x="3902370" y="1183861"/>
              <a:ext cx="404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0" dirty="0" smtClean="0">
                  <a:cs typeface="Arial" charset="0"/>
                </a:rPr>
                <a:t>?</a:t>
              </a:r>
              <a:endParaRPr lang="de-CH" b="0" dirty="0">
                <a:cs typeface="Arial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770780" y="1091381"/>
            <a:ext cx="450149" cy="530941"/>
            <a:chOff x="4756031" y="1076632"/>
            <a:chExt cx="450149" cy="530941"/>
          </a:xfrm>
        </p:grpSpPr>
        <p:sp>
          <p:nvSpPr>
            <p:cNvPr id="39" name="Line 150"/>
            <p:cNvSpPr>
              <a:spLocks noChangeShapeType="1"/>
            </p:cNvSpPr>
            <p:nvPr/>
          </p:nvSpPr>
          <p:spPr bwMode="auto">
            <a:xfrm flipH="1">
              <a:off x="4756031" y="1106130"/>
              <a:ext cx="450149" cy="457854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56" name="Line 150"/>
            <p:cNvSpPr>
              <a:spLocks noChangeShapeType="1"/>
            </p:cNvSpPr>
            <p:nvPr/>
          </p:nvSpPr>
          <p:spPr bwMode="auto">
            <a:xfrm>
              <a:off x="4763727" y="1076632"/>
              <a:ext cx="442453" cy="530941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62" name="Picture 6"/>
          <p:cNvPicPr>
            <a:picLocks noChangeAspect="1" noChangeArrowheads="1"/>
          </p:cNvPicPr>
          <p:nvPr/>
        </p:nvPicPr>
        <p:blipFill>
          <a:blip r:embed="rId3"/>
          <a:srcRect t="19951"/>
          <a:stretch>
            <a:fillRect/>
          </a:stretch>
        </p:blipFill>
        <p:spPr bwMode="auto">
          <a:xfrm>
            <a:off x="3067049" y="943895"/>
            <a:ext cx="2375105" cy="118963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31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4762" y="2121464"/>
            <a:ext cx="1709278" cy="129704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720725"/>
          </a:xfrm>
        </p:spPr>
        <p:txBody>
          <a:bodyPr>
            <a:normAutofit/>
          </a:bodyPr>
          <a:lstStyle/>
          <a:p>
            <a:r>
              <a:rPr lang="fr-CH" dirty="0" smtClean="0"/>
              <a:t>Commercial QKD-</a:t>
            </a:r>
            <a:r>
              <a:rPr lang="fr-CH" dirty="0" err="1" smtClean="0"/>
              <a:t>Products</a:t>
            </a:r>
            <a:endParaRPr lang="en-US" dirty="0"/>
          </a:p>
        </p:txBody>
      </p:sp>
      <p:pic>
        <p:nvPicPr>
          <p:cNvPr id="518147" name="Picture 3" descr="j014123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7329945" y="1887792"/>
            <a:ext cx="975667" cy="811163"/>
          </a:xfrm>
          <a:noFill/>
          <a:ln/>
        </p:spPr>
      </p:pic>
      <p:pic>
        <p:nvPicPr>
          <p:cNvPr id="518148" name="Picture 4" descr="j009157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37123" y="1030337"/>
            <a:ext cx="611906" cy="929570"/>
          </a:xfrm>
          <a:prstGeom prst="rect">
            <a:avLst/>
          </a:prstGeom>
          <a:noFill/>
        </p:spPr>
      </p:pic>
      <p:pic>
        <p:nvPicPr>
          <p:cNvPr id="518149" name="Picture 5" descr="j00916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5105" y="1000408"/>
            <a:ext cx="707922" cy="802311"/>
          </a:xfrm>
          <a:prstGeom prst="rect">
            <a:avLst/>
          </a:prstGeom>
          <a:noFill/>
        </p:spPr>
      </p:pic>
      <p:grpSp>
        <p:nvGrpSpPr>
          <p:cNvPr id="40" name="Group 39"/>
          <p:cNvGrpSpPr/>
          <p:nvPr/>
        </p:nvGrpSpPr>
        <p:grpSpPr>
          <a:xfrm>
            <a:off x="6625914" y="1415842"/>
            <a:ext cx="1603682" cy="324463"/>
            <a:chOff x="5195324" y="1596974"/>
            <a:chExt cx="2881313" cy="576262"/>
          </a:xfrm>
        </p:grpSpPr>
        <p:sp>
          <p:nvSpPr>
            <p:cNvPr id="518150" name="Line 6"/>
            <p:cNvSpPr>
              <a:spLocks noChangeShapeType="1"/>
            </p:cNvSpPr>
            <p:nvPr/>
          </p:nvSpPr>
          <p:spPr bwMode="auto">
            <a:xfrm>
              <a:off x="5195324" y="1885899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triangle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5195324" y="1596974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8152" name="Line 8"/>
            <p:cNvSpPr>
              <a:spLocks noChangeShapeType="1"/>
            </p:cNvSpPr>
            <p:nvPr/>
          </p:nvSpPr>
          <p:spPr bwMode="auto">
            <a:xfrm>
              <a:off x="5195324" y="2173236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518171" name="Line 27"/>
          <p:cNvSpPr>
            <a:spLocks noChangeShapeType="1"/>
          </p:cNvSpPr>
          <p:nvPr/>
        </p:nvSpPr>
        <p:spPr bwMode="auto">
          <a:xfrm>
            <a:off x="7211959" y="1386346"/>
            <a:ext cx="231519" cy="64688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898738" y="1868196"/>
            <a:ext cx="499711" cy="3735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7591" y="1279883"/>
            <a:ext cx="8351838" cy="287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smtClean="0">
                <a:cs typeface="Arial" charset="0"/>
              </a:rPr>
              <a:t>MagicQ (USA)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de-CH" sz="28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smtClean="0">
                <a:cs typeface="Arial" charset="0"/>
              </a:rPr>
              <a:t>idQuantique (Switzerland)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de-CH" sz="28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smtClean="0">
                <a:cs typeface="Arial" charset="0"/>
              </a:rPr>
              <a:t>SmartQuantum (</a:t>
            </a:r>
            <a:r>
              <a:rPr lang="de-CH" sz="2800" b="0" dirty="0" smtClean="0">
                <a:cs typeface="Arial" charset="0"/>
              </a:rPr>
              <a:t>France/USA</a:t>
            </a:r>
            <a:r>
              <a:rPr lang="de-CH" sz="2800" b="0" dirty="0" smtClean="0">
                <a:cs typeface="Arial" charset="0"/>
              </a:rPr>
              <a:t>)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771555" y="985835"/>
            <a:ext cx="1074586" cy="341522"/>
            <a:chOff x="6388099" y="263165"/>
            <a:chExt cx="1346200" cy="446549"/>
          </a:xfrm>
        </p:grpSpPr>
        <p:grpSp>
          <p:nvGrpSpPr>
            <p:cNvPr id="3" name="Group 94"/>
            <p:cNvGrpSpPr/>
            <p:nvPr/>
          </p:nvGrpSpPr>
          <p:grpSpPr>
            <a:xfrm>
              <a:off x="7302499" y="263165"/>
              <a:ext cx="431800" cy="431800"/>
              <a:chOff x="6609326" y="2787752"/>
              <a:chExt cx="431800" cy="431800"/>
            </a:xfrm>
          </p:grpSpPr>
          <p:sp>
            <p:nvSpPr>
              <p:cNvPr id="82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3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6" name="Group 92"/>
            <p:cNvGrpSpPr/>
            <p:nvPr/>
          </p:nvGrpSpPr>
          <p:grpSpPr>
            <a:xfrm>
              <a:off x="6845299" y="263165"/>
              <a:ext cx="431800" cy="431800"/>
              <a:chOff x="6609326" y="3703740"/>
              <a:chExt cx="431800" cy="431800"/>
            </a:xfrm>
          </p:grpSpPr>
          <p:sp>
            <p:nvSpPr>
              <p:cNvPr id="88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9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7" name="Group 91"/>
            <p:cNvGrpSpPr/>
            <p:nvPr/>
          </p:nvGrpSpPr>
          <p:grpSpPr>
            <a:xfrm>
              <a:off x="6388099" y="277914"/>
              <a:ext cx="431800" cy="431800"/>
              <a:chOff x="6609326" y="4159352"/>
              <a:chExt cx="431800" cy="431800"/>
            </a:xfrm>
          </p:grpSpPr>
          <p:sp>
            <p:nvSpPr>
              <p:cNvPr id="90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91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pic>
        <p:nvPicPr>
          <p:cNvPr id="531461" name="Picture 5"/>
          <p:cNvPicPr>
            <a:picLocks noChangeAspect="1" noChangeArrowheads="1"/>
          </p:cNvPicPr>
          <p:nvPr/>
        </p:nvPicPr>
        <p:blipFill>
          <a:blip r:embed="rId9"/>
          <a:srcRect l="6301" t="26974" r="8710" b="29644"/>
          <a:stretch>
            <a:fillRect/>
          </a:stretch>
        </p:blipFill>
        <p:spPr bwMode="auto">
          <a:xfrm>
            <a:off x="1887793" y="3760839"/>
            <a:ext cx="3510116" cy="92371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42" name="Picture 39" descr="BS00996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8568198" y="2104170"/>
            <a:ext cx="499711" cy="3735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44" name="Rounded Rectangle 43"/>
          <p:cNvSpPr/>
          <p:nvPr/>
        </p:nvSpPr>
        <p:spPr>
          <a:xfrm>
            <a:off x="294969" y="4719485"/>
            <a:ext cx="8539315" cy="17403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solidFill>
                  <a:schemeClr val="tx1"/>
                </a:solidFill>
                <a:cs typeface="Arial" charset="0"/>
              </a:rPr>
              <a:t>only </a:t>
            </a:r>
            <a:r>
              <a:rPr lang="de-CH" sz="2800" b="0" dirty="0" smtClean="0">
                <a:solidFill>
                  <a:srgbClr val="FF0000"/>
                </a:solidFill>
                <a:cs typeface="Arial" charset="0"/>
              </a:rPr>
              <a:t>quantum communication</a:t>
            </a:r>
            <a:r>
              <a:rPr lang="de-CH" sz="2800" b="0" dirty="0" smtClean="0">
                <a:solidFill>
                  <a:schemeClr val="tx1"/>
                </a:solidFill>
                <a:cs typeface="Arial" charset="0"/>
              </a:rPr>
              <a:t>, </a:t>
            </a:r>
            <a:br>
              <a:rPr lang="de-CH" sz="2800" b="0" dirty="0" smtClean="0">
                <a:solidFill>
                  <a:schemeClr val="tx1"/>
                </a:solidFill>
                <a:cs typeface="Arial" charset="0"/>
              </a:rPr>
            </a:br>
            <a:r>
              <a:rPr lang="de-CH" sz="2800" b="0" dirty="0" smtClean="0">
                <a:solidFill>
                  <a:schemeClr val="tx1"/>
                </a:solidFill>
                <a:cs typeface="Arial" charset="0"/>
              </a:rPr>
              <a:t>no </a:t>
            </a:r>
            <a:r>
              <a:rPr lang="de-CH" sz="2800" b="0" dirty="0" smtClean="0">
                <a:solidFill>
                  <a:srgbClr val="0000FF"/>
                </a:solidFill>
                <a:cs typeface="Arial" charset="0"/>
              </a:rPr>
              <a:t>quantum storage</a:t>
            </a:r>
            <a:r>
              <a:rPr lang="de-CH" sz="2800" b="0" dirty="0" smtClean="0">
                <a:solidFill>
                  <a:schemeClr val="tx1"/>
                </a:solidFill>
                <a:cs typeface="Arial" charset="0"/>
              </a:rPr>
              <a:t> </a:t>
            </a:r>
            <a:br>
              <a:rPr lang="de-CH" sz="2800" b="0" dirty="0" smtClean="0">
                <a:solidFill>
                  <a:schemeClr val="tx1"/>
                </a:solidFill>
                <a:cs typeface="Arial" charset="0"/>
              </a:rPr>
            </a:br>
            <a:r>
              <a:rPr lang="de-CH" sz="2800" b="0" dirty="0" smtClean="0">
                <a:solidFill>
                  <a:schemeClr val="tx1"/>
                </a:solidFill>
                <a:cs typeface="Arial" charset="0"/>
              </a:rPr>
              <a:t>nor </a:t>
            </a:r>
            <a:r>
              <a:rPr lang="de-CH" sz="2800" b="0" dirty="0" smtClean="0">
                <a:solidFill>
                  <a:srgbClr val="0000FF"/>
                </a:solidFill>
                <a:cs typeface="Arial" charset="0"/>
              </a:rPr>
              <a:t>quantum computation </a:t>
            </a:r>
            <a:r>
              <a:rPr lang="de-CH" sz="2800" b="0" dirty="0" smtClean="0">
                <a:solidFill>
                  <a:schemeClr val="tx1"/>
                </a:solidFill>
                <a:cs typeface="Arial" charset="0"/>
              </a:rPr>
              <a:t>required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53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3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>
          <a:xfrm>
            <a:off x="1050925" y="1628775"/>
            <a:ext cx="7042150" cy="396081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</a:pPr>
            <a:r>
              <a:rPr lang="fr-CH" sz="3300" dirty="0" smtClean="0"/>
              <a:t>Quantum </a:t>
            </a:r>
            <a:r>
              <a:rPr lang="fr-CH" sz="3300" dirty="0" err="1" smtClean="0"/>
              <a:t>Mechanics</a:t>
            </a:r>
            <a:endParaRPr lang="fr-CH" sz="3300" dirty="0" smtClean="0"/>
          </a:p>
          <a:p>
            <a:pPr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</a:pPr>
            <a:r>
              <a:rPr lang="fr-CH" sz="3300" dirty="0" smtClean="0"/>
              <a:t>Quantum Key Distribution</a:t>
            </a:r>
            <a:endParaRPr lang="fr-CH" sz="3300" dirty="0"/>
          </a:p>
          <a:p>
            <a:pPr>
              <a:spcBef>
                <a:spcPct val="50000"/>
              </a:spcBef>
            </a:pPr>
            <a:r>
              <a:rPr lang="fr-CH" sz="3300" dirty="0" err="1" smtClean="0"/>
              <a:t>Two</a:t>
            </a:r>
            <a:r>
              <a:rPr lang="en-US" sz="3300" dirty="0" smtClean="0"/>
              <a:t>-Party Setting</a:t>
            </a:r>
            <a:endParaRPr lang="fr-CH" sz="3300" dirty="0"/>
          </a:p>
          <a:p>
            <a:pPr>
              <a:spcBef>
                <a:spcPct val="50000"/>
              </a:spcBef>
            </a:pPr>
            <a:r>
              <a:rPr lang="fr-CH" sz="3300" dirty="0" smtClean="0"/>
              <a:t>Secure Identification</a:t>
            </a:r>
            <a:endParaRPr lang="fr-CH" sz="3300" dirty="0"/>
          </a:p>
          <a:p>
            <a:pPr>
              <a:spcBef>
                <a:spcPct val="50000"/>
              </a:spcBef>
            </a:pPr>
            <a:r>
              <a:rPr lang="fr-CH" sz="3300" dirty="0"/>
              <a:t>Conclusion</a:t>
            </a:r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 err="1"/>
              <a:t>Outline</a:t>
            </a:r>
            <a:endParaRPr lang="en-US" sz="4000" dirty="0"/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886082" y="3046925"/>
            <a:ext cx="7200900" cy="7191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720725"/>
          </a:xfrm>
        </p:spPr>
        <p:txBody>
          <a:bodyPr>
            <a:normAutofit/>
          </a:bodyPr>
          <a:lstStyle/>
          <a:p>
            <a:r>
              <a:rPr lang="fr-CH" dirty="0" err="1" smtClean="0"/>
              <a:t>Two</a:t>
            </a:r>
            <a:r>
              <a:rPr lang="fr-CH" dirty="0" smtClean="0"/>
              <a:t>-Party Setting?</a:t>
            </a:r>
            <a:endParaRPr lang="en-US" dirty="0"/>
          </a:p>
        </p:txBody>
      </p:sp>
      <p:pic>
        <p:nvPicPr>
          <p:cNvPr id="518148" name="Picture 4" descr="j00915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6930" y="1325307"/>
            <a:ext cx="803634" cy="1220832"/>
          </a:xfrm>
          <a:prstGeom prst="rect">
            <a:avLst/>
          </a:prstGeom>
          <a:noFill/>
        </p:spPr>
      </p:pic>
      <p:pic>
        <p:nvPicPr>
          <p:cNvPr id="518149" name="Picture 5" descr="j00916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6741" y="1531352"/>
            <a:ext cx="931555" cy="1055762"/>
          </a:xfrm>
          <a:prstGeom prst="rect">
            <a:avLst/>
          </a:prstGeom>
          <a:noFill/>
        </p:spPr>
      </p:pic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700213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36426" y="88490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545078" y="2802209"/>
            <a:ext cx="317151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smtClean="0">
                <a:cs typeface="Arial" charset="0"/>
              </a:rPr>
              <a:t>Bit Commitment</a:t>
            </a:r>
          </a:p>
        </p:txBody>
      </p:sp>
      <p:grpSp>
        <p:nvGrpSpPr>
          <p:cNvPr id="2" name="Group 96"/>
          <p:cNvGrpSpPr/>
          <p:nvPr/>
        </p:nvGrpSpPr>
        <p:grpSpPr>
          <a:xfrm>
            <a:off x="3408925" y="1118572"/>
            <a:ext cx="2260600" cy="461297"/>
            <a:chOff x="5444203" y="2740895"/>
            <a:chExt cx="2260600" cy="461297"/>
          </a:xfrm>
        </p:grpSpPr>
        <p:grpSp>
          <p:nvGrpSpPr>
            <p:cNvPr id="3" name="Group 94"/>
            <p:cNvGrpSpPr/>
            <p:nvPr/>
          </p:nvGrpSpPr>
          <p:grpSpPr>
            <a:xfrm>
              <a:off x="6358603" y="2755643"/>
              <a:ext cx="431800" cy="431800"/>
              <a:chOff x="6609326" y="2787752"/>
              <a:chExt cx="431800" cy="431800"/>
            </a:xfrm>
          </p:grpSpPr>
          <p:sp>
            <p:nvSpPr>
              <p:cNvPr id="82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3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4" name="Group 95"/>
            <p:cNvGrpSpPr/>
            <p:nvPr/>
          </p:nvGrpSpPr>
          <p:grpSpPr>
            <a:xfrm>
              <a:off x="7273003" y="2740895"/>
              <a:ext cx="431800" cy="431800"/>
              <a:chOff x="6609326" y="2340077"/>
              <a:chExt cx="431800" cy="431800"/>
            </a:xfrm>
          </p:grpSpPr>
          <p:sp>
            <p:nvSpPr>
              <p:cNvPr id="84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5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5" name="Group 93"/>
            <p:cNvGrpSpPr/>
            <p:nvPr/>
          </p:nvGrpSpPr>
          <p:grpSpPr>
            <a:xfrm>
              <a:off x="6815803" y="2755643"/>
              <a:ext cx="431800" cy="431800"/>
              <a:chOff x="6609326" y="3248127"/>
              <a:chExt cx="431800" cy="431800"/>
            </a:xfrm>
          </p:grpSpPr>
          <p:sp>
            <p:nvSpPr>
              <p:cNvPr id="86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7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6" name="Group 92"/>
            <p:cNvGrpSpPr/>
            <p:nvPr/>
          </p:nvGrpSpPr>
          <p:grpSpPr>
            <a:xfrm>
              <a:off x="5901403" y="2755643"/>
              <a:ext cx="431800" cy="431800"/>
              <a:chOff x="6609326" y="3703740"/>
              <a:chExt cx="431800" cy="431800"/>
            </a:xfrm>
          </p:grpSpPr>
          <p:sp>
            <p:nvSpPr>
              <p:cNvPr id="88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9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7" name="Group 91"/>
            <p:cNvGrpSpPr/>
            <p:nvPr/>
          </p:nvGrpSpPr>
          <p:grpSpPr>
            <a:xfrm>
              <a:off x="5444203" y="2770392"/>
              <a:ext cx="431800" cy="431800"/>
              <a:chOff x="6609326" y="4159352"/>
              <a:chExt cx="431800" cy="431800"/>
            </a:xfrm>
          </p:grpSpPr>
          <p:sp>
            <p:nvSpPr>
              <p:cNvPr id="90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91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pic>
        <p:nvPicPr>
          <p:cNvPr id="35" name="Picture 10" descr="BD07434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6443" y="2248577"/>
            <a:ext cx="1505149" cy="1556519"/>
          </a:xfrm>
          <a:prstGeom prst="rect">
            <a:avLst/>
          </a:prstGeom>
          <a:noFill/>
        </p:spPr>
      </p:pic>
      <p:sp>
        <p:nvSpPr>
          <p:cNvPr id="40" name="Rectangle 298"/>
          <p:cNvSpPr>
            <a:spLocks noChangeArrowheads="1"/>
          </p:cNvSpPr>
          <p:nvPr/>
        </p:nvSpPr>
        <p:spPr bwMode="auto">
          <a:xfrm>
            <a:off x="559822" y="3923096"/>
            <a:ext cx="3643467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smtClean="0">
                <a:cs typeface="Arial" charset="0"/>
              </a:rPr>
              <a:t>Oblivious Transfer</a:t>
            </a:r>
            <a:endParaRPr lang="de-CH" sz="2800" b="0" dirty="0">
              <a:cs typeface="Arial" charset="0"/>
            </a:endParaRPr>
          </a:p>
        </p:txBody>
      </p:sp>
      <p:sp>
        <p:nvSpPr>
          <p:cNvPr id="49" name="Rectangle 298"/>
          <p:cNvSpPr>
            <a:spLocks noChangeArrowheads="1"/>
          </p:cNvSpPr>
          <p:nvPr/>
        </p:nvSpPr>
        <p:spPr bwMode="auto">
          <a:xfrm>
            <a:off x="559822" y="5338942"/>
            <a:ext cx="3643467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smtClean="0">
                <a:cs typeface="Arial" charset="0"/>
              </a:rPr>
              <a:t>Equality Test</a:t>
            </a:r>
            <a:endParaRPr lang="de-CH" sz="2800" b="0" dirty="0"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48581" y="4424516"/>
            <a:ext cx="54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latin typeface="Symbol"/>
                <a:sym typeface="Symbol"/>
              </a:rPr>
              <a:t></a:t>
            </a:r>
            <a:endParaRPr lang="en-US" sz="4800" dirty="0">
              <a:solidFill>
                <a:schemeClr val="accent2"/>
              </a:solidFill>
              <a:latin typeface="Symbo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48580" y="3126657"/>
            <a:ext cx="619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latin typeface="cmsy10"/>
              </a:rPr>
              <a:t>*</a:t>
            </a:r>
            <a:endParaRPr lang="en-US" sz="4800" dirty="0">
              <a:solidFill>
                <a:schemeClr val="accent2"/>
              </a:solidFill>
              <a:latin typeface="cmsy10"/>
            </a:endParaRPr>
          </a:p>
        </p:txBody>
      </p:sp>
      <p:grpSp>
        <p:nvGrpSpPr>
          <p:cNvPr id="57" name="Group 75"/>
          <p:cNvGrpSpPr>
            <a:grpSpLocks noChangeAspect="1"/>
          </p:cNvGrpSpPr>
          <p:nvPr/>
        </p:nvGrpSpPr>
        <p:grpSpPr bwMode="auto">
          <a:xfrm>
            <a:off x="7502864" y="1252589"/>
            <a:ext cx="844550" cy="1295400"/>
            <a:chOff x="1791" y="572"/>
            <a:chExt cx="1659" cy="2541"/>
          </a:xfrm>
        </p:grpSpPr>
        <p:sp>
          <p:nvSpPr>
            <p:cNvPr id="58" name="AutoShape 76"/>
            <p:cNvSpPr>
              <a:spLocks noChangeAspect="1" noChangeArrowheads="1"/>
            </p:cNvSpPr>
            <p:nvPr/>
          </p:nvSpPr>
          <p:spPr bwMode="auto">
            <a:xfrm rot="12426342">
              <a:off x="3134" y="655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59" name="AutoShape 77"/>
            <p:cNvSpPr>
              <a:spLocks noChangeAspect="1" noChangeArrowheads="1"/>
            </p:cNvSpPr>
            <p:nvPr/>
          </p:nvSpPr>
          <p:spPr bwMode="auto">
            <a:xfrm>
              <a:off x="2054" y="572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60" name="AutoShape 78"/>
            <p:cNvSpPr>
              <a:spLocks noChangeAspect="1" noChangeArrowheads="1" noTextEdit="1"/>
            </p:cNvSpPr>
            <p:nvPr/>
          </p:nvSpPr>
          <p:spPr bwMode="auto">
            <a:xfrm>
              <a:off x="1791" y="738"/>
              <a:ext cx="1564" cy="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79"/>
            <p:cNvSpPr>
              <a:spLocks noChangeAspect="1"/>
            </p:cNvSpPr>
            <p:nvPr/>
          </p:nvSpPr>
          <p:spPr bwMode="auto">
            <a:xfrm>
              <a:off x="1805" y="754"/>
              <a:ext cx="1522" cy="2030"/>
            </a:xfrm>
            <a:custGeom>
              <a:avLst/>
              <a:gdLst/>
              <a:ahLst/>
              <a:cxnLst>
                <a:cxn ang="0">
                  <a:pos x="3314" y="282"/>
                </a:cxn>
                <a:cxn ang="0">
                  <a:pos x="3538" y="459"/>
                </a:cxn>
                <a:cxn ang="0">
                  <a:pos x="3696" y="698"/>
                </a:cxn>
                <a:cxn ang="0">
                  <a:pos x="3826" y="856"/>
                </a:cxn>
                <a:cxn ang="0">
                  <a:pos x="3988" y="990"/>
                </a:cxn>
                <a:cxn ang="0">
                  <a:pos x="4096" y="1342"/>
                </a:cxn>
                <a:cxn ang="0">
                  <a:pos x="4109" y="2034"/>
                </a:cxn>
                <a:cxn ang="0">
                  <a:pos x="3975" y="2716"/>
                </a:cxn>
                <a:cxn ang="0">
                  <a:pos x="3875" y="2995"/>
                </a:cxn>
                <a:cxn ang="0">
                  <a:pos x="3827" y="3099"/>
                </a:cxn>
                <a:cxn ang="0">
                  <a:pos x="3789" y="3200"/>
                </a:cxn>
                <a:cxn ang="0">
                  <a:pos x="3878" y="3145"/>
                </a:cxn>
                <a:cxn ang="0">
                  <a:pos x="3986" y="3099"/>
                </a:cxn>
                <a:cxn ang="0">
                  <a:pos x="4107" y="3165"/>
                </a:cxn>
                <a:cxn ang="0">
                  <a:pos x="4154" y="3389"/>
                </a:cxn>
                <a:cxn ang="0">
                  <a:pos x="4114" y="3621"/>
                </a:cxn>
                <a:cxn ang="0">
                  <a:pos x="3968" y="3863"/>
                </a:cxn>
                <a:cxn ang="0">
                  <a:pos x="3730" y="4084"/>
                </a:cxn>
                <a:cxn ang="0">
                  <a:pos x="3457" y="4239"/>
                </a:cxn>
                <a:cxn ang="0">
                  <a:pos x="3220" y="4550"/>
                </a:cxn>
                <a:cxn ang="0">
                  <a:pos x="2882" y="4970"/>
                </a:cxn>
                <a:cxn ang="0">
                  <a:pos x="2492" y="5350"/>
                </a:cxn>
                <a:cxn ang="0">
                  <a:pos x="2172" y="5488"/>
                </a:cxn>
                <a:cxn ang="0">
                  <a:pos x="1833" y="5543"/>
                </a:cxn>
                <a:cxn ang="0">
                  <a:pos x="1390" y="5370"/>
                </a:cxn>
                <a:cxn ang="0">
                  <a:pos x="940" y="4867"/>
                </a:cxn>
                <a:cxn ang="0">
                  <a:pos x="712" y="4228"/>
                </a:cxn>
                <a:cxn ang="0">
                  <a:pos x="630" y="3979"/>
                </a:cxn>
                <a:cxn ang="0">
                  <a:pos x="544" y="3991"/>
                </a:cxn>
                <a:cxn ang="0">
                  <a:pos x="447" y="3959"/>
                </a:cxn>
                <a:cxn ang="0">
                  <a:pos x="273" y="3844"/>
                </a:cxn>
                <a:cxn ang="0">
                  <a:pos x="105" y="3637"/>
                </a:cxn>
                <a:cxn ang="0">
                  <a:pos x="3" y="3397"/>
                </a:cxn>
                <a:cxn ang="0">
                  <a:pos x="14" y="3196"/>
                </a:cxn>
                <a:cxn ang="0">
                  <a:pos x="97" y="3026"/>
                </a:cxn>
                <a:cxn ang="0">
                  <a:pos x="241" y="2937"/>
                </a:cxn>
                <a:cxn ang="0">
                  <a:pos x="335" y="2920"/>
                </a:cxn>
                <a:cxn ang="0">
                  <a:pos x="428" y="2937"/>
                </a:cxn>
                <a:cxn ang="0">
                  <a:pos x="474" y="2968"/>
                </a:cxn>
                <a:cxn ang="0">
                  <a:pos x="497" y="2982"/>
                </a:cxn>
                <a:cxn ang="0">
                  <a:pos x="522" y="2993"/>
                </a:cxn>
                <a:cxn ang="0">
                  <a:pos x="508" y="2799"/>
                </a:cxn>
                <a:cxn ang="0">
                  <a:pos x="509" y="2593"/>
                </a:cxn>
                <a:cxn ang="0">
                  <a:pos x="482" y="2355"/>
                </a:cxn>
                <a:cxn ang="0">
                  <a:pos x="480" y="2016"/>
                </a:cxn>
                <a:cxn ang="0">
                  <a:pos x="527" y="1675"/>
                </a:cxn>
                <a:cxn ang="0">
                  <a:pos x="640" y="1307"/>
                </a:cxn>
                <a:cxn ang="0">
                  <a:pos x="896" y="976"/>
                </a:cxn>
                <a:cxn ang="0">
                  <a:pos x="1238" y="719"/>
                </a:cxn>
                <a:cxn ang="0">
                  <a:pos x="1318" y="548"/>
                </a:cxn>
                <a:cxn ang="0">
                  <a:pos x="1454" y="413"/>
                </a:cxn>
                <a:cxn ang="0">
                  <a:pos x="1627" y="266"/>
                </a:cxn>
                <a:cxn ang="0">
                  <a:pos x="1897" y="155"/>
                </a:cxn>
                <a:cxn ang="0">
                  <a:pos x="2176" y="68"/>
                </a:cxn>
                <a:cxn ang="0">
                  <a:pos x="2443" y="4"/>
                </a:cxn>
                <a:cxn ang="0">
                  <a:pos x="2723" y="17"/>
                </a:cxn>
                <a:cxn ang="0">
                  <a:pos x="2969" y="117"/>
                </a:cxn>
              </a:cxnLst>
              <a:rect l="0" t="0" r="r" b="b"/>
              <a:pathLst>
                <a:path w="4154" h="5543">
                  <a:moveTo>
                    <a:pt x="3156" y="179"/>
                  </a:moveTo>
                  <a:lnTo>
                    <a:pt x="3235" y="230"/>
                  </a:lnTo>
                  <a:lnTo>
                    <a:pt x="3314" y="282"/>
                  </a:lnTo>
                  <a:lnTo>
                    <a:pt x="3393" y="337"/>
                  </a:lnTo>
                  <a:lnTo>
                    <a:pt x="3469" y="396"/>
                  </a:lnTo>
                  <a:lnTo>
                    <a:pt x="3538" y="459"/>
                  </a:lnTo>
                  <a:lnTo>
                    <a:pt x="3601" y="529"/>
                  </a:lnTo>
                  <a:lnTo>
                    <a:pt x="3653" y="608"/>
                  </a:lnTo>
                  <a:lnTo>
                    <a:pt x="3696" y="698"/>
                  </a:lnTo>
                  <a:lnTo>
                    <a:pt x="3727" y="760"/>
                  </a:lnTo>
                  <a:lnTo>
                    <a:pt x="3772" y="812"/>
                  </a:lnTo>
                  <a:lnTo>
                    <a:pt x="3826" y="856"/>
                  </a:lnTo>
                  <a:lnTo>
                    <a:pt x="3884" y="898"/>
                  </a:lnTo>
                  <a:lnTo>
                    <a:pt x="3938" y="941"/>
                  </a:lnTo>
                  <a:lnTo>
                    <a:pt x="3988" y="990"/>
                  </a:lnTo>
                  <a:lnTo>
                    <a:pt x="4026" y="1049"/>
                  </a:lnTo>
                  <a:lnTo>
                    <a:pt x="4048" y="1124"/>
                  </a:lnTo>
                  <a:lnTo>
                    <a:pt x="4096" y="1342"/>
                  </a:lnTo>
                  <a:lnTo>
                    <a:pt x="4121" y="1568"/>
                  </a:lnTo>
                  <a:lnTo>
                    <a:pt x="4123" y="1799"/>
                  </a:lnTo>
                  <a:lnTo>
                    <a:pt x="4109" y="2034"/>
                  </a:lnTo>
                  <a:lnTo>
                    <a:pt x="4076" y="2265"/>
                  </a:lnTo>
                  <a:lnTo>
                    <a:pt x="4031" y="2495"/>
                  </a:lnTo>
                  <a:lnTo>
                    <a:pt x="3975" y="2716"/>
                  </a:lnTo>
                  <a:lnTo>
                    <a:pt x="3913" y="2930"/>
                  </a:lnTo>
                  <a:lnTo>
                    <a:pt x="3893" y="2961"/>
                  </a:lnTo>
                  <a:lnTo>
                    <a:pt x="3875" y="2995"/>
                  </a:lnTo>
                  <a:lnTo>
                    <a:pt x="3858" y="3028"/>
                  </a:lnTo>
                  <a:lnTo>
                    <a:pt x="3843" y="3065"/>
                  </a:lnTo>
                  <a:lnTo>
                    <a:pt x="3827" y="3099"/>
                  </a:lnTo>
                  <a:lnTo>
                    <a:pt x="3813" y="3134"/>
                  </a:lnTo>
                  <a:lnTo>
                    <a:pt x="3801" y="3166"/>
                  </a:lnTo>
                  <a:lnTo>
                    <a:pt x="3789" y="3200"/>
                  </a:lnTo>
                  <a:lnTo>
                    <a:pt x="3816" y="3185"/>
                  </a:lnTo>
                  <a:lnTo>
                    <a:pt x="3847" y="3166"/>
                  </a:lnTo>
                  <a:lnTo>
                    <a:pt x="3878" y="3145"/>
                  </a:lnTo>
                  <a:lnTo>
                    <a:pt x="3913" y="3125"/>
                  </a:lnTo>
                  <a:lnTo>
                    <a:pt x="3948" y="3109"/>
                  </a:lnTo>
                  <a:lnTo>
                    <a:pt x="3986" y="3099"/>
                  </a:lnTo>
                  <a:lnTo>
                    <a:pt x="4026" y="3096"/>
                  </a:lnTo>
                  <a:lnTo>
                    <a:pt x="4069" y="3107"/>
                  </a:lnTo>
                  <a:lnTo>
                    <a:pt x="4107" y="3165"/>
                  </a:lnTo>
                  <a:lnTo>
                    <a:pt x="4134" y="3235"/>
                  </a:lnTo>
                  <a:lnTo>
                    <a:pt x="4148" y="3310"/>
                  </a:lnTo>
                  <a:lnTo>
                    <a:pt x="4154" y="3389"/>
                  </a:lnTo>
                  <a:lnTo>
                    <a:pt x="4147" y="3468"/>
                  </a:lnTo>
                  <a:lnTo>
                    <a:pt x="4134" y="3546"/>
                  </a:lnTo>
                  <a:lnTo>
                    <a:pt x="4114" y="3621"/>
                  </a:lnTo>
                  <a:lnTo>
                    <a:pt x="4090" y="3689"/>
                  </a:lnTo>
                  <a:lnTo>
                    <a:pt x="4033" y="3777"/>
                  </a:lnTo>
                  <a:lnTo>
                    <a:pt x="3968" y="3863"/>
                  </a:lnTo>
                  <a:lnTo>
                    <a:pt x="3895" y="3943"/>
                  </a:lnTo>
                  <a:lnTo>
                    <a:pt x="3816" y="4018"/>
                  </a:lnTo>
                  <a:lnTo>
                    <a:pt x="3730" y="4084"/>
                  </a:lnTo>
                  <a:lnTo>
                    <a:pt x="3642" y="4143"/>
                  </a:lnTo>
                  <a:lnTo>
                    <a:pt x="3549" y="4194"/>
                  </a:lnTo>
                  <a:lnTo>
                    <a:pt x="3457" y="4239"/>
                  </a:lnTo>
                  <a:lnTo>
                    <a:pt x="3384" y="4239"/>
                  </a:lnTo>
                  <a:lnTo>
                    <a:pt x="3308" y="4397"/>
                  </a:lnTo>
                  <a:lnTo>
                    <a:pt x="3220" y="4550"/>
                  </a:lnTo>
                  <a:lnTo>
                    <a:pt x="3116" y="4695"/>
                  </a:lnTo>
                  <a:lnTo>
                    <a:pt x="3004" y="4836"/>
                  </a:lnTo>
                  <a:lnTo>
                    <a:pt x="2882" y="4970"/>
                  </a:lnTo>
                  <a:lnTo>
                    <a:pt x="2754" y="5101"/>
                  </a:lnTo>
                  <a:lnTo>
                    <a:pt x="2623" y="5226"/>
                  </a:lnTo>
                  <a:lnTo>
                    <a:pt x="2492" y="5350"/>
                  </a:lnTo>
                  <a:lnTo>
                    <a:pt x="2388" y="5399"/>
                  </a:lnTo>
                  <a:lnTo>
                    <a:pt x="2281" y="5447"/>
                  </a:lnTo>
                  <a:lnTo>
                    <a:pt x="2172" y="5488"/>
                  </a:lnTo>
                  <a:lnTo>
                    <a:pt x="2061" y="5522"/>
                  </a:lnTo>
                  <a:lnTo>
                    <a:pt x="1947" y="5540"/>
                  </a:lnTo>
                  <a:lnTo>
                    <a:pt x="1833" y="5543"/>
                  </a:lnTo>
                  <a:lnTo>
                    <a:pt x="1716" y="5524"/>
                  </a:lnTo>
                  <a:lnTo>
                    <a:pt x="1601" y="5485"/>
                  </a:lnTo>
                  <a:lnTo>
                    <a:pt x="1390" y="5370"/>
                  </a:lnTo>
                  <a:lnTo>
                    <a:pt x="1211" y="5225"/>
                  </a:lnTo>
                  <a:lnTo>
                    <a:pt x="1062" y="5056"/>
                  </a:lnTo>
                  <a:lnTo>
                    <a:pt x="940" y="4867"/>
                  </a:lnTo>
                  <a:lnTo>
                    <a:pt x="841" y="4661"/>
                  </a:lnTo>
                  <a:lnTo>
                    <a:pt x="767" y="4447"/>
                  </a:lnTo>
                  <a:lnTo>
                    <a:pt x="712" y="4228"/>
                  </a:lnTo>
                  <a:lnTo>
                    <a:pt x="677" y="4010"/>
                  </a:lnTo>
                  <a:lnTo>
                    <a:pt x="657" y="3959"/>
                  </a:lnTo>
                  <a:lnTo>
                    <a:pt x="630" y="3979"/>
                  </a:lnTo>
                  <a:lnTo>
                    <a:pt x="603" y="3991"/>
                  </a:lnTo>
                  <a:lnTo>
                    <a:pt x="574" y="3994"/>
                  </a:lnTo>
                  <a:lnTo>
                    <a:pt x="544" y="3991"/>
                  </a:lnTo>
                  <a:lnTo>
                    <a:pt x="512" y="3983"/>
                  </a:lnTo>
                  <a:lnTo>
                    <a:pt x="480" y="3972"/>
                  </a:lnTo>
                  <a:lnTo>
                    <a:pt x="447" y="3959"/>
                  </a:lnTo>
                  <a:lnTo>
                    <a:pt x="418" y="3948"/>
                  </a:lnTo>
                  <a:lnTo>
                    <a:pt x="342" y="3898"/>
                  </a:lnTo>
                  <a:lnTo>
                    <a:pt x="273" y="3844"/>
                  </a:lnTo>
                  <a:lnTo>
                    <a:pt x="210" y="3779"/>
                  </a:lnTo>
                  <a:lnTo>
                    <a:pt x="155" y="3711"/>
                  </a:lnTo>
                  <a:lnTo>
                    <a:pt x="105" y="3637"/>
                  </a:lnTo>
                  <a:lnTo>
                    <a:pt x="63" y="3558"/>
                  </a:lnTo>
                  <a:lnTo>
                    <a:pt x="28" y="3477"/>
                  </a:lnTo>
                  <a:lnTo>
                    <a:pt x="3" y="3397"/>
                  </a:lnTo>
                  <a:lnTo>
                    <a:pt x="0" y="3330"/>
                  </a:lnTo>
                  <a:lnTo>
                    <a:pt x="4" y="3262"/>
                  </a:lnTo>
                  <a:lnTo>
                    <a:pt x="14" y="3196"/>
                  </a:lnTo>
                  <a:lnTo>
                    <a:pt x="32" y="3135"/>
                  </a:lnTo>
                  <a:lnTo>
                    <a:pt x="58" y="3076"/>
                  </a:lnTo>
                  <a:lnTo>
                    <a:pt x="97" y="3026"/>
                  </a:lnTo>
                  <a:lnTo>
                    <a:pt x="146" y="2983"/>
                  </a:lnTo>
                  <a:lnTo>
                    <a:pt x="211" y="2951"/>
                  </a:lnTo>
                  <a:lnTo>
                    <a:pt x="241" y="2937"/>
                  </a:lnTo>
                  <a:lnTo>
                    <a:pt x="273" y="2927"/>
                  </a:lnTo>
                  <a:lnTo>
                    <a:pt x="302" y="2921"/>
                  </a:lnTo>
                  <a:lnTo>
                    <a:pt x="335" y="2920"/>
                  </a:lnTo>
                  <a:lnTo>
                    <a:pt x="366" y="2921"/>
                  </a:lnTo>
                  <a:lnTo>
                    <a:pt x="397" y="2927"/>
                  </a:lnTo>
                  <a:lnTo>
                    <a:pt x="428" y="2937"/>
                  </a:lnTo>
                  <a:lnTo>
                    <a:pt x="460" y="2951"/>
                  </a:lnTo>
                  <a:lnTo>
                    <a:pt x="467" y="2959"/>
                  </a:lnTo>
                  <a:lnTo>
                    <a:pt x="474" y="2968"/>
                  </a:lnTo>
                  <a:lnTo>
                    <a:pt x="481" y="2973"/>
                  </a:lnTo>
                  <a:lnTo>
                    <a:pt x="489" y="2979"/>
                  </a:lnTo>
                  <a:lnTo>
                    <a:pt x="497" y="2982"/>
                  </a:lnTo>
                  <a:lnTo>
                    <a:pt x="505" y="2986"/>
                  </a:lnTo>
                  <a:lnTo>
                    <a:pt x="513" y="2989"/>
                  </a:lnTo>
                  <a:lnTo>
                    <a:pt x="522" y="2993"/>
                  </a:lnTo>
                  <a:lnTo>
                    <a:pt x="513" y="2931"/>
                  </a:lnTo>
                  <a:lnTo>
                    <a:pt x="511" y="2866"/>
                  </a:lnTo>
                  <a:lnTo>
                    <a:pt x="508" y="2799"/>
                  </a:lnTo>
                  <a:lnTo>
                    <a:pt x="508" y="2731"/>
                  </a:lnTo>
                  <a:lnTo>
                    <a:pt x="508" y="2661"/>
                  </a:lnTo>
                  <a:lnTo>
                    <a:pt x="509" y="2593"/>
                  </a:lnTo>
                  <a:lnTo>
                    <a:pt x="509" y="2526"/>
                  </a:lnTo>
                  <a:lnTo>
                    <a:pt x="511" y="2464"/>
                  </a:lnTo>
                  <a:lnTo>
                    <a:pt x="482" y="2355"/>
                  </a:lnTo>
                  <a:lnTo>
                    <a:pt x="471" y="2244"/>
                  </a:lnTo>
                  <a:lnTo>
                    <a:pt x="470" y="2130"/>
                  </a:lnTo>
                  <a:lnTo>
                    <a:pt x="480" y="2016"/>
                  </a:lnTo>
                  <a:lnTo>
                    <a:pt x="492" y="1901"/>
                  </a:lnTo>
                  <a:lnTo>
                    <a:pt x="511" y="1787"/>
                  </a:lnTo>
                  <a:lnTo>
                    <a:pt x="527" y="1675"/>
                  </a:lnTo>
                  <a:lnTo>
                    <a:pt x="543" y="1570"/>
                  </a:lnTo>
                  <a:lnTo>
                    <a:pt x="582" y="1433"/>
                  </a:lnTo>
                  <a:lnTo>
                    <a:pt x="640" y="1307"/>
                  </a:lnTo>
                  <a:lnTo>
                    <a:pt x="713" y="1188"/>
                  </a:lnTo>
                  <a:lnTo>
                    <a:pt x="800" y="1078"/>
                  </a:lnTo>
                  <a:lnTo>
                    <a:pt x="896" y="976"/>
                  </a:lnTo>
                  <a:lnTo>
                    <a:pt x="1004" y="881"/>
                  </a:lnTo>
                  <a:lnTo>
                    <a:pt x="1117" y="795"/>
                  </a:lnTo>
                  <a:lnTo>
                    <a:pt x="1238" y="719"/>
                  </a:lnTo>
                  <a:lnTo>
                    <a:pt x="1255" y="655"/>
                  </a:lnTo>
                  <a:lnTo>
                    <a:pt x="1283" y="600"/>
                  </a:lnTo>
                  <a:lnTo>
                    <a:pt x="1318" y="548"/>
                  </a:lnTo>
                  <a:lnTo>
                    <a:pt x="1362" y="501"/>
                  </a:lnTo>
                  <a:lnTo>
                    <a:pt x="1407" y="456"/>
                  </a:lnTo>
                  <a:lnTo>
                    <a:pt x="1454" y="413"/>
                  </a:lnTo>
                  <a:lnTo>
                    <a:pt x="1502" y="368"/>
                  </a:lnTo>
                  <a:lnTo>
                    <a:pt x="1549" y="324"/>
                  </a:lnTo>
                  <a:lnTo>
                    <a:pt x="1627" y="266"/>
                  </a:lnTo>
                  <a:lnTo>
                    <a:pt x="1715" y="222"/>
                  </a:lnTo>
                  <a:lnTo>
                    <a:pt x="1805" y="186"/>
                  </a:lnTo>
                  <a:lnTo>
                    <a:pt x="1897" y="155"/>
                  </a:lnTo>
                  <a:lnTo>
                    <a:pt x="1990" y="127"/>
                  </a:lnTo>
                  <a:lnTo>
                    <a:pt x="2085" y="99"/>
                  </a:lnTo>
                  <a:lnTo>
                    <a:pt x="2176" y="68"/>
                  </a:lnTo>
                  <a:lnTo>
                    <a:pt x="2265" y="34"/>
                  </a:lnTo>
                  <a:lnTo>
                    <a:pt x="2352" y="16"/>
                  </a:lnTo>
                  <a:lnTo>
                    <a:pt x="2443" y="4"/>
                  </a:lnTo>
                  <a:lnTo>
                    <a:pt x="2537" y="0"/>
                  </a:lnTo>
                  <a:lnTo>
                    <a:pt x="2632" y="4"/>
                  </a:lnTo>
                  <a:lnTo>
                    <a:pt x="2723" y="17"/>
                  </a:lnTo>
                  <a:lnTo>
                    <a:pt x="2812" y="39"/>
                  </a:lnTo>
                  <a:lnTo>
                    <a:pt x="2895" y="72"/>
                  </a:lnTo>
                  <a:lnTo>
                    <a:pt x="2969" y="117"/>
                  </a:lnTo>
                  <a:lnTo>
                    <a:pt x="3156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80"/>
            <p:cNvSpPr>
              <a:spLocks noChangeAspect="1"/>
            </p:cNvSpPr>
            <p:nvPr/>
          </p:nvSpPr>
          <p:spPr bwMode="auto">
            <a:xfrm>
              <a:off x="2619" y="801"/>
              <a:ext cx="270" cy="114"/>
            </a:xfrm>
            <a:custGeom>
              <a:avLst/>
              <a:gdLst/>
              <a:ahLst/>
              <a:cxnLst>
                <a:cxn ang="0">
                  <a:pos x="190" y="7"/>
                </a:cxn>
                <a:cxn ang="0">
                  <a:pos x="187" y="22"/>
                </a:cxn>
                <a:cxn ang="0">
                  <a:pos x="218" y="42"/>
                </a:cxn>
                <a:cxn ang="0">
                  <a:pos x="286" y="55"/>
                </a:cxn>
                <a:cxn ang="0">
                  <a:pos x="356" y="55"/>
                </a:cxn>
                <a:cxn ang="0">
                  <a:pos x="424" y="52"/>
                </a:cxn>
                <a:cxn ang="0">
                  <a:pos x="422" y="63"/>
                </a:cxn>
                <a:cxn ang="0">
                  <a:pos x="348" y="73"/>
                </a:cxn>
                <a:cxn ang="0">
                  <a:pos x="272" y="81"/>
                </a:cxn>
                <a:cxn ang="0">
                  <a:pos x="209" y="108"/>
                </a:cxn>
                <a:cxn ang="0">
                  <a:pos x="223" y="143"/>
                </a:cxn>
                <a:cxn ang="0">
                  <a:pos x="304" y="141"/>
                </a:cxn>
                <a:cxn ang="0">
                  <a:pos x="389" y="132"/>
                </a:cxn>
                <a:cxn ang="0">
                  <a:pos x="472" y="149"/>
                </a:cxn>
                <a:cxn ang="0">
                  <a:pos x="633" y="177"/>
                </a:cxn>
                <a:cxn ang="0">
                  <a:pos x="580" y="176"/>
                </a:cxn>
                <a:cxn ang="0">
                  <a:pos x="524" y="170"/>
                </a:cxn>
                <a:cxn ang="0">
                  <a:pos x="474" y="177"/>
                </a:cxn>
                <a:cxn ang="0">
                  <a:pos x="446" y="218"/>
                </a:cxn>
                <a:cxn ang="0">
                  <a:pos x="515" y="236"/>
                </a:cxn>
                <a:cxn ang="0">
                  <a:pos x="587" y="252"/>
                </a:cxn>
                <a:cxn ang="0">
                  <a:pos x="660" y="260"/>
                </a:cxn>
                <a:cxn ang="0">
                  <a:pos x="737" y="270"/>
                </a:cxn>
                <a:cxn ang="0">
                  <a:pos x="586" y="270"/>
                </a:cxn>
                <a:cxn ang="0">
                  <a:pos x="431" y="274"/>
                </a:cxn>
                <a:cxn ang="0">
                  <a:pos x="276" y="286"/>
                </a:cxn>
                <a:cxn ang="0">
                  <a:pos x="126" y="311"/>
                </a:cxn>
                <a:cxn ang="0">
                  <a:pos x="183" y="277"/>
                </a:cxn>
                <a:cxn ang="0">
                  <a:pos x="254" y="262"/>
                </a:cxn>
                <a:cxn ang="0">
                  <a:pos x="321" y="239"/>
                </a:cxn>
                <a:cxn ang="0">
                  <a:pos x="375" y="197"/>
                </a:cxn>
                <a:cxn ang="0">
                  <a:pos x="304" y="173"/>
                </a:cxn>
                <a:cxn ang="0">
                  <a:pos x="227" y="183"/>
                </a:cxn>
                <a:cxn ang="0">
                  <a:pos x="147" y="210"/>
                </a:cxn>
                <a:cxn ang="0">
                  <a:pos x="74" y="239"/>
                </a:cxn>
                <a:cxn ang="0">
                  <a:pos x="90" y="219"/>
                </a:cxn>
                <a:cxn ang="0">
                  <a:pos x="100" y="188"/>
                </a:cxn>
                <a:cxn ang="0">
                  <a:pos x="103" y="153"/>
                </a:cxn>
                <a:cxn ang="0">
                  <a:pos x="104" y="125"/>
                </a:cxn>
                <a:cxn ang="0">
                  <a:pos x="76" y="104"/>
                </a:cxn>
                <a:cxn ang="0">
                  <a:pos x="40" y="101"/>
                </a:cxn>
                <a:cxn ang="0">
                  <a:pos x="9" y="104"/>
                </a:cxn>
                <a:cxn ang="0">
                  <a:pos x="26" y="93"/>
                </a:cxn>
                <a:cxn ang="0">
                  <a:pos x="85" y="80"/>
                </a:cxn>
                <a:cxn ang="0">
                  <a:pos x="141" y="65"/>
                </a:cxn>
                <a:cxn ang="0">
                  <a:pos x="173" y="29"/>
                </a:cxn>
                <a:cxn ang="0">
                  <a:pos x="197" y="0"/>
                </a:cxn>
              </a:cxnLst>
              <a:rect l="0" t="0" r="r" b="b"/>
              <a:pathLst>
                <a:path w="737" h="311">
                  <a:moveTo>
                    <a:pt x="197" y="0"/>
                  </a:moveTo>
                  <a:lnTo>
                    <a:pt x="190" y="7"/>
                  </a:lnTo>
                  <a:lnTo>
                    <a:pt x="187" y="15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218" y="42"/>
                  </a:lnTo>
                  <a:lnTo>
                    <a:pt x="252" y="50"/>
                  </a:lnTo>
                  <a:lnTo>
                    <a:pt x="286" y="55"/>
                  </a:lnTo>
                  <a:lnTo>
                    <a:pt x="322" y="56"/>
                  </a:lnTo>
                  <a:lnTo>
                    <a:pt x="356" y="55"/>
                  </a:lnTo>
                  <a:lnTo>
                    <a:pt x="391" y="53"/>
                  </a:lnTo>
                  <a:lnTo>
                    <a:pt x="424" y="52"/>
                  </a:lnTo>
                  <a:lnTo>
                    <a:pt x="458" y="52"/>
                  </a:lnTo>
                  <a:lnTo>
                    <a:pt x="422" y="63"/>
                  </a:lnTo>
                  <a:lnTo>
                    <a:pt x="386" y="70"/>
                  </a:lnTo>
                  <a:lnTo>
                    <a:pt x="348" y="73"/>
                  </a:lnTo>
                  <a:lnTo>
                    <a:pt x="310" y="77"/>
                  </a:lnTo>
                  <a:lnTo>
                    <a:pt x="272" y="81"/>
                  </a:lnTo>
                  <a:lnTo>
                    <a:pt x="238" y="91"/>
                  </a:lnTo>
                  <a:lnTo>
                    <a:pt x="209" y="108"/>
                  </a:lnTo>
                  <a:lnTo>
                    <a:pt x="187" y="135"/>
                  </a:lnTo>
                  <a:lnTo>
                    <a:pt x="223" y="143"/>
                  </a:lnTo>
                  <a:lnTo>
                    <a:pt x="263" y="145"/>
                  </a:lnTo>
                  <a:lnTo>
                    <a:pt x="304" y="141"/>
                  </a:lnTo>
                  <a:lnTo>
                    <a:pt x="348" y="136"/>
                  </a:lnTo>
                  <a:lnTo>
                    <a:pt x="389" y="132"/>
                  </a:lnTo>
                  <a:lnTo>
                    <a:pt x="431" y="135"/>
                  </a:lnTo>
                  <a:lnTo>
                    <a:pt x="472" y="149"/>
                  </a:lnTo>
                  <a:lnTo>
                    <a:pt x="510" y="177"/>
                  </a:lnTo>
                  <a:lnTo>
                    <a:pt x="633" y="177"/>
                  </a:lnTo>
                  <a:lnTo>
                    <a:pt x="608" y="177"/>
                  </a:lnTo>
                  <a:lnTo>
                    <a:pt x="580" y="176"/>
                  </a:lnTo>
                  <a:lnTo>
                    <a:pt x="552" y="172"/>
                  </a:lnTo>
                  <a:lnTo>
                    <a:pt x="524" y="170"/>
                  </a:lnTo>
                  <a:lnTo>
                    <a:pt x="497" y="170"/>
                  </a:lnTo>
                  <a:lnTo>
                    <a:pt x="474" y="177"/>
                  </a:lnTo>
                  <a:lnTo>
                    <a:pt x="456" y="191"/>
                  </a:lnTo>
                  <a:lnTo>
                    <a:pt x="446" y="218"/>
                  </a:lnTo>
                  <a:lnTo>
                    <a:pt x="480" y="228"/>
                  </a:lnTo>
                  <a:lnTo>
                    <a:pt x="515" y="236"/>
                  </a:lnTo>
                  <a:lnTo>
                    <a:pt x="550" y="243"/>
                  </a:lnTo>
                  <a:lnTo>
                    <a:pt x="587" y="252"/>
                  </a:lnTo>
                  <a:lnTo>
                    <a:pt x="624" y="256"/>
                  </a:lnTo>
                  <a:lnTo>
                    <a:pt x="660" y="260"/>
                  </a:lnTo>
                  <a:lnTo>
                    <a:pt x="698" y="264"/>
                  </a:lnTo>
                  <a:lnTo>
                    <a:pt x="737" y="270"/>
                  </a:lnTo>
                  <a:lnTo>
                    <a:pt x="661" y="270"/>
                  </a:lnTo>
                  <a:lnTo>
                    <a:pt x="586" y="270"/>
                  </a:lnTo>
                  <a:lnTo>
                    <a:pt x="508" y="270"/>
                  </a:lnTo>
                  <a:lnTo>
                    <a:pt x="431" y="274"/>
                  </a:lnTo>
                  <a:lnTo>
                    <a:pt x="352" y="279"/>
                  </a:lnTo>
                  <a:lnTo>
                    <a:pt x="276" y="286"/>
                  </a:lnTo>
                  <a:lnTo>
                    <a:pt x="199" y="295"/>
                  </a:lnTo>
                  <a:lnTo>
                    <a:pt x="126" y="311"/>
                  </a:lnTo>
                  <a:lnTo>
                    <a:pt x="151" y="291"/>
                  </a:lnTo>
                  <a:lnTo>
                    <a:pt x="183" y="277"/>
                  </a:lnTo>
                  <a:lnTo>
                    <a:pt x="217" y="267"/>
                  </a:lnTo>
                  <a:lnTo>
                    <a:pt x="254" y="262"/>
                  </a:lnTo>
                  <a:lnTo>
                    <a:pt x="287" y="252"/>
                  </a:lnTo>
                  <a:lnTo>
                    <a:pt x="321" y="239"/>
                  </a:lnTo>
                  <a:lnTo>
                    <a:pt x="349" y="222"/>
                  </a:lnTo>
                  <a:lnTo>
                    <a:pt x="375" y="197"/>
                  </a:lnTo>
                  <a:lnTo>
                    <a:pt x="341" y="179"/>
                  </a:lnTo>
                  <a:lnTo>
                    <a:pt x="304" y="173"/>
                  </a:lnTo>
                  <a:lnTo>
                    <a:pt x="265" y="174"/>
                  </a:lnTo>
                  <a:lnTo>
                    <a:pt x="227" y="183"/>
                  </a:lnTo>
                  <a:lnTo>
                    <a:pt x="186" y="194"/>
                  </a:lnTo>
                  <a:lnTo>
                    <a:pt x="147" y="210"/>
                  </a:lnTo>
                  <a:lnTo>
                    <a:pt x="109" y="225"/>
                  </a:lnTo>
                  <a:lnTo>
                    <a:pt x="74" y="239"/>
                  </a:lnTo>
                  <a:lnTo>
                    <a:pt x="82" y="231"/>
                  </a:lnTo>
                  <a:lnTo>
                    <a:pt x="90" y="219"/>
                  </a:lnTo>
                  <a:lnTo>
                    <a:pt x="95" y="204"/>
                  </a:lnTo>
                  <a:lnTo>
                    <a:pt x="100" y="188"/>
                  </a:lnTo>
                  <a:lnTo>
                    <a:pt x="102" y="170"/>
                  </a:lnTo>
                  <a:lnTo>
                    <a:pt x="103" y="153"/>
                  </a:lnTo>
                  <a:lnTo>
                    <a:pt x="103" y="136"/>
                  </a:lnTo>
                  <a:lnTo>
                    <a:pt x="104" y="125"/>
                  </a:lnTo>
                  <a:lnTo>
                    <a:pt x="92" y="111"/>
                  </a:lnTo>
                  <a:lnTo>
                    <a:pt x="76" y="104"/>
                  </a:lnTo>
                  <a:lnTo>
                    <a:pt x="58" y="101"/>
                  </a:lnTo>
                  <a:lnTo>
                    <a:pt x="40" y="101"/>
                  </a:lnTo>
                  <a:lnTo>
                    <a:pt x="21" y="101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26" y="93"/>
                  </a:lnTo>
                  <a:lnTo>
                    <a:pt x="55" y="87"/>
                  </a:lnTo>
                  <a:lnTo>
                    <a:pt x="85" y="80"/>
                  </a:lnTo>
                  <a:lnTo>
                    <a:pt x="116" y="74"/>
                  </a:lnTo>
                  <a:lnTo>
                    <a:pt x="141" y="65"/>
                  </a:lnTo>
                  <a:lnTo>
                    <a:pt x="162" y="50"/>
                  </a:lnTo>
                  <a:lnTo>
                    <a:pt x="173" y="29"/>
                  </a:lnTo>
                  <a:lnTo>
                    <a:pt x="178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81"/>
            <p:cNvSpPr>
              <a:spLocks noChangeAspect="1"/>
            </p:cNvSpPr>
            <p:nvPr/>
          </p:nvSpPr>
          <p:spPr bwMode="auto">
            <a:xfrm>
              <a:off x="2060" y="944"/>
              <a:ext cx="1140" cy="1801"/>
            </a:xfrm>
            <a:custGeom>
              <a:avLst/>
              <a:gdLst/>
              <a:ahLst/>
              <a:cxnLst>
                <a:cxn ang="0">
                  <a:pos x="1599" y="23"/>
                </a:cxn>
                <a:cxn ang="0">
                  <a:pos x="1609" y="56"/>
                </a:cxn>
                <a:cxn ang="0">
                  <a:pos x="1576" y="55"/>
                </a:cxn>
                <a:cxn ang="0">
                  <a:pos x="1540" y="102"/>
                </a:cxn>
                <a:cxn ang="0">
                  <a:pos x="1513" y="145"/>
                </a:cxn>
                <a:cxn ang="0">
                  <a:pos x="1619" y="158"/>
                </a:cxn>
                <a:cxn ang="0">
                  <a:pos x="1854" y="111"/>
                </a:cxn>
                <a:cxn ang="0">
                  <a:pos x="2095" y="94"/>
                </a:cxn>
                <a:cxn ang="0">
                  <a:pos x="2100" y="135"/>
                </a:cxn>
                <a:cxn ang="0">
                  <a:pos x="1973" y="175"/>
                </a:cxn>
                <a:cxn ang="0">
                  <a:pos x="1877" y="252"/>
                </a:cxn>
                <a:cxn ang="0">
                  <a:pos x="1931" y="265"/>
                </a:cxn>
                <a:cxn ang="0">
                  <a:pos x="1997" y="255"/>
                </a:cxn>
                <a:cxn ang="0">
                  <a:pos x="2072" y="235"/>
                </a:cxn>
                <a:cxn ang="0">
                  <a:pos x="2176" y="221"/>
                </a:cxn>
                <a:cxn ang="0">
                  <a:pos x="2287" y="223"/>
                </a:cxn>
                <a:cxn ang="0">
                  <a:pos x="2298" y="228"/>
                </a:cxn>
                <a:cxn ang="0">
                  <a:pos x="2261" y="239"/>
                </a:cxn>
                <a:cxn ang="0">
                  <a:pos x="2240" y="273"/>
                </a:cxn>
                <a:cxn ang="0">
                  <a:pos x="2441" y="280"/>
                </a:cxn>
                <a:cxn ang="0">
                  <a:pos x="2672" y="275"/>
                </a:cxn>
                <a:cxn ang="0">
                  <a:pos x="2894" y="304"/>
                </a:cxn>
                <a:cxn ang="0">
                  <a:pos x="2896" y="335"/>
                </a:cxn>
                <a:cxn ang="0">
                  <a:pos x="2918" y="349"/>
                </a:cxn>
                <a:cxn ang="0">
                  <a:pos x="2966" y="356"/>
                </a:cxn>
                <a:cxn ang="0">
                  <a:pos x="2982" y="489"/>
                </a:cxn>
                <a:cxn ang="0">
                  <a:pos x="3031" y="607"/>
                </a:cxn>
                <a:cxn ang="0">
                  <a:pos x="3098" y="928"/>
                </a:cxn>
                <a:cxn ang="0">
                  <a:pos x="3081" y="1666"/>
                </a:cxn>
                <a:cxn ang="0">
                  <a:pos x="2980" y="2406"/>
                </a:cxn>
                <a:cxn ang="0">
                  <a:pos x="2896" y="2847"/>
                </a:cxn>
                <a:cxn ang="0">
                  <a:pos x="2816" y="3147"/>
                </a:cxn>
                <a:cxn ang="0">
                  <a:pos x="2738" y="3451"/>
                </a:cxn>
                <a:cxn ang="0">
                  <a:pos x="2375" y="4114"/>
                </a:cxn>
                <a:cxn ang="0">
                  <a:pos x="1852" y="4671"/>
                </a:cxn>
                <a:cxn ang="0">
                  <a:pos x="1261" y="4918"/>
                </a:cxn>
                <a:cxn ang="0">
                  <a:pos x="886" y="4842"/>
                </a:cxn>
                <a:cxn ang="0">
                  <a:pos x="562" y="4624"/>
                </a:cxn>
                <a:cxn ang="0">
                  <a:pos x="268" y="4228"/>
                </a:cxn>
                <a:cxn ang="0">
                  <a:pos x="111" y="3720"/>
                </a:cxn>
                <a:cxn ang="0">
                  <a:pos x="11" y="3192"/>
                </a:cxn>
                <a:cxn ang="0">
                  <a:pos x="0" y="2852"/>
                </a:cxn>
                <a:cxn ang="0">
                  <a:pos x="33" y="2533"/>
                </a:cxn>
                <a:cxn ang="0">
                  <a:pos x="101" y="2184"/>
                </a:cxn>
                <a:cxn ang="0">
                  <a:pos x="170" y="1778"/>
                </a:cxn>
                <a:cxn ang="0">
                  <a:pos x="267" y="1371"/>
                </a:cxn>
                <a:cxn ang="0">
                  <a:pos x="372" y="995"/>
                </a:cxn>
                <a:cxn ang="0">
                  <a:pos x="475" y="627"/>
                </a:cxn>
                <a:cxn ang="0">
                  <a:pos x="654" y="304"/>
                </a:cxn>
                <a:cxn ang="0">
                  <a:pos x="737" y="259"/>
                </a:cxn>
                <a:cxn ang="0">
                  <a:pos x="818" y="217"/>
                </a:cxn>
                <a:cxn ang="0">
                  <a:pos x="921" y="192"/>
                </a:cxn>
                <a:cxn ang="0">
                  <a:pos x="1055" y="113"/>
                </a:cxn>
                <a:cxn ang="0">
                  <a:pos x="1197" y="83"/>
                </a:cxn>
                <a:cxn ang="0">
                  <a:pos x="1329" y="54"/>
                </a:cxn>
                <a:cxn ang="0">
                  <a:pos x="1461" y="11"/>
                </a:cxn>
                <a:cxn ang="0">
                  <a:pos x="1607" y="3"/>
                </a:cxn>
              </a:cxnLst>
              <a:rect l="0" t="0" r="r" b="b"/>
              <a:pathLst>
                <a:path w="3111" h="4918">
                  <a:moveTo>
                    <a:pt x="1607" y="3"/>
                  </a:moveTo>
                  <a:lnTo>
                    <a:pt x="1599" y="11"/>
                  </a:lnTo>
                  <a:lnTo>
                    <a:pt x="1599" y="23"/>
                  </a:lnTo>
                  <a:lnTo>
                    <a:pt x="1602" y="35"/>
                  </a:lnTo>
                  <a:lnTo>
                    <a:pt x="1607" y="48"/>
                  </a:lnTo>
                  <a:lnTo>
                    <a:pt x="1609" y="56"/>
                  </a:lnTo>
                  <a:lnTo>
                    <a:pt x="1607" y="62"/>
                  </a:lnTo>
                  <a:lnTo>
                    <a:pt x="1596" y="61"/>
                  </a:lnTo>
                  <a:lnTo>
                    <a:pt x="1576" y="55"/>
                  </a:lnTo>
                  <a:lnTo>
                    <a:pt x="1568" y="72"/>
                  </a:lnTo>
                  <a:lnTo>
                    <a:pt x="1555" y="87"/>
                  </a:lnTo>
                  <a:lnTo>
                    <a:pt x="1540" y="102"/>
                  </a:lnTo>
                  <a:lnTo>
                    <a:pt x="1526" y="117"/>
                  </a:lnTo>
                  <a:lnTo>
                    <a:pt x="1515" y="130"/>
                  </a:lnTo>
                  <a:lnTo>
                    <a:pt x="1513" y="145"/>
                  </a:lnTo>
                  <a:lnTo>
                    <a:pt x="1522" y="161"/>
                  </a:lnTo>
                  <a:lnTo>
                    <a:pt x="1545" y="180"/>
                  </a:lnTo>
                  <a:lnTo>
                    <a:pt x="1619" y="158"/>
                  </a:lnTo>
                  <a:lnTo>
                    <a:pt x="1696" y="140"/>
                  </a:lnTo>
                  <a:lnTo>
                    <a:pt x="1773" y="123"/>
                  </a:lnTo>
                  <a:lnTo>
                    <a:pt x="1854" y="111"/>
                  </a:lnTo>
                  <a:lnTo>
                    <a:pt x="1934" y="102"/>
                  </a:lnTo>
                  <a:lnTo>
                    <a:pt x="2014" y="96"/>
                  </a:lnTo>
                  <a:lnTo>
                    <a:pt x="2095" y="94"/>
                  </a:lnTo>
                  <a:lnTo>
                    <a:pt x="2178" y="97"/>
                  </a:lnTo>
                  <a:lnTo>
                    <a:pt x="2140" y="118"/>
                  </a:lnTo>
                  <a:lnTo>
                    <a:pt x="2100" y="135"/>
                  </a:lnTo>
                  <a:lnTo>
                    <a:pt x="2057" y="148"/>
                  </a:lnTo>
                  <a:lnTo>
                    <a:pt x="2015" y="162"/>
                  </a:lnTo>
                  <a:lnTo>
                    <a:pt x="1973" y="175"/>
                  </a:lnTo>
                  <a:lnTo>
                    <a:pt x="1937" y="193"/>
                  </a:lnTo>
                  <a:lnTo>
                    <a:pt x="1903" y="217"/>
                  </a:lnTo>
                  <a:lnTo>
                    <a:pt x="1877" y="252"/>
                  </a:lnTo>
                  <a:lnTo>
                    <a:pt x="1893" y="261"/>
                  </a:lnTo>
                  <a:lnTo>
                    <a:pt x="1911" y="265"/>
                  </a:lnTo>
                  <a:lnTo>
                    <a:pt x="1931" y="265"/>
                  </a:lnTo>
                  <a:lnTo>
                    <a:pt x="1952" y="263"/>
                  </a:lnTo>
                  <a:lnTo>
                    <a:pt x="1973" y="259"/>
                  </a:lnTo>
                  <a:lnTo>
                    <a:pt x="1997" y="255"/>
                  </a:lnTo>
                  <a:lnTo>
                    <a:pt x="2020" y="252"/>
                  </a:lnTo>
                  <a:lnTo>
                    <a:pt x="2043" y="252"/>
                  </a:lnTo>
                  <a:lnTo>
                    <a:pt x="2072" y="235"/>
                  </a:lnTo>
                  <a:lnTo>
                    <a:pt x="2104" y="227"/>
                  </a:lnTo>
                  <a:lnTo>
                    <a:pt x="2138" y="221"/>
                  </a:lnTo>
                  <a:lnTo>
                    <a:pt x="2176" y="221"/>
                  </a:lnTo>
                  <a:lnTo>
                    <a:pt x="2212" y="221"/>
                  </a:lnTo>
                  <a:lnTo>
                    <a:pt x="2250" y="223"/>
                  </a:lnTo>
                  <a:lnTo>
                    <a:pt x="2287" y="223"/>
                  </a:lnTo>
                  <a:lnTo>
                    <a:pt x="2323" y="221"/>
                  </a:lnTo>
                  <a:lnTo>
                    <a:pt x="2311" y="224"/>
                  </a:lnTo>
                  <a:lnTo>
                    <a:pt x="2298" y="228"/>
                  </a:lnTo>
                  <a:lnTo>
                    <a:pt x="2285" y="231"/>
                  </a:lnTo>
                  <a:lnTo>
                    <a:pt x="2274" y="235"/>
                  </a:lnTo>
                  <a:lnTo>
                    <a:pt x="2261" y="239"/>
                  </a:lnTo>
                  <a:lnTo>
                    <a:pt x="2253" y="248"/>
                  </a:lnTo>
                  <a:lnTo>
                    <a:pt x="2245" y="258"/>
                  </a:lnTo>
                  <a:lnTo>
                    <a:pt x="2240" y="273"/>
                  </a:lnTo>
                  <a:lnTo>
                    <a:pt x="2292" y="304"/>
                  </a:lnTo>
                  <a:lnTo>
                    <a:pt x="2366" y="290"/>
                  </a:lnTo>
                  <a:lnTo>
                    <a:pt x="2441" y="280"/>
                  </a:lnTo>
                  <a:lnTo>
                    <a:pt x="2519" y="275"/>
                  </a:lnTo>
                  <a:lnTo>
                    <a:pt x="2596" y="273"/>
                  </a:lnTo>
                  <a:lnTo>
                    <a:pt x="2672" y="275"/>
                  </a:lnTo>
                  <a:lnTo>
                    <a:pt x="2748" y="280"/>
                  </a:lnTo>
                  <a:lnTo>
                    <a:pt x="2821" y="290"/>
                  </a:lnTo>
                  <a:lnTo>
                    <a:pt x="2894" y="304"/>
                  </a:lnTo>
                  <a:lnTo>
                    <a:pt x="2890" y="317"/>
                  </a:lnTo>
                  <a:lnTo>
                    <a:pt x="2892" y="328"/>
                  </a:lnTo>
                  <a:lnTo>
                    <a:pt x="2896" y="335"/>
                  </a:lnTo>
                  <a:lnTo>
                    <a:pt x="2903" y="342"/>
                  </a:lnTo>
                  <a:lnTo>
                    <a:pt x="2910" y="345"/>
                  </a:lnTo>
                  <a:lnTo>
                    <a:pt x="2918" y="349"/>
                  </a:lnTo>
                  <a:lnTo>
                    <a:pt x="2927" y="352"/>
                  </a:lnTo>
                  <a:lnTo>
                    <a:pt x="2935" y="356"/>
                  </a:lnTo>
                  <a:lnTo>
                    <a:pt x="2966" y="356"/>
                  </a:lnTo>
                  <a:lnTo>
                    <a:pt x="2965" y="404"/>
                  </a:lnTo>
                  <a:lnTo>
                    <a:pt x="2970" y="448"/>
                  </a:lnTo>
                  <a:lnTo>
                    <a:pt x="2982" y="489"/>
                  </a:lnTo>
                  <a:lnTo>
                    <a:pt x="2997" y="529"/>
                  </a:lnTo>
                  <a:lnTo>
                    <a:pt x="3013" y="568"/>
                  </a:lnTo>
                  <a:lnTo>
                    <a:pt x="3031" y="607"/>
                  </a:lnTo>
                  <a:lnTo>
                    <a:pt x="3046" y="645"/>
                  </a:lnTo>
                  <a:lnTo>
                    <a:pt x="3060" y="689"/>
                  </a:lnTo>
                  <a:lnTo>
                    <a:pt x="3098" y="928"/>
                  </a:lnTo>
                  <a:lnTo>
                    <a:pt x="3111" y="1171"/>
                  </a:lnTo>
                  <a:lnTo>
                    <a:pt x="3103" y="1416"/>
                  </a:lnTo>
                  <a:lnTo>
                    <a:pt x="3081" y="1666"/>
                  </a:lnTo>
                  <a:lnTo>
                    <a:pt x="3048" y="1913"/>
                  </a:lnTo>
                  <a:lnTo>
                    <a:pt x="3014" y="2161"/>
                  </a:lnTo>
                  <a:lnTo>
                    <a:pt x="2980" y="2406"/>
                  </a:lnTo>
                  <a:lnTo>
                    <a:pt x="2956" y="2651"/>
                  </a:lnTo>
                  <a:lnTo>
                    <a:pt x="2925" y="2748"/>
                  </a:lnTo>
                  <a:lnTo>
                    <a:pt x="2896" y="2847"/>
                  </a:lnTo>
                  <a:lnTo>
                    <a:pt x="2868" y="2945"/>
                  </a:lnTo>
                  <a:lnTo>
                    <a:pt x="2842" y="3047"/>
                  </a:lnTo>
                  <a:lnTo>
                    <a:pt x="2816" y="3147"/>
                  </a:lnTo>
                  <a:lnTo>
                    <a:pt x="2790" y="3248"/>
                  </a:lnTo>
                  <a:lnTo>
                    <a:pt x="2764" y="3349"/>
                  </a:lnTo>
                  <a:lnTo>
                    <a:pt x="2738" y="3451"/>
                  </a:lnTo>
                  <a:lnTo>
                    <a:pt x="2633" y="3673"/>
                  </a:lnTo>
                  <a:lnTo>
                    <a:pt x="2513" y="3897"/>
                  </a:lnTo>
                  <a:lnTo>
                    <a:pt x="2375" y="4114"/>
                  </a:lnTo>
                  <a:lnTo>
                    <a:pt x="2221" y="4321"/>
                  </a:lnTo>
                  <a:lnTo>
                    <a:pt x="2046" y="4507"/>
                  </a:lnTo>
                  <a:lnTo>
                    <a:pt x="1852" y="4671"/>
                  </a:lnTo>
                  <a:lnTo>
                    <a:pt x="1637" y="4805"/>
                  </a:lnTo>
                  <a:lnTo>
                    <a:pt x="1401" y="4904"/>
                  </a:lnTo>
                  <a:lnTo>
                    <a:pt x="1261" y="4918"/>
                  </a:lnTo>
                  <a:lnTo>
                    <a:pt x="1131" y="4912"/>
                  </a:lnTo>
                  <a:lnTo>
                    <a:pt x="1004" y="4885"/>
                  </a:lnTo>
                  <a:lnTo>
                    <a:pt x="886" y="4842"/>
                  </a:lnTo>
                  <a:lnTo>
                    <a:pt x="772" y="4781"/>
                  </a:lnTo>
                  <a:lnTo>
                    <a:pt x="664" y="4708"/>
                  </a:lnTo>
                  <a:lnTo>
                    <a:pt x="562" y="4624"/>
                  </a:lnTo>
                  <a:lnTo>
                    <a:pt x="467" y="4531"/>
                  </a:lnTo>
                  <a:lnTo>
                    <a:pt x="354" y="4383"/>
                  </a:lnTo>
                  <a:lnTo>
                    <a:pt x="268" y="4228"/>
                  </a:lnTo>
                  <a:lnTo>
                    <a:pt x="202" y="4063"/>
                  </a:lnTo>
                  <a:lnTo>
                    <a:pt x="152" y="3894"/>
                  </a:lnTo>
                  <a:lnTo>
                    <a:pt x="111" y="3720"/>
                  </a:lnTo>
                  <a:lnTo>
                    <a:pt x="77" y="3544"/>
                  </a:lnTo>
                  <a:lnTo>
                    <a:pt x="45" y="3366"/>
                  </a:lnTo>
                  <a:lnTo>
                    <a:pt x="11" y="3192"/>
                  </a:lnTo>
                  <a:lnTo>
                    <a:pt x="2" y="3075"/>
                  </a:lnTo>
                  <a:lnTo>
                    <a:pt x="0" y="2964"/>
                  </a:lnTo>
                  <a:lnTo>
                    <a:pt x="0" y="2852"/>
                  </a:lnTo>
                  <a:lnTo>
                    <a:pt x="5" y="2747"/>
                  </a:lnTo>
                  <a:lnTo>
                    <a:pt x="15" y="2640"/>
                  </a:lnTo>
                  <a:lnTo>
                    <a:pt x="33" y="2533"/>
                  </a:lnTo>
                  <a:lnTo>
                    <a:pt x="59" y="2426"/>
                  </a:lnTo>
                  <a:lnTo>
                    <a:pt x="94" y="2319"/>
                  </a:lnTo>
                  <a:lnTo>
                    <a:pt x="101" y="2184"/>
                  </a:lnTo>
                  <a:lnTo>
                    <a:pt x="118" y="2050"/>
                  </a:lnTo>
                  <a:lnTo>
                    <a:pt x="140" y="1913"/>
                  </a:lnTo>
                  <a:lnTo>
                    <a:pt x="170" y="1778"/>
                  </a:lnTo>
                  <a:lnTo>
                    <a:pt x="199" y="1642"/>
                  </a:lnTo>
                  <a:lnTo>
                    <a:pt x="233" y="1507"/>
                  </a:lnTo>
                  <a:lnTo>
                    <a:pt x="267" y="1371"/>
                  </a:lnTo>
                  <a:lnTo>
                    <a:pt x="301" y="1239"/>
                  </a:lnTo>
                  <a:lnTo>
                    <a:pt x="339" y="1118"/>
                  </a:lnTo>
                  <a:lnTo>
                    <a:pt x="372" y="995"/>
                  </a:lnTo>
                  <a:lnTo>
                    <a:pt x="403" y="870"/>
                  </a:lnTo>
                  <a:lnTo>
                    <a:pt x="437" y="748"/>
                  </a:lnTo>
                  <a:lnTo>
                    <a:pt x="475" y="627"/>
                  </a:lnTo>
                  <a:lnTo>
                    <a:pt x="521" y="511"/>
                  </a:lnTo>
                  <a:lnTo>
                    <a:pt x="579" y="401"/>
                  </a:lnTo>
                  <a:lnTo>
                    <a:pt x="654" y="304"/>
                  </a:lnTo>
                  <a:lnTo>
                    <a:pt x="682" y="293"/>
                  </a:lnTo>
                  <a:lnTo>
                    <a:pt x="710" y="277"/>
                  </a:lnTo>
                  <a:lnTo>
                    <a:pt x="737" y="259"/>
                  </a:lnTo>
                  <a:lnTo>
                    <a:pt x="763" y="244"/>
                  </a:lnTo>
                  <a:lnTo>
                    <a:pt x="789" y="228"/>
                  </a:lnTo>
                  <a:lnTo>
                    <a:pt x="818" y="217"/>
                  </a:lnTo>
                  <a:lnTo>
                    <a:pt x="848" y="214"/>
                  </a:lnTo>
                  <a:lnTo>
                    <a:pt x="882" y="221"/>
                  </a:lnTo>
                  <a:lnTo>
                    <a:pt x="921" y="192"/>
                  </a:lnTo>
                  <a:lnTo>
                    <a:pt x="963" y="163"/>
                  </a:lnTo>
                  <a:lnTo>
                    <a:pt x="1008" y="135"/>
                  </a:lnTo>
                  <a:lnTo>
                    <a:pt x="1055" y="113"/>
                  </a:lnTo>
                  <a:lnTo>
                    <a:pt x="1101" y="93"/>
                  </a:lnTo>
                  <a:lnTo>
                    <a:pt x="1149" y="83"/>
                  </a:lnTo>
                  <a:lnTo>
                    <a:pt x="1197" y="83"/>
                  </a:lnTo>
                  <a:lnTo>
                    <a:pt x="1244" y="97"/>
                  </a:lnTo>
                  <a:lnTo>
                    <a:pt x="1287" y="73"/>
                  </a:lnTo>
                  <a:lnTo>
                    <a:pt x="1329" y="54"/>
                  </a:lnTo>
                  <a:lnTo>
                    <a:pt x="1372" y="35"/>
                  </a:lnTo>
                  <a:lnTo>
                    <a:pt x="1417" y="23"/>
                  </a:lnTo>
                  <a:lnTo>
                    <a:pt x="1461" y="11"/>
                  </a:lnTo>
                  <a:lnTo>
                    <a:pt x="1509" y="4"/>
                  </a:lnTo>
                  <a:lnTo>
                    <a:pt x="1557" y="0"/>
                  </a:lnTo>
                  <a:lnTo>
                    <a:pt x="1607" y="3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82"/>
            <p:cNvSpPr>
              <a:spLocks noChangeAspect="1"/>
            </p:cNvSpPr>
            <p:nvPr/>
          </p:nvSpPr>
          <p:spPr bwMode="auto">
            <a:xfrm>
              <a:off x="3007" y="995"/>
              <a:ext cx="2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0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83"/>
            <p:cNvSpPr>
              <a:spLocks noChangeAspect="1"/>
            </p:cNvSpPr>
            <p:nvPr/>
          </p:nvSpPr>
          <p:spPr bwMode="auto">
            <a:xfrm rot="4815893">
              <a:off x="2479" y="1056"/>
              <a:ext cx="179" cy="208"/>
            </a:xfrm>
            <a:custGeom>
              <a:avLst/>
              <a:gdLst/>
              <a:ahLst/>
              <a:cxnLst>
                <a:cxn ang="0">
                  <a:pos x="488" y="70"/>
                </a:cxn>
                <a:cxn ang="0">
                  <a:pos x="475" y="75"/>
                </a:cxn>
                <a:cxn ang="0">
                  <a:pos x="464" y="82"/>
                </a:cxn>
                <a:cxn ang="0">
                  <a:pos x="451" y="90"/>
                </a:cxn>
                <a:cxn ang="0">
                  <a:pos x="440" y="99"/>
                </a:cxn>
                <a:cxn ang="0">
                  <a:pos x="427" y="106"/>
                </a:cxn>
                <a:cxn ang="0">
                  <a:pos x="416" y="111"/>
                </a:cxn>
                <a:cxn ang="0">
                  <a:pos x="405" y="113"/>
                </a:cxn>
                <a:cxn ang="0">
                  <a:pos x="393" y="113"/>
                </a:cxn>
                <a:cxn ang="0">
                  <a:pos x="347" y="165"/>
                </a:cxn>
                <a:cxn ang="0">
                  <a:pos x="302" y="213"/>
                </a:cxn>
                <a:cxn ang="0">
                  <a:pos x="256" y="256"/>
                </a:cxn>
                <a:cxn ang="0">
                  <a:pos x="213" y="300"/>
                </a:cxn>
                <a:cxn ang="0">
                  <a:pos x="173" y="344"/>
                </a:cxn>
                <a:cxn ang="0">
                  <a:pos x="140" y="396"/>
                </a:cxn>
                <a:cxn ang="0">
                  <a:pos x="116" y="455"/>
                </a:cxn>
                <a:cxn ang="0">
                  <a:pos x="104" y="528"/>
                </a:cxn>
                <a:cxn ang="0">
                  <a:pos x="104" y="569"/>
                </a:cxn>
                <a:cxn ang="0">
                  <a:pos x="0" y="569"/>
                </a:cxn>
                <a:cxn ang="0">
                  <a:pos x="1" y="534"/>
                </a:cxn>
                <a:cxn ang="0">
                  <a:pos x="9" y="500"/>
                </a:cxn>
                <a:cxn ang="0">
                  <a:pos x="19" y="466"/>
                </a:cxn>
                <a:cxn ang="0">
                  <a:pos x="35" y="434"/>
                </a:cxn>
                <a:cxn ang="0">
                  <a:pos x="50" y="400"/>
                </a:cxn>
                <a:cxn ang="0">
                  <a:pos x="69" y="366"/>
                </a:cxn>
                <a:cxn ang="0">
                  <a:pos x="85" y="332"/>
                </a:cxn>
                <a:cxn ang="0">
                  <a:pos x="104" y="298"/>
                </a:cxn>
                <a:cxn ang="0">
                  <a:pos x="125" y="265"/>
                </a:cxn>
                <a:cxn ang="0">
                  <a:pos x="146" y="229"/>
                </a:cxn>
                <a:cxn ang="0">
                  <a:pos x="166" y="193"/>
                </a:cxn>
                <a:cxn ang="0">
                  <a:pos x="187" y="158"/>
                </a:cxn>
                <a:cxn ang="0">
                  <a:pos x="208" y="120"/>
                </a:cxn>
                <a:cxn ang="0">
                  <a:pos x="229" y="84"/>
                </a:cxn>
                <a:cxn ang="0">
                  <a:pos x="253" y="49"/>
                </a:cxn>
                <a:cxn ang="0">
                  <a:pos x="280" y="18"/>
                </a:cxn>
                <a:cxn ang="0">
                  <a:pos x="303" y="10"/>
                </a:cxn>
                <a:cxn ang="0">
                  <a:pos x="333" y="4"/>
                </a:cxn>
                <a:cxn ang="0">
                  <a:pos x="362" y="0"/>
                </a:cxn>
                <a:cxn ang="0">
                  <a:pos x="395" y="1"/>
                </a:cxn>
                <a:cxn ang="0">
                  <a:pos x="423" y="6"/>
                </a:cxn>
                <a:cxn ang="0">
                  <a:pos x="450" y="20"/>
                </a:cxn>
                <a:cxn ang="0">
                  <a:pos x="471" y="39"/>
                </a:cxn>
                <a:cxn ang="0">
                  <a:pos x="488" y="70"/>
                </a:cxn>
              </a:cxnLst>
              <a:rect l="0" t="0" r="r" b="b"/>
              <a:pathLst>
                <a:path w="488" h="569">
                  <a:moveTo>
                    <a:pt x="488" y="70"/>
                  </a:moveTo>
                  <a:lnTo>
                    <a:pt x="475" y="75"/>
                  </a:lnTo>
                  <a:lnTo>
                    <a:pt x="464" y="82"/>
                  </a:lnTo>
                  <a:lnTo>
                    <a:pt x="451" y="90"/>
                  </a:lnTo>
                  <a:lnTo>
                    <a:pt x="440" y="99"/>
                  </a:lnTo>
                  <a:lnTo>
                    <a:pt x="427" y="106"/>
                  </a:lnTo>
                  <a:lnTo>
                    <a:pt x="416" y="111"/>
                  </a:lnTo>
                  <a:lnTo>
                    <a:pt x="405" y="113"/>
                  </a:lnTo>
                  <a:lnTo>
                    <a:pt x="393" y="113"/>
                  </a:lnTo>
                  <a:lnTo>
                    <a:pt x="347" y="165"/>
                  </a:lnTo>
                  <a:lnTo>
                    <a:pt x="302" y="213"/>
                  </a:lnTo>
                  <a:lnTo>
                    <a:pt x="256" y="256"/>
                  </a:lnTo>
                  <a:lnTo>
                    <a:pt x="213" y="300"/>
                  </a:lnTo>
                  <a:lnTo>
                    <a:pt x="173" y="344"/>
                  </a:lnTo>
                  <a:lnTo>
                    <a:pt x="140" y="396"/>
                  </a:lnTo>
                  <a:lnTo>
                    <a:pt x="116" y="455"/>
                  </a:lnTo>
                  <a:lnTo>
                    <a:pt x="104" y="528"/>
                  </a:lnTo>
                  <a:lnTo>
                    <a:pt x="104" y="569"/>
                  </a:lnTo>
                  <a:lnTo>
                    <a:pt x="0" y="569"/>
                  </a:lnTo>
                  <a:lnTo>
                    <a:pt x="1" y="534"/>
                  </a:lnTo>
                  <a:lnTo>
                    <a:pt x="9" y="500"/>
                  </a:lnTo>
                  <a:lnTo>
                    <a:pt x="19" y="466"/>
                  </a:lnTo>
                  <a:lnTo>
                    <a:pt x="35" y="434"/>
                  </a:lnTo>
                  <a:lnTo>
                    <a:pt x="50" y="400"/>
                  </a:lnTo>
                  <a:lnTo>
                    <a:pt x="69" y="366"/>
                  </a:lnTo>
                  <a:lnTo>
                    <a:pt x="85" y="332"/>
                  </a:lnTo>
                  <a:lnTo>
                    <a:pt x="104" y="298"/>
                  </a:lnTo>
                  <a:lnTo>
                    <a:pt x="125" y="265"/>
                  </a:lnTo>
                  <a:lnTo>
                    <a:pt x="146" y="229"/>
                  </a:lnTo>
                  <a:lnTo>
                    <a:pt x="166" y="193"/>
                  </a:lnTo>
                  <a:lnTo>
                    <a:pt x="187" y="158"/>
                  </a:lnTo>
                  <a:lnTo>
                    <a:pt x="208" y="120"/>
                  </a:lnTo>
                  <a:lnTo>
                    <a:pt x="229" y="84"/>
                  </a:lnTo>
                  <a:lnTo>
                    <a:pt x="253" y="49"/>
                  </a:lnTo>
                  <a:lnTo>
                    <a:pt x="280" y="18"/>
                  </a:lnTo>
                  <a:lnTo>
                    <a:pt x="303" y="10"/>
                  </a:lnTo>
                  <a:lnTo>
                    <a:pt x="333" y="4"/>
                  </a:lnTo>
                  <a:lnTo>
                    <a:pt x="362" y="0"/>
                  </a:lnTo>
                  <a:lnTo>
                    <a:pt x="395" y="1"/>
                  </a:lnTo>
                  <a:lnTo>
                    <a:pt x="423" y="6"/>
                  </a:lnTo>
                  <a:lnTo>
                    <a:pt x="450" y="20"/>
                  </a:lnTo>
                  <a:lnTo>
                    <a:pt x="471" y="39"/>
                  </a:lnTo>
                  <a:lnTo>
                    <a:pt x="48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84"/>
            <p:cNvSpPr>
              <a:spLocks noChangeAspect="1"/>
            </p:cNvSpPr>
            <p:nvPr/>
          </p:nvSpPr>
          <p:spPr bwMode="auto">
            <a:xfrm rot="-3415759">
              <a:off x="2823" y="1085"/>
              <a:ext cx="182" cy="200"/>
            </a:xfrm>
            <a:custGeom>
              <a:avLst/>
              <a:gdLst/>
              <a:ahLst/>
              <a:cxnLst>
                <a:cxn ang="0">
                  <a:pos x="156" y="61"/>
                </a:cxn>
                <a:cxn ang="0">
                  <a:pos x="180" y="88"/>
                </a:cxn>
                <a:cxn ang="0">
                  <a:pos x="208" y="114"/>
                </a:cxn>
                <a:cxn ang="0">
                  <a:pos x="237" y="136"/>
                </a:cxn>
                <a:cxn ang="0">
                  <a:pos x="263" y="159"/>
                </a:cxn>
                <a:cxn ang="0">
                  <a:pos x="284" y="181"/>
                </a:cxn>
                <a:cxn ang="0">
                  <a:pos x="300" y="208"/>
                </a:cxn>
                <a:cxn ang="0">
                  <a:pos x="305" y="239"/>
                </a:cxn>
                <a:cxn ang="0">
                  <a:pos x="301" y="280"/>
                </a:cxn>
                <a:cxn ang="0">
                  <a:pos x="312" y="306"/>
                </a:cxn>
                <a:cxn ang="0">
                  <a:pos x="325" y="336"/>
                </a:cxn>
                <a:cxn ang="0">
                  <a:pos x="338" y="367"/>
                </a:cxn>
                <a:cxn ang="0">
                  <a:pos x="350" y="398"/>
                </a:cxn>
                <a:cxn ang="0">
                  <a:pos x="357" y="426"/>
                </a:cxn>
                <a:cxn ang="0">
                  <a:pos x="362" y="456"/>
                </a:cxn>
                <a:cxn ang="0">
                  <a:pos x="360" y="482"/>
                </a:cxn>
                <a:cxn ang="0">
                  <a:pos x="353" y="508"/>
                </a:cxn>
                <a:cxn ang="0">
                  <a:pos x="335" y="511"/>
                </a:cxn>
                <a:cxn ang="0">
                  <a:pos x="325" y="509"/>
                </a:cxn>
                <a:cxn ang="0">
                  <a:pos x="318" y="502"/>
                </a:cxn>
                <a:cxn ang="0">
                  <a:pos x="315" y="492"/>
                </a:cxn>
                <a:cxn ang="0">
                  <a:pos x="311" y="480"/>
                </a:cxn>
                <a:cxn ang="0">
                  <a:pos x="310" y="467"/>
                </a:cxn>
                <a:cxn ang="0">
                  <a:pos x="305" y="454"/>
                </a:cxn>
                <a:cxn ang="0">
                  <a:pos x="301" y="446"/>
                </a:cxn>
                <a:cxn ang="0">
                  <a:pos x="282" y="419"/>
                </a:cxn>
                <a:cxn ang="0">
                  <a:pos x="262" y="397"/>
                </a:cxn>
                <a:cxn ang="0">
                  <a:pos x="238" y="375"/>
                </a:cxn>
                <a:cxn ang="0">
                  <a:pos x="217" y="356"/>
                </a:cxn>
                <a:cxn ang="0">
                  <a:pos x="194" y="333"/>
                </a:cxn>
                <a:cxn ang="0">
                  <a:pos x="176" y="311"/>
                </a:cxn>
                <a:cxn ang="0">
                  <a:pos x="162" y="285"/>
                </a:cxn>
                <a:cxn ang="0">
                  <a:pos x="156" y="259"/>
                </a:cxn>
                <a:cxn ang="0">
                  <a:pos x="130" y="256"/>
                </a:cxn>
                <a:cxn ang="0">
                  <a:pos x="116" y="242"/>
                </a:cxn>
                <a:cxn ang="0">
                  <a:pos x="107" y="222"/>
                </a:cxn>
                <a:cxn ang="0">
                  <a:pos x="103" y="199"/>
                </a:cxn>
                <a:cxn ang="0">
                  <a:pos x="96" y="177"/>
                </a:cxn>
                <a:cxn ang="0">
                  <a:pos x="87" y="163"/>
                </a:cxn>
                <a:cxn ang="0">
                  <a:pos x="69" y="157"/>
                </a:cxn>
                <a:cxn ang="0">
                  <a:pos x="42" y="166"/>
                </a:cxn>
                <a:cxn ang="0">
                  <a:pos x="27" y="154"/>
                </a:cxn>
                <a:cxn ang="0">
                  <a:pos x="17" y="142"/>
                </a:cxn>
                <a:cxn ang="0">
                  <a:pos x="9" y="126"/>
                </a:cxn>
                <a:cxn ang="0">
                  <a:pos x="4" y="111"/>
                </a:cxn>
                <a:cxn ang="0">
                  <a:pos x="0" y="91"/>
                </a:cxn>
                <a:cxn ang="0">
                  <a:pos x="0" y="74"/>
                </a:cxn>
                <a:cxn ang="0">
                  <a:pos x="0" y="56"/>
                </a:cxn>
                <a:cxn ang="0">
                  <a:pos x="0" y="40"/>
                </a:cxn>
                <a:cxn ang="0">
                  <a:pos x="42" y="0"/>
                </a:cxn>
                <a:cxn ang="0">
                  <a:pos x="54" y="8"/>
                </a:cxn>
                <a:cxn ang="0">
                  <a:pos x="65" y="21"/>
                </a:cxn>
                <a:cxn ang="0">
                  <a:pos x="78" y="33"/>
                </a:cxn>
                <a:cxn ang="0">
                  <a:pos x="90" y="46"/>
                </a:cxn>
                <a:cxn ang="0">
                  <a:pos x="103" y="56"/>
                </a:cxn>
                <a:cxn ang="0">
                  <a:pos x="120" y="63"/>
                </a:cxn>
                <a:cxn ang="0">
                  <a:pos x="137" y="64"/>
                </a:cxn>
                <a:cxn ang="0">
                  <a:pos x="156" y="61"/>
                </a:cxn>
              </a:cxnLst>
              <a:rect l="0" t="0" r="r" b="b"/>
              <a:pathLst>
                <a:path w="362" h="511">
                  <a:moveTo>
                    <a:pt x="156" y="61"/>
                  </a:moveTo>
                  <a:lnTo>
                    <a:pt x="180" y="88"/>
                  </a:lnTo>
                  <a:lnTo>
                    <a:pt x="208" y="114"/>
                  </a:lnTo>
                  <a:lnTo>
                    <a:pt x="237" y="136"/>
                  </a:lnTo>
                  <a:lnTo>
                    <a:pt x="263" y="159"/>
                  </a:lnTo>
                  <a:lnTo>
                    <a:pt x="284" y="181"/>
                  </a:lnTo>
                  <a:lnTo>
                    <a:pt x="300" y="208"/>
                  </a:lnTo>
                  <a:lnTo>
                    <a:pt x="305" y="239"/>
                  </a:lnTo>
                  <a:lnTo>
                    <a:pt x="301" y="280"/>
                  </a:lnTo>
                  <a:lnTo>
                    <a:pt x="312" y="306"/>
                  </a:lnTo>
                  <a:lnTo>
                    <a:pt x="325" y="336"/>
                  </a:lnTo>
                  <a:lnTo>
                    <a:pt x="338" y="367"/>
                  </a:lnTo>
                  <a:lnTo>
                    <a:pt x="350" y="398"/>
                  </a:lnTo>
                  <a:lnTo>
                    <a:pt x="357" y="426"/>
                  </a:lnTo>
                  <a:lnTo>
                    <a:pt x="362" y="456"/>
                  </a:lnTo>
                  <a:lnTo>
                    <a:pt x="360" y="482"/>
                  </a:lnTo>
                  <a:lnTo>
                    <a:pt x="353" y="508"/>
                  </a:lnTo>
                  <a:lnTo>
                    <a:pt x="335" y="511"/>
                  </a:lnTo>
                  <a:lnTo>
                    <a:pt x="325" y="509"/>
                  </a:lnTo>
                  <a:lnTo>
                    <a:pt x="318" y="502"/>
                  </a:lnTo>
                  <a:lnTo>
                    <a:pt x="315" y="492"/>
                  </a:lnTo>
                  <a:lnTo>
                    <a:pt x="311" y="480"/>
                  </a:lnTo>
                  <a:lnTo>
                    <a:pt x="310" y="467"/>
                  </a:lnTo>
                  <a:lnTo>
                    <a:pt x="305" y="454"/>
                  </a:lnTo>
                  <a:lnTo>
                    <a:pt x="301" y="446"/>
                  </a:lnTo>
                  <a:lnTo>
                    <a:pt x="282" y="419"/>
                  </a:lnTo>
                  <a:lnTo>
                    <a:pt x="262" y="397"/>
                  </a:lnTo>
                  <a:lnTo>
                    <a:pt x="238" y="375"/>
                  </a:lnTo>
                  <a:lnTo>
                    <a:pt x="217" y="356"/>
                  </a:lnTo>
                  <a:lnTo>
                    <a:pt x="194" y="333"/>
                  </a:lnTo>
                  <a:lnTo>
                    <a:pt x="176" y="311"/>
                  </a:lnTo>
                  <a:lnTo>
                    <a:pt x="162" y="285"/>
                  </a:lnTo>
                  <a:lnTo>
                    <a:pt x="156" y="259"/>
                  </a:lnTo>
                  <a:lnTo>
                    <a:pt x="130" y="256"/>
                  </a:lnTo>
                  <a:lnTo>
                    <a:pt x="116" y="242"/>
                  </a:lnTo>
                  <a:lnTo>
                    <a:pt x="107" y="222"/>
                  </a:lnTo>
                  <a:lnTo>
                    <a:pt x="103" y="199"/>
                  </a:lnTo>
                  <a:lnTo>
                    <a:pt x="96" y="177"/>
                  </a:lnTo>
                  <a:lnTo>
                    <a:pt x="87" y="163"/>
                  </a:lnTo>
                  <a:lnTo>
                    <a:pt x="69" y="157"/>
                  </a:lnTo>
                  <a:lnTo>
                    <a:pt x="42" y="166"/>
                  </a:lnTo>
                  <a:lnTo>
                    <a:pt x="27" y="154"/>
                  </a:lnTo>
                  <a:lnTo>
                    <a:pt x="17" y="142"/>
                  </a:lnTo>
                  <a:lnTo>
                    <a:pt x="9" y="126"/>
                  </a:lnTo>
                  <a:lnTo>
                    <a:pt x="4" y="111"/>
                  </a:lnTo>
                  <a:lnTo>
                    <a:pt x="0" y="91"/>
                  </a:lnTo>
                  <a:lnTo>
                    <a:pt x="0" y="74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42" y="0"/>
                  </a:lnTo>
                  <a:lnTo>
                    <a:pt x="54" y="8"/>
                  </a:lnTo>
                  <a:lnTo>
                    <a:pt x="65" y="21"/>
                  </a:lnTo>
                  <a:lnTo>
                    <a:pt x="78" y="33"/>
                  </a:lnTo>
                  <a:lnTo>
                    <a:pt x="90" y="46"/>
                  </a:lnTo>
                  <a:lnTo>
                    <a:pt x="103" y="56"/>
                  </a:lnTo>
                  <a:lnTo>
                    <a:pt x="120" y="63"/>
                  </a:lnTo>
                  <a:lnTo>
                    <a:pt x="137" y="64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85"/>
            <p:cNvSpPr>
              <a:spLocks noChangeAspect="1"/>
            </p:cNvSpPr>
            <p:nvPr/>
          </p:nvSpPr>
          <p:spPr bwMode="auto">
            <a:xfrm>
              <a:off x="2362" y="1205"/>
              <a:ext cx="328" cy="447"/>
            </a:xfrm>
            <a:custGeom>
              <a:avLst/>
              <a:gdLst/>
              <a:ahLst/>
              <a:cxnLst>
                <a:cxn ang="0">
                  <a:pos x="587" y="0"/>
                </a:cxn>
                <a:cxn ang="0">
                  <a:pos x="575" y="5"/>
                </a:cxn>
                <a:cxn ang="0">
                  <a:pos x="562" y="12"/>
                </a:cxn>
                <a:cxn ang="0">
                  <a:pos x="548" y="19"/>
                </a:cxn>
                <a:cxn ang="0">
                  <a:pos x="535" y="26"/>
                </a:cxn>
                <a:cxn ang="0">
                  <a:pos x="521" y="32"/>
                </a:cxn>
                <a:cxn ang="0">
                  <a:pos x="507" y="41"/>
                </a:cxn>
                <a:cxn ang="0">
                  <a:pos x="495" y="49"/>
                </a:cxn>
                <a:cxn ang="0">
                  <a:pos x="483" y="62"/>
                </a:cxn>
                <a:cxn ang="0">
                  <a:pos x="512" y="52"/>
                </a:cxn>
                <a:cxn ang="0">
                  <a:pos x="544" y="48"/>
                </a:cxn>
                <a:cxn ang="0">
                  <a:pos x="578" y="48"/>
                </a:cxn>
                <a:cxn ang="0">
                  <a:pos x="613" y="52"/>
                </a:cxn>
                <a:cxn ang="0">
                  <a:pos x="647" y="60"/>
                </a:cxn>
                <a:cxn ang="0">
                  <a:pos x="682" y="74"/>
                </a:cxn>
                <a:cxn ang="0">
                  <a:pos x="714" y="91"/>
                </a:cxn>
                <a:cxn ang="0">
                  <a:pos x="744" y="114"/>
                </a:cxn>
                <a:cxn ang="0">
                  <a:pos x="797" y="187"/>
                </a:cxn>
                <a:cxn ang="0">
                  <a:pos x="838" y="269"/>
                </a:cxn>
                <a:cxn ang="0">
                  <a:pos x="866" y="356"/>
                </a:cxn>
                <a:cxn ang="0">
                  <a:pos x="886" y="449"/>
                </a:cxn>
                <a:cxn ang="0">
                  <a:pos x="894" y="545"/>
                </a:cxn>
                <a:cxn ang="0">
                  <a:pos x="897" y="643"/>
                </a:cxn>
                <a:cxn ang="0">
                  <a:pos x="894" y="742"/>
                </a:cxn>
                <a:cxn ang="0">
                  <a:pos x="888" y="840"/>
                </a:cxn>
                <a:cxn ang="0">
                  <a:pos x="866" y="933"/>
                </a:cxn>
                <a:cxn ang="0">
                  <a:pos x="842" y="1027"/>
                </a:cxn>
                <a:cxn ang="0">
                  <a:pos x="811" y="1119"/>
                </a:cxn>
                <a:cxn ang="0">
                  <a:pos x="776" y="1209"/>
                </a:cxn>
                <a:cxn ang="0">
                  <a:pos x="728" y="1291"/>
                </a:cxn>
                <a:cxn ang="0">
                  <a:pos x="670" y="1365"/>
                </a:cxn>
                <a:cxn ang="0">
                  <a:pos x="600" y="1430"/>
                </a:cxn>
                <a:cxn ang="0">
                  <a:pos x="516" y="1485"/>
                </a:cxn>
                <a:cxn ang="0">
                  <a:pos x="465" y="1502"/>
                </a:cxn>
                <a:cxn ang="0">
                  <a:pos x="416" y="1510"/>
                </a:cxn>
                <a:cxn ang="0">
                  <a:pos x="367" y="1509"/>
                </a:cxn>
                <a:cxn ang="0">
                  <a:pos x="322" y="1502"/>
                </a:cxn>
                <a:cxn ang="0">
                  <a:pos x="275" y="1485"/>
                </a:cxn>
                <a:cxn ang="0">
                  <a:pos x="232" y="1465"/>
                </a:cxn>
                <a:cxn ang="0">
                  <a:pos x="189" y="1440"/>
                </a:cxn>
                <a:cxn ang="0">
                  <a:pos x="151" y="1412"/>
                </a:cxn>
                <a:cxn ang="0">
                  <a:pos x="71" y="1308"/>
                </a:cxn>
                <a:cxn ang="0">
                  <a:pos x="23" y="1192"/>
                </a:cxn>
                <a:cxn ang="0">
                  <a:pos x="1" y="1064"/>
                </a:cxn>
                <a:cxn ang="0">
                  <a:pos x="0" y="932"/>
                </a:cxn>
                <a:cxn ang="0">
                  <a:pos x="12" y="795"/>
                </a:cxn>
                <a:cxn ang="0">
                  <a:pos x="36" y="661"/>
                </a:cxn>
                <a:cxn ang="0">
                  <a:pos x="63" y="533"/>
                </a:cxn>
                <a:cxn ang="0">
                  <a:pos x="90" y="415"/>
                </a:cxn>
                <a:cxn ang="0">
                  <a:pos x="123" y="336"/>
                </a:cxn>
                <a:cxn ang="0">
                  <a:pos x="167" y="262"/>
                </a:cxn>
                <a:cxn ang="0">
                  <a:pos x="219" y="191"/>
                </a:cxn>
                <a:cxn ang="0">
                  <a:pos x="279" y="129"/>
                </a:cxn>
                <a:cxn ang="0">
                  <a:pos x="346" y="76"/>
                </a:cxn>
                <a:cxn ang="0">
                  <a:pos x="420" y="35"/>
                </a:cxn>
                <a:cxn ang="0">
                  <a:pos x="499" y="8"/>
                </a:cxn>
                <a:cxn ang="0">
                  <a:pos x="587" y="0"/>
                </a:cxn>
              </a:cxnLst>
              <a:rect l="0" t="0" r="r" b="b"/>
              <a:pathLst>
                <a:path w="897" h="1510">
                  <a:moveTo>
                    <a:pt x="587" y="0"/>
                  </a:moveTo>
                  <a:lnTo>
                    <a:pt x="575" y="5"/>
                  </a:lnTo>
                  <a:lnTo>
                    <a:pt x="562" y="12"/>
                  </a:lnTo>
                  <a:lnTo>
                    <a:pt x="548" y="19"/>
                  </a:lnTo>
                  <a:lnTo>
                    <a:pt x="535" y="26"/>
                  </a:lnTo>
                  <a:lnTo>
                    <a:pt x="521" y="32"/>
                  </a:lnTo>
                  <a:lnTo>
                    <a:pt x="507" y="41"/>
                  </a:lnTo>
                  <a:lnTo>
                    <a:pt x="495" y="49"/>
                  </a:lnTo>
                  <a:lnTo>
                    <a:pt x="483" y="62"/>
                  </a:lnTo>
                  <a:lnTo>
                    <a:pt x="512" y="52"/>
                  </a:lnTo>
                  <a:lnTo>
                    <a:pt x="544" y="48"/>
                  </a:lnTo>
                  <a:lnTo>
                    <a:pt x="578" y="48"/>
                  </a:lnTo>
                  <a:lnTo>
                    <a:pt x="613" y="52"/>
                  </a:lnTo>
                  <a:lnTo>
                    <a:pt x="647" y="60"/>
                  </a:lnTo>
                  <a:lnTo>
                    <a:pt x="682" y="74"/>
                  </a:lnTo>
                  <a:lnTo>
                    <a:pt x="714" y="91"/>
                  </a:lnTo>
                  <a:lnTo>
                    <a:pt x="744" y="114"/>
                  </a:lnTo>
                  <a:lnTo>
                    <a:pt x="797" y="187"/>
                  </a:lnTo>
                  <a:lnTo>
                    <a:pt x="838" y="269"/>
                  </a:lnTo>
                  <a:lnTo>
                    <a:pt x="866" y="356"/>
                  </a:lnTo>
                  <a:lnTo>
                    <a:pt x="886" y="449"/>
                  </a:lnTo>
                  <a:lnTo>
                    <a:pt x="894" y="545"/>
                  </a:lnTo>
                  <a:lnTo>
                    <a:pt x="897" y="643"/>
                  </a:lnTo>
                  <a:lnTo>
                    <a:pt x="894" y="742"/>
                  </a:lnTo>
                  <a:lnTo>
                    <a:pt x="888" y="840"/>
                  </a:lnTo>
                  <a:lnTo>
                    <a:pt x="866" y="933"/>
                  </a:lnTo>
                  <a:lnTo>
                    <a:pt x="842" y="1027"/>
                  </a:lnTo>
                  <a:lnTo>
                    <a:pt x="811" y="1119"/>
                  </a:lnTo>
                  <a:lnTo>
                    <a:pt x="776" y="1209"/>
                  </a:lnTo>
                  <a:lnTo>
                    <a:pt x="728" y="1291"/>
                  </a:lnTo>
                  <a:lnTo>
                    <a:pt x="670" y="1365"/>
                  </a:lnTo>
                  <a:lnTo>
                    <a:pt x="600" y="1430"/>
                  </a:lnTo>
                  <a:lnTo>
                    <a:pt x="516" y="1485"/>
                  </a:lnTo>
                  <a:lnTo>
                    <a:pt x="465" y="1502"/>
                  </a:lnTo>
                  <a:lnTo>
                    <a:pt x="416" y="1510"/>
                  </a:lnTo>
                  <a:lnTo>
                    <a:pt x="367" y="1509"/>
                  </a:lnTo>
                  <a:lnTo>
                    <a:pt x="322" y="1502"/>
                  </a:lnTo>
                  <a:lnTo>
                    <a:pt x="275" y="1485"/>
                  </a:lnTo>
                  <a:lnTo>
                    <a:pt x="232" y="1465"/>
                  </a:lnTo>
                  <a:lnTo>
                    <a:pt x="189" y="1440"/>
                  </a:lnTo>
                  <a:lnTo>
                    <a:pt x="151" y="1412"/>
                  </a:lnTo>
                  <a:lnTo>
                    <a:pt x="71" y="1308"/>
                  </a:lnTo>
                  <a:lnTo>
                    <a:pt x="23" y="1192"/>
                  </a:lnTo>
                  <a:lnTo>
                    <a:pt x="1" y="1064"/>
                  </a:lnTo>
                  <a:lnTo>
                    <a:pt x="0" y="932"/>
                  </a:lnTo>
                  <a:lnTo>
                    <a:pt x="12" y="795"/>
                  </a:lnTo>
                  <a:lnTo>
                    <a:pt x="36" y="661"/>
                  </a:lnTo>
                  <a:lnTo>
                    <a:pt x="63" y="533"/>
                  </a:lnTo>
                  <a:lnTo>
                    <a:pt x="90" y="415"/>
                  </a:lnTo>
                  <a:lnTo>
                    <a:pt x="123" y="336"/>
                  </a:lnTo>
                  <a:lnTo>
                    <a:pt x="167" y="262"/>
                  </a:lnTo>
                  <a:lnTo>
                    <a:pt x="219" y="191"/>
                  </a:lnTo>
                  <a:lnTo>
                    <a:pt x="279" y="129"/>
                  </a:lnTo>
                  <a:lnTo>
                    <a:pt x="346" y="76"/>
                  </a:lnTo>
                  <a:lnTo>
                    <a:pt x="420" y="35"/>
                  </a:lnTo>
                  <a:lnTo>
                    <a:pt x="499" y="8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86"/>
            <p:cNvSpPr>
              <a:spLocks noChangeAspect="1"/>
            </p:cNvSpPr>
            <p:nvPr/>
          </p:nvSpPr>
          <p:spPr bwMode="auto">
            <a:xfrm>
              <a:off x="2497" y="1240"/>
              <a:ext cx="573" cy="860"/>
            </a:xfrm>
            <a:custGeom>
              <a:avLst/>
              <a:gdLst/>
              <a:ahLst/>
              <a:cxnLst>
                <a:cxn ang="0">
                  <a:pos x="1563" y="449"/>
                </a:cxn>
                <a:cxn ang="0">
                  <a:pos x="1539" y="751"/>
                </a:cxn>
                <a:cxn ang="0">
                  <a:pos x="1459" y="1031"/>
                </a:cxn>
                <a:cxn ang="0">
                  <a:pos x="1309" y="1279"/>
                </a:cxn>
                <a:cxn ang="0">
                  <a:pos x="1171" y="1397"/>
                </a:cxn>
                <a:cxn ang="0">
                  <a:pos x="1098" y="1410"/>
                </a:cxn>
                <a:cxn ang="0">
                  <a:pos x="1023" y="1410"/>
                </a:cxn>
                <a:cxn ang="0">
                  <a:pos x="960" y="1391"/>
                </a:cxn>
                <a:cxn ang="0">
                  <a:pos x="908" y="1362"/>
                </a:cxn>
                <a:cxn ang="0">
                  <a:pos x="860" y="1324"/>
                </a:cxn>
                <a:cxn ang="0">
                  <a:pos x="820" y="1280"/>
                </a:cxn>
                <a:cxn ang="0">
                  <a:pos x="790" y="1232"/>
                </a:cxn>
                <a:cxn ang="0">
                  <a:pos x="798" y="1346"/>
                </a:cxn>
                <a:cxn ang="0">
                  <a:pos x="873" y="1631"/>
                </a:cxn>
                <a:cxn ang="0">
                  <a:pos x="925" y="1915"/>
                </a:cxn>
                <a:cxn ang="0">
                  <a:pos x="887" y="2195"/>
                </a:cxn>
                <a:cxn ang="0">
                  <a:pos x="801" y="2344"/>
                </a:cxn>
                <a:cxn ang="0">
                  <a:pos x="778" y="2363"/>
                </a:cxn>
                <a:cxn ang="0">
                  <a:pos x="753" y="2380"/>
                </a:cxn>
                <a:cxn ang="0">
                  <a:pos x="728" y="2399"/>
                </a:cxn>
                <a:cxn ang="0">
                  <a:pos x="701" y="2449"/>
                </a:cxn>
                <a:cxn ang="0">
                  <a:pos x="657" y="2519"/>
                </a:cxn>
                <a:cxn ang="0">
                  <a:pos x="597" y="2582"/>
                </a:cxn>
                <a:cxn ang="0">
                  <a:pos x="525" y="2633"/>
                </a:cxn>
                <a:cxn ang="0">
                  <a:pos x="434" y="2660"/>
                </a:cxn>
                <a:cxn ang="0">
                  <a:pos x="330" y="2658"/>
                </a:cxn>
                <a:cxn ang="0">
                  <a:pos x="233" y="2632"/>
                </a:cxn>
                <a:cxn ang="0">
                  <a:pos x="144" y="2577"/>
                </a:cxn>
                <a:cxn ang="0">
                  <a:pos x="81" y="2489"/>
                </a:cxn>
                <a:cxn ang="0">
                  <a:pos x="43" y="2387"/>
                </a:cxn>
                <a:cxn ang="0">
                  <a:pos x="16" y="2280"/>
                </a:cxn>
                <a:cxn ang="0">
                  <a:pos x="2" y="2174"/>
                </a:cxn>
                <a:cxn ang="0">
                  <a:pos x="31" y="2092"/>
                </a:cxn>
                <a:cxn ang="0">
                  <a:pos x="72" y="2197"/>
                </a:cxn>
                <a:cxn ang="0">
                  <a:pos x="137" y="2309"/>
                </a:cxn>
                <a:cxn ang="0">
                  <a:pos x="228" y="2402"/>
                </a:cxn>
                <a:cxn ang="0">
                  <a:pos x="353" y="2456"/>
                </a:cxn>
                <a:cxn ang="0">
                  <a:pos x="455" y="2439"/>
                </a:cxn>
                <a:cxn ang="0">
                  <a:pos x="549" y="2426"/>
                </a:cxn>
                <a:cxn ang="0">
                  <a:pos x="635" y="2398"/>
                </a:cxn>
                <a:cxn ang="0">
                  <a:pos x="716" y="2342"/>
                </a:cxn>
                <a:cxn ang="0">
                  <a:pos x="846" y="2036"/>
                </a:cxn>
                <a:cxn ang="0">
                  <a:pos x="820" y="1711"/>
                </a:cxn>
                <a:cxn ang="0">
                  <a:pos x="735" y="1376"/>
                </a:cxn>
                <a:cxn ang="0">
                  <a:pos x="685" y="1043"/>
                </a:cxn>
                <a:cxn ang="0">
                  <a:pos x="708" y="804"/>
                </a:cxn>
                <a:cxn ang="0">
                  <a:pos x="752" y="570"/>
                </a:cxn>
                <a:cxn ang="0">
                  <a:pos x="815" y="344"/>
                </a:cxn>
                <a:cxn ang="0">
                  <a:pos x="903" y="130"/>
                </a:cxn>
                <a:cxn ang="0">
                  <a:pos x="1010" y="71"/>
                </a:cxn>
                <a:cxn ang="0">
                  <a:pos x="1130" y="20"/>
                </a:cxn>
                <a:cxn ang="0">
                  <a:pos x="1254" y="0"/>
                </a:cxn>
                <a:cxn ang="0">
                  <a:pos x="1380" y="37"/>
                </a:cxn>
                <a:cxn ang="0">
                  <a:pos x="1446" y="86"/>
                </a:cxn>
                <a:cxn ang="0">
                  <a:pos x="1487" y="154"/>
                </a:cxn>
                <a:cxn ang="0">
                  <a:pos x="1518" y="227"/>
                </a:cxn>
                <a:cxn ang="0">
                  <a:pos x="1558" y="296"/>
                </a:cxn>
              </a:cxnLst>
              <a:rect l="0" t="0" r="r" b="b"/>
              <a:pathLst>
                <a:path w="1563" h="2664">
                  <a:moveTo>
                    <a:pt x="1558" y="296"/>
                  </a:moveTo>
                  <a:lnTo>
                    <a:pt x="1563" y="449"/>
                  </a:lnTo>
                  <a:lnTo>
                    <a:pt x="1558" y="603"/>
                  </a:lnTo>
                  <a:lnTo>
                    <a:pt x="1539" y="751"/>
                  </a:lnTo>
                  <a:lnTo>
                    <a:pt x="1508" y="896"/>
                  </a:lnTo>
                  <a:lnTo>
                    <a:pt x="1459" y="1031"/>
                  </a:lnTo>
                  <a:lnTo>
                    <a:pt x="1394" y="1160"/>
                  </a:lnTo>
                  <a:lnTo>
                    <a:pt x="1309" y="1279"/>
                  </a:lnTo>
                  <a:lnTo>
                    <a:pt x="1204" y="1387"/>
                  </a:lnTo>
                  <a:lnTo>
                    <a:pt x="1171" y="1397"/>
                  </a:lnTo>
                  <a:lnTo>
                    <a:pt x="1134" y="1405"/>
                  </a:lnTo>
                  <a:lnTo>
                    <a:pt x="1098" y="1410"/>
                  </a:lnTo>
                  <a:lnTo>
                    <a:pt x="1061" y="1412"/>
                  </a:lnTo>
                  <a:lnTo>
                    <a:pt x="1023" y="1410"/>
                  </a:lnTo>
                  <a:lnTo>
                    <a:pt x="991" y="1402"/>
                  </a:lnTo>
                  <a:lnTo>
                    <a:pt x="960" y="1391"/>
                  </a:lnTo>
                  <a:lnTo>
                    <a:pt x="934" y="1376"/>
                  </a:lnTo>
                  <a:lnTo>
                    <a:pt x="908" y="1362"/>
                  </a:lnTo>
                  <a:lnTo>
                    <a:pt x="882" y="1345"/>
                  </a:lnTo>
                  <a:lnTo>
                    <a:pt x="860" y="1324"/>
                  </a:lnTo>
                  <a:lnTo>
                    <a:pt x="840" y="1304"/>
                  </a:lnTo>
                  <a:lnTo>
                    <a:pt x="820" y="1280"/>
                  </a:lnTo>
                  <a:lnTo>
                    <a:pt x="805" y="1256"/>
                  </a:lnTo>
                  <a:lnTo>
                    <a:pt x="790" y="1232"/>
                  </a:lnTo>
                  <a:lnTo>
                    <a:pt x="778" y="1210"/>
                  </a:lnTo>
                  <a:lnTo>
                    <a:pt x="798" y="1346"/>
                  </a:lnTo>
                  <a:lnTo>
                    <a:pt x="833" y="1487"/>
                  </a:lnTo>
                  <a:lnTo>
                    <a:pt x="873" y="1631"/>
                  </a:lnTo>
                  <a:lnTo>
                    <a:pt x="906" y="1774"/>
                  </a:lnTo>
                  <a:lnTo>
                    <a:pt x="925" y="1915"/>
                  </a:lnTo>
                  <a:lnTo>
                    <a:pt x="922" y="2057"/>
                  </a:lnTo>
                  <a:lnTo>
                    <a:pt x="887" y="2195"/>
                  </a:lnTo>
                  <a:lnTo>
                    <a:pt x="811" y="2332"/>
                  </a:lnTo>
                  <a:lnTo>
                    <a:pt x="801" y="2344"/>
                  </a:lnTo>
                  <a:lnTo>
                    <a:pt x="791" y="2354"/>
                  </a:lnTo>
                  <a:lnTo>
                    <a:pt x="778" y="2363"/>
                  </a:lnTo>
                  <a:lnTo>
                    <a:pt x="767" y="2372"/>
                  </a:lnTo>
                  <a:lnTo>
                    <a:pt x="753" y="2380"/>
                  </a:lnTo>
                  <a:lnTo>
                    <a:pt x="740" y="2389"/>
                  </a:lnTo>
                  <a:lnTo>
                    <a:pt x="728" y="2399"/>
                  </a:lnTo>
                  <a:lnTo>
                    <a:pt x="716" y="2415"/>
                  </a:lnTo>
                  <a:lnTo>
                    <a:pt x="701" y="2449"/>
                  </a:lnTo>
                  <a:lnTo>
                    <a:pt x="681" y="2485"/>
                  </a:lnTo>
                  <a:lnTo>
                    <a:pt x="657" y="2519"/>
                  </a:lnTo>
                  <a:lnTo>
                    <a:pt x="629" y="2553"/>
                  </a:lnTo>
                  <a:lnTo>
                    <a:pt x="597" y="2582"/>
                  </a:lnTo>
                  <a:lnTo>
                    <a:pt x="563" y="2610"/>
                  </a:lnTo>
                  <a:lnTo>
                    <a:pt x="525" y="2633"/>
                  </a:lnTo>
                  <a:lnTo>
                    <a:pt x="489" y="2653"/>
                  </a:lnTo>
                  <a:lnTo>
                    <a:pt x="434" y="2660"/>
                  </a:lnTo>
                  <a:lnTo>
                    <a:pt x="380" y="2664"/>
                  </a:lnTo>
                  <a:lnTo>
                    <a:pt x="330" y="2658"/>
                  </a:lnTo>
                  <a:lnTo>
                    <a:pt x="280" y="2650"/>
                  </a:lnTo>
                  <a:lnTo>
                    <a:pt x="233" y="2632"/>
                  </a:lnTo>
                  <a:lnTo>
                    <a:pt x="188" y="2608"/>
                  </a:lnTo>
                  <a:lnTo>
                    <a:pt x="144" y="2577"/>
                  </a:lnTo>
                  <a:lnTo>
                    <a:pt x="105" y="2539"/>
                  </a:lnTo>
                  <a:lnTo>
                    <a:pt x="81" y="2489"/>
                  </a:lnTo>
                  <a:lnTo>
                    <a:pt x="61" y="2440"/>
                  </a:lnTo>
                  <a:lnTo>
                    <a:pt x="43" y="2387"/>
                  </a:lnTo>
                  <a:lnTo>
                    <a:pt x="29" y="2334"/>
                  </a:lnTo>
                  <a:lnTo>
                    <a:pt x="16" y="2280"/>
                  </a:lnTo>
                  <a:lnTo>
                    <a:pt x="7" y="2226"/>
                  </a:lnTo>
                  <a:lnTo>
                    <a:pt x="2" y="2174"/>
                  </a:lnTo>
                  <a:lnTo>
                    <a:pt x="0" y="2123"/>
                  </a:lnTo>
                  <a:lnTo>
                    <a:pt x="31" y="2092"/>
                  </a:lnTo>
                  <a:lnTo>
                    <a:pt x="48" y="2142"/>
                  </a:lnTo>
                  <a:lnTo>
                    <a:pt x="72" y="2197"/>
                  </a:lnTo>
                  <a:lnTo>
                    <a:pt x="102" y="2253"/>
                  </a:lnTo>
                  <a:lnTo>
                    <a:pt x="137" y="2309"/>
                  </a:lnTo>
                  <a:lnTo>
                    <a:pt x="178" y="2358"/>
                  </a:lnTo>
                  <a:lnTo>
                    <a:pt x="228" y="2402"/>
                  </a:lnTo>
                  <a:lnTo>
                    <a:pt x="286" y="2434"/>
                  </a:lnTo>
                  <a:lnTo>
                    <a:pt x="353" y="2456"/>
                  </a:lnTo>
                  <a:lnTo>
                    <a:pt x="404" y="2444"/>
                  </a:lnTo>
                  <a:lnTo>
                    <a:pt x="455" y="2439"/>
                  </a:lnTo>
                  <a:lnTo>
                    <a:pt x="503" y="2432"/>
                  </a:lnTo>
                  <a:lnTo>
                    <a:pt x="549" y="2426"/>
                  </a:lnTo>
                  <a:lnTo>
                    <a:pt x="593" y="2413"/>
                  </a:lnTo>
                  <a:lnTo>
                    <a:pt x="635" y="2398"/>
                  </a:lnTo>
                  <a:lnTo>
                    <a:pt x="676" y="2374"/>
                  </a:lnTo>
                  <a:lnTo>
                    <a:pt x="716" y="2342"/>
                  </a:lnTo>
                  <a:lnTo>
                    <a:pt x="806" y="2192"/>
                  </a:lnTo>
                  <a:lnTo>
                    <a:pt x="846" y="2036"/>
                  </a:lnTo>
                  <a:lnTo>
                    <a:pt x="846" y="1876"/>
                  </a:lnTo>
                  <a:lnTo>
                    <a:pt x="820" y="1711"/>
                  </a:lnTo>
                  <a:lnTo>
                    <a:pt x="778" y="1543"/>
                  </a:lnTo>
                  <a:lnTo>
                    <a:pt x="735" y="1376"/>
                  </a:lnTo>
                  <a:lnTo>
                    <a:pt x="700" y="1207"/>
                  </a:lnTo>
                  <a:lnTo>
                    <a:pt x="685" y="1043"/>
                  </a:lnTo>
                  <a:lnTo>
                    <a:pt x="694" y="922"/>
                  </a:lnTo>
                  <a:lnTo>
                    <a:pt x="708" y="804"/>
                  </a:lnTo>
                  <a:lnTo>
                    <a:pt x="726" y="686"/>
                  </a:lnTo>
                  <a:lnTo>
                    <a:pt x="752" y="570"/>
                  </a:lnTo>
                  <a:lnTo>
                    <a:pt x="780" y="455"/>
                  </a:lnTo>
                  <a:lnTo>
                    <a:pt x="815" y="344"/>
                  </a:lnTo>
                  <a:lnTo>
                    <a:pt x="856" y="234"/>
                  </a:lnTo>
                  <a:lnTo>
                    <a:pt x="903" y="130"/>
                  </a:lnTo>
                  <a:lnTo>
                    <a:pt x="954" y="100"/>
                  </a:lnTo>
                  <a:lnTo>
                    <a:pt x="1010" y="71"/>
                  </a:lnTo>
                  <a:lnTo>
                    <a:pt x="1068" y="42"/>
                  </a:lnTo>
                  <a:lnTo>
                    <a:pt x="1130" y="20"/>
                  </a:lnTo>
                  <a:lnTo>
                    <a:pt x="1190" y="4"/>
                  </a:lnTo>
                  <a:lnTo>
                    <a:pt x="1254" y="0"/>
                  </a:lnTo>
                  <a:lnTo>
                    <a:pt x="1317" y="10"/>
                  </a:lnTo>
                  <a:lnTo>
                    <a:pt x="1380" y="37"/>
                  </a:lnTo>
                  <a:lnTo>
                    <a:pt x="1417" y="58"/>
                  </a:lnTo>
                  <a:lnTo>
                    <a:pt x="1446" y="86"/>
                  </a:lnTo>
                  <a:lnTo>
                    <a:pt x="1469" y="117"/>
                  </a:lnTo>
                  <a:lnTo>
                    <a:pt x="1487" y="154"/>
                  </a:lnTo>
                  <a:lnTo>
                    <a:pt x="1503" y="189"/>
                  </a:lnTo>
                  <a:lnTo>
                    <a:pt x="1518" y="227"/>
                  </a:lnTo>
                  <a:lnTo>
                    <a:pt x="1535" y="262"/>
                  </a:lnTo>
                  <a:lnTo>
                    <a:pt x="1558" y="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87"/>
            <p:cNvSpPr>
              <a:spLocks noChangeAspect="1"/>
            </p:cNvSpPr>
            <p:nvPr/>
          </p:nvSpPr>
          <p:spPr bwMode="auto">
            <a:xfrm>
              <a:off x="2391" y="1246"/>
              <a:ext cx="274" cy="385"/>
            </a:xfrm>
            <a:custGeom>
              <a:avLst/>
              <a:gdLst/>
              <a:ahLst/>
              <a:cxnLst>
                <a:cxn ang="0">
                  <a:pos x="750" y="540"/>
                </a:cxn>
                <a:cxn ang="0">
                  <a:pos x="740" y="649"/>
                </a:cxn>
                <a:cxn ang="0">
                  <a:pos x="726" y="761"/>
                </a:cxn>
                <a:cxn ang="0">
                  <a:pos x="703" y="870"/>
                </a:cxn>
                <a:cxn ang="0">
                  <a:pos x="672" y="977"/>
                </a:cxn>
                <a:cxn ang="0">
                  <a:pos x="627" y="1074"/>
                </a:cxn>
                <a:cxn ang="0">
                  <a:pos x="567" y="1163"/>
                </a:cxn>
                <a:cxn ang="0">
                  <a:pos x="487" y="1237"/>
                </a:cxn>
                <a:cxn ang="0">
                  <a:pos x="387" y="1298"/>
                </a:cxn>
                <a:cxn ang="0">
                  <a:pos x="347" y="1299"/>
                </a:cxn>
                <a:cxn ang="0">
                  <a:pos x="311" y="1299"/>
                </a:cxn>
                <a:cxn ang="0">
                  <a:pos x="277" y="1296"/>
                </a:cxn>
                <a:cxn ang="0">
                  <a:pos x="245" y="1292"/>
                </a:cxn>
                <a:cxn ang="0">
                  <a:pos x="212" y="1281"/>
                </a:cxn>
                <a:cxn ang="0">
                  <a:pos x="183" y="1267"/>
                </a:cxn>
                <a:cxn ang="0">
                  <a:pos x="153" y="1249"/>
                </a:cxn>
                <a:cxn ang="0">
                  <a:pos x="126" y="1225"/>
                </a:cxn>
                <a:cxn ang="0">
                  <a:pos x="56" y="1112"/>
                </a:cxn>
                <a:cxn ang="0">
                  <a:pos x="17" y="991"/>
                </a:cxn>
                <a:cxn ang="0">
                  <a:pos x="0" y="861"/>
                </a:cxn>
                <a:cxn ang="0">
                  <a:pos x="5" y="730"/>
                </a:cxn>
                <a:cxn ang="0">
                  <a:pos x="24" y="595"/>
                </a:cxn>
                <a:cxn ang="0">
                  <a:pos x="55" y="466"/>
                </a:cxn>
                <a:cxn ang="0">
                  <a:pos x="90" y="342"/>
                </a:cxn>
                <a:cxn ang="0">
                  <a:pos x="126" y="228"/>
                </a:cxn>
                <a:cxn ang="0">
                  <a:pos x="131" y="249"/>
                </a:cxn>
                <a:cxn ang="0">
                  <a:pos x="139" y="270"/>
                </a:cxn>
                <a:cxn ang="0">
                  <a:pos x="149" y="290"/>
                </a:cxn>
                <a:cxn ang="0">
                  <a:pos x="163" y="308"/>
                </a:cxn>
                <a:cxn ang="0">
                  <a:pos x="176" y="325"/>
                </a:cxn>
                <a:cxn ang="0">
                  <a:pos x="193" y="342"/>
                </a:cxn>
                <a:cxn ang="0">
                  <a:pos x="209" y="357"/>
                </a:cxn>
                <a:cxn ang="0">
                  <a:pos x="231" y="374"/>
                </a:cxn>
                <a:cxn ang="0">
                  <a:pos x="253" y="377"/>
                </a:cxn>
                <a:cxn ang="0">
                  <a:pos x="278" y="383"/>
                </a:cxn>
                <a:cxn ang="0">
                  <a:pos x="302" y="385"/>
                </a:cxn>
                <a:cxn ang="0">
                  <a:pos x="326" y="388"/>
                </a:cxn>
                <a:cxn ang="0">
                  <a:pos x="347" y="385"/>
                </a:cxn>
                <a:cxn ang="0">
                  <a:pos x="370" y="378"/>
                </a:cxn>
                <a:cxn ang="0">
                  <a:pos x="388" y="364"/>
                </a:cxn>
                <a:cxn ang="0">
                  <a:pos x="406" y="342"/>
                </a:cxn>
                <a:cxn ang="0">
                  <a:pos x="433" y="312"/>
                </a:cxn>
                <a:cxn ang="0">
                  <a:pos x="460" y="281"/>
                </a:cxn>
                <a:cxn ang="0">
                  <a:pos x="484" y="248"/>
                </a:cxn>
                <a:cxn ang="0">
                  <a:pos x="506" y="212"/>
                </a:cxn>
                <a:cxn ang="0">
                  <a:pos x="522" y="173"/>
                </a:cxn>
                <a:cxn ang="0">
                  <a:pos x="530" y="133"/>
                </a:cxn>
                <a:cxn ang="0">
                  <a:pos x="530" y="93"/>
                </a:cxn>
                <a:cxn ang="0">
                  <a:pos x="522" y="52"/>
                </a:cxn>
                <a:cxn ang="0">
                  <a:pos x="480" y="0"/>
                </a:cxn>
                <a:cxn ang="0">
                  <a:pos x="567" y="25"/>
                </a:cxn>
                <a:cxn ang="0">
                  <a:pos x="629" y="73"/>
                </a:cxn>
                <a:cxn ang="0">
                  <a:pos x="671" y="135"/>
                </a:cxn>
                <a:cxn ang="0">
                  <a:pos x="699" y="211"/>
                </a:cxn>
                <a:cxn ang="0">
                  <a:pos x="714" y="291"/>
                </a:cxn>
                <a:cxn ang="0">
                  <a:pos x="727" y="377"/>
                </a:cxn>
                <a:cxn ang="0">
                  <a:pos x="736" y="460"/>
                </a:cxn>
                <a:cxn ang="0">
                  <a:pos x="750" y="540"/>
                </a:cxn>
              </a:cxnLst>
              <a:rect l="0" t="0" r="r" b="b"/>
              <a:pathLst>
                <a:path w="750" h="1299">
                  <a:moveTo>
                    <a:pt x="750" y="540"/>
                  </a:moveTo>
                  <a:lnTo>
                    <a:pt x="740" y="649"/>
                  </a:lnTo>
                  <a:lnTo>
                    <a:pt x="726" y="761"/>
                  </a:lnTo>
                  <a:lnTo>
                    <a:pt x="703" y="870"/>
                  </a:lnTo>
                  <a:lnTo>
                    <a:pt x="672" y="977"/>
                  </a:lnTo>
                  <a:lnTo>
                    <a:pt x="627" y="1074"/>
                  </a:lnTo>
                  <a:lnTo>
                    <a:pt x="567" y="1163"/>
                  </a:lnTo>
                  <a:lnTo>
                    <a:pt x="487" y="1237"/>
                  </a:lnTo>
                  <a:lnTo>
                    <a:pt x="387" y="1298"/>
                  </a:lnTo>
                  <a:lnTo>
                    <a:pt x="347" y="1299"/>
                  </a:lnTo>
                  <a:lnTo>
                    <a:pt x="311" y="1299"/>
                  </a:lnTo>
                  <a:lnTo>
                    <a:pt x="277" y="1296"/>
                  </a:lnTo>
                  <a:lnTo>
                    <a:pt x="245" y="1292"/>
                  </a:lnTo>
                  <a:lnTo>
                    <a:pt x="212" y="1281"/>
                  </a:lnTo>
                  <a:lnTo>
                    <a:pt x="183" y="1267"/>
                  </a:lnTo>
                  <a:lnTo>
                    <a:pt x="153" y="1249"/>
                  </a:lnTo>
                  <a:lnTo>
                    <a:pt x="126" y="1225"/>
                  </a:lnTo>
                  <a:lnTo>
                    <a:pt x="56" y="1112"/>
                  </a:lnTo>
                  <a:lnTo>
                    <a:pt x="17" y="991"/>
                  </a:lnTo>
                  <a:lnTo>
                    <a:pt x="0" y="861"/>
                  </a:lnTo>
                  <a:lnTo>
                    <a:pt x="5" y="730"/>
                  </a:lnTo>
                  <a:lnTo>
                    <a:pt x="24" y="595"/>
                  </a:lnTo>
                  <a:lnTo>
                    <a:pt x="55" y="466"/>
                  </a:lnTo>
                  <a:lnTo>
                    <a:pt x="90" y="342"/>
                  </a:lnTo>
                  <a:lnTo>
                    <a:pt x="126" y="228"/>
                  </a:lnTo>
                  <a:lnTo>
                    <a:pt x="131" y="249"/>
                  </a:lnTo>
                  <a:lnTo>
                    <a:pt x="139" y="270"/>
                  </a:lnTo>
                  <a:lnTo>
                    <a:pt x="149" y="290"/>
                  </a:lnTo>
                  <a:lnTo>
                    <a:pt x="163" y="308"/>
                  </a:lnTo>
                  <a:lnTo>
                    <a:pt x="176" y="325"/>
                  </a:lnTo>
                  <a:lnTo>
                    <a:pt x="193" y="342"/>
                  </a:lnTo>
                  <a:lnTo>
                    <a:pt x="209" y="357"/>
                  </a:lnTo>
                  <a:lnTo>
                    <a:pt x="231" y="374"/>
                  </a:lnTo>
                  <a:lnTo>
                    <a:pt x="253" y="377"/>
                  </a:lnTo>
                  <a:lnTo>
                    <a:pt x="278" y="383"/>
                  </a:lnTo>
                  <a:lnTo>
                    <a:pt x="302" y="385"/>
                  </a:lnTo>
                  <a:lnTo>
                    <a:pt x="326" y="388"/>
                  </a:lnTo>
                  <a:lnTo>
                    <a:pt x="347" y="385"/>
                  </a:lnTo>
                  <a:lnTo>
                    <a:pt x="370" y="378"/>
                  </a:lnTo>
                  <a:lnTo>
                    <a:pt x="388" y="364"/>
                  </a:lnTo>
                  <a:lnTo>
                    <a:pt x="406" y="342"/>
                  </a:lnTo>
                  <a:lnTo>
                    <a:pt x="433" y="312"/>
                  </a:lnTo>
                  <a:lnTo>
                    <a:pt x="460" y="281"/>
                  </a:lnTo>
                  <a:lnTo>
                    <a:pt x="484" y="248"/>
                  </a:lnTo>
                  <a:lnTo>
                    <a:pt x="506" y="212"/>
                  </a:lnTo>
                  <a:lnTo>
                    <a:pt x="522" y="173"/>
                  </a:lnTo>
                  <a:lnTo>
                    <a:pt x="530" y="133"/>
                  </a:lnTo>
                  <a:lnTo>
                    <a:pt x="530" y="93"/>
                  </a:lnTo>
                  <a:lnTo>
                    <a:pt x="522" y="52"/>
                  </a:lnTo>
                  <a:lnTo>
                    <a:pt x="480" y="0"/>
                  </a:lnTo>
                  <a:lnTo>
                    <a:pt x="567" y="25"/>
                  </a:lnTo>
                  <a:lnTo>
                    <a:pt x="629" y="73"/>
                  </a:lnTo>
                  <a:lnTo>
                    <a:pt x="671" y="135"/>
                  </a:lnTo>
                  <a:lnTo>
                    <a:pt x="699" y="211"/>
                  </a:lnTo>
                  <a:lnTo>
                    <a:pt x="714" y="291"/>
                  </a:lnTo>
                  <a:lnTo>
                    <a:pt x="727" y="377"/>
                  </a:lnTo>
                  <a:lnTo>
                    <a:pt x="736" y="460"/>
                  </a:lnTo>
                  <a:lnTo>
                    <a:pt x="750" y="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8"/>
            <p:cNvSpPr>
              <a:spLocks noChangeAspect="1"/>
            </p:cNvSpPr>
            <p:nvPr/>
          </p:nvSpPr>
          <p:spPr bwMode="auto">
            <a:xfrm>
              <a:off x="2500" y="1255"/>
              <a:ext cx="40" cy="37"/>
            </a:xfrm>
            <a:custGeom>
              <a:avLst/>
              <a:gdLst/>
              <a:ahLst/>
              <a:cxnLst>
                <a:cxn ang="0">
                  <a:pos x="105" y="49"/>
                </a:cxn>
                <a:cxn ang="0">
                  <a:pos x="107" y="56"/>
                </a:cxn>
                <a:cxn ang="0">
                  <a:pos x="107" y="64"/>
                </a:cxn>
                <a:cxn ang="0">
                  <a:pos x="104" y="73"/>
                </a:cxn>
                <a:cxn ang="0">
                  <a:pos x="101" y="81"/>
                </a:cxn>
                <a:cxn ang="0">
                  <a:pos x="96" y="88"/>
                </a:cxn>
                <a:cxn ang="0">
                  <a:pos x="88" y="95"/>
                </a:cxn>
                <a:cxn ang="0">
                  <a:pos x="81" y="98"/>
                </a:cxn>
                <a:cxn ang="0">
                  <a:pos x="74" y="101"/>
                </a:cxn>
                <a:cxn ang="0">
                  <a:pos x="62" y="100"/>
                </a:cxn>
                <a:cxn ang="0">
                  <a:pos x="51" y="100"/>
                </a:cxn>
                <a:cxn ang="0">
                  <a:pos x="39" y="98"/>
                </a:cxn>
                <a:cxn ang="0">
                  <a:pos x="29" y="97"/>
                </a:cxn>
                <a:cxn ang="0">
                  <a:pos x="20" y="91"/>
                </a:cxn>
                <a:cxn ang="0">
                  <a:pos x="13" y="87"/>
                </a:cxn>
                <a:cxn ang="0">
                  <a:pos x="6" y="77"/>
                </a:cxn>
                <a:cxn ang="0">
                  <a:pos x="3" y="69"/>
                </a:cxn>
                <a:cxn ang="0">
                  <a:pos x="0" y="49"/>
                </a:cxn>
                <a:cxn ang="0">
                  <a:pos x="11" y="29"/>
                </a:cxn>
                <a:cxn ang="0">
                  <a:pos x="29" y="14"/>
                </a:cxn>
                <a:cxn ang="0">
                  <a:pos x="53" y="4"/>
                </a:cxn>
                <a:cxn ang="0">
                  <a:pos x="76" y="0"/>
                </a:cxn>
                <a:cxn ang="0">
                  <a:pos x="94" y="4"/>
                </a:cxn>
                <a:cxn ang="0">
                  <a:pos x="104" y="19"/>
                </a:cxn>
                <a:cxn ang="0">
                  <a:pos x="105" y="49"/>
                </a:cxn>
              </a:cxnLst>
              <a:rect l="0" t="0" r="r" b="b"/>
              <a:pathLst>
                <a:path w="107" h="101">
                  <a:moveTo>
                    <a:pt x="105" y="49"/>
                  </a:moveTo>
                  <a:lnTo>
                    <a:pt x="107" y="56"/>
                  </a:lnTo>
                  <a:lnTo>
                    <a:pt x="107" y="64"/>
                  </a:lnTo>
                  <a:lnTo>
                    <a:pt x="104" y="73"/>
                  </a:lnTo>
                  <a:lnTo>
                    <a:pt x="101" y="81"/>
                  </a:lnTo>
                  <a:lnTo>
                    <a:pt x="96" y="88"/>
                  </a:lnTo>
                  <a:lnTo>
                    <a:pt x="88" y="95"/>
                  </a:lnTo>
                  <a:lnTo>
                    <a:pt x="81" y="98"/>
                  </a:lnTo>
                  <a:lnTo>
                    <a:pt x="74" y="101"/>
                  </a:lnTo>
                  <a:lnTo>
                    <a:pt x="62" y="100"/>
                  </a:lnTo>
                  <a:lnTo>
                    <a:pt x="51" y="100"/>
                  </a:lnTo>
                  <a:lnTo>
                    <a:pt x="39" y="98"/>
                  </a:lnTo>
                  <a:lnTo>
                    <a:pt x="29" y="97"/>
                  </a:lnTo>
                  <a:lnTo>
                    <a:pt x="20" y="91"/>
                  </a:lnTo>
                  <a:lnTo>
                    <a:pt x="13" y="87"/>
                  </a:lnTo>
                  <a:lnTo>
                    <a:pt x="6" y="77"/>
                  </a:lnTo>
                  <a:lnTo>
                    <a:pt x="3" y="69"/>
                  </a:lnTo>
                  <a:lnTo>
                    <a:pt x="0" y="49"/>
                  </a:lnTo>
                  <a:lnTo>
                    <a:pt x="11" y="29"/>
                  </a:lnTo>
                  <a:lnTo>
                    <a:pt x="29" y="14"/>
                  </a:lnTo>
                  <a:lnTo>
                    <a:pt x="53" y="4"/>
                  </a:lnTo>
                  <a:lnTo>
                    <a:pt x="76" y="0"/>
                  </a:lnTo>
                  <a:lnTo>
                    <a:pt x="94" y="4"/>
                  </a:lnTo>
                  <a:lnTo>
                    <a:pt x="104" y="19"/>
                  </a:lnTo>
                  <a:lnTo>
                    <a:pt x="105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9"/>
            <p:cNvSpPr>
              <a:spLocks noChangeAspect="1"/>
            </p:cNvSpPr>
            <p:nvPr/>
          </p:nvSpPr>
          <p:spPr bwMode="auto">
            <a:xfrm>
              <a:off x="2787" y="1265"/>
              <a:ext cx="261" cy="403"/>
            </a:xfrm>
            <a:custGeom>
              <a:avLst/>
              <a:gdLst/>
              <a:ahLst/>
              <a:cxnLst>
                <a:cxn ang="0">
                  <a:pos x="713" y="377"/>
                </a:cxn>
                <a:cxn ang="0">
                  <a:pos x="703" y="607"/>
                </a:cxn>
                <a:cxn ang="0">
                  <a:pos x="647" y="828"/>
                </a:cxn>
                <a:cxn ang="0">
                  <a:pos x="564" y="1039"/>
                </a:cxn>
                <a:cxn ang="0">
                  <a:pos x="490" y="1178"/>
                </a:cxn>
                <a:cxn ang="0">
                  <a:pos x="424" y="1226"/>
                </a:cxn>
                <a:cxn ang="0">
                  <a:pos x="344" y="1246"/>
                </a:cxn>
                <a:cxn ang="0">
                  <a:pos x="260" y="1247"/>
                </a:cxn>
                <a:cxn ang="0">
                  <a:pos x="153" y="1201"/>
                </a:cxn>
                <a:cxn ang="0">
                  <a:pos x="67" y="1085"/>
                </a:cxn>
                <a:cxn ang="0">
                  <a:pos x="22" y="949"/>
                </a:cxn>
                <a:cxn ang="0">
                  <a:pos x="2" y="799"/>
                </a:cxn>
                <a:cxn ang="0">
                  <a:pos x="7" y="702"/>
                </a:cxn>
                <a:cxn ang="0">
                  <a:pos x="11" y="657"/>
                </a:cxn>
                <a:cxn ang="0">
                  <a:pos x="7" y="612"/>
                </a:cxn>
                <a:cxn ang="0">
                  <a:pos x="11" y="564"/>
                </a:cxn>
                <a:cxn ang="0">
                  <a:pos x="29" y="511"/>
                </a:cxn>
                <a:cxn ang="0">
                  <a:pos x="42" y="453"/>
                </a:cxn>
                <a:cxn ang="0">
                  <a:pos x="52" y="395"/>
                </a:cxn>
                <a:cxn ang="0">
                  <a:pos x="68" y="338"/>
                </a:cxn>
                <a:cxn ang="0">
                  <a:pos x="75" y="335"/>
                </a:cxn>
                <a:cxn ang="0">
                  <a:pos x="85" y="369"/>
                </a:cxn>
                <a:cxn ang="0">
                  <a:pos x="118" y="393"/>
                </a:cxn>
                <a:cxn ang="0">
                  <a:pos x="157" y="412"/>
                </a:cxn>
                <a:cxn ang="0">
                  <a:pos x="216" y="433"/>
                </a:cxn>
                <a:cxn ang="0">
                  <a:pos x="292" y="418"/>
                </a:cxn>
                <a:cxn ang="0">
                  <a:pos x="361" y="372"/>
                </a:cxn>
                <a:cxn ang="0">
                  <a:pos x="420" y="311"/>
                </a:cxn>
                <a:cxn ang="0">
                  <a:pos x="451" y="256"/>
                </a:cxn>
                <a:cxn ang="0">
                  <a:pos x="464" y="208"/>
                </a:cxn>
                <a:cxn ang="0">
                  <a:pos x="468" y="162"/>
                </a:cxn>
                <a:cxn ang="0">
                  <a:pos x="457" y="115"/>
                </a:cxn>
                <a:cxn ang="0">
                  <a:pos x="431" y="86"/>
                </a:cxn>
                <a:cxn ang="0">
                  <a:pos x="414" y="65"/>
                </a:cxn>
                <a:cxn ang="0">
                  <a:pos x="406" y="38"/>
                </a:cxn>
                <a:cxn ang="0">
                  <a:pos x="398" y="11"/>
                </a:cxn>
                <a:cxn ang="0">
                  <a:pos x="451" y="3"/>
                </a:cxn>
                <a:cxn ang="0">
                  <a:pos x="547" y="43"/>
                </a:cxn>
                <a:cxn ang="0">
                  <a:pos x="618" y="119"/>
                </a:cxn>
                <a:cxn ang="0">
                  <a:pos x="672" y="211"/>
                </a:cxn>
              </a:cxnLst>
              <a:rect l="0" t="0" r="r" b="b"/>
              <a:pathLst>
                <a:path w="714" h="1249">
                  <a:moveTo>
                    <a:pt x="694" y="259"/>
                  </a:moveTo>
                  <a:lnTo>
                    <a:pt x="713" y="377"/>
                  </a:lnTo>
                  <a:lnTo>
                    <a:pt x="714" y="494"/>
                  </a:lnTo>
                  <a:lnTo>
                    <a:pt x="703" y="607"/>
                  </a:lnTo>
                  <a:lnTo>
                    <a:pt x="680" y="719"/>
                  </a:lnTo>
                  <a:lnTo>
                    <a:pt x="647" y="828"/>
                  </a:lnTo>
                  <a:lnTo>
                    <a:pt x="607" y="935"/>
                  </a:lnTo>
                  <a:lnTo>
                    <a:pt x="564" y="1039"/>
                  </a:lnTo>
                  <a:lnTo>
                    <a:pt x="519" y="1142"/>
                  </a:lnTo>
                  <a:lnTo>
                    <a:pt x="490" y="1178"/>
                  </a:lnTo>
                  <a:lnTo>
                    <a:pt x="459" y="1206"/>
                  </a:lnTo>
                  <a:lnTo>
                    <a:pt x="424" y="1226"/>
                  </a:lnTo>
                  <a:lnTo>
                    <a:pt x="386" y="1240"/>
                  </a:lnTo>
                  <a:lnTo>
                    <a:pt x="344" y="1246"/>
                  </a:lnTo>
                  <a:lnTo>
                    <a:pt x="302" y="1249"/>
                  </a:lnTo>
                  <a:lnTo>
                    <a:pt x="260" y="1247"/>
                  </a:lnTo>
                  <a:lnTo>
                    <a:pt x="218" y="1246"/>
                  </a:lnTo>
                  <a:lnTo>
                    <a:pt x="153" y="1201"/>
                  </a:lnTo>
                  <a:lnTo>
                    <a:pt x="105" y="1147"/>
                  </a:lnTo>
                  <a:lnTo>
                    <a:pt x="67" y="1085"/>
                  </a:lnTo>
                  <a:lnTo>
                    <a:pt x="42" y="1021"/>
                  </a:lnTo>
                  <a:lnTo>
                    <a:pt x="22" y="949"/>
                  </a:lnTo>
                  <a:lnTo>
                    <a:pt x="11" y="876"/>
                  </a:lnTo>
                  <a:lnTo>
                    <a:pt x="2" y="799"/>
                  </a:lnTo>
                  <a:lnTo>
                    <a:pt x="0" y="726"/>
                  </a:lnTo>
                  <a:lnTo>
                    <a:pt x="7" y="702"/>
                  </a:lnTo>
                  <a:lnTo>
                    <a:pt x="11" y="680"/>
                  </a:lnTo>
                  <a:lnTo>
                    <a:pt x="11" y="657"/>
                  </a:lnTo>
                  <a:lnTo>
                    <a:pt x="9" y="636"/>
                  </a:lnTo>
                  <a:lnTo>
                    <a:pt x="7" y="612"/>
                  </a:lnTo>
                  <a:lnTo>
                    <a:pt x="7" y="590"/>
                  </a:lnTo>
                  <a:lnTo>
                    <a:pt x="11" y="564"/>
                  </a:lnTo>
                  <a:lnTo>
                    <a:pt x="21" y="539"/>
                  </a:lnTo>
                  <a:lnTo>
                    <a:pt x="29" y="511"/>
                  </a:lnTo>
                  <a:lnTo>
                    <a:pt x="36" y="483"/>
                  </a:lnTo>
                  <a:lnTo>
                    <a:pt x="42" y="453"/>
                  </a:lnTo>
                  <a:lnTo>
                    <a:pt x="47" y="425"/>
                  </a:lnTo>
                  <a:lnTo>
                    <a:pt x="52" y="395"/>
                  </a:lnTo>
                  <a:lnTo>
                    <a:pt x="59" y="366"/>
                  </a:lnTo>
                  <a:lnTo>
                    <a:pt x="68" y="338"/>
                  </a:lnTo>
                  <a:lnTo>
                    <a:pt x="83" y="311"/>
                  </a:lnTo>
                  <a:lnTo>
                    <a:pt x="75" y="335"/>
                  </a:lnTo>
                  <a:lnTo>
                    <a:pt x="77" y="355"/>
                  </a:lnTo>
                  <a:lnTo>
                    <a:pt x="85" y="369"/>
                  </a:lnTo>
                  <a:lnTo>
                    <a:pt x="101" y="383"/>
                  </a:lnTo>
                  <a:lnTo>
                    <a:pt x="118" y="393"/>
                  </a:lnTo>
                  <a:lnTo>
                    <a:pt x="137" y="404"/>
                  </a:lnTo>
                  <a:lnTo>
                    <a:pt x="157" y="412"/>
                  </a:lnTo>
                  <a:lnTo>
                    <a:pt x="175" y="425"/>
                  </a:lnTo>
                  <a:lnTo>
                    <a:pt x="216" y="433"/>
                  </a:lnTo>
                  <a:lnTo>
                    <a:pt x="256" y="431"/>
                  </a:lnTo>
                  <a:lnTo>
                    <a:pt x="292" y="418"/>
                  </a:lnTo>
                  <a:lnTo>
                    <a:pt x="329" y="398"/>
                  </a:lnTo>
                  <a:lnTo>
                    <a:pt x="361" y="372"/>
                  </a:lnTo>
                  <a:lnTo>
                    <a:pt x="392" y="342"/>
                  </a:lnTo>
                  <a:lnTo>
                    <a:pt x="420" y="311"/>
                  </a:lnTo>
                  <a:lnTo>
                    <a:pt x="445" y="280"/>
                  </a:lnTo>
                  <a:lnTo>
                    <a:pt x="451" y="256"/>
                  </a:lnTo>
                  <a:lnTo>
                    <a:pt x="458" y="232"/>
                  </a:lnTo>
                  <a:lnTo>
                    <a:pt x="464" y="208"/>
                  </a:lnTo>
                  <a:lnTo>
                    <a:pt x="468" y="186"/>
                  </a:lnTo>
                  <a:lnTo>
                    <a:pt x="468" y="162"/>
                  </a:lnTo>
                  <a:lnTo>
                    <a:pt x="465" y="139"/>
                  </a:lnTo>
                  <a:lnTo>
                    <a:pt x="457" y="115"/>
                  </a:lnTo>
                  <a:lnTo>
                    <a:pt x="445" y="93"/>
                  </a:lnTo>
                  <a:lnTo>
                    <a:pt x="431" y="86"/>
                  </a:lnTo>
                  <a:lnTo>
                    <a:pt x="422" y="77"/>
                  </a:lnTo>
                  <a:lnTo>
                    <a:pt x="414" y="65"/>
                  </a:lnTo>
                  <a:lnTo>
                    <a:pt x="410" y="53"/>
                  </a:lnTo>
                  <a:lnTo>
                    <a:pt x="406" y="38"/>
                  </a:lnTo>
                  <a:lnTo>
                    <a:pt x="403" y="25"/>
                  </a:lnTo>
                  <a:lnTo>
                    <a:pt x="398" y="11"/>
                  </a:lnTo>
                  <a:lnTo>
                    <a:pt x="393" y="0"/>
                  </a:lnTo>
                  <a:lnTo>
                    <a:pt x="451" y="3"/>
                  </a:lnTo>
                  <a:lnTo>
                    <a:pt x="502" y="18"/>
                  </a:lnTo>
                  <a:lnTo>
                    <a:pt x="547" y="43"/>
                  </a:lnTo>
                  <a:lnTo>
                    <a:pt x="586" y="79"/>
                  </a:lnTo>
                  <a:lnTo>
                    <a:pt x="618" y="119"/>
                  </a:lnTo>
                  <a:lnTo>
                    <a:pt x="648" y="165"/>
                  </a:lnTo>
                  <a:lnTo>
                    <a:pt x="672" y="211"/>
                  </a:lnTo>
                  <a:lnTo>
                    <a:pt x="694" y="2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0"/>
            <p:cNvSpPr>
              <a:spLocks noChangeAspect="1"/>
            </p:cNvSpPr>
            <p:nvPr/>
          </p:nvSpPr>
          <p:spPr bwMode="auto">
            <a:xfrm>
              <a:off x="2874" y="1306"/>
              <a:ext cx="37" cy="39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97" y="13"/>
                </a:cxn>
                <a:cxn ang="0">
                  <a:pos x="100" y="26"/>
                </a:cxn>
                <a:cxn ang="0">
                  <a:pos x="98" y="40"/>
                </a:cxn>
                <a:cxn ang="0">
                  <a:pos x="95" y="54"/>
                </a:cxn>
                <a:cxn ang="0">
                  <a:pos x="88" y="67"/>
                </a:cxn>
                <a:cxn ang="0">
                  <a:pos x="81" y="81"/>
                </a:cxn>
                <a:cxn ang="0">
                  <a:pos x="71" y="93"/>
                </a:cxn>
                <a:cxn ang="0">
                  <a:pos x="62" y="106"/>
                </a:cxn>
                <a:cxn ang="0">
                  <a:pos x="47" y="103"/>
                </a:cxn>
                <a:cxn ang="0">
                  <a:pos x="35" y="100"/>
                </a:cxn>
                <a:cxn ang="0">
                  <a:pos x="22" y="93"/>
                </a:cxn>
                <a:cxn ang="0">
                  <a:pos x="12" y="86"/>
                </a:cxn>
                <a:cxn ang="0">
                  <a:pos x="2" y="76"/>
                </a:cxn>
                <a:cxn ang="0">
                  <a:pos x="0" y="67"/>
                </a:cxn>
                <a:cxn ang="0">
                  <a:pos x="0" y="55"/>
                </a:cxn>
                <a:cxn ang="0">
                  <a:pos x="9" y="44"/>
                </a:cxn>
                <a:cxn ang="0">
                  <a:pos x="11" y="26"/>
                </a:cxn>
                <a:cxn ang="0">
                  <a:pos x="18" y="15"/>
                </a:cxn>
                <a:cxn ang="0">
                  <a:pos x="26" y="6"/>
                </a:cxn>
                <a:cxn ang="0">
                  <a:pos x="39" y="3"/>
                </a:cxn>
                <a:cxn ang="0">
                  <a:pos x="52" y="0"/>
                </a:cxn>
                <a:cxn ang="0">
                  <a:pos x="66" y="0"/>
                </a:cxn>
                <a:cxn ang="0">
                  <a:pos x="78" y="0"/>
                </a:cxn>
                <a:cxn ang="0">
                  <a:pos x="92" y="2"/>
                </a:cxn>
              </a:cxnLst>
              <a:rect l="0" t="0" r="r" b="b"/>
              <a:pathLst>
                <a:path w="100" h="106">
                  <a:moveTo>
                    <a:pt x="92" y="2"/>
                  </a:moveTo>
                  <a:lnTo>
                    <a:pt x="97" y="13"/>
                  </a:lnTo>
                  <a:lnTo>
                    <a:pt x="100" y="26"/>
                  </a:lnTo>
                  <a:lnTo>
                    <a:pt x="98" y="40"/>
                  </a:lnTo>
                  <a:lnTo>
                    <a:pt x="95" y="54"/>
                  </a:lnTo>
                  <a:lnTo>
                    <a:pt x="88" y="67"/>
                  </a:lnTo>
                  <a:lnTo>
                    <a:pt x="81" y="81"/>
                  </a:lnTo>
                  <a:lnTo>
                    <a:pt x="71" y="93"/>
                  </a:lnTo>
                  <a:lnTo>
                    <a:pt x="62" y="106"/>
                  </a:lnTo>
                  <a:lnTo>
                    <a:pt x="47" y="103"/>
                  </a:lnTo>
                  <a:lnTo>
                    <a:pt x="35" y="100"/>
                  </a:lnTo>
                  <a:lnTo>
                    <a:pt x="22" y="93"/>
                  </a:lnTo>
                  <a:lnTo>
                    <a:pt x="12" y="86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11" y="26"/>
                  </a:lnTo>
                  <a:lnTo>
                    <a:pt x="18" y="15"/>
                  </a:lnTo>
                  <a:lnTo>
                    <a:pt x="26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91"/>
            <p:cNvSpPr>
              <a:spLocks noChangeAspect="1" noChangeArrowheads="1"/>
            </p:cNvSpPr>
            <p:nvPr/>
          </p:nvSpPr>
          <p:spPr bwMode="auto">
            <a:xfrm>
              <a:off x="3242" y="1417"/>
              <a:ext cx="4" cy="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74" name="Rectangle 92"/>
            <p:cNvSpPr>
              <a:spLocks noChangeAspect="1" noChangeArrowheads="1"/>
            </p:cNvSpPr>
            <p:nvPr/>
          </p:nvSpPr>
          <p:spPr bwMode="auto">
            <a:xfrm>
              <a:off x="3204" y="1550"/>
              <a:ext cx="8" cy="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75" name="Freeform 93"/>
            <p:cNvSpPr>
              <a:spLocks noChangeAspect="1"/>
            </p:cNvSpPr>
            <p:nvPr/>
          </p:nvSpPr>
          <p:spPr bwMode="auto">
            <a:xfrm>
              <a:off x="1832" y="1847"/>
              <a:ext cx="209" cy="341"/>
            </a:xfrm>
            <a:custGeom>
              <a:avLst/>
              <a:gdLst/>
              <a:ahLst/>
              <a:cxnLst>
                <a:cxn ang="0">
                  <a:pos x="480" y="177"/>
                </a:cxn>
                <a:cxn ang="0">
                  <a:pos x="519" y="262"/>
                </a:cxn>
                <a:cxn ang="0">
                  <a:pos x="542" y="350"/>
                </a:cxn>
                <a:cxn ang="0">
                  <a:pos x="550" y="438"/>
                </a:cxn>
                <a:cxn ang="0">
                  <a:pos x="553" y="528"/>
                </a:cxn>
                <a:cxn ang="0">
                  <a:pos x="550" y="618"/>
                </a:cxn>
                <a:cxn ang="0">
                  <a:pos x="550" y="712"/>
                </a:cxn>
                <a:cxn ang="0">
                  <a:pos x="556" y="807"/>
                </a:cxn>
                <a:cxn ang="0">
                  <a:pos x="573" y="904"/>
                </a:cxn>
                <a:cxn ang="0">
                  <a:pos x="547" y="919"/>
                </a:cxn>
                <a:cxn ang="0">
                  <a:pos x="522" y="929"/>
                </a:cxn>
                <a:cxn ang="0">
                  <a:pos x="495" y="932"/>
                </a:cxn>
                <a:cxn ang="0">
                  <a:pos x="469" y="932"/>
                </a:cxn>
                <a:cxn ang="0">
                  <a:pos x="440" y="925"/>
                </a:cxn>
                <a:cxn ang="0">
                  <a:pos x="415" y="914"/>
                </a:cxn>
                <a:cxn ang="0">
                  <a:pos x="388" y="900"/>
                </a:cxn>
                <a:cxn ang="0">
                  <a:pos x="366" y="883"/>
                </a:cxn>
                <a:cxn ang="0">
                  <a:pos x="284" y="809"/>
                </a:cxn>
                <a:cxn ang="0">
                  <a:pos x="208" y="735"/>
                </a:cxn>
                <a:cxn ang="0">
                  <a:pos x="139" y="655"/>
                </a:cxn>
                <a:cxn ang="0">
                  <a:pos x="83" y="571"/>
                </a:cxn>
                <a:cxn ang="0">
                  <a:pos x="38" y="481"/>
                </a:cxn>
                <a:cxn ang="0">
                  <a:pos x="10" y="387"/>
                </a:cxn>
                <a:cxn ang="0">
                  <a:pos x="0" y="286"/>
                </a:cxn>
                <a:cxn ang="0">
                  <a:pos x="13" y="177"/>
                </a:cxn>
                <a:cxn ang="0">
                  <a:pos x="27" y="143"/>
                </a:cxn>
                <a:cxn ang="0">
                  <a:pos x="48" y="114"/>
                </a:cxn>
                <a:cxn ang="0">
                  <a:pos x="72" y="89"/>
                </a:cxn>
                <a:cxn ang="0">
                  <a:pos x="101" y="69"/>
                </a:cxn>
                <a:cxn ang="0">
                  <a:pos x="132" y="48"/>
                </a:cxn>
                <a:cxn ang="0">
                  <a:pos x="165" y="31"/>
                </a:cxn>
                <a:cxn ang="0">
                  <a:pos x="197" y="14"/>
                </a:cxn>
                <a:cxn ang="0">
                  <a:pos x="231" y="0"/>
                </a:cxn>
                <a:cxn ang="0">
                  <a:pos x="272" y="3"/>
                </a:cxn>
                <a:cxn ang="0">
                  <a:pos x="311" y="13"/>
                </a:cxn>
                <a:cxn ang="0">
                  <a:pos x="348" y="29"/>
                </a:cxn>
                <a:cxn ang="0">
                  <a:pos x="381" y="52"/>
                </a:cxn>
                <a:cxn ang="0">
                  <a:pos x="411" y="77"/>
                </a:cxn>
                <a:cxn ang="0">
                  <a:pos x="439" y="108"/>
                </a:cxn>
                <a:cxn ang="0">
                  <a:pos x="460" y="141"/>
                </a:cxn>
                <a:cxn ang="0">
                  <a:pos x="480" y="177"/>
                </a:cxn>
              </a:cxnLst>
              <a:rect l="0" t="0" r="r" b="b"/>
              <a:pathLst>
                <a:path w="573" h="932">
                  <a:moveTo>
                    <a:pt x="480" y="177"/>
                  </a:moveTo>
                  <a:lnTo>
                    <a:pt x="519" y="262"/>
                  </a:lnTo>
                  <a:lnTo>
                    <a:pt x="542" y="350"/>
                  </a:lnTo>
                  <a:lnTo>
                    <a:pt x="550" y="438"/>
                  </a:lnTo>
                  <a:lnTo>
                    <a:pt x="553" y="528"/>
                  </a:lnTo>
                  <a:lnTo>
                    <a:pt x="550" y="618"/>
                  </a:lnTo>
                  <a:lnTo>
                    <a:pt x="550" y="712"/>
                  </a:lnTo>
                  <a:lnTo>
                    <a:pt x="556" y="807"/>
                  </a:lnTo>
                  <a:lnTo>
                    <a:pt x="573" y="904"/>
                  </a:lnTo>
                  <a:lnTo>
                    <a:pt x="547" y="919"/>
                  </a:lnTo>
                  <a:lnTo>
                    <a:pt x="522" y="929"/>
                  </a:lnTo>
                  <a:lnTo>
                    <a:pt x="495" y="932"/>
                  </a:lnTo>
                  <a:lnTo>
                    <a:pt x="469" y="932"/>
                  </a:lnTo>
                  <a:lnTo>
                    <a:pt x="440" y="925"/>
                  </a:lnTo>
                  <a:lnTo>
                    <a:pt x="415" y="914"/>
                  </a:lnTo>
                  <a:lnTo>
                    <a:pt x="388" y="900"/>
                  </a:lnTo>
                  <a:lnTo>
                    <a:pt x="366" y="883"/>
                  </a:lnTo>
                  <a:lnTo>
                    <a:pt x="284" y="809"/>
                  </a:lnTo>
                  <a:lnTo>
                    <a:pt x="208" y="735"/>
                  </a:lnTo>
                  <a:lnTo>
                    <a:pt x="139" y="655"/>
                  </a:lnTo>
                  <a:lnTo>
                    <a:pt x="83" y="571"/>
                  </a:lnTo>
                  <a:lnTo>
                    <a:pt x="38" y="481"/>
                  </a:lnTo>
                  <a:lnTo>
                    <a:pt x="10" y="387"/>
                  </a:lnTo>
                  <a:lnTo>
                    <a:pt x="0" y="286"/>
                  </a:lnTo>
                  <a:lnTo>
                    <a:pt x="13" y="177"/>
                  </a:lnTo>
                  <a:lnTo>
                    <a:pt x="27" y="143"/>
                  </a:lnTo>
                  <a:lnTo>
                    <a:pt x="48" y="114"/>
                  </a:lnTo>
                  <a:lnTo>
                    <a:pt x="72" y="89"/>
                  </a:lnTo>
                  <a:lnTo>
                    <a:pt x="101" y="69"/>
                  </a:lnTo>
                  <a:lnTo>
                    <a:pt x="132" y="48"/>
                  </a:lnTo>
                  <a:lnTo>
                    <a:pt x="165" y="31"/>
                  </a:lnTo>
                  <a:lnTo>
                    <a:pt x="197" y="14"/>
                  </a:lnTo>
                  <a:lnTo>
                    <a:pt x="231" y="0"/>
                  </a:lnTo>
                  <a:lnTo>
                    <a:pt x="272" y="3"/>
                  </a:lnTo>
                  <a:lnTo>
                    <a:pt x="311" y="13"/>
                  </a:lnTo>
                  <a:lnTo>
                    <a:pt x="348" y="29"/>
                  </a:lnTo>
                  <a:lnTo>
                    <a:pt x="381" y="52"/>
                  </a:lnTo>
                  <a:lnTo>
                    <a:pt x="411" y="77"/>
                  </a:lnTo>
                  <a:lnTo>
                    <a:pt x="439" y="108"/>
                  </a:lnTo>
                  <a:lnTo>
                    <a:pt x="460" y="141"/>
                  </a:lnTo>
                  <a:lnTo>
                    <a:pt x="480" y="17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94"/>
            <p:cNvSpPr>
              <a:spLocks noChangeAspect="1"/>
            </p:cNvSpPr>
            <p:nvPr/>
          </p:nvSpPr>
          <p:spPr bwMode="auto">
            <a:xfrm>
              <a:off x="3113" y="1916"/>
              <a:ext cx="182" cy="215"/>
            </a:xfrm>
            <a:custGeom>
              <a:avLst/>
              <a:gdLst/>
              <a:ahLst/>
              <a:cxnLst>
                <a:cxn ang="0">
                  <a:pos x="498" y="112"/>
                </a:cxn>
                <a:cxn ang="0">
                  <a:pos x="498" y="164"/>
                </a:cxn>
                <a:cxn ang="0">
                  <a:pos x="436" y="167"/>
                </a:cxn>
                <a:cxn ang="0">
                  <a:pos x="379" y="184"/>
                </a:cxn>
                <a:cxn ang="0">
                  <a:pos x="322" y="212"/>
                </a:cxn>
                <a:cxn ang="0">
                  <a:pos x="272" y="249"/>
                </a:cxn>
                <a:cxn ang="0">
                  <a:pos x="221" y="290"/>
                </a:cxn>
                <a:cxn ang="0">
                  <a:pos x="176" y="337"/>
                </a:cxn>
                <a:cxn ang="0">
                  <a:pos x="133" y="385"/>
                </a:cxn>
                <a:cxn ang="0">
                  <a:pos x="93" y="435"/>
                </a:cxn>
                <a:cxn ang="0">
                  <a:pos x="78" y="453"/>
                </a:cxn>
                <a:cxn ang="0">
                  <a:pos x="68" y="474"/>
                </a:cxn>
                <a:cxn ang="0">
                  <a:pos x="58" y="495"/>
                </a:cxn>
                <a:cxn ang="0">
                  <a:pos x="51" y="516"/>
                </a:cxn>
                <a:cxn ang="0">
                  <a:pos x="40" y="535"/>
                </a:cxn>
                <a:cxn ang="0">
                  <a:pos x="30" y="554"/>
                </a:cxn>
                <a:cxn ang="0">
                  <a:pos x="16" y="571"/>
                </a:cxn>
                <a:cxn ang="0">
                  <a:pos x="0" y="589"/>
                </a:cxn>
                <a:cxn ang="0">
                  <a:pos x="93" y="237"/>
                </a:cxn>
                <a:cxn ang="0">
                  <a:pos x="133" y="192"/>
                </a:cxn>
                <a:cxn ang="0">
                  <a:pos x="182" y="138"/>
                </a:cxn>
                <a:cxn ang="0">
                  <a:pos x="237" y="81"/>
                </a:cxn>
                <a:cxn ang="0">
                  <a:pos x="296" y="33"/>
                </a:cxn>
                <a:cxn ang="0">
                  <a:pos x="352" y="2"/>
                </a:cxn>
                <a:cxn ang="0">
                  <a:pos x="408" y="0"/>
                </a:cxn>
                <a:cxn ang="0">
                  <a:pos x="457" y="32"/>
                </a:cxn>
                <a:cxn ang="0">
                  <a:pos x="498" y="112"/>
                </a:cxn>
              </a:cxnLst>
              <a:rect l="0" t="0" r="r" b="b"/>
              <a:pathLst>
                <a:path w="498" h="589">
                  <a:moveTo>
                    <a:pt x="498" y="112"/>
                  </a:moveTo>
                  <a:lnTo>
                    <a:pt x="498" y="164"/>
                  </a:lnTo>
                  <a:lnTo>
                    <a:pt x="436" y="167"/>
                  </a:lnTo>
                  <a:lnTo>
                    <a:pt x="379" y="184"/>
                  </a:lnTo>
                  <a:lnTo>
                    <a:pt x="322" y="212"/>
                  </a:lnTo>
                  <a:lnTo>
                    <a:pt x="272" y="249"/>
                  </a:lnTo>
                  <a:lnTo>
                    <a:pt x="221" y="290"/>
                  </a:lnTo>
                  <a:lnTo>
                    <a:pt x="176" y="337"/>
                  </a:lnTo>
                  <a:lnTo>
                    <a:pt x="133" y="385"/>
                  </a:lnTo>
                  <a:lnTo>
                    <a:pt x="93" y="435"/>
                  </a:lnTo>
                  <a:lnTo>
                    <a:pt x="78" y="453"/>
                  </a:lnTo>
                  <a:lnTo>
                    <a:pt x="68" y="474"/>
                  </a:lnTo>
                  <a:lnTo>
                    <a:pt x="58" y="495"/>
                  </a:lnTo>
                  <a:lnTo>
                    <a:pt x="51" y="516"/>
                  </a:lnTo>
                  <a:lnTo>
                    <a:pt x="40" y="535"/>
                  </a:lnTo>
                  <a:lnTo>
                    <a:pt x="30" y="554"/>
                  </a:lnTo>
                  <a:lnTo>
                    <a:pt x="16" y="571"/>
                  </a:lnTo>
                  <a:lnTo>
                    <a:pt x="0" y="589"/>
                  </a:lnTo>
                  <a:lnTo>
                    <a:pt x="93" y="237"/>
                  </a:lnTo>
                  <a:lnTo>
                    <a:pt x="133" y="192"/>
                  </a:lnTo>
                  <a:lnTo>
                    <a:pt x="182" y="138"/>
                  </a:lnTo>
                  <a:lnTo>
                    <a:pt x="237" y="81"/>
                  </a:lnTo>
                  <a:lnTo>
                    <a:pt x="296" y="33"/>
                  </a:lnTo>
                  <a:lnTo>
                    <a:pt x="352" y="2"/>
                  </a:lnTo>
                  <a:lnTo>
                    <a:pt x="408" y="0"/>
                  </a:lnTo>
                  <a:lnTo>
                    <a:pt x="457" y="32"/>
                  </a:lnTo>
                  <a:lnTo>
                    <a:pt x="498" y="11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95"/>
            <p:cNvSpPr>
              <a:spLocks noChangeAspect="1"/>
            </p:cNvSpPr>
            <p:nvPr/>
          </p:nvSpPr>
          <p:spPr bwMode="auto">
            <a:xfrm>
              <a:off x="1851" y="1929"/>
              <a:ext cx="168" cy="165"/>
            </a:xfrm>
            <a:custGeom>
              <a:avLst/>
              <a:gdLst/>
              <a:ahLst/>
              <a:cxnLst>
                <a:cxn ang="0">
                  <a:pos x="454" y="297"/>
                </a:cxn>
                <a:cxn ang="0">
                  <a:pos x="454" y="322"/>
                </a:cxn>
                <a:cxn ang="0">
                  <a:pos x="454" y="346"/>
                </a:cxn>
                <a:cxn ang="0">
                  <a:pos x="446" y="369"/>
                </a:cxn>
                <a:cxn ang="0">
                  <a:pos x="426" y="376"/>
                </a:cxn>
                <a:cxn ang="0">
                  <a:pos x="412" y="359"/>
                </a:cxn>
                <a:cxn ang="0">
                  <a:pos x="404" y="333"/>
                </a:cxn>
                <a:cxn ang="0">
                  <a:pos x="398" y="307"/>
                </a:cxn>
                <a:cxn ang="0">
                  <a:pos x="383" y="300"/>
                </a:cxn>
                <a:cxn ang="0">
                  <a:pos x="356" y="301"/>
                </a:cxn>
                <a:cxn ang="0">
                  <a:pos x="331" y="290"/>
                </a:cxn>
                <a:cxn ang="0">
                  <a:pos x="315" y="267"/>
                </a:cxn>
                <a:cxn ang="0">
                  <a:pos x="305" y="255"/>
                </a:cxn>
                <a:cxn ang="0">
                  <a:pos x="290" y="260"/>
                </a:cxn>
                <a:cxn ang="0">
                  <a:pos x="277" y="271"/>
                </a:cxn>
                <a:cxn ang="0">
                  <a:pos x="272" y="287"/>
                </a:cxn>
                <a:cxn ang="0">
                  <a:pos x="266" y="314"/>
                </a:cxn>
                <a:cxn ang="0">
                  <a:pos x="273" y="349"/>
                </a:cxn>
                <a:cxn ang="0">
                  <a:pos x="296" y="378"/>
                </a:cxn>
                <a:cxn ang="0">
                  <a:pos x="328" y="397"/>
                </a:cxn>
                <a:cxn ang="0">
                  <a:pos x="359" y="402"/>
                </a:cxn>
                <a:cxn ang="0">
                  <a:pos x="386" y="404"/>
                </a:cxn>
                <a:cxn ang="0">
                  <a:pos x="394" y="419"/>
                </a:cxn>
                <a:cxn ang="0">
                  <a:pos x="384" y="438"/>
                </a:cxn>
                <a:cxn ang="0">
                  <a:pos x="367" y="449"/>
                </a:cxn>
                <a:cxn ang="0">
                  <a:pos x="346" y="452"/>
                </a:cxn>
                <a:cxn ang="0">
                  <a:pos x="310" y="452"/>
                </a:cxn>
                <a:cxn ang="0">
                  <a:pos x="265" y="442"/>
                </a:cxn>
                <a:cxn ang="0">
                  <a:pos x="225" y="416"/>
                </a:cxn>
                <a:cxn ang="0">
                  <a:pos x="197" y="378"/>
                </a:cxn>
                <a:cxn ang="0">
                  <a:pos x="187" y="328"/>
                </a:cxn>
                <a:cxn ang="0">
                  <a:pos x="200" y="267"/>
                </a:cxn>
                <a:cxn ang="0">
                  <a:pos x="228" y="210"/>
                </a:cxn>
                <a:cxn ang="0">
                  <a:pos x="269" y="164"/>
                </a:cxn>
                <a:cxn ang="0">
                  <a:pos x="273" y="121"/>
                </a:cxn>
                <a:cxn ang="0">
                  <a:pos x="227" y="87"/>
                </a:cxn>
                <a:cxn ang="0">
                  <a:pos x="168" y="76"/>
                </a:cxn>
                <a:cxn ang="0">
                  <a:pos x="104" y="80"/>
                </a:cxn>
                <a:cxn ang="0">
                  <a:pos x="65" y="91"/>
                </a:cxn>
                <a:cxn ang="0">
                  <a:pos x="44" y="93"/>
                </a:cxn>
                <a:cxn ang="0">
                  <a:pos x="30" y="94"/>
                </a:cxn>
                <a:cxn ang="0">
                  <a:pos x="14" y="93"/>
                </a:cxn>
                <a:cxn ang="0">
                  <a:pos x="4" y="79"/>
                </a:cxn>
                <a:cxn ang="0">
                  <a:pos x="0" y="63"/>
                </a:cxn>
                <a:cxn ang="0">
                  <a:pos x="4" y="49"/>
                </a:cxn>
                <a:cxn ang="0">
                  <a:pos x="40" y="22"/>
                </a:cxn>
                <a:cxn ang="0">
                  <a:pos x="97" y="0"/>
                </a:cxn>
                <a:cxn ang="0">
                  <a:pos x="155" y="1"/>
                </a:cxn>
                <a:cxn ang="0">
                  <a:pos x="213" y="17"/>
                </a:cxn>
                <a:cxn ang="0">
                  <a:pos x="280" y="49"/>
                </a:cxn>
                <a:cxn ang="0">
                  <a:pos x="345" y="104"/>
                </a:cxn>
                <a:cxn ang="0">
                  <a:pos x="395" y="169"/>
                </a:cxn>
                <a:cxn ang="0">
                  <a:pos x="438" y="242"/>
                </a:cxn>
              </a:cxnLst>
              <a:rect l="0" t="0" r="r" b="b"/>
              <a:pathLst>
                <a:path w="459" h="452">
                  <a:moveTo>
                    <a:pt x="459" y="286"/>
                  </a:moveTo>
                  <a:lnTo>
                    <a:pt x="454" y="297"/>
                  </a:lnTo>
                  <a:lnTo>
                    <a:pt x="454" y="309"/>
                  </a:lnTo>
                  <a:lnTo>
                    <a:pt x="454" y="322"/>
                  </a:lnTo>
                  <a:lnTo>
                    <a:pt x="456" y="335"/>
                  </a:lnTo>
                  <a:lnTo>
                    <a:pt x="454" y="346"/>
                  </a:lnTo>
                  <a:lnTo>
                    <a:pt x="452" y="359"/>
                  </a:lnTo>
                  <a:lnTo>
                    <a:pt x="446" y="369"/>
                  </a:lnTo>
                  <a:lnTo>
                    <a:pt x="438" y="378"/>
                  </a:lnTo>
                  <a:lnTo>
                    <a:pt x="426" y="376"/>
                  </a:lnTo>
                  <a:lnTo>
                    <a:pt x="418" y="369"/>
                  </a:lnTo>
                  <a:lnTo>
                    <a:pt x="412" y="359"/>
                  </a:lnTo>
                  <a:lnTo>
                    <a:pt x="408" y="347"/>
                  </a:lnTo>
                  <a:lnTo>
                    <a:pt x="404" y="333"/>
                  </a:lnTo>
                  <a:lnTo>
                    <a:pt x="402" y="321"/>
                  </a:lnTo>
                  <a:lnTo>
                    <a:pt x="398" y="307"/>
                  </a:lnTo>
                  <a:lnTo>
                    <a:pt x="397" y="295"/>
                  </a:lnTo>
                  <a:lnTo>
                    <a:pt x="383" y="300"/>
                  </a:lnTo>
                  <a:lnTo>
                    <a:pt x="370" y="302"/>
                  </a:lnTo>
                  <a:lnTo>
                    <a:pt x="356" y="301"/>
                  </a:lnTo>
                  <a:lnTo>
                    <a:pt x="343" y="298"/>
                  </a:lnTo>
                  <a:lnTo>
                    <a:pt x="331" y="290"/>
                  </a:lnTo>
                  <a:lnTo>
                    <a:pt x="322" y="280"/>
                  </a:lnTo>
                  <a:lnTo>
                    <a:pt x="315" y="267"/>
                  </a:lnTo>
                  <a:lnTo>
                    <a:pt x="314" y="255"/>
                  </a:lnTo>
                  <a:lnTo>
                    <a:pt x="305" y="255"/>
                  </a:lnTo>
                  <a:lnTo>
                    <a:pt x="297" y="257"/>
                  </a:lnTo>
                  <a:lnTo>
                    <a:pt x="290" y="260"/>
                  </a:lnTo>
                  <a:lnTo>
                    <a:pt x="284" y="266"/>
                  </a:lnTo>
                  <a:lnTo>
                    <a:pt x="277" y="271"/>
                  </a:lnTo>
                  <a:lnTo>
                    <a:pt x="274" y="278"/>
                  </a:lnTo>
                  <a:lnTo>
                    <a:pt x="272" y="287"/>
                  </a:lnTo>
                  <a:lnTo>
                    <a:pt x="272" y="295"/>
                  </a:lnTo>
                  <a:lnTo>
                    <a:pt x="266" y="314"/>
                  </a:lnTo>
                  <a:lnTo>
                    <a:pt x="267" y="332"/>
                  </a:lnTo>
                  <a:lnTo>
                    <a:pt x="273" y="349"/>
                  </a:lnTo>
                  <a:lnTo>
                    <a:pt x="284" y="366"/>
                  </a:lnTo>
                  <a:lnTo>
                    <a:pt x="296" y="378"/>
                  </a:lnTo>
                  <a:lnTo>
                    <a:pt x="312" y="390"/>
                  </a:lnTo>
                  <a:lnTo>
                    <a:pt x="328" y="397"/>
                  </a:lnTo>
                  <a:lnTo>
                    <a:pt x="345" y="400"/>
                  </a:lnTo>
                  <a:lnTo>
                    <a:pt x="359" y="402"/>
                  </a:lnTo>
                  <a:lnTo>
                    <a:pt x="374" y="404"/>
                  </a:lnTo>
                  <a:lnTo>
                    <a:pt x="386" y="404"/>
                  </a:lnTo>
                  <a:lnTo>
                    <a:pt x="397" y="409"/>
                  </a:lnTo>
                  <a:lnTo>
                    <a:pt x="394" y="419"/>
                  </a:lnTo>
                  <a:lnTo>
                    <a:pt x="391" y="429"/>
                  </a:lnTo>
                  <a:lnTo>
                    <a:pt x="384" y="438"/>
                  </a:lnTo>
                  <a:lnTo>
                    <a:pt x="377" y="445"/>
                  </a:lnTo>
                  <a:lnTo>
                    <a:pt x="367" y="449"/>
                  </a:lnTo>
                  <a:lnTo>
                    <a:pt x="357" y="452"/>
                  </a:lnTo>
                  <a:lnTo>
                    <a:pt x="346" y="452"/>
                  </a:lnTo>
                  <a:lnTo>
                    <a:pt x="335" y="452"/>
                  </a:lnTo>
                  <a:lnTo>
                    <a:pt x="310" y="452"/>
                  </a:lnTo>
                  <a:lnTo>
                    <a:pt x="287" y="449"/>
                  </a:lnTo>
                  <a:lnTo>
                    <a:pt x="265" y="442"/>
                  </a:lnTo>
                  <a:lnTo>
                    <a:pt x="245" y="432"/>
                  </a:lnTo>
                  <a:lnTo>
                    <a:pt x="225" y="416"/>
                  </a:lnTo>
                  <a:lnTo>
                    <a:pt x="210" y="400"/>
                  </a:lnTo>
                  <a:lnTo>
                    <a:pt x="197" y="378"/>
                  </a:lnTo>
                  <a:lnTo>
                    <a:pt x="189" y="357"/>
                  </a:lnTo>
                  <a:lnTo>
                    <a:pt x="187" y="328"/>
                  </a:lnTo>
                  <a:lnTo>
                    <a:pt x="191" y="298"/>
                  </a:lnTo>
                  <a:lnTo>
                    <a:pt x="200" y="267"/>
                  </a:lnTo>
                  <a:lnTo>
                    <a:pt x="213" y="238"/>
                  </a:lnTo>
                  <a:lnTo>
                    <a:pt x="228" y="210"/>
                  </a:lnTo>
                  <a:lnTo>
                    <a:pt x="248" y="186"/>
                  </a:lnTo>
                  <a:lnTo>
                    <a:pt x="269" y="164"/>
                  </a:lnTo>
                  <a:lnTo>
                    <a:pt x="293" y="150"/>
                  </a:lnTo>
                  <a:lnTo>
                    <a:pt x="273" y="121"/>
                  </a:lnTo>
                  <a:lnTo>
                    <a:pt x="252" y="101"/>
                  </a:lnTo>
                  <a:lnTo>
                    <a:pt x="227" y="87"/>
                  </a:lnTo>
                  <a:lnTo>
                    <a:pt x="198" y="80"/>
                  </a:lnTo>
                  <a:lnTo>
                    <a:pt x="168" y="76"/>
                  </a:lnTo>
                  <a:lnTo>
                    <a:pt x="137" y="76"/>
                  </a:lnTo>
                  <a:lnTo>
                    <a:pt x="104" y="80"/>
                  </a:lnTo>
                  <a:lnTo>
                    <a:pt x="75" y="88"/>
                  </a:lnTo>
                  <a:lnTo>
                    <a:pt x="65" y="91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0" y="94"/>
                  </a:lnTo>
                  <a:lnTo>
                    <a:pt x="23" y="98"/>
                  </a:lnTo>
                  <a:lnTo>
                    <a:pt x="14" y="93"/>
                  </a:lnTo>
                  <a:lnTo>
                    <a:pt x="9" y="87"/>
                  </a:lnTo>
                  <a:lnTo>
                    <a:pt x="4" y="79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13" y="46"/>
                  </a:lnTo>
                  <a:lnTo>
                    <a:pt x="40" y="22"/>
                  </a:lnTo>
                  <a:lnTo>
                    <a:pt x="68" y="8"/>
                  </a:lnTo>
                  <a:lnTo>
                    <a:pt x="97" y="0"/>
                  </a:lnTo>
                  <a:lnTo>
                    <a:pt x="127" y="0"/>
                  </a:lnTo>
                  <a:lnTo>
                    <a:pt x="155" y="1"/>
                  </a:lnTo>
                  <a:lnTo>
                    <a:pt x="184" y="8"/>
                  </a:lnTo>
                  <a:lnTo>
                    <a:pt x="213" y="17"/>
                  </a:lnTo>
                  <a:lnTo>
                    <a:pt x="241" y="25"/>
                  </a:lnTo>
                  <a:lnTo>
                    <a:pt x="280" y="49"/>
                  </a:lnTo>
                  <a:lnTo>
                    <a:pt x="315" y="76"/>
                  </a:lnTo>
                  <a:lnTo>
                    <a:pt x="345" y="104"/>
                  </a:lnTo>
                  <a:lnTo>
                    <a:pt x="373" y="136"/>
                  </a:lnTo>
                  <a:lnTo>
                    <a:pt x="395" y="169"/>
                  </a:lnTo>
                  <a:lnTo>
                    <a:pt x="418" y="204"/>
                  </a:lnTo>
                  <a:lnTo>
                    <a:pt x="438" y="242"/>
                  </a:lnTo>
                  <a:lnTo>
                    <a:pt x="459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6"/>
            <p:cNvSpPr>
              <a:spLocks noChangeAspect="1"/>
            </p:cNvSpPr>
            <p:nvPr/>
          </p:nvSpPr>
          <p:spPr bwMode="auto">
            <a:xfrm>
              <a:off x="3172" y="1927"/>
              <a:ext cx="17" cy="10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22" y="11"/>
                </a:cxn>
                <a:cxn ang="0">
                  <a:pos x="32" y="11"/>
                </a:cxn>
                <a:cxn ang="0">
                  <a:pos x="40" y="7"/>
                </a:cxn>
                <a:cxn ang="0">
                  <a:pos x="47" y="0"/>
                </a:cxn>
                <a:cxn ang="0">
                  <a:pos x="5" y="31"/>
                </a:cxn>
              </a:cxnLst>
              <a:rect l="0" t="0" r="r" b="b"/>
              <a:pathLst>
                <a:path w="47" h="31">
                  <a:moveTo>
                    <a:pt x="5" y="31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22" y="11"/>
                  </a:lnTo>
                  <a:lnTo>
                    <a:pt x="32" y="11"/>
                  </a:lnTo>
                  <a:lnTo>
                    <a:pt x="40" y="7"/>
                  </a:lnTo>
                  <a:lnTo>
                    <a:pt x="47" y="0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7"/>
            <p:cNvSpPr>
              <a:spLocks noChangeAspect="1"/>
            </p:cNvSpPr>
            <p:nvPr/>
          </p:nvSpPr>
          <p:spPr bwMode="auto">
            <a:xfrm>
              <a:off x="3056" y="1992"/>
              <a:ext cx="239" cy="292"/>
            </a:xfrm>
            <a:custGeom>
              <a:avLst/>
              <a:gdLst/>
              <a:ahLst/>
              <a:cxnLst>
                <a:cxn ang="0">
                  <a:pos x="291" y="664"/>
                </a:cxn>
                <a:cxn ang="0">
                  <a:pos x="256" y="684"/>
                </a:cxn>
                <a:cxn ang="0">
                  <a:pos x="222" y="705"/>
                </a:cxn>
                <a:cxn ang="0">
                  <a:pos x="187" y="727"/>
                </a:cxn>
                <a:cxn ang="0">
                  <a:pos x="153" y="750"/>
                </a:cxn>
                <a:cxn ang="0">
                  <a:pos x="117" y="768"/>
                </a:cxn>
                <a:cxn ang="0">
                  <a:pos x="80" y="784"/>
                </a:cxn>
                <a:cxn ang="0">
                  <a:pos x="41" y="794"/>
                </a:cxn>
                <a:cxn ang="0">
                  <a:pos x="0" y="798"/>
                </a:cxn>
                <a:cxn ang="0">
                  <a:pos x="125" y="477"/>
                </a:cxn>
                <a:cxn ang="0">
                  <a:pos x="162" y="467"/>
                </a:cxn>
                <a:cxn ang="0">
                  <a:pos x="191" y="446"/>
                </a:cxn>
                <a:cxn ang="0">
                  <a:pos x="217" y="415"/>
                </a:cxn>
                <a:cxn ang="0">
                  <a:pos x="241" y="381"/>
                </a:cxn>
                <a:cxn ang="0">
                  <a:pos x="263" y="344"/>
                </a:cxn>
                <a:cxn ang="0">
                  <a:pos x="290" y="313"/>
                </a:cxn>
                <a:cxn ang="0">
                  <a:pos x="321" y="290"/>
                </a:cxn>
                <a:cxn ang="0">
                  <a:pos x="364" y="280"/>
                </a:cxn>
                <a:cxn ang="0">
                  <a:pos x="374" y="318"/>
                </a:cxn>
                <a:cxn ang="0">
                  <a:pos x="363" y="353"/>
                </a:cxn>
                <a:cxn ang="0">
                  <a:pos x="338" y="382"/>
                </a:cxn>
                <a:cxn ang="0">
                  <a:pos x="305" y="411"/>
                </a:cxn>
                <a:cxn ang="0">
                  <a:pos x="270" y="437"/>
                </a:cxn>
                <a:cxn ang="0">
                  <a:pos x="245" y="466"/>
                </a:cxn>
                <a:cxn ang="0">
                  <a:pos x="231" y="495"/>
                </a:cxn>
                <a:cxn ang="0">
                  <a:pos x="239" y="529"/>
                </a:cxn>
                <a:cxn ang="0">
                  <a:pos x="274" y="512"/>
                </a:cxn>
                <a:cxn ang="0">
                  <a:pos x="307" y="492"/>
                </a:cxn>
                <a:cxn ang="0">
                  <a:pos x="336" y="468"/>
                </a:cxn>
                <a:cxn ang="0">
                  <a:pos x="363" y="440"/>
                </a:cxn>
                <a:cxn ang="0">
                  <a:pos x="387" y="409"/>
                </a:cxn>
                <a:cxn ang="0">
                  <a:pos x="411" y="378"/>
                </a:cxn>
                <a:cxn ang="0">
                  <a:pos x="433" y="349"/>
                </a:cxn>
                <a:cxn ang="0">
                  <a:pos x="457" y="320"/>
                </a:cxn>
                <a:cxn ang="0">
                  <a:pos x="470" y="292"/>
                </a:cxn>
                <a:cxn ang="0">
                  <a:pos x="473" y="268"/>
                </a:cxn>
                <a:cxn ang="0">
                  <a:pos x="466" y="244"/>
                </a:cxn>
                <a:cxn ang="0">
                  <a:pos x="455" y="225"/>
                </a:cxn>
                <a:cxn ang="0">
                  <a:pos x="435" y="208"/>
                </a:cxn>
                <a:cxn ang="0">
                  <a:pos x="415" y="195"/>
                </a:cxn>
                <a:cxn ang="0">
                  <a:pos x="394" y="187"/>
                </a:cxn>
                <a:cxn ang="0">
                  <a:pos x="374" y="185"/>
                </a:cxn>
                <a:cxn ang="0">
                  <a:pos x="400" y="147"/>
                </a:cxn>
                <a:cxn ang="0">
                  <a:pos x="429" y="118"/>
                </a:cxn>
                <a:cxn ang="0">
                  <a:pos x="462" y="91"/>
                </a:cxn>
                <a:cxn ang="0">
                  <a:pos x="498" y="68"/>
                </a:cxn>
                <a:cxn ang="0">
                  <a:pos x="535" y="47"/>
                </a:cxn>
                <a:cxn ang="0">
                  <a:pos x="574" y="30"/>
                </a:cxn>
                <a:cxn ang="0">
                  <a:pos x="613" y="14"/>
                </a:cxn>
                <a:cxn ang="0">
                  <a:pos x="654" y="0"/>
                </a:cxn>
                <a:cxn ang="0">
                  <a:pos x="653" y="95"/>
                </a:cxn>
                <a:cxn ang="0">
                  <a:pos x="639" y="190"/>
                </a:cxn>
                <a:cxn ang="0">
                  <a:pos x="611" y="281"/>
                </a:cxn>
                <a:cxn ang="0">
                  <a:pos x="570" y="370"/>
                </a:cxn>
                <a:cxn ang="0">
                  <a:pos x="515" y="451"/>
                </a:cxn>
                <a:cxn ang="0">
                  <a:pos x="452" y="529"/>
                </a:cxn>
                <a:cxn ang="0">
                  <a:pos x="376" y="601"/>
                </a:cxn>
                <a:cxn ang="0">
                  <a:pos x="291" y="664"/>
                </a:cxn>
              </a:cxnLst>
              <a:rect l="0" t="0" r="r" b="b"/>
              <a:pathLst>
                <a:path w="654" h="798">
                  <a:moveTo>
                    <a:pt x="291" y="664"/>
                  </a:moveTo>
                  <a:lnTo>
                    <a:pt x="256" y="684"/>
                  </a:lnTo>
                  <a:lnTo>
                    <a:pt x="222" y="705"/>
                  </a:lnTo>
                  <a:lnTo>
                    <a:pt x="187" y="727"/>
                  </a:lnTo>
                  <a:lnTo>
                    <a:pt x="153" y="750"/>
                  </a:lnTo>
                  <a:lnTo>
                    <a:pt x="117" y="768"/>
                  </a:lnTo>
                  <a:lnTo>
                    <a:pt x="80" y="784"/>
                  </a:lnTo>
                  <a:lnTo>
                    <a:pt x="41" y="794"/>
                  </a:lnTo>
                  <a:lnTo>
                    <a:pt x="0" y="798"/>
                  </a:lnTo>
                  <a:lnTo>
                    <a:pt x="125" y="477"/>
                  </a:lnTo>
                  <a:lnTo>
                    <a:pt x="162" y="467"/>
                  </a:lnTo>
                  <a:lnTo>
                    <a:pt x="191" y="446"/>
                  </a:lnTo>
                  <a:lnTo>
                    <a:pt x="217" y="415"/>
                  </a:lnTo>
                  <a:lnTo>
                    <a:pt x="241" y="381"/>
                  </a:lnTo>
                  <a:lnTo>
                    <a:pt x="263" y="344"/>
                  </a:lnTo>
                  <a:lnTo>
                    <a:pt x="290" y="313"/>
                  </a:lnTo>
                  <a:lnTo>
                    <a:pt x="321" y="290"/>
                  </a:lnTo>
                  <a:lnTo>
                    <a:pt x="364" y="280"/>
                  </a:lnTo>
                  <a:lnTo>
                    <a:pt x="374" y="318"/>
                  </a:lnTo>
                  <a:lnTo>
                    <a:pt x="363" y="353"/>
                  </a:lnTo>
                  <a:lnTo>
                    <a:pt x="338" y="382"/>
                  </a:lnTo>
                  <a:lnTo>
                    <a:pt x="305" y="411"/>
                  </a:lnTo>
                  <a:lnTo>
                    <a:pt x="270" y="437"/>
                  </a:lnTo>
                  <a:lnTo>
                    <a:pt x="245" y="466"/>
                  </a:lnTo>
                  <a:lnTo>
                    <a:pt x="231" y="495"/>
                  </a:lnTo>
                  <a:lnTo>
                    <a:pt x="239" y="529"/>
                  </a:lnTo>
                  <a:lnTo>
                    <a:pt x="274" y="512"/>
                  </a:lnTo>
                  <a:lnTo>
                    <a:pt x="307" y="492"/>
                  </a:lnTo>
                  <a:lnTo>
                    <a:pt x="336" y="468"/>
                  </a:lnTo>
                  <a:lnTo>
                    <a:pt x="363" y="440"/>
                  </a:lnTo>
                  <a:lnTo>
                    <a:pt x="387" y="409"/>
                  </a:lnTo>
                  <a:lnTo>
                    <a:pt x="411" y="378"/>
                  </a:lnTo>
                  <a:lnTo>
                    <a:pt x="433" y="349"/>
                  </a:lnTo>
                  <a:lnTo>
                    <a:pt x="457" y="320"/>
                  </a:lnTo>
                  <a:lnTo>
                    <a:pt x="470" y="292"/>
                  </a:lnTo>
                  <a:lnTo>
                    <a:pt x="473" y="268"/>
                  </a:lnTo>
                  <a:lnTo>
                    <a:pt x="466" y="244"/>
                  </a:lnTo>
                  <a:lnTo>
                    <a:pt x="455" y="225"/>
                  </a:lnTo>
                  <a:lnTo>
                    <a:pt x="435" y="208"/>
                  </a:lnTo>
                  <a:lnTo>
                    <a:pt x="415" y="195"/>
                  </a:lnTo>
                  <a:lnTo>
                    <a:pt x="394" y="187"/>
                  </a:lnTo>
                  <a:lnTo>
                    <a:pt x="374" y="185"/>
                  </a:lnTo>
                  <a:lnTo>
                    <a:pt x="400" y="147"/>
                  </a:lnTo>
                  <a:lnTo>
                    <a:pt x="429" y="118"/>
                  </a:lnTo>
                  <a:lnTo>
                    <a:pt x="462" y="91"/>
                  </a:lnTo>
                  <a:lnTo>
                    <a:pt x="498" y="68"/>
                  </a:lnTo>
                  <a:lnTo>
                    <a:pt x="535" y="47"/>
                  </a:lnTo>
                  <a:lnTo>
                    <a:pt x="574" y="30"/>
                  </a:lnTo>
                  <a:lnTo>
                    <a:pt x="613" y="14"/>
                  </a:lnTo>
                  <a:lnTo>
                    <a:pt x="654" y="0"/>
                  </a:lnTo>
                  <a:lnTo>
                    <a:pt x="653" y="95"/>
                  </a:lnTo>
                  <a:lnTo>
                    <a:pt x="639" y="190"/>
                  </a:lnTo>
                  <a:lnTo>
                    <a:pt x="611" y="281"/>
                  </a:lnTo>
                  <a:lnTo>
                    <a:pt x="570" y="370"/>
                  </a:lnTo>
                  <a:lnTo>
                    <a:pt x="515" y="451"/>
                  </a:lnTo>
                  <a:lnTo>
                    <a:pt x="452" y="529"/>
                  </a:lnTo>
                  <a:lnTo>
                    <a:pt x="376" y="601"/>
                  </a:lnTo>
                  <a:lnTo>
                    <a:pt x="291" y="66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8"/>
            <p:cNvSpPr>
              <a:spLocks noChangeAspect="1"/>
            </p:cNvSpPr>
            <p:nvPr/>
          </p:nvSpPr>
          <p:spPr bwMode="auto">
            <a:xfrm>
              <a:off x="2233" y="2217"/>
              <a:ext cx="666" cy="211"/>
            </a:xfrm>
            <a:custGeom>
              <a:avLst/>
              <a:gdLst/>
              <a:ahLst/>
              <a:cxnLst>
                <a:cxn ang="0">
                  <a:pos x="1552" y="542"/>
                </a:cxn>
                <a:cxn ang="0">
                  <a:pos x="1529" y="433"/>
                </a:cxn>
                <a:cxn ang="0">
                  <a:pos x="1464" y="328"/>
                </a:cxn>
                <a:cxn ang="0">
                  <a:pos x="1360" y="227"/>
                </a:cxn>
                <a:cxn ang="0">
                  <a:pos x="1224" y="132"/>
                </a:cxn>
                <a:cxn ang="0">
                  <a:pos x="974" y="55"/>
                </a:cxn>
                <a:cxn ang="0">
                  <a:pos x="790" y="43"/>
                </a:cxn>
                <a:cxn ang="0">
                  <a:pos x="521" y="82"/>
                </a:cxn>
                <a:cxn ang="0">
                  <a:pos x="387" y="136"/>
                </a:cxn>
                <a:cxn ang="0">
                  <a:pos x="269" y="205"/>
                </a:cxn>
                <a:cxn ang="0">
                  <a:pos x="176" y="285"/>
                </a:cxn>
                <a:cxn ang="0">
                  <a:pos x="106" y="371"/>
                </a:cxn>
                <a:cxn ang="0">
                  <a:pos x="148" y="389"/>
                </a:cxn>
                <a:cxn ang="0">
                  <a:pos x="170" y="392"/>
                </a:cxn>
                <a:cxn ang="0">
                  <a:pos x="184" y="395"/>
                </a:cxn>
                <a:cxn ang="0">
                  <a:pos x="194" y="403"/>
                </a:cxn>
                <a:cxn ang="0">
                  <a:pos x="206" y="416"/>
                </a:cxn>
                <a:cxn ang="0">
                  <a:pos x="189" y="434"/>
                </a:cxn>
                <a:cxn ang="0">
                  <a:pos x="146" y="443"/>
                </a:cxn>
                <a:cxn ang="0">
                  <a:pos x="104" y="440"/>
                </a:cxn>
                <a:cxn ang="0">
                  <a:pos x="63" y="429"/>
                </a:cxn>
                <a:cxn ang="0">
                  <a:pos x="27" y="411"/>
                </a:cxn>
                <a:cxn ang="0">
                  <a:pos x="7" y="386"/>
                </a:cxn>
                <a:cxn ang="0">
                  <a:pos x="1" y="356"/>
                </a:cxn>
                <a:cxn ang="0">
                  <a:pos x="4" y="326"/>
                </a:cxn>
                <a:cxn ang="0">
                  <a:pos x="59" y="336"/>
                </a:cxn>
                <a:cxn ang="0">
                  <a:pos x="206" y="192"/>
                </a:cxn>
                <a:cxn ang="0">
                  <a:pos x="429" y="84"/>
                </a:cxn>
                <a:cxn ang="0">
                  <a:pos x="700" y="17"/>
                </a:cxn>
                <a:cxn ang="0">
                  <a:pos x="982" y="0"/>
                </a:cxn>
                <a:cxn ang="0">
                  <a:pos x="1155" y="54"/>
                </a:cxn>
                <a:cxn ang="0">
                  <a:pos x="1314" y="122"/>
                </a:cxn>
                <a:cxn ang="0">
                  <a:pos x="1451" y="211"/>
                </a:cxn>
                <a:cxn ang="0">
                  <a:pos x="1557" y="318"/>
                </a:cxn>
                <a:cxn ang="0">
                  <a:pos x="1665" y="499"/>
                </a:cxn>
                <a:cxn ang="0">
                  <a:pos x="1707" y="475"/>
                </a:cxn>
                <a:cxn ang="0">
                  <a:pos x="1745" y="450"/>
                </a:cxn>
                <a:cxn ang="0">
                  <a:pos x="1790" y="446"/>
                </a:cxn>
                <a:cxn ang="0">
                  <a:pos x="1780" y="483"/>
                </a:cxn>
                <a:cxn ang="0">
                  <a:pos x="1693" y="526"/>
                </a:cxn>
                <a:cxn ang="0">
                  <a:pos x="1594" y="559"/>
                </a:cxn>
                <a:cxn ang="0">
                  <a:pos x="1483" y="574"/>
                </a:cxn>
                <a:cxn ang="0">
                  <a:pos x="1407" y="552"/>
                </a:cxn>
              </a:cxnLst>
              <a:rect l="0" t="0" r="r" b="b"/>
              <a:pathLst>
                <a:path w="1816" h="574">
                  <a:moveTo>
                    <a:pt x="1407" y="552"/>
                  </a:moveTo>
                  <a:lnTo>
                    <a:pt x="1552" y="542"/>
                  </a:lnTo>
                  <a:lnTo>
                    <a:pt x="1547" y="487"/>
                  </a:lnTo>
                  <a:lnTo>
                    <a:pt x="1529" y="433"/>
                  </a:lnTo>
                  <a:lnTo>
                    <a:pt x="1503" y="380"/>
                  </a:lnTo>
                  <a:lnTo>
                    <a:pt x="1464" y="328"/>
                  </a:lnTo>
                  <a:lnTo>
                    <a:pt x="1416" y="277"/>
                  </a:lnTo>
                  <a:lnTo>
                    <a:pt x="1360" y="227"/>
                  </a:lnTo>
                  <a:lnTo>
                    <a:pt x="1297" y="179"/>
                  </a:lnTo>
                  <a:lnTo>
                    <a:pt x="1224" y="132"/>
                  </a:lnTo>
                  <a:lnTo>
                    <a:pt x="1027" y="358"/>
                  </a:lnTo>
                  <a:lnTo>
                    <a:pt x="974" y="55"/>
                  </a:lnTo>
                  <a:lnTo>
                    <a:pt x="882" y="44"/>
                  </a:lnTo>
                  <a:lnTo>
                    <a:pt x="790" y="43"/>
                  </a:lnTo>
                  <a:lnTo>
                    <a:pt x="707" y="358"/>
                  </a:lnTo>
                  <a:lnTo>
                    <a:pt x="521" y="82"/>
                  </a:lnTo>
                  <a:lnTo>
                    <a:pt x="452" y="108"/>
                  </a:lnTo>
                  <a:lnTo>
                    <a:pt x="387" y="136"/>
                  </a:lnTo>
                  <a:lnTo>
                    <a:pt x="327" y="169"/>
                  </a:lnTo>
                  <a:lnTo>
                    <a:pt x="269" y="205"/>
                  </a:lnTo>
                  <a:lnTo>
                    <a:pt x="221" y="245"/>
                  </a:lnTo>
                  <a:lnTo>
                    <a:pt x="176" y="285"/>
                  </a:lnTo>
                  <a:lnTo>
                    <a:pt x="139" y="329"/>
                  </a:lnTo>
                  <a:lnTo>
                    <a:pt x="106" y="371"/>
                  </a:lnTo>
                  <a:lnTo>
                    <a:pt x="138" y="393"/>
                  </a:lnTo>
                  <a:lnTo>
                    <a:pt x="148" y="389"/>
                  </a:lnTo>
                  <a:lnTo>
                    <a:pt x="159" y="389"/>
                  </a:lnTo>
                  <a:lnTo>
                    <a:pt x="170" y="392"/>
                  </a:lnTo>
                  <a:lnTo>
                    <a:pt x="179" y="390"/>
                  </a:lnTo>
                  <a:lnTo>
                    <a:pt x="184" y="395"/>
                  </a:lnTo>
                  <a:lnTo>
                    <a:pt x="188" y="400"/>
                  </a:lnTo>
                  <a:lnTo>
                    <a:pt x="194" y="403"/>
                  </a:lnTo>
                  <a:lnTo>
                    <a:pt x="197" y="408"/>
                  </a:lnTo>
                  <a:lnTo>
                    <a:pt x="206" y="416"/>
                  </a:lnTo>
                  <a:lnTo>
                    <a:pt x="207" y="424"/>
                  </a:lnTo>
                  <a:lnTo>
                    <a:pt x="189" y="434"/>
                  </a:lnTo>
                  <a:lnTo>
                    <a:pt x="167" y="440"/>
                  </a:lnTo>
                  <a:lnTo>
                    <a:pt x="146" y="443"/>
                  </a:lnTo>
                  <a:lnTo>
                    <a:pt x="124" y="442"/>
                  </a:lnTo>
                  <a:lnTo>
                    <a:pt x="104" y="440"/>
                  </a:lnTo>
                  <a:lnTo>
                    <a:pt x="83" y="435"/>
                  </a:lnTo>
                  <a:lnTo>
                    <a:pt x="63" y="429"/>
                  </a:lnTo>
                  <a:lnTo>
                    <a:pt x="42" y="420"/>
                  </a:lnTo>
                  <a:lnTo>
                    <a:pt x="27" y="411"/>
                  </a:lnTo>
                  <a:lnTo>
                    <a:pt x="15" y="398"/>
                  </a:lnTo>
                  <a:lnTo>
                    <a:pt x="7" y="386"/>
                  </a:lnTo>
                  <a:lnTo>
                    <a:pt x="1" y="370"/>
                  </a:lnTo>
                  <a:lnTo>
                    <a:pt x="1" y="356"/>
                  </a:lnTo>
                  <a:lnTo>
                    <a:pt x="0" y="340"/>
                  </a:lnTo>
                  <a:lnTo>
                    <a:pt x="4" y="326"/>
                  </a:lnTo>
                  <a:lnTo>
                    <a:pt x="8" y="313"/>
                  </a:lnTo>
                  <a:lnTo>
                    <a:pt x="59" y="336"/>
                  </a:lnTo>
                  <a:lnTo>
                    <a:pt x="120" y="261"/>
                  </a:lnTo>
                  <a:lnTo>
                    <a:pt x="206" y="192"/>
                  </a:lnTo>
                  <a:lnTo>
                    <a:pt x="311" y="133"/>
                  </a:lnTo>
                  <a:lnTo>
                    <a:pt x="429" y="84"/>
                  </a:lnTo>
                  <a:lnTo>
                    <a:pt x="562" y="46"/>
                  </a:lnTo>
                  <a:lnTo>
                    <a:pt x="700" y="17"/>
                  </a:lnTo>
                  <a:lnTo>
                    <a:pt x="842" y="4"/>
                  </a:lnTo>
                  <a:lnTo>
                    <a:pt x="982" y="0"/>
                  </a:lnTo>
                  <a:lnTo>
                    <a:pt x="1071" y="26"/>
                  </a:lnTo>
                  <a:lnTo>
                    <a:pt x="1155" y="54"/>
                  </a:lnTo>
                  <a:lnTo>
                    <a:pt x="1239" y="86"/>
                  </a:lnTo>
                  <a:lnTo>
                    <a:pt x="1314" y="122"/>
                  </a:lnTo>
                  <a:lnTo>
                    <a:pt x="1388" y="165"/>
                  </a:lnTo>
                  <a:lnTo>
                    <a:pt x="1451" y="211"/>
                  </a:lnTo>
                  <a:lnTo>
                    <a:pt x="1509" y="263"/>
                  </a:lnTo>
                  <a:lnTo>
                    <a:pt x="1557" y="318"/>
                  </a:lnTo>
                  <a:lnTo>
                    <a:pt x="1637" y="500"/>
                  </a:lnTo>
                  <a:lnTo>
                    <a:pt x="1665" y="499"/>
                  </a:lnTo>
                  <a:lnTo>
                    <a:pt x="1686" y="488"/>
                  </a:lnTo>
                  <a:lnTo>
                    <a:pt x="1707" y="475"/>
                  </a:lnTo>
                  <a:lnTo>
                    <a:pt x="1725" y="461"/>
                  </a:lnTo>
                  <a:lnTo>
                    <a:pt x="1745" y="450"/>
                  </a:lnTo>
                  <a:lnTo>
                    <a:pt x="1767" y="443"/>
                  </a:lnTo>
                  <a:lnTo>
                    <a:pt x="1790" y="446"/>
                  </a:lnTo>
                  <a:lnTo>
                    <a:pt x="1816" y="459"/>
                  </a:lnTo>
                  <a:lnTo>
                    <a:pt x="1780" y="483"/>
                  </a:lnTo>
                  <a:lnTo>
                    <a:pt x="1737" y="504"/>
                  </a:lnTo>
                  <a:lnTo>
                    <a:pt x="1693" y="526"/>
                  </a:lnTo>
                  <a:lnTo>
                    <a:pt x="1644" y="543"/>
                  </a:lnTo>
                  <a:lnTo>
                    <a:pt x="1594" y="559"/>
                  </a:lnTo>
                  <a:lnTo>
                    <a:pt x="1539" y="568"/>
                  </a:lnTo>
                  <a:lnTo>
                    <a:pt x="1483" y="574"/>
                  </a:lnTo>
                  <a:lnTo>
                    <a:pt x="1424" y="573"/>
                  </a:lnTo>
                  <a:lnTo>
                    <a:pt x="1407" y="5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9"/>
            <p:cNvSpPr>
              <a:spLocks noChangeAspect="1"/>
            </p:cNvSpPr>
            <p:nvPr/>
          </p:nvSpPr>
          <p:spPr bwMode="auto">
            <a:xfrm>
              <a:off x="2370" y="2515"/>
              <a:ext cx="288" cy="76"/>
            </a:xfrm>
            <a:custGeom>
              <a:avLst/>
              <a:gdLst/>
              <a:ahLst/>
              <a:cxnLst>
                <a:cxn ang="0">
                  <a:pos x="778" y="62"/>
                </a:cxn>
                <a:cxn ang="0">
                  <a:pos x="787" y="72"/>
                </a:cxn>
                <a:cxn ang="0">
                  <a:pos x="761" y="109"/>
                </a:cxn>
                <a:cxn ang="0">
                  <a:pos x="730" y="138"/>
                </a:cxn>
                <a:cxn ang="0">
                  <a:pos x="693" y="160"/>
                </a:cxn>
                <a:cxn ang="0">
                  <a:pos x="655" y="178"/>
                </a:cxn>
                <a:cxn ang="0">
                  <a:pos x="613" y="188"/>
                </a:cxn>
                <a:cxn ang="0">
                  <a:pos x="572" y="196"/>
                </a:cxn>
                <a:cxn ang="0">
                  <a:pos x="529" y="202"/>
                </a:cxn>
                <a:cxn ang="0">
                  <a:pos x="486" y="207"/>
                </a:cxn>
                <a:cxn ang="0">
                  <a:pos x="415" y="203"/>
                </a:cxn>
                <a:cxn ang="0">
                  <a:pos x="346" y="196"/>
                </a:cxn>
                <a:cxn ang="0">
                  <a:pos x="278" y="182"/>
                </a:cxn>
                <a:cxn ang="0">
                  <a:pos x="215" y="162"/>
                </a:cxn>
                <a:cxn ang="0">
                  <a:pos x="153" y="134"/>
                </a:cxn>
                <a:cxn ang="0">
                  <a:pos x="97" y="100"/>
                </a:cxn>
                <a:cxn ang="0">
                  <a:pos x="45" y="6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91" y="45"/>
                </a:cxn>
                <a:cxn ang="0">
                  <a:pos x="184" y="86"/>
                </a:cxn>
                <a:cxn ang="0">
                  <a:pos x="282" y="119"/>
                </a:cxn>
                <a:cxn ang="0">
                  <a:pos x="385" y="143"/>
                </a:cxn>
                <a:cxn ang="0">
                  <a:pos x="486" y="151"/>
                </a:cxn>
                <a:cxn ang="0">
                  <a:pos x="589" y="143"/>
                </a:cxn>
                <a:cxn ang="0">
                  <a:pos x="686" y="114"/>
                </a:cxn>
                <a:cxn ang="0">
                  <a:pos x="778" y="62"/>
                </a:cxn>
              </a:cxnLst>
              <a:rect l="0" t="0" r="r" b="b"/>
              <a:pathLst>
                <a:path w="787" h="207">
                  <a:moveTo>
                    <a:pt x="778" y="62"/>
                  </a:moveTo>
                  <a:lnTo>
                    <a:pt x="787" y="72"/>
                  </a:lnTo>
                  <a:lnTo>
                    <a:pt x="761" y="109"/>
                  </a:lnTo>
                  <a:lnTo>
                    <a:pt x="730" y="138"/>
                  </a:lnTo>
                  <a:lnTo>
                    <a:pt x="693" y="160"/>
                  </a:lnTo>
                  <a:lnTo>
                    <a:pt x="655" y="178"/>
                  </a:lnTo>
                  <a:lnTo>
                    <a:pt x="613" y="188"/>
                  </a:lnTo>
                  <a:lnTo>
                    <a:pt x="572" y="196"/>
                  </a:lnTo>
                  <a:lnTo>
                    <a:pt x="529" y="202"/>
                  </a:lnTo>
                  <a:lnTo>
                    <a:pt x="486" y="207"/>
                  </a:lnTo>
                  <a:lnTo>
                    <a:pt x="415" y="203"/>
                  </a:lnTo>
                  <a:lnTo>
                    <a:pt x="346" y="196"/>
                  </a:lnTo>
                  <a:lnTo>
                    <a:pt x="278" y="182"/>
                  </a:lnTo>
                  <a:lnTo>
                    <a:pt x="215" y="162"/>
                  </a:lnTo>
                  <a:lnTo>
                    <a:pt x="153" y="134"/>
                  </a:lnTo>
                  <a:lnTo>
                    <a:pt x="97" y="100"/>
                  </a:lnTo>
                  <a:lnTo>
                    <a:pt x="45" y="6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91" y="45"/>
                  </a:lnTo>
                  <a:lnTo>
                    <a:pt x="184" y="86"/>
                  </a:lnTo>
                  <a:lnTo>
                    <a:pt x="282" y="119"/>
                  </a:lnTo>
                  <a:lnTo>
                    <a:pt x="385" y="143"/>
                  </a:lnTo>
                  <a:lnTo>
                    <a:pt x="486" y="151"/>
                  </a:lnTo>
                  <a:lnTo>
                    <a:pt x="589" y="143"/>
                  </a:lnTo>
                  <a:lnTo>
                    <a:pt x="686" y="114"/>
                  </a:lnTo>
                  <a:lnTo>
                    <a:pt x="77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00"/>
            <p:cNvSpPr>
              <a:spLocks noChangeAspect="1"/>
            </p:cNvSpPr>
            <p:nvPr/>
          </p:nvSpPr>
          <p:spPr bwMode="auto">
            <a:xfrm>
              <a:off x="2089" y="2779"/>
              <a:ext cx="749" cy="299"/>
            </a:xfrm>
            <a:custGeom>
              <a:avLst/>
              <a:gdLst/>
              <a:ahLst/>
              <a:cxnLst>
                <a:cxn ang="0">
                  <a:pos x="318" y="43"/>
                </a:cxn>
                <a:cxn ang="0">
                  <a:pos x="487" y="87"/>
                </a:cxn>
                <a:cxn ang="0">
                  <a:pos x="650" y="149"/>
                </a:cxn>
                <a:cxn ang="0">
                  <a:pos x="805" y="239"/>
                </a:cxn>
                <a:cxn ang="0">
                  <a:pos x="945" y="262"/>
                </a:cxn>
                <a:cxn ang="0">
                  <a:pos x="1093" y="235"/>
                </a:cxn>
                <a:cxn ang="0">
                  <a:pos x="1245" y="224"/>
                </a:cxn>
                <a:cxn ang="0">
                  <a:pos x="1384" y="181"/>
                </a:cxn>
                <a:cxn ang="0">
                  <a:pos x="1506" y="110"/>
                </a:cxn>
                <a:cxn ang="0">
                  <a:pos x="1634" y="76"/>
                </a:cxn>
                <a:cxn ang="0">
                  <a:pos x="1767" y="52"/>
                </a:cxn>
                <a:cxn ang="0">
                  <a:pos x="1895" y="35"/>
                </a:cxn>
                <a:cxn ang="0">
                  <a:pos x="2007" y="87"/>
                </a:cxn>
                <a:cxn ang="0">
                  <a:pos x="2044" y="233"/>
                </a:cxn>
                <a:cxn ang="0">
                  <a:pos x="2030" y="400"/>
                </a:cxn>
                <a:cxn ang="0">
                  <a:pos x="2013" y="570"/>
                </a:cxn>
                <a:cxn ang="0">
                  <a:pos x="1938" y="694"/>
                </a:cxn>
                <a:cxn ang="0">
                  <a:pos x="1771" y="698"/>
                </a:cxn>
                <a:cxn ang="0">
                  <a:pos x="1598" y="645"/>
                </a:cxn>
                <a:cxn ang="0">
                  <a:pos x="1422" y="598"/>
                </a:cxn>
                <a:cxn ang="0">
                  <a:pos x="1283" y="592"/>
                </a:cxn>
                <a:cxn ang="0">
                  <a:pos x="1182" y="601"/>
                </a:cxn>
                <a:cxn ang="0">
                  <a:pos x="1080" y="618"/>
                </a:cxn>
                <a:cxn ang="0">
                  <a:pos x="979" y="615"/>
                </a:cxn>
                <a:cxn ang="0">
                  <a:pos x="888" y="547"/>
                </a:cxn>
                <a:cxn ang="0">
                  <a:pos x="677" y="605"/>
                </a:cxn>
                <a:cxn ang="0">
                  <a:pos x="487" y="718"/>
                </a:cxn>
                <a:cxn ang="0">
                  <a:pos x="293" y="806"/>
                </a:cxn>
                <a:cxn ang="0">
                  <a:pos x="79" y="797"/>
                </a:cxn>
                <a:cxn ang="0">
                  <a:pos x="10" y="621"/>
                </a:cxn>
                <a:cxn ang="0">
                  <a:pos x="3" y="431"/>
                </a:cxn>
                <a:cxn ang="0">
                  <a:pos x="21" y="235"/>
                </a:cxn>
                <a:cxn ang="0">
                  <a:pos x="37" y="49"/>
                </a:cxn>
                <a:cxn ang="0">
                  <a:pos x="77" y="19"/>
                </a:cxn>
                <a:cxn ang="0">
                  <a:pos x="131" y="3"/>
                </a:cxn>
                <a:cxn ang="0">
                  <a:pos x="186" y="3"/>
                </a:cxn>
                <a:cxn ang="0">
                  <a:pos x="234" y="28"/>
                </a:cxn>
              </a:cxnLst>
              <a:rect l="0" t="0" r="r" b="b"/>
              <a:pathLst>
                <a:path w="2044" h="818">
                  <a:moveTo>
                    <a:pt x="234" y="28"/>
                  </a:moveTo>
                  <a:lnTo>
                    <a:pt x="318" y="43"/>
                  </a:lnTo>
                  <a:lnTo>
                    <a:pt x="404" y="63"/>
                  </a:lnTo>
                  <a:lnTo>
                    <a:pt x="487" y="87"/>
                  </a:lnTo>
                  <a:lnTo>
                    <a:pt x="571" y="117"/>
                  </a:lnTo>
                  <a:lnTo>
                    <a:pt x="650" y="149"/>
                  </a:lnTo>
                  <a:lnTo>
                    <a:pt x="729" y="191"/>
                  </a:lnTo>
                  <a:lnTo>
                    <a:pt x="805" y="239"/>
                  </a:lnTo>
                  <a:lnTo>
                    <a:pt x="878" y="298"/>
                  </a:lnTo>
                  <a:lnTo>
                    <a:pt x="945" y="262"/>
                  </a:lnTo>
                  <a:lnTo>
                    <a:pt x="1018" y="243"/>
                  </a:lnTo>
                  <a:lnTo>
                    <a:pt x="1093" y="235"/>
                  </a:lnTo>
                  <a:lnTo>
                    <a:pt x="1170" y="231"/>
                  </a:lnTo>
                  <a:lnTo>
                    <a:pt x="1245" y="224"/>
                  </a:lnTo>
                  <a:lnTo>
                    <a:pt x="1317" y="209"/>
                  </a:lnTo>
                  <a:lnTo>
                    <a:pt x="1384" y="181"/>
                  </a:lnTo>
                  <a:lnTo>
                    <a:pt x="1447" y="132"/>
                  </a:lnTo>
                  <a:lnTo>
                    <a:pt x="1506" y="110"/>
                  </a:lnTo>
                  <a:lnTo>
                    <a:pt x="1570" y="91"/>
                  </a:lnTo>
                  <a:lnTo>
                    <a:pt x="1634" y="76"/>
                  </a:lnTo>
                  <a:lnTo>
                    <a:pt x="1702" y="64"/>
                  </a:lnTo>
                  <a:lnTo>
                    <a:pt x="1767" y="52"/>
                  </a:lnTo>
                  <a:lnTo>
                    <a:pt x="1831" y="43"/>
                  </a:lnTo>
                  <a:lnTo>
                    <a:pt x="1895" y="35"/>
                  </a:lnTo>
                  <a:lnTo>
                    <a:pt x="1957" y="28"/>
                  </a:lnTo>
                  <a:lnTo>
                    <a:pt x="2007" y="87"/>
                  </a:lnTo>
                  <a:lnTo>
                    <a:pt x="2035" y="157"/>
                  </a:lnTo>
                  <a:lnTo>
                    <a:pt x="2044" y="233"/>
                  </a:lnTo>
                  <a:lnTo>
                    <a:pt x="2041" y="316"/>
                  </a:lnTo>
                  <a:lnTo>
                    <a:pt x="2030" y="400"/>
                  </a:lnTo>
                  <a:lnTo>
                    <a:pt x="2020" y="485"/>
                  </a:lnTo>
                  <a:lnTo>
                    <a:pt x="2013" y="570"/>
                  </a:lnTo>
                  <a:lnTo>
                    <a:pt x="2018" y="652"/>
                  </a:lnTo>
                  <a:lnTo>
                    <a:pt x="1938" y="694"/>
                  </a:lnTo>
                  <a:lnTo>
                    <a:pt x="1857" y="708"/>
                  </a:lnTo>
                  <a:lnTo>
                    <a:pt x="1771" y="698"/>
                  </a:lnTo>
                  <a:lnTo>
                    <a:pt x="1687" y="675"/>
                  </a:lnTo>
                  <a:lnTo>
                    <a:pt x="1598" y="645"/>
                  </a:lnTo>
                  <a:lnTo>
                    <a:pt x="1511" y="616"/>
                  </a:lnTo>
                  <a:lnTo>
                    <a:pt x="1422" y="598"/>
                  </a:lnTo>
                  <a:lnTo>
                    <a:pt x="1333" y="599"/>
                  </a:lnTo>
                  <a:lnTo>
                    <a:pt x="1283" y="592"/>
                  </a:lnTo>
                  <a:lnTo>
                    <a:pt x="1232" y="594"/>
                  </a:lnTo>
                  <a:lnTo>
                    <a:pt x="1182" y="601"/>
                  </a:lnTo>
                  <a:lnTo>
                    <a:pt x="1131" y="611"/>
                  </a:lnTo>
                  <a:lnTo>
                    <a:pt x="1080" y="618"/>
                  </a:lnTo>
                  <a:lnTo>
                    <a:pt x="1030" y="621"/>
                  </a:lnTo>
                  <a:lnTo>
                    <a:pt x="979" y="615"/>
                  </a:lnTo>
                  <a:lnTo>
                    <a:pt x="930" y="599"/>
                  </a:lnTo>
                  <a:lnTo>
                    <a:pt x="888" y="547"/>
                  </a:lnTo>
                  <a:lnTo>
                    <a:pt x="778" y="564"/>
                  </a:lnTo>
                  <a:lnTo>
                    <a:pt x="677" y="605"/>
                  </a:lnTo>
                  <a:lnTo>
                    <a:pt x="580" y="659"/>
                  </a:lnTo>
                  <a:lnTo>
                    <a:pt x="487" y="718"/>
                  </a:lnTo>
                  <a:lnTo>
                    <a:pt x="391" y="770"/>
                  </a:lnTo>
                  <a:lnTo>
                    <a:pt x="293" y="806"/>
                  </a:lnTo>
                  <a:lnTo>
                    <a:pt x="190" y="818"/>
                  </a:lnTo>
                  <a:lnTo>
                    <a:pt x="79" y="797"/>
                  </a:lnTo>
                  <a:lnTo>
                    <a:pt x="34" y="711"/>
                  </a:lnTo>
                  <a:lnTo>
                    <a:pt x="10" y="621"/>
                  </a:lnTo>
                  <a:lnTo>
                    <a:pt x="0" y="526"/>
                  </a:lnTo>
                  <a:lnTo>
                    <a:pt x="3" y="431"/>
                  </a:lnTo>
                  <a:lnTo>
                    <a:pt x="10" y="332"/>
                  </a:lnTo>
                  <a:lnTo>
                    <a:pt x="21" y="235"/>
                  </a:lnTo>
                  <a:lnTo>
                    <a:pt x="31" y="139"/>
                  </a:lnTo>
                  <a:lnTo>
                    <a:pt x="37" y="49"/>
                  </a:lnTo>
                  <a:lnTo>
                    <a:pt x="53" y="32"/>
                  </a:lnTo>
                  <a:lnTo>
                    <a:pt x="77" y="19"/>
                  </a:lnTo>
                  <a:lnTo>
                    <a:pt x="103" y="8"/>
                  </a:lnTo>
                  <a:lnTo>
                    <a:pt x="131" y="3"/>
                  </a:lnTo>
                  <a:lnTo>
                    <a:pt x="158" y="0"/>
                  </a:lnTo>
                  <a:lnTo>
                    <a:pt x="186" y="3"/>
                  </a:lnTo>
                  <a:lnTo>
                    <a:pt x="211" y="11"/>
                  </a:lnTo>
                  <a:lnTo>
                    <a:pt x="23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01"/>
            <p:cNvSpPr>
              <a:spLocks noChangeAspect="1"/>
            </p:cNvSpPr>
            <p:nvPr/>
          </p:nvSpPr>
          <p:spPr bwMode="auto">
            <a:xfrm>
              <a:off x="2118" y="2805"/>
              <a:ext cx="281" cy="251"/>
            </a:xfrm>
            <a:custGeom>
              <a:avLst/>
              <a:gdLst/>
              <a:ahLst/>
              <a:cxnLst>
                <a:cxn ang="0">
                  <a:pos x="757" y="290"/>
                </a:cxn>
                <a:cxn ang="0">
                  <a:pos x="692" y="269"/>
                </a:cxn>
                <a:cxn ang="0">
                  <a:pos x="621" y="255"/>
                </a:cxn>
                <a:cxn ang="0">
                  <a:pos x="544" y="245"/>
                </a:cxn>
                <a:cxn ang="0">
                  <a:pos x="465" y="244"/>
                </a:cxn>
                <a:cxn ang="0">
                  <a:pos x="384" y="245"/>
                </a:cxn>
                <a:cxn ang="0">
                  <a:pos x="305" y="255"/>
                </a:cxn>
                <a:cxn ang="0">
                  <a:pos x="230" y="269"/>
                </a:cxn>
                <a:cxn ang="0">
                  <a:pos x="166" y="290"/>
                </a:cxn>
                <a:cxn ang="0">
                  <a:pos x="166" y="311"/>
                </a:cxn>
                <a:cxn ang="0">
                  <a:pos x="242" y="314"/>
                </a:cxn>
                <a:cxn ang="0">
                  <a:pos x="322" y="313"/>
                </a:cxn>
                <a:cxn ang="0">
                  <a:pos x="403" y="308"/>
                </a:cxn>
                <a:cxn ang="0">
                  <a:pos x="485" y="310"/>
                </a:cxn>
                <a:cxn ang="0">
                  <a:pos x="564" y="315"/>
                </a:cxn>
                <a:cxn ang="0">
                  <a:pos x="638" y="335"/>
                </a:cxn>
                <a:cxn ang="0">
                  <a:pos x="707" y="369"/>
                </a:cxn>
                <a:cxn ang="0">
                  <a:pos x="768" y="425"/>
                </a:cxn>
                <a:cxn ang="0">
                  <a:pos x="683" y="439"/>
                </a:cxn>
                <a:cxn ang="0">
                  <a:pos x="606" y="468"/>
                </a:cxn>
                <a:cxn ang="0">
                  <a:pos x="533" y="504"/>
                </a:cxn>
                <a:cxn ang="0">
                  <a:pos x="463" y="546"/>
                </a:cxn>
                <a:cxn ang="0">
                  <a:pos x="389" y="589"/>
                </a:cxn>
                <a:cxn ang="0">
                  <a:pos x="318" y="629"/>
                </a:cxn>
                <a:cxn ang="0">
                  <a:pos x="243" y="662"/>
                </a:cxn>
                <a:cxn ang="0">
                  <a:pos x="166" y="686"/>
                </a:cxn>
                <a:cxn ang="0">
                  <a:pos x="132" y="682"/>
                </a:cxn>
                <a:cxn ang="0">
                  <a:pos x="104" y="670"/>
                </a:cxn>
                <a:cxn ang="0">
                  <a:pos x="79" y="653"/>
                </a:cxn>
                <a:cxn ang="0">
                  <a:pos x="60" y="634"/>
                </a:cxn>
                <a:cxn ang="0">
                  <a:pos x="42" y="608"/>
                </a:cxn>
                <a:cxn ang="0">
                  <a:pos x="28" y="580"/>
                </a:cxn>
                <a:cxn ang="0">
                  <a:pos x="17" y="549"/>
                </a:cxn>
                <a:cxn ang="0">
                  <a:pos x="10" y="520"/>
                </a:cxn>
                <a:cxn ang="0">
                  <a:pos x="1" y="452"/>
                </a:cxn>
                <a:cxn ang="0">
                  <a:pos x="0" y="387"/>
                </a:cxn>
                <a:cxn ang="0">
                  <a:pos x="3" y="323"/>
                </a:cxn>
                <a:cxn ang="0">
                  <a:pos x="11" y="259"/>
                </a:cxn>
                <a:cxn ang="0">
                  <a:pos x="18" y="194"/>
                </a:cxn>
                <a:cxn ang="0">
                  <a:pos x="27" y="130"/>
                </a:cxn>
                <a:cxn ang="0">
                  <a:pos x="31" y="65"/>
                </a:cxn>
                <a:cxn ang="0">
                  <a:pos x="31" y="0"/>
                </a:cxn>
                <a:cxn ang="0">
                  <a:pos x="132" y="10"/>
                </a:cxn>
                <a:cxn ang="0">
                  <a:pos x="232" y="28"/>
                </a:cxn>
                <a:cxn ang="0">
                  <a:pos x="328" y="52"/>
                </a:cxn>
                <a:cxn ang="0">
                  <a:pos x="420" y="86"/>
                </a:cxn>
                <a:cxn ang="0">
                  <a:pos x="509" y="124"/>
                </a:cxn>
                <a:cxn ang="0">
                  <a:pos x="595" y="172"/>
                </a:cxn>
                <a:cxn ang="0">
                  <a:pos x="676" y="227"/>
                </a:cxn>
                <a:cxn ang="0">
                  <a:pos x="757" y="290"/>
                </a:cxn>
              </a:cxnLst>
              <a:rect l="0" t="0" r="r" b="b"/>
              <a:pathLst>
                <a:path w="768" h="686">
                  <a:moveTo>
                    <a:pt x="757" y="290"/>
                  </a:moveTo>
                  <a:lnTo>
                    <a:pt x="692" y="269"/>
                  </a:lnTo>
                  <a:lnTo>
                    <a:pt x="621" y="255"/>
                  </a:lnTo>
                  <a:lnTo>
                    <a:pt x="544" y="245"/>
                  </a:lnTo>
                  <a:lnTo>
                    <a:pt x="465" y="244"/>
                  </a:lnTo>
                  <a:lnTo>
                    <a:pt x="384" y="245"/>
                  </a:lnTo>
                  <a:lnTo>
                    <a:pt x="305" y="255"/>
                  </a:lnTo>
                  <a:lnTo>
                    <a:pt x="230" y="269"/>
                  </a:lnTo>
                  <a:lnTo>
                    <a:pt x="166" y="290"/>
                  </a:lnTo>
                  <a:lnTo>
                    <a:pt x="166" y="311"/>
                  </a:lnTo>
                  <a:lnTo>
                    <a:pt x="242" y="314"/>
                  </a:lnTo>
                  <a:lnTo>
                    <a:pt x="322" y="313"/>
                  </a:lnTo>
                  <a:lnTo>
                    <a:pt x="403" y="308"/>
                  </a:lnTo>
                  <a:lnTo>
                    <a:pt x="485" y="310"/>
                  </a:lnTo>
                  <a:lnTo>
                    <a:pt x="564" y="315"/>
                  </a:lnTo>
                  <a:lnTo>
                    <a:pt x="638" y="335"/>
                  </a:lnTo>
                  <a:lnTo>
                    <a:pt x="707" y="369"/>
                  </a:lnTo>
                  <a:lnTo>
                    <a:pt x="768" y="425"/>
                  </a:lnTo>
                  <a:lnTo>
                    <a:pt x="683" y="439"/>
                  </a:lnTo>
                  <a:lnTo>
                    <a:pt x="606" y="468"/>
                  </a:lnTo>
                  <a:lnTo>
                    <a:pt x="533" y="504"/>
                  </a:lnTo>
                  <a:lnTo>
                    <a:pt x="463" y="546"/>
                  </a:lnTo>
                  <a:lnTo>
                    <a:pt x="389" y="589"/>
                  </a:lnTo>
                  <a:lnTo>
                    <a:pt x="318" y="629"/>
                  </a:lnTo>
                  <a:lnTo>
                    <a:pt x="243" y="662"/>
                  </a:lnTo>
                  <a:lnTo>
                    <a:pt x="166" y="686"/>
                  </a:lnTo>
                  <a:lnTo>
                    <a:pt x="132" y="682"/>
                  </a:lnTo>
                  <a:lnTo>
                    <a:pt x="104" y="670"/>
                  </a:lnTo>
                  <a:lnTo>
                    <a:pt x="79" y="653"/>
                  </a:lnTo>
                  <a:lnTo>
                    <a:pt x="60" y="634"/>
                  </a:lnTo>
                  <a:lnTo>
                    <a:pt x="42" y="608"/>
                  </a:lnTo>
                  <a:lnTo>
                    <a:pt x="28" y="580"/>
                  </a:lnTo>
                  <a:lnTo>
                    <a:pt x="17" y="549"/>
                  </a:lnTo>
                  <a:lnTo>
                    <a:pt x="10" y="520"/>
                  </a:lnTo>
                  <a:lnTo>
                    <a:pt x="1" y="452"/>
                  </a:lnTo>
                  <a:lnTo>
                    <a:pt x="0" y="387"/>
                  </a:lnTo>
                  <a:lnTo>
                    <a:pt x="3" y="323"/>
                  </a:lnTo>
                  <a:lnTo>
                    <a:pt x="11" y="259"/>
                  </a:lnTo>
                  <a:lnTo>
                    <a:pt x="18" y="194"/>
                  </a:lnTo>
                  <a:lnTo>
                    <a:pt x="27" y="130"/>
                  </a:lnTo>
                  <a:lnTo>
                    <a:pt x="31" y="65"/>
                  </a:lnTo>
                  <a:lnTo>
                    <a:pt x="31" y="0"/>
                  </a:lnTo>
                  <a:lnTo>
                    <a:pt x="132" y="10"/>
                  </a:lnTo>
                  <a:lnTo>
                    <a:pt x="232" y="28"/>
                  </a:lnTo>
                  <a:lnTo>
                    <a:pt x="328" y="52"/>
                  </a:lnTo>
                  <a:lnTo>
                    <a:pt x="420" y="86"/>
                  </a:lnTo>
                  <a:lnTo>
                    <a:pt x="509" y="124"/>
                  </a:lnTo>
                  <a:lnTo>
                    <a:pt x="595" y="172"/>
                  </a:lnTo>
                  <a:lnTo>
                    <a:pt x="676" y="227"/>
                  </a:lnTo>
                  <a:lnTo>
                    <a:pt x="757" y="29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02"/>
            <p:cNvSpPr>
              <a:spLocks noChangeAspect="1"/>
            </p:cNvSpPr>
            <p:nvPr/>
          </p:nvSpPr>
          <p:spPr bwMode="auto">
            <a:xfrm>
              <a:off x="2543" y="2817"/>
              <a:ext cx="266" cy="194"/>
            </a:xfrm>
            <a:custGeom>
              <a:avLst/>
              <a:gdLst/>
              <a:ahLst/>
              <a:cxnLst>
                <a:cxn ang="0">
                  <a:pos x="725" y="110"/>
                </a:cxn>
                <a:cxn ang="0">
                  <a:pos x="725" y="504"/>
                </a:cxn>
                <a:cxn ang="0">
                  <a:pos x="652" y="527"/>
                </a:cxn>
                <a:cxn ang="0">
                  <a:pos x="582" y="530"/>
                </a:cxn>
                <a:cxn ang="0">
                  <a:pos x="513" y="517"/>
                </a:cxn>
                <a:cxn ang="0">
                  <a:pos x="446" y="497"/>
                </a:cxn>
                <a:cxn ang="0">
                  <a:pos x="377" y="471"/>
                </a:cxn>
                <a:cxn ang="0">
                  <a:pos x="308" y="447"/>
                </a:cxn>
                <a:cxn ang="0">
                  <a:pos x="237" y="427"/>
                </a:cxn>
                <a:cxn ang="0">
                  <a:pos x="166" y="421"/>
                </a:cxn>
                <a:cxn ang="0">
                  <a:pos x="0" y="411"/>
                </a:cxn>
                <a:cxn ang="0">
                  <a:pos x="9" y="307"/>
                </a:cxn>
                <a:cxn ang="0">
                  <a:pos x="24" y="323"/>
                </a:cxn>
                <a:cxn ang="0">
                  <a:pos x="45" y="326"/>
                </a:cxn>
                <a:cxn ang="0">
                  <a:pos x="69" y="318"/>
                </a:cxn>
                <a:cxn ang="0">
                  <a:pos x="98" y="309"/>
                </a:cxn>
                <a:cxn ang="0">
                  <a:pos x="129" y="292"/>
                </a:cxn>
                <a:cxn ang="0">
                  <a:pos x="161" y="276"/>
                </a:cxn>
                <a:cxn ang="0">
                  <a:pos x="194" y="262"/>
                </a:cxn>
                <a:cxn ang="0">
                  <a:pos x="227" y="255"/>
                </a:cxn>
                <a:cxn ang="0">
                  <a:pos x="243" y="257"/>
                </a:cxn>
                <a:cxn ang="0">
                  <a:pos x="263" y="257"/>
                </a:cxn>
                <a:cxn ang="0">
                  <a:pos x="282" y="254"/>
                </a:cxn>
                <a:cxn ang="0">
                  <a:pos x="303" y="249"/>
                </a:cxn>
                <a:cxn ang="0">
                  <a:pos x="322" y="242"/>
                </a:cxn>
                <a:cxn ang="0">
                  <a:pos x="341" y="234"/>
                </a:cxn>
                <a:cxn ang="0">
                  <a:pos x="358" y="224"/>
                </a:cxn>
                <a:cxn ang="0">
                  <a:pos x="372" y="214"/>
                </a:cxn>
                <a:cxn ang="0">
                  <a:pos x="319" y="204"/>
                </a:cxn>
                <a:cxn ang="0">
                  <a:pos x="270" y="203"/>
                </a:cxn>
                <a:cxn ang="0">
                  <a:pos x="222" y="204"/>
                </a:cxn>
                <a:cxn ang="0">
                  <a:pos x="178" y="213"/>
                </a:cxn>
                <a:cxn ang="0">
                  <a:pos x="135" y="224"/>
                </a:cxn>
                <a:cxn ang="0">
                  <a:pos x="92" y="240"/>
                </a:cxn>
                <a:cxn ang="0">
                  <a:pos x="50" y="255"/>
                </a:cxn>
                <a:cxn ang="0">
                  <a:pos x="9" y="276"/>
                </a:cxn>
                <a:cxn ang="0">
                  <a:pos x="4" y="237"/>
                </a:cxn>
                <a:cxn ang="0">
                  <a:pos x="11" y="207"/>
                </a:cxn>
                <a:cxn ang="0">
                  <a:pos x="26" y="183"/>
                </a:cxn>
                <a:cxn ang="0">
                  <a:pos x="52" y="165"/>
                </a:cxn>
                <a:cxn ang="0">
                  <a:pos x="78" y="147"/>
                </a:cxn>
                <a:cxn ang="0">
                  <a:pos x="109" y="133"/>
                </a:cxn>
                <a:cxn ang="0">
                  <a:pos x="139" y="117"/>
                </a:cxn>
                <a:cxn ang="0">
                  <a:pos x="166" y="100"/>
                </a:cxn>
                <a:cxn ang="0">
                  <a:pos x="232" y="76"/>
                </a:cxn>
                <a:cxn ang="0">
                  <a:pos x="306" y="50"/>
                </a:cxn>
                <a:cxn ang="0">
                  <a:pos x="384" y="24"/>
                </a:cxn>
                <a:cxn ang="0">
                  <a:pos x="464" y="7"/>
                </a:cxn>
                <a:cxn ang="0">
                  <a:pos x="540" y="0"/>
                </a:cxn>
                <a:cxn ang="0">
                  <a:pos x="611" y="13"/>
                </a:cxn>
                <a:cxn ang="0">
                  <a:pos x="673" y="47"/>
                </a:cxn>
                <a:cxn ang="0">
                  <a:pos x="725" y="110"/>
                </a:cxn>
              </a:cxnLst>
              <a:rect l="0" t="0" r="r" b="b"/>
              <a:pathLst>
                <a:path w="725" h="530">
                  <a:moveTo>
                    <a:pt x="725" y="110"/>
                  </a:moveTo>
                  <a:lnTo>
                    <a:pt x="725" y="504"/>
                  </a:lnTo>
                  <a:lnTo>
                    <a:pt x="652" y="527"/>
                  </a:lnTo>
                  <a:lnTo>
                    <a:pt x="582" y="530"/>
                  </a:lnTo>
                  <a:lnTo>
                    <a:pt x="513" y="517"/>
                  </a:lnTo>
                  <a:lnTo>
                    <a:pt x="446" y="497"/>
                  </a:lnTo>
                  <a:lnTo>
                    <a:pt x="377" y="471"/>
                  </a:lnTo>
                  <a:lnTo>
                    <a:pt x="308" y="447"/>
                  </a:lnTo>
                  <a:lnTo>
                    <a:pt x="237" y="427"/>
                  </a:lnTo>
                  <a:lnTo>
                    <a:pt x="166" y="421"/>
                  </a:lnTo>
                  <a:lnTo>
                    <a:pt x="0" y="411"/>
                  </a:lnTo>
                  <a:lnTo>
                    <a:pt x="9" y="307"/>
                  </a:lnTo>
                  <a:lnTo>
                    <a:pt x="24" y="323"/>
                  </a:lnTo>
                  <a:lnTo>
                    <a:pt x="45" y="326"/>
                  </a:lnTo>
                  <a:lnTo>
                    <a:pt x="69" y="318"/>
                  </a:lnTo>
                  <a:lnTo>
                    <a:pt x="98" y="309"/>
                  </a:lnTo>
                  <a:lnTo>
                    <a:pt x="129" y="292"/>
                  </a:lnTo>
                  <a:lnTo>
                    <a:pt x="161" y="276"/>
                  </a:lnTo>
                  <a:lnTo>
                    <a:pt x="194" y="262"/>
                  </a:lnTo>
                  <a:lnTo>
                    <a:pt x="227" y="255"/>
                  </a:lnTo>
                  <a:lnTo>
                    <a:pt x="243" y="257"/>
                  </a:lnTo>
                  <a:lnTo>
                    <a:pt x="263" y="257"/>
                  </a:lnTo>
                  <a:lnTo>
                    <a:pt x="282" y="254"/>
                  </a:lnTo>
                  <a:lnTo>
                    <a:pt x="303" y="249"/>
                  </a:lnTo>
                  <a:lnTo>
                    <a:pt x="322" y="242"/>
                  </a:lnTo>
                  <a:lnTo>
                    <a:pt x="341" y="234"/>
                  </a:lnTo>
                  <a:lnTo>
                    <a:pt x="358" y="224"/>
                  </a:lnTo>
                  <a:lnTo>
                    <a:pt x="372" y="214"/>
                  </a:lnTo>
                  <a:lnTo>
                    <a:pt x="319" y="204"/>
                  </a:lnTo>
                  <a:lnTo>
                    <a:pt x="270" y="203"/>
                  </a:lnTo>
                  <a:lnTo>
                    <a:pt x="222" y="204"/>
                  </a:lnTo>
                  <a:lnTo>
                    <a:pt x="178" y="213"/>
                  </a:lnTo>
                  <a:lnTo>
                    <a:pt x="135" y="224"/>
                  </a:lnTo>
                  <a:lnTo>
                    <a:pt x="92" y="240"/>
                  </a:lnTo>
                  <a:lnTo>
                    <a:pt x="50" y="255"/>
                  </a:lnTo>
                  <a:lnTo>
                    <a:pt x="9" y="276"/>
                  </a:lnTo>
                  <a:lnTo>
                    <a:pt x="4" y="237"/>
                  </a:lnTo>
                  <a:lnTo>
                    <a:pt x="11" y="207"/>
                  </a:lnTo>
                  <a:lnTo>
                    <a:pt x="26" y="183"/>
                  </a:lnTo>
                  <a:lnTo>
                    <a:pt x="52" y="165"/>
                  </a:lnTo>
                  <a:lnTo>
                    <a:pt x="78" y="147"/>
                  </a:lnTo>
                  <a:lnTo>
                    <a:pt x="109" y="133"/>
                  </a:lnTo>
                  <a:lnTo>
                    <a:pt x="139" y="117"/>
                  </a:lnTo>
                  <a:lnTo>
                    <a:pt x="166" y="100"/>
                  </a:lnTo>
                  <a:lnTo>
                    <a:pt x="232" y="76"/>
                  </a:lnTo>
                  <a:lnTo>
                    <a:pt x="306" y="50"/>
                  </a:lnTo>
                  <a:lnTo>
                    <a:pt x="384" y="24"/>
                  </a:lnTo>
                  <a:lnTo>
                    <a:pt x="464" y="7"/>
                  </a:lnTo>
                  <a:lnTo>
                    <a:pt x="540" y="0"/>
                  </a:lnTo>
                  <a:lnTo>
                    <a:pt x="611" y="13"/>
                  </a:lnTo>
                  <a:lnTo>
                    <a:pt x="673" y="47"/>
                  </a:lnTo>
                  <a:lnTo>
                    <a:pt x="725" y="1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03"/>
            <p:cNvSpPr>
              <a:spLocks noChangeAspect="1"/>
            </p:cNvSpPr>
            <p:nvPr/>
          </p:nvSpPr>
          <p:spPr bwMode="auto">
            <a:xfrm>
              <a:off x="2422" y="2885"/>
              <a:ext cx="91" cy="90"/>
            </a:xfrm>
            <a:custGeom>
              <a:avLst/>
              <a:gdLst/>
              <a:ahLst/>
              <a:cxnLst>
                <a:cxn ang="0">
                  <a:pos x="249" y="10"/>
                </a:cxn>
                <a:cxn ang="0">
                  <a:pos x="247" y="41"/>
                </a:cxn>
                <a:cxn ang="0">
                  <a:pos x="247" y="74"/>
                </a:cxn>
                <a:cxn ang="0">
                  <a:pos x="244" y="106"/>
                </a:cxn>
                <a:cxn ang="0">
                  <a:pos x="240" y="140"/>
                </a:cxn>
                <a:cxn ang="0">
                  <a:pos x="232" y="168"/>
                </a:cxn>
                <a:cxn ang="0">
                  <a:pos x="222" y="196"/>
                </a:cxn>
                <a:cxn ang="0">
                  <a:pos x="206" y="219"/>
                </a:cxn>
                <a:cxn ang="0">
                  <a:pos x="187" y="238"/>
                </a:cxn>
                <a:cxn ang="0">
                  <a:pos x="166" y="244"/>
                </a:cxn>
                <a:cxn ang="0">
                  <a:pos x="146" y="248"/>
                </a:cxn>
                <a:cxn ang="0">
                  <a:pos x="125" y="248"/>
                </a:cxn>
                <a:cxn ang="0">
                  <a:pos x="107" y="247"/>
                </a:cxn>
                <a:cxn ang="0">
                  <a:pos x="88" y="238"/>
                </a:cxn>
                <a:cxn ang="0">
                  <a:pos x="73" y="227"/>
                </a:cxn>
                <a:cxn ang="0">
                  <a:pos x="60" y="209"/>
                </a:cxn>
                <a:cxn ang="0">
                  <a:pos x="52" y="186"/>
                </a:cxn>
                <a:cxn ang="0">
                  <a:pos x="0" y="52"/>
                </a:cxn>
                <a:cxn ang="0">
                  <a:pos x="29" y="41"/>
                </a:cxn>
                <a:cxn ang="0">
                  <a:pos x="62" y="31"/>
                </a:cxn>
                <a:cxn ang="0">
                  <a:pos x="91" y="20"/>
                </a:cxn>
                <a:cxn ang="0">
                  <a:pos x="123" y="12"/>
                </a:cxn>
                <a:cxn ang="0">
                  <a:pos x="154" y="3"/>
                </a:cxn>
                <a:cxn ang="0">
                  <a:pos x="185" y="0"/>
                </a:cxn>
                <a:cxn ang="0">
                  <a:pos x="216" y="0"/>
                </a:cxn>
                <a:cxn ang="0">
                  <a:pos x="249" y="10"/>
                </a:cxn>
              </a:cxnLst>
              <a:rect l="0" t="0" r="r" b="b"/>
              <a:pathLst>
                <a:path w="249" h="248">
                  <a:moveTo>
                    <a:pt x="249" y="10"/>
                  </a:moveTo>
                  <a:lnTo>
                    <a:pt x="247" y="41"/>
                  </a:lnTo>
                  <a:lnTo>
                    <a:pt x="247" y="74"/>
                  </a:lnTo>
                  <a:lnTo>
                    <a:pt x="244" y="106"/>
                  </a:lnTo>
                  <a:lnTo>
                    <a:pt x="240" y="140"/>
                  </a:lnTo>
                  <a:lnTo>
                    <a:pt x="232" y="168"/>
                  </a:lnTo>
                  <a:lnTo>
                    <a:pt x="222" y="196"/>
                  </a:lnTo>
                  <a:lnTo>
                    <a:pt x="206" y="219"/>
                  </a:lnTo>
                  <a:lnTo>
                    <a:pt x="187" y="238"/>
                  </a:lnTo>
                  <a:lnTo>
                    <a:pt x="166" y="244"/>
                  </a:lnTo>
                  <a:lnTo>
                    <a:pt x="146" y="248"/>
                  </a:lnTo>
                  <a:lnTo>
                    <a:pt x="125" y="248"/>
                  </a:lnTo>
                  <a:lnTo>
                    <a:pt x="107" y="247"/>
                  </a:lnTo>
                  <a:lnTo>
                    <a:pt x="88" y="238"/>
                  </a:lnTo>
                  <a:lnTo>
                    <a:pt x="73" y="227"/>
                  </a:lnTo>
                  <a:lnTo>
                    <a:pt x="60" y="209"/>
                  </a:lnTo>
                  <a:lnTo>
                    <a:pt x="52" y="186"/>
                  </a:lnTo>
                  <a:lnTo>
                    <a:pt x="0" y="52"/>
                  </a:lnTo>
                  <a:lnTo>
                    <a:pt x="29" y="41"/>
                  </a:lnTo>
                  <a:lnTo>
                    <a:pt x="62" y="31"/>
                  </a:lnTo>
                  <a:lnTo>
                    <a:pt x="91" y="20"/>
                  </a:lnTo>
                  <a:lnTo>
                    <a:pt x="123" y="12"/>
                  </a:lnTo>
                  <a:lnTo>
                    <a:pt x="154" y="3"/>
                  </a:lnTo>
                  <a:lnTo>
                    <a:pt x="185" y="0"/>
                  </a:lnTo>
                  <a:lnTo>
                    <a:pt x="216" y="0"/>
                  </a:lnTo>
                  <a:lnTo>
                    <a:pt x="249" y="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" name="Group 401"/>
          <p:cNvGrpSpPr>
            <a:grpSpLocks noChangeAspect="1"/>
          </p:cNvGrpSpPr>
          <p:nvPr/>
        </p:nvGrpSpPr>
        <p:grpSpPr bwMode="auto">
          <a:xfrm>
            <a:off x="925708" y="1459125"/>
            <a:ext cx="982612" cy="1139204"/>
            <a:chOff x="1066" y="73"/>
            <a:chExt cx="3284" cy="3948"/>
          </a:xfrm>
        </p:grpSpPr>
        <p:sp>
          <p:nvSpPr>
            <p:cNvPr id="101" name="AutoShape 402"/>
            <p:cNvSpPr>
              <a:spLocks noChangeAspect="1" noChangeArrowheads="1" noTextEdit="1"/>
            </p:cNvSpPr>
            <p:nvPr/>
          </p:nvSpPr>
          <p:spPr bwMode="auto">
            <a:xfrm>
              <a:off x="1066" y="210"/>
              <a:ext cx="3098" cy="3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03"/>
            <p:cNvSpPr>
              <a:spLocks noChangeAspect="1"/>
            </p:cNvSpPr>
            <p:nvPr/>
          </p:nvSpPr>
          <p:spPr bwMode="auto">
            <a:xfrm>
              <a:off x="1101" y="241"/>
              <a:ext cx="3001" cy="3733"/>
            </a:xfrm>
            <a:custGeom>
              <a:avLst/>
              <a:gdLst/>
              <a:ahLst/>
              <a:cxnLst>
                <a:cxn ang="0">
                  <a:pos x="2234" y="229"/>
                </a:cxn>
                <a:cxn ang="0">
                  <a:pos x="2391" y="389"/>
                </a:cxn>
                <a:cxn ang="0">
                  <a:pos x="2538" y="583"/>
                </a:cxn>
                <a:cxn ang="0">
                  <a:pos x="2567" y="565"/>
                </a:cxn>
                <a:cxn ang="0">
                  <a:pos x="2593" y="543"/>
                </a:cxn>
                <a:cxn ang="0">
                  <a:pos x="2617" y="563"/>
                </a:cxn>
                <a:cxn ang="0">
                  <a:pos x="2589" y="611"/>
                </a:cxn>
                <a:cxn ang="0">
                  <a:pos x="2568" y="660"/>
                </a:cxn>
                <a:cxn ang="0">
                  <a:pos x="2635" y="669"/>
                </a:cxn>
                <a:cxn ang="0">
                  <a:pos x="2734" y="657"/>
                </a:cxn>
                <a:cxn ang="0">
                  <a:pos x="2819" y="691"/>
                </a:cxn>
                <a:cxn ang="0">
                  <a:pos x="2789" y="724"/>
                </a:cxn>
                <a:cxn ang="0">
                  <a:pos x="2746" y="745"/>
                </a:cxn>
                <a:cxn ang="0">
                  <a:pos x="2728" y="773"/>
                </a:cxn>
                <a:cxn ang="0">
                  <a:pos x="2751" y="781"/>
                </a:cxn>
                <a:cxn ang="0">
                  <a:pos x="2852" y="896"/>
                </a:cxn>
                <a:cxn ang="0">
                  <a:pos x="2991" y="1317"/>
                </a:cxn>
                <a:cxn ang="0">
                  <a:pos x="2976" y="1773"/>
                </a:cxn>
                <a:cxn ang="0">
                  <a:pos x="2914" y="2008"/>
                </a:cxn>
                <a:cxn ang="0">
                  <a:pos x="2852" y="2132"/>
                </a:cxn>
                <a:cxn ang="0">
                  <a:pos x="2819" y="2268"/>
                </a:cxn>
                <a:cxn ang="0">
                  <a:pos x="2773" y="2396"/>
                </a:cxn>
                <a:cxn ang="0">
                  <a:pos x="2712" y="2515"/>
                </a:cxn>
                <a:cxn ang="0">
                  <a:pos x="2651" y="2634"/>
                </a:cxn>
                <a:cxn ang="0">
                  <a:pos x="2614" y="2771"/>
                </a:cxn>
                <a:cxn ang="0">
                  <a:pos x="2558" y="2898"/>
                </a:cxn>
                <a:cxn ang="0">
                  <a:pos x="2445" y="3061"/>
                </a:cxn>
                <a:cxn ang="0">
                  <a:pos x="2262" y="3164"/>
                </a:cxn>
                <a:cxn ang="0">
                  <a:pos x="2059" y="3194"/>
                </a:cxn>
                <a:cxn ang="0">
                  <a:pos x="1988" y="3274"/>
                </a:cxn>
                <a:cxn ang="0">
                  <a:pos x="1925" y="3365"/>
                </a:cxn>
                <a:cxn ang="0">
                  <a:pos x="1842" y="3477"/>
                </a:cxn>
                <a:cxn ang="0">
                  <a:pos x="1697" y="3629"/>
                </a:cxn>
                <a:cxn ang="0">
                  <a:pos x="1526" y="3751"/>
                </a:cxn>
                <a:cxn ang="0">
                  <a:pos x="1240" y="3725"/>
                </a:cxn>
                <a:cxn ang="0">
                  <a:pos x="976" y="3491"/>
                </a:cxn>
                <a:cxn ang="0">
                  <a:pos x="791" y="3172"/>
                </a:cxn>
                <a:cxn ang="0">
                  <a:pos x="724" y="3220"/>
                </a:cxn>
                <a:cxn ang="0">
                  <a:pos x="653" y="3248"/>
                </a:cxn>
                <a:cxn ang="0">
                  <a:pos x="588" y="3248"/>
                </a:cxn>
                <a:cxn ang="0">
                  <a:pos x="542" y="3242"/>
                </a:cxn>
                <a:cxn ang="0">
                  <a:pos x="508" y="3212"/>
                </a:cxn>
                <a:cxn ang="0">
                  <a:pos x="410" y="3172"/>
                </a:cxn>
                <a:cxn ang="0">
                  <a:pos x="282" y="3100"/>
                </a:cxn>
                <a:cxn ang="0">
                  <a:pos x="184" y="2985"/>
                </a:cxn>
                <a:cxn ang="0">
                  <a:pos x="124" y="2836"/>
                </a:cxn>
                <a:cxn ang="0">
                  <a:pos x="113" y="2677"/>
                </a:cxn>
                <a:cxn ang="0">
                  <a:pos x="111" y="2512"/>
                </a:cxn>
                <a:cxn ang="0">
                  <a:pos x="23" y="2294"/>
                </a:cxn>
                <a:cxn ang="0">
                  <a:pos x="3" y="2053"/>
                </a:cxn>
                <a:cxn ang="0">
                  <a:pos x="45" y="1905"/>
                </a:cxn>
                <a:cxn ang="0">
                  <a:pos x="40" y="1801"/>
                </a:cxn>
                <a:cxn ang="0">
                  <a:pos x="11" y="1697"/>
                </a:cxn>
                <a:cxn ang="0">
                  <a:pos x="20" y="1392"/>
                </a:cxn>
                <a:cxn ang="0">
                  <a:pos x="107" y="1115"/>
                </a:cxn>
                <a:cxn ang="0">
                  <a:pos x="245" y="893"/>
                </a:cxn>
                <a:cxn ang="0">
                  <a:pos x="347" y="703"/>
                </a:cxn>
                <a:cxn ang="0">
                  <a:pos x="471" y="527"/>
                </a:cxn>
                <a:cxn ang="0">
                  <a:pos x="685" y="296"/>
                </a:cxn>
                <a:cxn ang="0">
                  <a:pos x="989" y="101"/>
                </a:cxn>
                <a:cxn ang="0">
                  <a:pos x="1332" y="4"/>
                </a:cxn>
                <a:cxn ang="0">
                  <a:pos x="1634" y="7"/>
                </a:cxn>
                <a:cxn ang="0">
                  <a:pos x="1921" y="65"/>
                </a:cxn>
              </a:cxnLst>
              <a:rect l="0" t="0" r="r" b="b"/>
              <a:pathLst>
                <a:path w="3001" h="3780">
                  <a:moveTo>
                    <a:pt x="2098" y="148"/>
                  </a:moveTo>
                  <a:lnTo>
                    <a:pt x="2170" y="185"/>
                  </a:lnTo>
                  <a:lnTo>
                    <a:pt x="2234" y="229"/>
                  </a:lnTo>
                  <a:lnTo>
                    <a:pt x="2290" y="278"/>
                  </a:lnTo>
                  <a:lnTo>
                    <a:pt x="2343" y="332"/>
                  </a:lnTo>
                  <a:lnTo>
                    <a:pt x="2391" y="389"/>
                  </a:lnTo>
                  <a:lnTo>
                    <a:pt x="2439" y="451"/>
                  </a:lnTo>
                  <a:lnTo>
                    <a:pt x="2487" y="515"/>
                  </a:lnTo>
                  <a:lnTo>
                    <a:pt x="2538" y="583"/>
                  </a:lnTo>
                  <a:lnTo>
                    <a:pt x="2549" y="579"/>
                  </a:lnTo>
                  <a:lnTo>
                    <a:pt x="2559" y="574"/>
                  </a:lnTo>
                  <a:lnTo>
                    <a:pt x="2567" y="565"/>
                  </a:lnTo>
                  <a:lnTo>
                    <a:pt x="2576" y="556"/>
                  </a:lnTo>
                  <a:lnTo>
                    <a:pt x="2584" y="547"/>
                  </a:lnTo>
                  <a:lnTo>
                    <a:pt x="2593" y="543"/>
                  </a:lnTo>
                  <a:lnTo>
                    <a:pt x="2605" y="542"/>
                  </a:lnTo>
                  <a:lnTo>
                    <a:pt x="2619" y="547"/>
                  </a:lnTo>
                  <a:lnTo>
                    <a:pt x="2617" y="563"/>
                  </a:lnTo>
                  <a:lnTo>
                    <a:pt x="2611" y="579"/>
                  </a:lnTo>
                  <a:lnTo>
                    <a:pt x="2600" y="595"/>
                  </a:lnTo>
                  <a:lnTo>
                    <a:pt x="2589" y="611"/>
                  </a:lnTo>
                  <a:lnTo>
                    <a:pt x="2578" y="627"/>
                  </a:lnTo>
                  <a:lnTo>
                    <a:pt x="2571" y="643"/>
                  </a:lnTo>
                  <a:lnTo>
                    <a:pt x="2568" y="660"/>
                  </a:lnTo>
                  <a:lnTo>
                    <a:pt x="2572" y="677"/>
                  </a:lnTo>
                  <a:lnTo>
                    <a:pt x="2602" y="674"/>
                  </a:lnTo>
                  <a:lnTo>
                    <a:pt x="2635" y="669"/>
                  </a:lnTo>
                  <a:lnTo>
                    <a:pt x="2669" y="663"/>
                  </a:lnTo>
                  <a:lnTo>
                    <a:pt x="2703" y="659"/>
                  </a:lnTo>
                  <a:lnTo>
                    <a:pt x="2734" y="657"/>
                  </a:lnTo>
                  <a:lnTo>
                    <a:pt x="2765" y="660"/>
                  </a:lnTo>
                  <a:lnTo>
                    <a:pt x="2794" y="670"/>
                  </a:lnTo>
                  <a:lnTo>
                    <a:pt x="2819" y="691"/>
                  </a:lnTo>
                  <a:lnTo>
                    <a:pt x="2811" y="704"/>
                  </a:lnTo>
                  <a:lnTo>
                    <a:pt x="2802" y="715"/>
                  </a:lnTo>
                  <a:lnTo>
                    <a:pt x="2789" y="724"/>
                  </a:lnTo>
                  <a:lnTo>
                    <a:pt x="2776" y="732"/>
                  </a:lnTo>
                  <a:lnTo>
                    <a:pt x="2761" y="738"/>
                  </a:lnTo>
                  <a:lnTo>
                    <a:pt x="2746" y="745"/>
                  </a:lnTo>
                  <a:lnTo>
                    <a:pt x="2731" y="753"/>
                  </a:lnTo>
                  <a:lnTo>
                    <a:pt x="2719" y="764"/>
                  </a:lnTo>
                  <a:lnTo>
                    <a:pt x="2728" y="773"/>
                  </a:lnTo>
                  <a:lnTo>
                    <a:pt x="2739" y="779"/>
                  </a:lnTo>
                  <a:lnTo>
                    <a:pt x="2745" y="780"/>
                  </a:lnTo>
                  <a:lnTo>
                    <a:pt x="2751" y="781"/>
                  </a:lnTo>
                  <a:lnTo>
                    <a:pt x="2758" y="780"/>
                  </a:lnTo>
                  <a:lnTo>
                    <a:pt x="2766" y="779"/>
                  </a:lnTo>
                  <a:lnTo>
                    <a:pt x="2852" y="896"/>
                  </a:lnTo>
                  <a:lnTo>
                    <a:pt x="2917" y="1027"/>
                  </a:lnTo>
                  <a:lnTo>
                    <a:pt x="2962" y="1167"/>
                  </a:lnTo>
                  <a:lnTo>
                    <a:pt x="2991" y="1317"/>
                  </a:lnTo>
                  <a:lnTo>
                    <a:pt x="3001" y="1467"/>
                  </a:lnTo>
                  <a:lnTo>
                    <a:pt x="2996" y="1621"/>
                  </a:lnTo>
                  <a:lnTo>
                    <a:pt x="2976" y="1773"/>
                  </a:lnTo>
                  <a:lnTo>
                    <a:pt x="2946" y="1922"/>
                  </a:lnTo>
                  <a:lnTo>
                    <a:pt x="2931" y="1965"/>
                  </a:lnTo>
                  <a:lnTo>
                    <a:pt x="2914" y="2008"/>
                  </a:lnTo>
                  <a:lnTo>
                    <a:pt x="2893" y="2049"/>
                  </a:lnTo>
                  <a:lnTo>
                    <a:pt x="2872" y="2091"/>
                  </a:lnTo>
                  <a:lnTo>
                    <a:pt x="2852" y="2132"/>
                  </a:lnTo>
                  <a:lnTo>
                    <a:pt x="2834" y="2175"/>
                  </a:lnTo>
                  <a:lnTo>
                    <a:pt x="2823" y="2219"/>
                  </a:lnTo>
                  <a:lnTo>
                    <a:pt x="2819" y="2268"/>
                  </a:lnTo>
                  <a:lnTo>
                    <a:pt x="2805" y="2310"/>
                  </a:lnTo>
                  <a:lnTo>
                    <a:pt x="2790" y="2354"/>
                  </a:lnTo>
                  <a:lnTo>
                    <a:pt x="2773" y="2396"/>
                  </a:lnTo>
                  <a:lnTo>
                    <a:pt x="2756" y="2438"/>
                  </a:lnTo>
                  <a:lnTo>
                    <a:pt x="2734" y="2476"/>
                  </a:lnTo>
                  <a:lnTo>
                    <a:pt x="2712" y="2515"/>
                  </a:lnTo>
                  <a:lnTo>
                    <a:pt x="2686" y="2552"/>
                  </a:lnTo>
                  <a:lnTo>
                    <a:pt x="2659" y="2586"/>
                  </a:lnTo>
                  <a:lnTo>
                    <a:pt x="2651" y="2634"/>
                  </a:lnTo>
                  <a:lnTo>
                    <a:pt x="2641" y="2680"/>
                  </a:lnTo>
                  <a:lnTo>
                    <a:pt x="2628" y="2726"/>
                  </a:lnTo>
                  <a:lnTo>
                    <a:pt x="2614" y="2771"/>
                  </a:lnTo>
                  <a:lnTo>
                    <a:pt x="2595" y="2814"/>
                  </a:lnTo>
                  <a:lnTo>
                    <a:pt x="2577" y="2857"/>
                  </a:lnTo>
                  <a:lnTo>
                    <a:pt x="2558" y="2898"/>
                  </a:lnTo>
                  <a:lnTo>
                    <a:pt x="2538" y="2940"/>
                  </a:lnTo>
                  <a:lnTo>
                    <a:pt x="2495" y="3007"/>
                  </a:lnTo>
                  <a:lnTo>
                    <a:pt x="2445" y="3061"/>
                  </a:lnTo>
                  <a:lnTo>
                    <a:pt x="2388" y="3106"/>
                  </a:lnTo>
                  <a:lnTo>
                    <a:pt x="2328" y="3140"/>
                  </a:lnTo>
                  <a:lnTo>
                    <a:pt x="2262" y="3164"/>
                  </a:lnTo>
                  <a:lnTo>
                    <a:pt x="2194" y="3182"/>
                  </a:lnTo>
                  <a:lnTo>
                    <a:pt x="2126" y="3191"/>
                  </a:lnTo>
                  <a:lnTo>
                    <a:pt x="2059" y="3194"/>
                  </a:lnTo>
                  <a:lnTo>
                    <a:pt x="2033" y="3218"/>
                  </a:lnTo>
                  <a:lnTo>
                    <a:pt x="2011" y="3245"/>
                  </a:lnTo>
                  <a:lnTo>
                    <a:pt x="1988" y="3274"/>
                  </a:lnTo>
                  <a:lnTo>
                    <a:pt x="1967" y="3304"/>
                  </a:lnTo>
                  <a:lnTo>
                    <a:pt x="1945" y="3334"/>
                  </a:lnTo>
                  <a:lnTo>
                    <a:pt x="1925" y="3365"/>
                  </a:lnTo>
                  <a:lnTo>
                    <a:pt x="1904" y="3395"/>
                  </a:lnTo>
                  <a:lnTo>
                    <a:pt x="1885" y="3426"/>
                  </a:lnTo>
                  <a:lnTo>
                    <a:pt x="1842" y="3477"/>
                  </a:lnTo>
                  <a:lnTo>
                    <a:pt x="1797" y="3529"/>
                  </a:lnTo>
                  <a:lnTo>
                    <a:pt x="1748" y="3580"/>
                  </a:lnTo>
                  <a:lnTo>
                    <a:pt x="1697" y="3629"/>
                  </a:lnTo>
                  <a:lnTo>
                    <a:pt x="1642" y="3674"/>
                  </a:lnTo>
                  <a:lnTo>
                    <a:pt x="1585" y="3716"/>
                  </a:lnTo>
                  <a:lnTo>
                    <a:pt x="1526" y="3751"/>
                  </a:lnTo>
                  <a:lnTo>
                    <a:pt x="1464" y="3780"/>
                  </a:lnTo>
                  <a:lnTo>
                    <a:pt x="1346" y="3766"/>
                  </a:lnTo>
                  <a:lnTo>
                    <a:pt x="1240" y="3725"/>
                  </a:lnTo>
                  <a:lnTo>
                    <a:pt x="1142" y="3663"/>
                  </a:lnTo>
                  <a:lnTo>
                    <a:pt x="1055" y="3584"/>
                  </a:lnTo>
                  <a:lnTo>
                    <a:pt x="976" y="3491"/>
                  </a:lnTo>
                  <a:lnTo>
                    <a:pt x="906" y="3389"/>
                  </a:lnTo>
                  <a:lnTo>
                    <a:pt x="844" y="3281"/>
                  </a:lnTo>
                  <a:lnTo>
                    <a:pt x="791" y="3172"/>
                  </a:lnTo>
                  <a:lnTo>
                    <a:pt x="769" y="3190"/>
                  </a:lnTo>
                  <a:lnTo>
                    <a:pt x="748" y="3206"/>
                  </a:lnTo>
                  <a:lnTo>
                    <a:pt x="724" y="3220"/>
                  </a:lnTo>
                  <a:lnTo>
                    <a:pt x="702" y="3233"/>
                  </a:lnTo>
                  <a:lnTo>
                    <a:pt x="677" y="3242"/>
                  </a:lnTo>
                  <a:lnTo>
                    <a:pt x="653" y="3248"/>
                  </a:lnTo>
                  <a:lnTo>
                    <a:pt x="628" y="3252"/>
                  </a:lnTo>
                  <a:lnTo>
                    <a:pt x="604" y="3252"/>
                  </a:lnTo>
                  <a:lnTo>
                    <a:pt x="588" y="3248"/>
                  </a:lnTo>
                  <a:lnTo>
                    <a:pt x="571" y="3247"/>
                  </a:lnTo>
                  <a:lnTo>
                    <a:pt x="556" y="3245"/>
                  </a:lnTo>
                  <a:lnTo>
                    <a:pt x="542" y="3242"/>
                  </a:lnTo>
                  <a:lnTo>
                    <a:pt x="527" y="3235"/>
                  </a:lnTo>
                  <a:lnTo>
                    <a:pt x="516" y="3226"/>
                  </a:lnTo>
                  <a:lnTo>
                    <a:pt x="508" y="3212"/>
                  </a:lnTo>
                  <a:lnTo>
                    <a:pt x="504" y="3194"/>
                  </a:lnTo>
                  <a:lnTo>
                    <a:pt x="456" y="3185"/>
                  </a:lnTo>
                  <a:lnTo>
                    <a:pt x="410" y="3172"/>
                  </a:lnTo>
                  <a:lnTo>
                    <a:pt x="365" y="3153"/>
                  </a:lnTo>
                  <a:lnTo>
                    <a:pt x="323" y="3130"/>
                  </a:lnTo>
                  <a:lnTo>
                    <a:pt x="282" y="3100"/>
                  </a:lnTo>
                  <a:lnTo>
                    <a:pt x="246" y="3067"/>
                  </a:lnTo>
                  <a:lnTo>
                    <a:pt x="213" y="3027"/>
                  </a:lnTo>
                  <a:lnTo>
                    <a:pt x="184" y="2985"/>
                  </a:lnTo>
                  <a:lnTo>
                    <a:pt x="161" y="2938"/>
                  </a:lnTo>
                  <a:lnTo>
                    <a:pt x="142" y="2888"/>
                  </a:lnTo>
                  <a:lnTo>
                    <a:pt x="124" y="2836"/>
                  </a:lnTo>
                  <a:lnTo>
                    <a:pt x="114" y="2784"/>
                  </a:lnTo>
                  <a:lnTo>
                    <a:pt x="109" y="2730"/>
                  </a:lnTo>
                  <a:lnTo>
                    <a:pt x="113" y="2677"/>
                  </a:lnTo>
                  <a:lnTo>
                    <a:pt x="125" y="2626"/>
                  </a:lnTo>
                  <a:lnTo>
                    <a:pt x="151" y="2579"/>
                  </a:lnTo>
                  <a:lnTo>
                    <a:pt x="111" y="2512"/>
                  </a:lnTo>
                  <a:lnTo>
                    <a:pt x="76" y="2442"/>
                  </a:lnTo>
                  <a:lnTo>
                    <a:pt x="47" y="2369"/>
                  </a:lnTo>
                  <a:lnTo>
                    <a:pt x="23" y="2294"/>
                  </a:lnTo>
                  <a:lnTo>
                    <a:pt x="7" y="2215"/>
                  </a:lnTo>
                  <a:lnTo>
                    <a:pt x="0" y="2135"/>
                  </a:lnTo>
                  <a:lnTo>
                    <a:pt x="3" y="2053"/>
                  </a:lnTo>
                  <a:lnTo>
                    <a:pt x="17" y="1971"/>
                  </a:lnTo>
                  <a:lnTo>
                    <a:pt x="34" y="1938"/>
                  </a:lnTo>
                  <a:lnTo>
                    <a:pt x="45" y="1905"/>
                  </a:lnTo>
                  <a:lnTo>
                    <a:pt x="48" y="1871"/>
                  </a:lnTo>
                  <a:lnTo>
                    <a:pt x="46" y="1836"/>
                  </a:lnTo>
                  <a:lnTo>
                    <a:pt x="40" y="1801"/>
                  </a:lnTo>
                  <a:lnTo>
                    <a:pt x="31" y="1767"/>
                  </a:lnTo>
                  <a:lnTo>
                    <a:pt x="20" y="1731"/>
                  </a:lnTo>
                  <a:lnTo>
                    <a:pt x="11" y="1697"/>
                  </a:lnTo>
                  <a:lnTo>
                    <a:pt x="8" y="1595"/>
                  </a:lnTo>
                  <a:lnTo>
                    <a:pt x="11" y="1493"/>
                  </a:lnTo>
                  <a:lnTo>
                    <a:pt x="20" y="1392"/>
                  </a:lnTo>
                  <a:lnTo>
                    <a:pt x="40" y="1296"/>
                  </a:lnTo>
                  <a:lnTo>
                    <a:pt x="67" y="1202"/>
                  </a:lnTo>
                  <a:lnTo>
                    <a:pt x="107" y="1115"/>
                  </a:lnTo>
                  <a:lnTo>
                    <a:pt x="158" y="1036"/>
                  </a:lnTo>
                  <a:lnTo>
                    <a:pt x="224" y="966"/>
                  </a:lnTo>
                  <a:lnTo>
                    <a:pt x="245" y="893"/>
                  </a:lnTo>
                  <a:lnTo>
                    <a:pt x="273" y="826"/>
                  </a:lnTo>
                  <a:lnTo>
                    <a:pt x="308" y="763"/>
                  </a:lnTo>
                  <a:lnTo>
                    <a:pt x="347" y="703"/>
                  </a:lnTo>
                  <a:lnTo>
                    <a:pt x="388" y="645"/>
                  </a:lnTo>
                  <a:lnTo>
                    <a:pt x="430" y="587"/>
                  </a:lnTo>
                  <a:lnTo>
                    <a:pt x="471" y="527"/>
                  </a:lnTo>
                  <a:lnTo>
                    <a:pt x="511" y="467"/>
                  </a:lnTo>
                  <a:lnTo>
                    <a:pt x="594" y="378"/>
                  </a:lnTo>
                  <a:lnTo>
                    <a:pt x="685" y="296"/>
                  </a:lnTo>
                  <a:lnTo>
                    <a:pt x="781" y="220"/>
                  </a:lnTo>
                  <a:lnTo>
                    <a:pt x="883" y="156"/>
                  </a:lnTo>
                  <a:lnTo>
                    <a:pt x="989" y="101"/>
                  </a:lnTo>
                  <a:lnTo>
                    <a:pt x="1100" y="56"/>
                  </a:lnTo>
                  <a:lnTo>
                    <a:pt x="1214" y="23"/>
                  </a:lnTo>
                  <a:lnTo>
                    <a:pt x="1332" y="4"/>
                  </a:lnTo>
                  <a:lnTo>
                    <a:pt x="1433" y="0"/>
                  </a:lnTo>
                  <a:lnTo>
                    <a:pt x="1535" y="1"/>
                  </a:lnTo>
                  <a:lnTo>
                    <a:pt x="1634" y="7"/>
                  </a:lnTo>
                  <a:lnTo>
                    <a:pt x="1732" y="19"/>
                  </a:lnTo>
                  <a:lnTo>
                    <a:pt x="1827" y="38"/>
                  </a:lnTo>
                  <a:lnTo>
                    <a:pt x="1921" y="65"/>
                  </a:lnTo>
                  <a:lnTo>
                    <a:pt x="2011" y="102"/>
                  </a:lnTo>
                  <a:lnTo>
                    <a:pt x="2098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04"/>
            <p:cNvSpPr>
              <a:spLocks noChangeAspect="1"/>
            </p:cNvSpPr>
            <p:nvPr/>
          </p:nvSpPr>
          <p:spPr bwMode="auto">
            <a:xfrm>
              <a:off x="1149" y="289"/>
              <a:ext cx="2898" cy="3069"/>
            </a:xfrm>
            <a:custGeom>
              <a:avLst/>
              <a:gdLst/>
              <a:ahLst/>
              <a:cxnLst>
                <a:cxn ang="0">
                  <a:pos x="2473" y="612"/>
                </a:cxn>
                <a:cxn ang="0">
                  <a:pos x="2565" y="662"/>
                </a:cxn>
                <a:cxn ang="0">
                  <a:pos x="2677" y="660"/>
                </a:cxn>
                <a:cxn ang="0">
                  <a:pos x="2589" y="703"/>
                </a:cxn>
                <a:cxn ang="0">
                  <a:pos x="2667" y="769"/>
                </a:cxn>
                <a:cxn ang="0">
                  <a:pos x="2713" y="826"/>
                </a:cxn>
                <a:cxn ang="0">
                  <a:pos x="2744" y="886"/>
                </a:cxn>
                <a:cxn ang="0">
                  <a:pos x="2866" y="1169"/>
                </a:cxn>
                <a:cxn ang="0">
                  <a:pos x="2863" y="1814"/>
                </a:cxn>
                <a:cxn ang="0">
                  <a:pos x="2667" y="2228"/>
                </a:cxn>
                <a:cxn ang="0">
                  <a:pos x="2564" y="2356"/>
                </a:cxn>
                <a:cxn ang="0">
                  <a:pos x="2701" y="2248"/>
                </a:cxn>
                <a:cxn ang="0">
                  <a:pos x="2565" y="2527"/>
                </a:cxn>
                <a:cxn ang="0">
                  <a:pos x="2477" y="2667"/>
                </a:cxn>
                <a:cxn ang="0">
                  <a:pos x="2528" y="2683"/>
                </a:cxn>
                <a:cxn ang="0">
                  <a:pos x="2312" y="3031"/>
                </a:cxn>
                <a:cxn ang="0">
                  <a:pos x="2111" y="3105"/>
                </a:cxn>
                <a:cxn ang="0">
                  <a:pos x="2136" y="2959"/>
                </a:cxn>
                <a:cxn ang="0">
                  <a:pos x="2203" y="2980"/>
                </a:cxn>
                <a:cxn ang="0">
                  <a:pos x="2307" y="2504"/>
                </a:cxn>
                <a:cxn ang="0">
                  <a:pos x="2282" y="2119"/>
                </a:cxn>
                <a:cxn ang="0">
                  <a:pos x="2322" y="1981"/>
                </a:cxn>
                <a:cxn ang="0">
                  <a:pos x="2350" y="2220"/>
                </a:cxn>
                <a:cxn ang="0">
                  <a:pos x="2363" y="2041"/>
                </a:cxn>
                <a:cxn ang="0">
                  <a:pos x="2356" y="1855"/>
                </a:cxn>
                <a:cxn ang="0">
                  <a:pos x="2378" y="1714"/>
                </a:cxn>
                <a:cxn ang="0">
                  <a:pos x="2358" y="1663"/>
                </a:cxn>
                <a:cxn ang="0">
                  <a:pos x="2375" y="1038"/>
                </a:cxn>
                <a:cxn ang="0">
                  <a:pos x="2265" y="1143"/>
                </a:cxn>
                <a:cxn ang="0">
                  <a:pos x="1995" y="1412"/>
                </a:cxn>
                <a:cxn ang="0">
                  <a:pos x="1384" y="1565"/>
                </a:cxn>
                <a:cxn ang="0">
                  <a:pos x="1558" y="1394"/>
                </a:cxn>
                <a:cxn ang="0">
                  <a:pos x="1516" y="1384"/>
                </a:cxn>
                <a:cxn ang="0">
                  <a:pos x="977" y="1497"/>
                </a:cxn>
                <a:cxn ang="0">
                  <a:pos x="764" y="1414"/>
                </a:cxn>
                <a:cxn ang="0">
                  <a:pos x="680" y="1415"/>
                </a:cxn>
                <a:cxn ang="0">
                  <a:pos x="682" y="1568"/>
                </a:cxn>
                <a:cxn ang="0">
                  <a:pos x="616" y="1829"/>
                </a:cxn>
                <a:cxn ang="0">
                  <a:pos x="576" y="1850"/>
                </a:cxn>
                <a:cxn ang="0">
                  <a:pos x="485" y="2054"/>
                </a:cxn>
                <a:cxn ang="0">
                  <a:pos x="406" y="2184"/>
                </a:cxn>
                <a:cxn ang="0">
                  <a:pos x="569" y="1989"/>
                </a:cxn>
                <a:cxn ang="0">
                  <a:pos x="530" y="2270"/>
                </a:cxn>
                <a:cxn ang="0">
                  <a:pos x="372" y="2465"/>
                </a:cxn>
                <a:cxn ang="0">
                  <a:pos x="203" y="2558"/>
                </a:cxn>
                <a:cxn ang="0">
                  <a:pos x="3" y="2119"/>
                </a:cxn>
                <a:cxn ang="0">
                  <a:pos x="15" y="1949"/>
                </a:cxn>
                <a:cxn ang="0">
                  <a:pos x="110" y="2005"/>
                </a:cxn>
                <a:cxn ang="0">
                  <a:pos x="186" y="2028"/>
                </a:cxn>
                <a:cxn ang="0">
                  <a:pos x="77" y="1827"/>
                </a:cxn>
                <a:cxn ang="0">
                  <a:pos x="2" y="1537"/>
                </a:cxn>
                <a:cxn ang="0">
                  <a:pos x="45" y="1213"/>
                </a:cxn>
                <a:cxn ang="0">
                  <a:pos x="196" y="983"/>
                </a:cxn>
                <a:cxn ang="0">
                  <a:pos x="738" y="227"/>
                </a:cxn>
                <a:cxn ang="0">
                  <a:pos x="1512" y="0"/>
                </a:cxn>
                <a:cxn ang="0">
                  <a:pos x="2133" y="199"/>
                </a:cxn>
                <a:cxn ang="0">
                  <a:pos x="2424" y="549"/>
                </a:cxn>
              </a:cxnLst>
              <a:rect l="0" t="0" r="r" b="b"/>
              <a:pathLst>
                <a:path w="2898" h="3108">
                  <a:moveTo>
                    <a:pt x="2424" y="549"/>
                  </a:moveTo>
                  <a:lnTo>
                    <a:pt x="2446" y="556"/>
                  </a:lnTo>
                  <a:lnTo>
                    <a:pt x="2460" y="567"/>
                  </a:lnTo>
                  <a:lnTo>
                    <a:pt x="2467" y="579"/>
                  </a:lnTo>
                  <a:lnTo>
                    <a:pt x="2472" y="595"/>
                  </a:lnTo>
                  <a:lnTo>
                    <a:pt x="2473" y="612"/>
                  </a:lnTo>
                  <a:lnTo>
                    <a:pt x="2476" y="630"/>
                  </a:lnTo>
                  <a:lnTo>
                    <a:pt x="2480" y="648"/>
                  </a:lnTo>
                  <a:lnTo>
                    <a:pt x="2490" y="665"/>
                  </a:lnTo>
                  <a:lnTo>
                    <a:pt x="2515" y="667"/>
                  </a:lnTo>
                  <a:lnTo>
                    <a:pt x="2540" y="666"/>
                  </a:lnTo>
                  <a:lnTo>
                    <a:pt x="2565" y="662"/>
                  </a:lnTo>
                  <a:lnTo>
                    <a:pt x="2590" y="658"/>
                  </a:lnTo>
                  <a:lnTo>
                    <a:pt x="2615" y="652"/>
                  </a:lnTo>
                  <a:lnTo>
                    <a:pt x="2640" y="649"/>
                  </a:lnTo>
                  <a:lnTo>
                    <a:pt x="2665" y="646"/>
                  </a:lnTo>
                  <a:lnTo>
                    <a:pt x="2690" y="651"/>
                  </a:lnTo>
                  <a:lnTo>
                    <a:pt x="2677" y="660"/>
                  </a:lnTo>
                  <a:lnTo>
                    <a:pt x="2663" y="667"/>
                  </a:lnTo>
                  <a:lnTo>
                    <a:pt x="2648" y="673"/>
                  </a:lnTo>
                  <a:lnTo>
                    <a:pt x="2633" y="680"/>
                  </a:lnTo>
                  <a:lnTo>
                    <a:pt x="2618" y="686"/>
                  </a:lnTo>
                  <a:lnTo>
                    <a:pt x="2604" y="694"/>
                  </a:lnTo>
                  <a:lnTo>
                    <a:pt x="2589" y="703"/>
                  </a:lnTo>
                  <a:lnTo>
                    <a:pt x="2577" y="716"/>
                  </a:lnTo>
                  <a:lnTo>
                    <a:pt x="2587" y="737"/>
                  </a:lnTo>
                  <a:lnTo>
                    <a:pt x="2604" y="752"/>
                  </a:lnTo>
                  <a:lnTo>
                    <a:pt x="2623" y="759"/>
                  </a:lnTo>
                  <a:lnTo>
                    <a:pt x="2645" y="765"/>
                  </a:lnTo>
                  <a:lnTo>
                    <a:pt x="2667" y="769"/>
                  </a:lnTo>
                  <a:lnTo>
                    <a:pt x="2689" y="777"/>
                  </a:lnTo>
                  <a:lnTo>
                    <a:pt x="2708" y="789"/>
                  </a:lnTo>
                  <a:lnTo>
                    <a:pt x="2724" y="809"/>
                  </a:lnTo>
                  <a:lnTo>
                    <a:pt x="2722" y="816"/>
                  </a:lnTo>
                  <a:lnTo>
                    <a:pt x="2718" y="821"/>
                  </a:lnTo>
                  <a:lnTo>
                    <a:pt x="2713" y="826"/>
                  </a:lnTo>
                  <a:lnTo>
                    <a:pt x="2709" y="831"/>
                  </a:lnTo>
                  <a:lnTo>
                    <a:pt x="2703" y="836"/>
                  </a:lnTo>
                  <a:lnTo>
                    <a:pt x="2701" y="842"/>
                  </a:lnTo>
                  <a:lnTo>
                    <a:pt x="2701" y="849"/>
                  </a:lnTo>
                  <a:lnTo>
                    <a:pt x="2705" y="860"/>
                  </a:lnTo>
                  <a:lnTo>
                    <a:pt x="2744" y="886"/>
                  </a:lnTo>
                  <a:lnTo>
                    <a:pt x="2777" y="921"/>
                  </a:lnTo>
                  <a:lnTo>
                    <a:pt x="2804" y="962"/>
                  </a:lnTo>
                  <a:lnTo>
                    <a:pt x="2825" y="1011"/>
                  </a:lnTo>
                  <a:lnTo>
                    <a:pt x="2841" y="1062"/>
                  </a:lnTo>
                  <a:lnTo>
                    <a:pt x="2856" y="1115"/>
                  </a:lnTo>
                  <a:lnTo>
                    <a:pt x="2866" y="1169"/>
                  </a:lnTo>
                  <a:lnTo>
                    <a:pt x="2877" y="1222"/>
                  </a:lnTo>
                  <a:lnTo>
                    <a:pt x="2890" y="1335"/>
                  </a:lnTo>
                  <a:lnTo>
                    <a:pt x="2898" y="1454"/>
                  </a:lnTo>
                  <a:lnTo>
                    <a:pt x="2896" y="1575"/>
                  </a:lnTo>
                  <a:lnTo>
                    <a:pt x="2885" y="1696"/>
                  </a:lnTo>
                  <a:lnTo>
                    <a:pt x="2863" y="1814"/>
                  </a:lnTo>
                  <a:lnTo>
                    <a:pt x="2830" y="1929"/>
                  </a:lnTo>
                  <a:lnTo>
                    <a:pt x="2783" y="2035"/>
                  </a:lnTo>
                  <a:lnTo>
                    <a:pt x="2724" y="2134"/>
                  </a:lnTo>
                  <a:lnTo>
                    <a:pt x="2710" y="2167"/>
                  </a:lnTo>
                  <a:lnTo>
                    <a:pt x="2690" y="2198"/>
                  </a:lnTo>
                  <a:lnTo>
                    <a:pt x="2667" y="2228"/>
                  </a:lnTo>
                  <a:lnTo>
                    <a:pt x="2640" y="2256"/>
                  </a:lnTo>
                  <a:lnTo>
                    <a:pt x="2612" y="2281"/>
                  </a:lnTo>
                  <a:lnTo>
                    <a:pt x="2584" y="2308"/>
                  </a:lnTo>
                  <a:lnTo>
                    <a:pt x="2559" y="2332"/>
                  </a:lnTo>
                  <a:lnTo>
                    <a:pt x="2537" y="2358"/>
                  </a:lnTo>
                  <a:lnTo>
                    <a:pt x="2564" y="2356"/>
                  </a:lnTo>
                  <a:lnTo>
                    <a:pt x="2590" y="2348"/>
                  </a:lnTo>
                  <a:lnTo>
                    <a:pt x="2615" y="2331"/>
                  </a:lnTo>
                  <a:lnTo>
                    <a:pt x="2639" y="2312"/>
                  </a:lnTo>
                  <a:lnTo>
                    <a:pt x="2661" y="2289"/>
                  </a:lnTo>
                  <a:lnTo>
                    <a:pt x="2682" y="2268"/>
                  </a:lnTo>
                  <a:lnTo>
                    <a:pt x="2701" y="2248"/>
                  </a:lnTo>
                  <a:lnTo>
                    <a:pt x="2718" y="2235"/>
                  </a:lnTo>
                  <a:lnTo>
                    <a:pt x="2702" y="2301"/>
                  </a:lnTo>
                  <a:lnTo>
                    <a:pt x="2677" y="2364"/>
                  </a:lnTo>
                  <a:lnTo>
                    <a:pt x="2644" y="2422"/>
                  </a:lnTo>
                  <a:lnTo>
                    <a:pt x="2607" y="2476"/>
                  </a:lnTo>
                  <a:lnTo>
                    <a:pt x="2565" y="2527"/>
                  </a:lnTo>
                  <a:lnTo>
                    <a:pt x="2522" y="2577"/>
                  </a:lnTo>
                  <a:lnTo>
                    <a:pt x="2478" y="2626"/>
                  </a:lnTo>
                  <a:lnTo>
                    <a:pt x="2437" y="2675"/>
                  </a:lnTo>
                  <a:lnTo>
                    <a:pt x="2451" y="2677"/>
                  </a:lnTo>
                  <a:lnTo>
                    <a:pt x="2464" y="2674"/>
                  </a:lnTo>
                  <a:lnTo>
                    <a:pt x="2477" y="2667"/>
                  </a:lnTo>
                  <a:lnTo>
                    <a:pt x="2490" y="2658"/>
                  </a:lnTo>
                  <a:lnTo>
                    <a:pt x="2503" y="2646"/>
                  </a:lnTo>
                  <a:lnTo>
                    <a:pt x="2516" y="2634"/>
                  </a:lnTo>
                  <a:lnTo>
                    <a:pt x="2529" y="2624"/>
                  </a:lnTo>
                  <a:lnTo>
                    <a:pt x="2544" y="2618"/>
                  </a:lnTo>
                  <a:lnTo>
                    <a:pt x="2528" y="2683"/>
                  </a:lnTo>
                  <a:lnTo>
                    <a:pt x="2506" y="2749"/>
                  </a:lnTo>
                  <a:lnTo>
                    <a:pt x="2478" y="2814"/>
                  </a:lnTo>
                  <a:lnTo>
                    <a:pt x="2445" y="2877"/>
                  </a:lnTo>
                  <a:lnTo>
                    <a:pt x="2406" y="2935"/>
                  </a:lnTo>
                  <a:lnTo>
                    <a:pt x="2362" y="2987"/>
                  </a:lnTo>
                  <a:lnTo>
                    <a:pt x="2312" y="3031"/>
                  </a:lnTo>
                  <a:lnTo>
                    <a:pt x="2258" y="3066"/>
                  </a:lnTo>
                  <a:lnTo>
                    <a:pt x="2227" y="3071"/>
                  </a:lnTo>
                  <a:lnTo>
                    <a:pt x="2197" y="3080"/>
                  </a:lnTo>
                  <a:lnTo>
                    <a:pt x="2168" y="3089"/>
                  </a:lnTo>
                  <a:lnTo>
                    <a:pt x="2140" y="3100"/>
                  </a:lnTo>
                  <a:lnTo>
                    <a:pt x="2111" y="3105"/>
                  </a:lnTo>
                  <a:lnTo>
                    <a:pt x="2082" y="3108"/>
                  </a:lnTo>
                  <a:lnTo>
                    <a:pt x="2052" y="3105"/>
                  </a:lnTo>
                  <a:lnTo>
                    <a:pt x="2024" y="3095"/>
                  </a:lnTo>
                  <a:lnTo>
                    <a:pt x="2117" y="2943"/>
                  </a:lnTo>
                  <a:lnTo>
                    <a:pt x="2126" y="2951"/>
                  </a:lnTo>
                  <a:lnTo>
                    <a:pt x="2136" y="2959"/>
                  </a:lnTo>
                  <a:lnTo>
                    <a:pt x="2146" y="2966"/>
                  </a:lnTo>
                  <a:lnTo>
                    <a:pt x="2158" y="2972"/>
                  </a:lnTo>
                  <a:lnTo>
                    <a:pt x="2168" y="2976"/>
                  </a:lnTo>
                  <a:lnTo>
                    <a:pt x="2179" y="2979"/>
                  </a:lnTo>
                  <a:lnTo>
                    <a:pt x="2191" y="2980"/>
                  </a:lnTo>
                  <a:lnTo>
                    <a:pt x="2203" y="2980"/>
                  </a:lnTo>
                  <a:lnTo>
                    <a:pt x="2281" y="2925"/>
                  </a:lnTo>
                  <a:lnTo>
                    <a:pt x="2326" y="2856"/>
                  </a:lnTo>
                  <a:lnTo>
                    <a:pt x="2343" y="2775"/>
                  </a:lnTo>
                  <a:lnTo>
                    <a:pt x="2342" y="2689"/>
                  </a:lnTo>
                  <a:lnTo>
                    <a:pt x="2327" y="2597"/>
                  </a:lnTo>
                  <a:lnTo>
                    <a:pt x="2307" y="2504"/>
                  </a:lnTo>
                  <a:lnTo>
                    <a:pt x="2287" y="2413"/>
                  </a:lnTo>
                  <a:lnTo>
                    <a:pt x="2277" y="2329"/>
                  </a:lnTo>
                  <a:lnTo>
                    <a:pt x="2273" y="2276"/>
                  </a:lnTo>
                  <a:lnTo>
                    <a:pt x="2273" y="2224"/>
                  </a:lnTo>
                  <a:lnTo>
                    <a:pt x="2276" y="2171"/>
                  </a:lnTo>
                  <a:lnTo>
                    <a:pt x="2282" y="2119"/>
                  </a:lnTo>
                  <a:lnTo>
                    <a:pt x="2288" y="2066"/>
                  </a:lnTo>
                  <a:lnTo>
                    <a:pt x="2297" y="2015"/>
                  </a:lnTo>
                  <a:lnTo>
                    <a:pt x="2307" y="1965"/>
                  </a:lnTo>
                  <a:lnTo>
                    <a:pt x="2318" y="1917"/>
                  </a:lnTo>
                  <a:lnTo>
                    <a:pt x="2321" y="1946"/>
                  </a:lnTo>
                  <a:lnTo>
                    <a:pt x="2322" y="1981"/>
                  </a:lnTo>
                  <a:lnTo>
                    <a:pt x="2323" y="2020"/>
                  </a:lnTo>
                  <a:lnTo>
                    <a:pt x="2324" y="2063"/>
                  </a:lnTo>
                  <a:lnTo>
                    <a:pt x="2325" y="2104"/>
                  </a:lnTo>
                  <a:lnTo>
                    <a:pt x="2329" y="2146"/>
                  </a:lnTo>
                  <a:lnTo>
                    <a:pt x="2337" y="2185"/>
                  </a:lnTo>
                  <a:lnTo>
                    <a:pt x="2350" y="2220"/>
                  </a:lnTo>
                  <a:lnTo>
                    <a:pt x="2358" y="2190"/>
                  </a:lnTo>
                  <a:lnTo>
                    <a:pt x="2362" y="2160"/>
                  </a:lnTo>
                  <a:lnTo>
                    <a:pt x="2364" y="2131"/>
                  </a:lnTo>
                  <a:lnTo>
                    <a:pt x="2365" y="2102"/>
                  </a:lnTo>
                  <a:lnTo>
                    <a:pt x="2363" y="2071"/>
                  </a:lnTo>
                  <a:lnTo>
                    <a:pt x="2363" y="2041"/>
                  </a:lnTo>
                  <a:lnTo>
                    <a:pt x="2362" y="2008"/>
                  </a:lnTo>
                  <a:lnTo>
                    <a:pt x="2364" y="1974"/>
                  </a:lnTo>
                  <a:lnTo>
                    <a:pt x="2361" y="1947"/>
                  </a:lnTo>
                  <a:lnTo>
                    <a:pt x="2358" y="1918"/>
                  </a:lnTo>
                  <a:lnTo>
                    <a:pt x="2356" y="1886"/>
                  </a:lnTo>
                  <a:lnTo>
                    <a:pt x="2356" y="1855"/>
                  </a:lnTo>
                  <a:lnTo>
                    <a:pt x="2356" y="1822"/>
                  </a:lnTo>
                  <a:lnTo>
                    <a:pt x="2360" y="1789"/>
                  </a:lnTo>
                  <a:lnTo>
                    <a:pt x="2366" y="1761"/>
                  </a:lnTo>
                  <a:lnTo>
                    <a:pt x="2377" y="1735"/>
                  </a:lnTo>
                  <a:lnTo>
                    <a:pt x="2378" y="1724"/>
                  </a:lnTo>
                  <a:lnTo>
                    <a:pt x="2378" y="1714"/>
                  </a:lnTo>
                  <a:lnTo>
                    <a:pt x="2377" y="1704"/>
                  </a:lnTo>
                  <a:lnTo>
                    <a:pt x="2375" y="1696"/>
                  </a:lnTo>
                  <a:lnTo>
                    <a:pt x="2371" y="1686"/>
                  </a:lnTo>
                  <a:lnTo>
                    <a:pt x="2367" y="1679"/>
                  </a:lnTo>
                  <a:lnTo>
                    <a:pt x="2362" y="1671"/>
                  </a:lnTo>
                  <a:lnTo>
                    <a:pt x="2358" y="1663"/>
                  </a:lnTo>
                  <a:lnTo>
                    <a:pt x="2350" y="1092"/>
                  </a:lnTo>
                  <a:lnTo>
                    <a:pt x="2350" y="1082"/>
                  </a:lnTo>
                  <a:lnTo>
                    <a:pt x="2356" y="1073"/>
                  </a:lnTo>
                  <a:lnTo>
                    <a:pt x="2363" y="1062"/>
                  </a:lnTo>
                  <a:lnTo>
                    <a:pt x="2371" y="1051"/>
                  </a:lnTo>
                  <a:lnTo>
                    <a:pt x="2375" y="1038"/>
                  </a:lnTo>
                  <a:lnTo>
                    <a:pt x="2377" y="1027"/>
                  </a:lnTo>
                  <a:lnTo>
                    <a:pt x="2372" y="1015"/>
                  </a:lnTo>
                  <a:lnTo>
                    <a:pt x="2358" y="1005"/>
                  </a:lnTo>
                  <a:lnTo>
                    <a:pt x="2325" y="1051"/>
                  </a:lnTo>
                  <a:lnTo>
                    <a:pt x="2295" y="1097"/>
                  </a:lnTo>
                  <a:lnTo>
                    <a:pt x="2265" y="1143"/>
                  </a:lnTo>
                  <a:lnTo>
                    <a:pt x="2235" y="1189"/>
                  </a:lnTo>
                  <a:lnTo>
                    <a:pt x="2202" y="1232"/>
                  </a:lnTo>
                  <a:lnTo>
                    <a:pt x="2167" y="1274"/>
                  </a:lnTo>
                  <a:lnTo>
                    <a:pt x="2128" y="1314"/>
                  </a:lnTo>
                  <a:lnTo>
                    <a:pt x="2084" y="1352"/>
                  </a:lnTo>
                  <a:lnTo>
                    <a:pt x="1995" y="1412"/>
                  </a:lnTo>
                  <a:lnTo>
                    <a:pt x="1902" y="1463"/>
                  </a:lnTo>
                  <a:lnTo>
                    <a:pt x="1803" y="1503"/>
                  </a:lnTo>
                  <a:lnTo>
                    <a:pt x="1702" y="1535"/>
                  </a:lnTo>
                  <a:lnTo>
                    <a:pt x="1597" y="1555"/>
                  </a:lnTo>
                  <a:lnTo>
                    <a:pt x="1491" y="1565"/>
                  </a:lnTo>
                  <a:lnTo>
                    <a:pt x="1384" y="1565"/>
                  </a:lnTo>
                  <a:lnTo>
                    <a:pt x="1277" y="1555"/>
                  </a:lnTo>
                  <a:lnTo>
                    <a:pt x="1334" y="1526"/>
                  </a:lnTo>
                  <a:lnTo>
                    <a:pt x="1391" y="1496"/>
                  </a:lnTo>
                  <a:lnTo>
                    <a:pt x="1447" y="1464"/>
                  </a:lnTo>
                  <a:lnTo>
                    <a:pt x="1504" y="1431"/>
                  </a:lnTo>
                  <a:lnTo>
                    <a:pt x="1558" y="1394"/>
                  </a:lnTo>
                  <a:lnTo>
                    <a:pt x="1612" y="1357"/>
                  </a:lnTo>
                  <a:lnTo>
                    <a:pt x="1665" y="1319"/>
                  </a:lnTo>
                  <a:lnTo>
                    <a:pt x="1717" y="1280"/>
                  </a:lnTo>
                  <a:lnTo>
                    <a:pt x="1677" y="1280"/>
                  </a:lnTo>
                  <a:lnTo>
                    <a:pt x="1597" y="1333"/>
                  </a:lnTo>
                  <a:lnTo>
                    <a:pt x="1516" y="1384"/>
                  </a:lnTo>
                  <a:lnTo>
                    <a:pt x="1430" y="1429"/>
                  </a:lnTo>
                  <a:lnTo>
                    <a:pt x="1344" y="1469"/>
                  </a:lnTo>
                  <a:lnTo>
                    <a:pt x="1254" y="1497"/>
                  </a:lnTo>
                  <a:lnTo>
                    <a:pt x="1163" y="1513"/>
                  </a:lnTo>
                  <a:lnTo>
                    <a:pt x="1070" y="1514"/>
                  </a:lnTo>
                  <a:lnTo>
                    <a:pt x="977" y="1497"/>
                  </a:lnTo>
                  <a:lnTo>
                    <a:pt x="942" y="1482"/>
                  </a:lnTo>
                  <a:lnTo>
                    <a:pt x="906" y="1469"/>
                  </a:lnTo>
                  <a:lnTo>
                    <a:pt x="868" y="1458"/>
                  </a:lnTo>
                  <a:lnTo>
                    <a:pt x="833" y="1447"/>
                  </a:lnTo>
                  <a:lnTo>
                    <a:pt x="797" y="1432"/>
                  </a:lnTo>
                  <a:lnTo>
                    <a:pt x="764" y="1414"/>
                  </a:lnTo>
                  <a:lnTo>
                    <a:pt x="734" y="1390"/>
                  </a:lnTo>
                  <a:lnTo>
                    <a:pt x="710" y="1360"/>
                  </a:lnTo>
                  <a:lnTo>
                    <a:pt x="695" y="1371"/>
                  </a:lnTo>
                  <a:lnTo>
                    <a:pt x="686" y="1384"/>
                  </a:lnTo>
                  <a:lnTo>
                    <a:pt x="681" y="1398"/>
                  </a:lnTo>
                  <a:lnTo>
                    <a:pt x="680" y="1415"/>
                  </a:lnTo>
                  <a:lnTo>
                    <a:pt x="680" y="1432"/>
                  </a:lnTo>
                  <a:lnTo>
                    <a:pt x="683" y="1448"/>
                  </a:lnTo>
                  <a:lnTo>
                    <a:pt x="686" y="1465"/>
                  </a:lnTo>
                  <a:lnTo>
                    <a:pt x="690" y="1483"/>
                  </a:lnTo>
                  <a:lnTo>
                    <a:pt x="686" y="1524"/>
                  </a:lnTo>
                  <a:lnTo>
                    <a:pt x="682" y="1568"/>
                  </a:lnTo>
                  <a:lnTo>
                    <a:pt x="674" y="1612"/>
                  </a:lnTo>
                  <a:lnTo>
                    <a:pt x="667" y="1659"/>
                  </a:lnTo>
                  <a:lnTo>
                    <a:pt x="657" y="1703"/>
                  </a:lnTo>
                  <a:lnTo>
                    <a:pt x="646" y="1747"/>
                  </a:lnTo>
                  <a:lnTo>
                    <a:pt x="632" y="1789"/>
                  </a:lnTo>
                  <a:lnTo>
                    <a:pt x="616" y="1829"/>
                  </a:lnTo>
                  <a:lnTo>
                    <a:pt x="608" y="1829"/>
                  </a:lnTo>
                  <a:lnTo>
                    <a:pt x="601" y="1831"/>
                  </a:lnTo>
                  <a:lnTo>
                    <a:pt x="594" y="1834"/>
                  </a:lnTo>
                  <a:lnTo>
                    <a:pt x="588" y="1839"/>
                  </a:lnTo>
                  <a:lnTo>
                    <a:pt x="582" y="1844"/>
                  </a:lnTo>
                  <a:lnTo>
                    <a:pt x="576" y="1850"/>
                  </a:lnTo>
                  <a:lnTo>
                    <a:pt x="571" y="1857"/>
                  </a:lnTo>
                  <a:lnTo>
                    <a:pt x="569" y="1866"/>
                  </a:lnTo>
                  <a:lnTo>
                    <a:pt x="562" y="1919"/>
                  </a:lnTo>
                  <a:lnTo>
                    <a:pt x="545" y="1968"/>
                  </a:lnTo>
                  <a:lnTo>
                    <a:pt x="517" y="2012"/>
                  </a:lnTo>
                  <a:lnTo>
                    <a:pt x="485" y="2054"/>
                  </a:lnTo>
                  <a:lnTo>
                    <a:pt x="447" y="2093"/>
                  </a:lnTo>
                  <a:lnTo>
                    <a:pt x="409" y="2131"/>
                  </a:lnTo>
                  <a:lnTo>
                    <a:pt x="370" y="2168"/>
                  </a:lnTo>
                  <a:lnTo>
                    <a:pt x="337" y="2206"/>
                  </a:lnTo>
                  <a:lnTo>
                    <a:pt x="372" y="2199"/>
                  </a:lnTo>
                  <a:lnTo>
                    <a:pt x="406" y="2184"/>
                  </a:lnTo>
                  <a:lnTo>
                    <a:pt x="437" y="2158"/>
                  </a:lnTo>
                  <a:lnTo>
                    <a:pt x="467" y="2129"/>
                  </a:lnTo>
                  <a:lnTo>
                    <a:pt x="495" y="2094"/>
                  </a:lnTo>
                  <a:lnTo>
                    <a:pt x="521" y="2059"/>
                  </a:lnTo>
                  <a:lnTo>
                    <a:pt x="545" y="2022"/>
                  </a:lnTo>
                  <a:lnTo>
                    <a:pt x="569" y="1989"/>
                  </a:lnTo>
                  <a:lnTo>
                    <a:pt x="569" y="2039"/>
                  </a:lnTo>
                  <a:lnTo>
                    <a:pt x="567" y="2087"/>
                  </a:lnTo>
                  <a:lnTo>
                    <a:pt x="561" y="2134"/>
                  </a:lnTo>
                  <a:lnTo>
                    <a:pt x="553" y="2181"/>
                  </a:lnTo>
                  <a:lnTo>
                    <a:pt x="542" y="2226"/>
                  </a:lnTo>
                  <a:lnTo>
                    <a:pt x="530" y="2270"/>
                  </a:lnTo>
                  <a:lnTo>
                    <a:pt x="516" y="2313"/>
                  </a:lnTo>
                  <a:lnTo>
                    <a:pt x="503" y="2358"/>
                  </a:lnTo>
                  <a:lnTo>
                    <a:pt x="455" y="2366"/>
                  </a:lnTo>
                  <a:lnTo>
                    <a:pt x="419" y="2390"/>
                  </a:lnTo>
                  <a:lnTo>
                    <a:pt x="392" y="2423"/>
                  </a:lnTo>
                  <a:lnTo>
                    <a:pt x="372" y="2465"/>
                  </a:lnTo>
                  <a:lnTo>
                    <a:pt x="356" y="2510"/>
                  </a:lnTo>
                  <a:lnTo>
                    <a:pt x="344" y="2559"/>
                  </a:lnTo>
                  <a:lnTo>
                    <a:pt x="332" y="2608"/>
                  </a:lnTo>
                  <a:lnTo>
                    <a:pt x="322" y="2654"/>
                  </a:lnTo>
                  <a:lnTo>
                    <a:pt x="260" y="2610"/>
                  </a:lnTo>
                  <a:lnTo>
                    <a:pt x="203" y="2558"/>
                  </a:lnTo>
                  <a:lnTo>
                    <a:pt x="151" y="2496"/>
                  </a:lnTo>
                  <a:lnTo>
                    <a:pt x="105" y="2430"/>
                  </a:lnTo>
                  <a:lnTo>
                    <a:pt x="65" y="2355"/>
                  </a:lnTo>
                  <a:lnTo>
                    <a:pt x="34" y="2279"/>
                  </a:lnTo>
                  <a:lnTo>
                    <a:pt x="13" y="2199"/>
                  </a:lnTo>
                  <a:lnTo>
                    <a:pt x="3" y="2119"/>
                  </a:lnTo>
                  <a:lnTo>
                    <a:pt x="0" y="2090"/>
                  </a:lnTo>
                  <a:lnTo>
                    <a:pt x="0" y="2060"/>
                  </a:lnTo>
                  <a:lnTo>
                    <a:pt x="0" y="2030"/>
                  </a:lnTo>
                  <a:lnTo>
                    <a:pt x="4" y="2002"/>
                  </a:lnTo>
                  <a:lnTo>
                    <a:pt x="8" y="1974"/>
                  </a:lnTo>
                  <a:lnTo>
                    <a:pt x="15" y="1949"/>
                  </a:lnTo>
                  <a:lnTo>
                    <a:pt x="23" y="1925"/>
                  </a:lnTo>
                  <a:lnTo>
                    <a:pt x="35" y="1902"/>
                  </a:lnTo>
                  <a:lnTo>
                    <a:pt x="54" y="1921"/>
                  </a:lnTo>
                  <a:lnTo>
                    <a:pt x="72" y="1947"/>
                  </a:lnTo>
                  <a:lnTo>
                    <a:pt x="91" y="1974"/>
                  </a:lnTo>
                  <a:lnTo>
                    <a:pt x="110" y="2005"/>
                  </a:lnTo>
                  <a:lnTo>
                    <a:pt x="129" y="2034"/>
                  </a:lnTo>
                  <a:lnTo>
                    <a:pt x="152" y="2063"/>
                  </a:lnTo>
                  <a:lnTo>
                    <a:pt x="177" y="2086"/>
                  </a:lnTo>
                  <a:lnTo>
                    <a:pt x="209" y="2105"/>
                  </a:lnTo>
                  <a:lnTo>
                    <a:pt x="209" y="2061"/>
                  </a:lnTo>
                  <a:lnTo>
                    <a:pt x="186" y="2028"/>
                  </a:lnTo>
                  <a:lnTo>
                    <a:pt x="164" y="1998"/>
                  </a:lnTo>
                  <a:lnTo>
                    <a:pt x="141" y="1965"/>
                  </a:lnTo>
                  <a:lnTo>
                    <a:pt x="119" y="1934"/>
                  </a:lnTo>
                  <a:lnTo>
                    <a:pt x="100" y="1900"/>
                  </a:lnTo>
                  <a:lnTo>
                    <a:pt x="85" y="1865"/>
                  </a:lnTo>
                  <a:lnTo>
                    <a:pt x="77" y="1827"/>
                  </a:lnTo>
                  <a:lnTo>
                    <a:pt x="76" y="1786"/>
                  </a:lnTo>
                  <a:lnTo>
                    <a:pt x="49" y="1744"/>
                  </a:lnTo>
                  <a:lnTo>
                    <a:pt x="28" y="1697"/>
                  </a:lnTo>
                  <a:lnTo>
                    <a:pt x="14" y="1647"/>
                  </a:lnTo>
                  <a:lnTo>
                    <a:pt x="6" y="1593"/>
                  </a:lnTo>
                  <a:lnTo>
                    <a:pt x="2" y="1537"/>
                  </a:lnTo>
                  <a:lnTo>
                    <a:pt x="3" y="1482"/>
                  </a:lnTo>
                  <a:lnTo>
                    <a:pt x="7" y="1426"/>
                  </a:lnTo>
                  <a:lnTo>
                    <a:pt x="16" y="1374"/>
                  </a:lnTo>
                  <a:lnTo>
                    <a:pt x="22" y="1321"/>
                  </a:lnTo>
                  <a:lnTo>
                    <a:pt x="32" y="1268"/>
                  </a:lnTo>
                  <a:lnTo>
                    <a:pt x="45" y="1213"/>
                  </a:lnTo>
                  <a:lnTo>
                    <a:pt x="60" y="1161"/>
                  </a:lnTo>
                  <a:lnTo>
                    <a:pt x="78" y="1109"/>
                  </a:lnTo>
                  <a:lnTo>
                    <a:pt x="103" y="1061"/>
                  </a:lnTo>
                  <a:lnTo>
                    <a:pt x="132" y="1015"/>
                  </a:lnTo>
                  <a:lnTo>
                    <a:pt x="169" y="976"/>
                  </a:lnTo>
                  <a:lnTo>
                    <a:pt x="196" y="983"/>
                  </a:lnTo>
                  <a:lnTo>
                    <a:pt x="253" y="839"/>
                  </a:lnTo>
                  <a:lnTo>
                    <a:pt x="325" y="701"/>
                  </a:lnTo>
                  <a:lnTo>
                    <a:pt x="412" y="567"/>
                  </a:lnTo>
                  <a:lnTo>
                    <a:pt x="511" y="443"/>
                  </a:lnTo>
                  <a:lnTo>
                    <a:pt x="619" y="327"/>
                  </a:lnTo>
                  <a:lnTo>
                    <a:pt x="738" y="227"/>
                  </a:lnTo>
                  <a:lnTo>
                    <a:pt x="863" y="140"/>
                  </a:lnTo>
                  <a:lnTo>
                    <a:pt x="997" y="72"/>
                  </a:lnTo>
                  <a:lnTo>
                    <a:pt x="1123" y="37"/>
                  </a:lnTo>
                  <a:lnTo>
                    <a:pt x="1252" y="14"/>
                  </a:lnTo>
                  <a:lnTo>
                    <a:pt x="1382" y="1"/>
                  </a:lnTo>
                  <a:lnTo>
                    <a:pt x="1512" y="0"/>
                  </a:lnTo>
                  <a:lnTo>
                    <a:pt x="1641" y="11"/>
                  </a:lnTo>
                  <a:lnTo>
                    <a:pt x="1769" y="35"/>
                  </a:lnTo>
                  <a:lnTo>
                    <a:pt x="1891" y="74"/>
                  </a:lnTo>
                  <a:lnTo>
                    <a:pt x="2011" y="129"/>
                  </a:lnTo>
                  <a:lnTo>
                    <a:pt x="2073" y="158"/>
                  </a:lnTo>
                  <a:lnTo>
                    <a:pt x="2133" y="199"/>
                  </a:lnTo>
                  <a:lnTo>
                    <a:pt x="2189" y="248"/>
                  </a:lnTo>
                  <a:lnTo>
                    <a:pt x="2242" y="304"/>
                  </a:lnTo>
                  <a:lnTo>
                    <a:pt x="2291" y="363"/>
                  </a:lnTo>
                  <a:lnTo>
                    <a:pt x="2338" y="425"/>
                  </a:lnTo>
                  <a:lnTo>
                    <a:pt x="2382" y="487"/>
                  </a:lnTo>
                  <a:lnTo>
                    <a:pt x="2424" y="549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05"/>
            <p:cNvSpPr>
              <a:spLocks noChangeAspect="1"/>
            </p:cNvSpPr>
            <p:nvPr/>
          </p:nvSpPr>
          <p:spPr bwMode="auto">
            <a:xfrm>
              <a:off x="1721" y="1229"/>
              <a:ext cx="265" cy="246"/>
            </a:xfrm>
            <a:custGeom>
              <a:avLst/>
              <a:gdLst/>
              <a:ahLst/>
              <a:cxnLst>
                <a:cxn ang="0">
                  <a:pos x="78" y="101"/>
                </a:cxn>
                <a:cxn ang="0">
                  <a:pos x="99" y="120"/>
                </a:cxn>
                <a:cxn ang="0">
                  <a:pos x="122" y="141"/>
                </a:cxn>
                <a:cxn ang="0">
                  <a:pos x="143" y="161"/>
                </a:cxn>
                <a:cxn ang="0">
                  <a:pos x="166" y="182"/>
                </a:cxn>
                <a:cxn ang="0">
                  <a:pos x="188" y="199"/>
                </a:cxn>
                <a:cxn ang="0">
                  <a:pos x="213" y="217"/>
                </a:cxn>
                <a:cxn ang="0">
                  <a:pos x="237" y="233"/>
                </a:cxn>
                <a:cxn ang="0">
                  <a:pos x="265" y="246"/>
                </a:cxn>
                <a:cxn ang="0">
                  <a:pos x="229" y="239"/>
                </a:cxn>
                <a:cxn ang="0">
                  <a:pos x="194" y="229"/>
                </a:cxn>
                <a:cxn ang="0">
                  <a:pos x="160" y="213"/>
                </a:cxn>
                <a:cxn ang="0">
                  <a:pos x="127" y="193"/>
                </a:cxn>
                <a:cxn ang="0">
                  <a:pos x="94" y="167"/>
                </a:cxn>
                <a:cxn ang="0">
                  <a:pos x="65" y="141"/>
                </a:cxn>
                <a:cxn ang="0">
                  <a:pos x="36" y="111"/>
                </a:cxn>
                <a:cxn ang="0">
                  <a:pos x="11" y="80"/>
                </a:cxn>
                <a:cxn ang="0">
                  <a:pos x="8" y="69"/>
                </a:cxn>
                <a:cxn ang="0">
                  <a:pos x="7" y="59"/>
                </a:cxn>
                <a:cxn ang="0">
                  <a:pos x="4" y="49"/>
                </a:cxn>
                <a:cxn ang="0">
                  <a:pos x="2" y="40"/>
                </a:cxn>
                <a:cxn ang="0">
                  <a:pos x="0" y="30"/>
                </a:cxn>
                <a:cxn ang="0">
                  <a:pos x="1" y="20"/>
                </a:cxn>
                <a:cxn ang="0">
                  <a:pos x="4" y="10"/>
                </a:cxn>
                <a:cxn ang="0">
                  <a:pos x="11" y="0"/>
                </a:cxn>
                <a:cxn ang="0">
                  <a:pos x="30" y="0"/>
                </a:cxn>
                <a:cxn ang="0">
                  <a:pos x="43" y="9"/>
                </a:cxn>
                <a:cxn ang="0">
                  <a:pos x="50" y="21"/>
                </a:cxn>
                <a:cxn ang="0">
                  <a:pos x="54" y="39"/>
                </a:cxn>
                <a:cxn ang="0">
                  <a:pos x="55" y="56"/>
                </a:cxn>
                <a:cxn ang="0">
                  <a:pos x="60" y="74"/>
                </a:cxn>
                <a:cxn ang="0">
                  <a:pos x="66" y="89"/>
                </a:cxn>
                <a:cxn ang="0">
                  <a:pos x="78" y="101"/>
                </a:cxn>
              </a:cxnLst>
              <a:rect l="0" t="0" r="r" b="b"/>
              <a:pathLst>
                <a:path w="265" h="246">
                  <a:moveTo>
                    <a:pt x="78" y="101"/>
                  </a:moveTo>
                  <a:lnTo>
                    <a:pt x="99" y="120"/>
                  </a:lnTo>
                  <a:lnTo>
                    <a:pt x="122" y="141"/>
                  </a:lnTo>
                  <a:lnTo>
                    <a:pt x="143" y="161"/>
                  </a:lnTo>
                  <a:lnTo>
                    <a:pt x="166" y="182"/>
                  </a:lnTo>
                  <a:lnTo>
                    <a:pt x="188" y="199"/>
                  </a:lnTo>
                  <a:lnTo>
                    <a:pt x="213" y="217"/>
                  </a:lnTo>
                  <a:lnTo>
                    <a:pt x="237" y="233"/>
                  </a:lnTo>
                  <a:lnTo>
                    <a:pt x="265" y="246"/>
                  </a:lnTo>
                  <a:lnTo>
                    <a:pt x="229" y="239"/>
                  </a:lnTo>
                  <a:lnTo>
                    <a:pt x="194" y="229"/>
                  </a:lnTo>
                  <a:lnTo>
                    <a:pt x="160" y="213"/>
                  </a:lnTo>
                  <a:lnTo>
                    <a:pt x="127" y="193"/>
                  </a:lnTo>
                  <a:lnTo>
                    <a:pt x="94" y="167"/>
                  </a:lnTo>
                  <a:lnTo>
                    <a:pt x="65" y="141"/>
                  </a:lnTo>
                  <a:lnTo>
                    <a:pt x="36" y="111"/>
                  </a:lnTo>
                  <a:lnTo>
                    <a:pt x="11" y="80"/>
                  </a:lnTo>
                  <a:lnTo>
                    <a:pt x="8" y="69"/>
                  </a:lnTo>
                  <a:lnTo>
                    <a:pt x="7" y="59"/>
                  </a:lnTo>
                  <a:lnTo>
                    <a:pt x="4" y="49"/>
                  </a:lnTo>
                  <a:lnTo>
                    <a:pt x="2" y="40"/>
                  </a:lnTo>
                  <a:lnTo>
                    <a:pt x="0" y="30"/>
                  </a:lnTo>
                  <a:lnTo>
                    <a:pt x="1" y="20"/>
                  </a:lnTo>
                  <a:lnTo>
                    <a:pt x="4" y="10"/>
                  </a:lnTo>
                  <a:lnTo>
                    <a:pt x="11" y="0"/>
                  </a:lnTo>
                  <a:lnTo>
                    <a:pt x="30" y="0"/>
                  </a:lnTo>
                  <a:lnTo>
                    <a:pt x="43" y="9"/>
                  </a:lnTo>
                  <a:lnTo>
                    <a:pt x="50" y="21"/>
                  </a:lnTo>
                  <a:lnTo>
                    <a:pt x="54" y="39"/>
                  </a:lnTo>
                  <a:lnTo>
                    <a:pt x="55" y="56"/>
                  </a:lnTo>
                  <a:lnTo>
                    <a:pt x="60" y="74"/>
                  </a:lnTo>
                  <a:lnTo>
                    <a:pt x="66" y="89"/>
                  </a:lnTo>
                  <a:lnTo>
                    <a:pt x="78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406"/>
            <p:cNvSpPr>
              <a:spLocks noChangeAspect="1"/>
            </p:cNvSpPr>
            <p:nvPr/>
          </p:nvSpPr>
          <p:spPr bwMode="auto">
            <a:xfrm>
              <a:off x="1686" y="1468"/>
              <a:ext cx="1775" cy="2464"/>
            </a:xfrm>
            <a:custGeom>
              <a:avLst/>
              <a:gdLst/>
              <a:ahLst/>
              <a:cxnLst>
                <a:cxn ang="0">
                  <a:pos x="1705" y="952"/>
                </a:cxn>
                <a:cxn ang="0">
                  <a:pos x="1698" y="1123"/>
                </a:cxn>
                <a:cxn ang="0">
                  <a:pos x="1713" y="1301"/>
                </a:cxn>
                <a:cxn ang="0">
                  <a:pos x="1627" y="1376"/>
                </a:cxn>
                <a:cxn ang="0">
                  <a:pos x="1575" y="1492"/>
                </a:cxn>
                <a:cxn ang="0">
                  <a:pos x="1553" y="1721"/>
                </a:cxn>
                <a:cxn ang="0">
                  <a:pos x="1444" y="1897"/>
                </a:cxn>
                <a:cxn ang="0">
                  <a:pos x="1342" y="2066"/>
                </a:cxn>
                <a:cxn ang="0">
                  <a:pos x="1219" y="2225"/>
                </a:cxn>
                <a:cxn ang="0">
                  <a:pos x="1090" y="2372"/>
                </a:cxn>
                <a:cxn ang="0">
                  <a:pos x="924" y="2474"/>
                </a:cxn>
                <a:cxn ang="0">
                  <a:pos x="583" y="2385"/>
                </a:cxn>
                <a:cxn ang="0">
                  <a:pos x="304" y="2014"/>
                </a:cxn>
                <a:cxn ang="0">
                  <a:pos x="92" y="1598"/>
                </a:cxn>
                <a:cxn ang="0">
                  <a:pos x="97" y="1442"/>
                </a:cxn>
                <a:cxn ang="0">
                  <a:pos x="59" y="1293"/>
                </a:cxn>
                <a:cxn ang="0">
                  <a:pos x="20" y="1169"/>
                </a:cxn>
                <a:cxn ang="0">
                  <a:pos x="57" y="1017"/>
                </a:cxn>
                <a:cxn ang="0">
                  <a:pos x="76" y="854"/>
                </a:cxn>
                <a:cxn ang="0">
                  <a:pos x="90" y="727"/>
                </a:cxn>
                <a:cxn ang="0">
                  <a:pos x="130" y="629"/>
                </a:cxn>
                <a:cxn ang="0">
                  <a:pos x="166" y="527"/>
                </a:cxn>
                <a:cxn ang="0">
                  <a:pos x="376" y="372"/>
                </a:cxn>
                <a:cxn ang="0">
                  <a:pos x="351" y="430"/>
                </a:cxn>
                <a:cxn ang="0">
                  <a:pos x="330" y="486"/>
                </a:cxn>
                <a:cxn ang="0">
                  <a:pos x="363" y="511"/>
                </a:cxn>
                <a:cxn ang="0">
                  <a:pos x="414" y="475"/>
                </a:cxn>
                <a:cxn ang="0">
                  <a:pos x="466" y="433"/>
                </a:cxn>
                <a:cxn ang="0">
                  <a:pos x="496" y="419"/>
                </a:cxn>
                <a:cxn ang="0">
                  <a:pos x="520" y="398"/>
                </a:cxn>
                <a:cxn ang="0">
                  <a:pos x="623" y="417"/>
                </a:cxn>
                <a:cxn ang="0">
                  <a:pos x="945" y="442"/>
                </a:cxn>
                <a:cxn ang="0">
                  <a:pos x="1263" y="376"/>
                </a:cxn>
                <a:cxn ang="0">
                  <a:pos x="1419" y="369"/>
                </a:cxn>
                <a:cxn ang="0">
                  <a:pos x="1505" y="423"/>
                </a:cxn>
                <a:cxn ang="0">
                  <a:pos x="1587" y="477"/>
                </a:cxn>
                <a:cxn ang="0">
                  <a:pos x="1597" y="437"/>
                </a:cxn>
                <a:cxn ang="0">
                  <a:pos x="1582" y="393"/>
                </a:cxn>
                <a:cxn ang="0">
                  <a:pos x="1474" y="275"/>
                </a:cxn>
                <a:cxn ang="0">
                  <a:pos x="1591" y="186"/>
                </a:cxn>
                <a:cxn ang="0">
                  <a:pos x="1699" y="84"/>
                </a:cxn>
                <a:cxn ang="0">
                  <a:pos x="1763" y="105"/>
                </a:cxn>
                <a:cxn ang="0">
                  <a:pos x="1775" y="424"/>
                </a:cxn>
                <a:cxn ang="0">
                  <a:pos x="1746" y="736"/>
                </a:cxn>
              </a:cxnLst>
              <a:rect l="0" t="0" r="r" b="b"/>
              <a:pathLst>
                <a:path w="1775" h="2495">
                  <a:moveTo>
                    <a:pt x="1721" y="839"/>
                  </a:moveTo>
                  <a:lnTo>
                    <a:pt x="1711" y="895"/>
                  </a:lnTo>
                  <a:lnTo>
                    <a:pt x="1705" y="952"/>
                  </a:lnTo>
                  <a:lnTo>
                    <a:pt x="1700" y="1009"/>
                  </a:lnTo>
                  <a:lnTo>
                    <a:pt x="1699" y="1067"/>
                  </a:lnTo>
                  <a:lnTo>
                    <a:pt x="1698" y="1123"/>
                  </a:lnTo>
                  <a:lnTo>
                    <a:pt x="1701" y="1182"/>
                  </a:lnTo>
                  <a:lnTo>
                    <a:pt x="1706" y="1242"/>
                  </a:lnTo>
                  <a:lnTo>
                    <a:pt x="1713" y="1301"/>
                  </a:lnTo>
                  <a:lnTo>
                    <a:pt x="1679" y="1318"/>
                  </a:lnTo>
                  <a:lnTo>
                    <a:pt x="1650" y="1345"/>
                  </a:lnTo>
                  <a:lnTo>
                    <a:pt x="1627" y="1376"/>
                  </a:lnTo>
                  <a:lnTo>
                    <a:pt x="1607" y="1413"/>
                  </a:lnTo>
                  <a:lnTo>
                    <a:pt x="1590" y="1452"/>
                  </a:lnTo>
                  <a:lnTo>
                    <a:pt x="1575" y="1492"/>
                  </a:lnTo>
                  <a:lnTo>
                    <a:pt x="1560" y="1531"/>
                  </a:lnTo>
                  <a:lnTo>
                    <a:pt x="1547" y="1570"/>
                  </a:lnTo>
                  <a:lnTo>
                    <a:pt x="1553" y="1721"/>
                  </a:lnTo>
                  <a:lnTo>
                    <a:pt x="1512" y="1780"/>
                  </a:lnTo>
                  <a:lnTo>
                    <a:pt x="1478" y="1840"/>
                  </a:lnTo>
                  <a:lnTo>
                    <a:pt x="1444" y="1897"/>
                  </a:lnTo>
                  <a:lnTo>
                    <a:pt x="1412" y="1956"/>
                  </a:lnTo>
                  <a:lnTo>
                    <a:pt x="1379" y="2011"/>
                  </a:lnTo>
                  <a:lnTo>
                    <a:pt x="1342" y="2066"/>
                  </a:lnTo>
                  <a:lnTo>
                    <a:pt x="1300" y="2119"/>
                  </a:lnTo>
                  <a:lnTo>
                    <a:pt x="1253" y="2170"/>
                  </a:lnTo>
                  <a:lnTo>
                    <a:pt x="1219" y="2225"/>
                  </a:lnTo>
                  <a:lnTo>
                    <a:pt x="1181" y="2277"/>
                  </a:lnTo>
                  <a:lnTo>
                    <a:pt x="1137" y="2326"/>
                  </a:lnTo>
                  <a:lnTo>
                    <a:pt x="1090" y="2372"/>
                  </a:lnTo>
                  <a:lnTo>
                    <a:pt x="1037" y="2412"/>
                  </a:lnTo>
                  <a:lnTo>
                    <a:pt x="983" y="2447"/>
                  </a:lnTo>
                  <a:lnTo>
                    <a:pt x="924" y="2474"/>
                  </a:lnTo>
                  <a:lnTo>
                    <a:pt x="866" y="2495"/>
                  </a:lnTo>
                  <a:lnTo>
                    <a:pt x="712" y="2459"/>
                  </a:lnTo>
                  <a:lnTo>
                    <a:pt x="583" y="2385"/>
                  </a:lnTo>
                  <a:lnTo>
                    <a:pt x="475" y="2279"/>
                  </a:lnTo>
                  <a:lnTo>
                    <a:pt x="384" y="2154"/>
                  </a:lnTo>
                  <a:lnTo>
                    <a:pt x="304" y="2014"/>
                  </a:lnTo>
                  <a:lnTo>
                    <a:pt x="232" y="1870"/>
                  </a:lnTo>
                  <a:lnTo>
                    <a:pt x="162" y="1728"/>
                  </a:lnTo>
                  <a:lnTo>
                    <a:pt x="92" y="1598"/>
                  </a:lnTo>
                  <a:lnTo>
                    <a:pt x="98" y="1547"/>
                  </a:lnTo>
                  <a:lnTo>
                    <a:pt x="100" y="1495"/>
                  </a:lnTo>
                  <a:lnTo>
                    <a:pt x="97" y="1442"/>
                  </a:lnTo>
                  <a:lnTo>
                    <a:pt x="90" y="1390"/>
                  </a:lnTo>
                  <a:lnTo>
                    <a:pt x="77" y="1339"/>
                  </a:lnTo>
                  <a:lnTo>
                    <a:pt x="59" y="1293"/>
                  </a:lnTo>
                  <a:lnTo>
                    <a:pt x="32" y="1251"/>
                  </a:lnTo>
                  <a:lnTo>
                    <a:pt x="0" y="1215"/>
                  </a:lnTo>
                  <a:lnTo>
                    <a:pt x="20" y="1169"/>
                  </a:lnTo>
                  <a:lnTo>
                    <a:pt x="36" y="1120"/>
                  </a:lnTo>
                  <a:lnTo>
                    <a:pt x="48" y="1069"/>
                  </a:lnTo>
                  <a:lnTo>
                    <a:pt x="57" y="1017"/>
                  </a:lnTo>
                  <a:lnTo>
                    <a:pt x="63" y="961"/>
                  </a:lnTo>
                  <a:lnTo>
                    <a:pt x="70" y="907"/>
                  </a:lnTo>
                  <a:lnTo>
                    <a:pt x="76" y="854"/>
                  </a:lnTo>
                  <a:lnTo>
                    <a:pt x="86" y="802"/>
                  </a:lnTo>
                  <a:lnTo>
                    <a:pt x="84" y="762"/>
                  </a:lnTo>
                  <a:lnTo>
                    <a:pt x="90" y="727"/>
                  </a:lnTo>
                  <a:lnTo>
                    <a:pt x="102" y="693"/>
                  </a:lnTo>
                  <a:lnTo>
                    <a:pt x="116" y="662"/>
                  </a:lnTo>
                  <a:lnTo>
                    <a:pt x="130" y="629"/>
                  </a:lnTo>
                  <a:lnTo>
                    <a:pt x="146" y="597"/>
                  </a:lnTo>
                  <a:lnTo>
                    <a:pt x="157" y="563"/>
                  </a:lnTo>
                  <a:lnTo>
                    <a:pt x="166" y="527"/>
                  </a:lnTo>
                  <a:lnTo>
                    <a:pt x="206" y="275"/>
                  </a:lnTo>
                  <a:lnTo>
                    <a:pt x="386" y="355"/>
                  </a:lnTo>
                  <a:lnTo>
                    <a:pt x="376" y="372"/>
                  </a:lnTo>
                  <a:lnTo>
                    <a:pt x="367" y="391"/>
                  </a:lnTo>
                  <a:lnTo>
                    <a:pt x="358" y="410"/>
                  </a:lnTo>
                  <a:lnTo>
                    <a:pt x="351" y="430"/>
                  </a:lnTo>
                  <a:lnTo>
                    <a:pt x="343" y="449"/>
                  </a:lnTo>
                  <a:lnTo>
                    <a:pt x="336" y="468"/>
                  </a:lnTo>
                  <a:lnTo>
                    <a:pt x="330" y="486"/>
                  </a:lnTo>
                  <a:lnTo>
                    <a:pt x="326" y="506"/>
                  </a:lnTo>
                  <a:lnTo>
                    <a:pt x="345" y="512"/>
                  </a:lnTo>
                  <a:lnTo>
                    <a:pt x="363" y="511"/>
                  </a:lnTo>
                  <a:lnTo>
                    <a:pt x="380" y="502"/>
                  </a:lnTo>
                  <a:lnTo>
                    <a:pt x="398" y="491"/>
                  </a:lnTo>
                  <a:lnTo>
                    <a:pt x="414" y="475"/>
                  </a:lnTo>
                  <a:lnTo>
                    <a:pt x="431" y="460"/>
                  </a:lnTo>
                  <a:lnTo>
                    <a:pt x="448" y="444"/>
                  </a:lnTo>
                  <a:lnTo>
                    <a:pt x="466" y="433"/>
                  </a:lnTo>
                  <a:lnTo>
                    <a:pt x="475" y="429"/>
                  </a:lnTo>
                  <a:lnTo>
                    <a:pt x="485" y="424"/>
                  </a:lnTo>
                  <a:lnTo>
                    <a:pt x="496" y="419"/>
                  </a:lnTo>
                  <a:lnTo>
                    <a:pt x="506" y="413"/>
                  </a:lnTo>
                  <a:lnTo>
                    <a:pt x="513" y="406"/>
                  </a:lnTo>
                  <a:lnTo>
                    <a:pt x="520" y="398"/>
                  </a:lnTo>
                  <a:lnTo>
                    <a:pt x="524" y="390"/>
                  </a:lnTo>
                  <a:lnTo>
                    <a:pt x="526" y="383"/>
                  </a:lnTo>
                  <a:lnTo>
                    <a:pt x="623" y="417"/>
                  </a:lnTo>
                  <a:lnTo>
                    <a:pt x="727" y="437"/>
                  </a:lnTo>
                  <a:lnTo>
                    <a:pt x="835" y="444"/>
                  </a:lnTo>
                  <a:lnTo>
                    <a:pt x="945" y="442"/>
                  </a:lnTo>
                  <a:lnTo>
                    <a:pt x="1053" y="429"/>
                  </a:lnTo>
                  <a:lnTo>
                    <a:pt x="1160" y="407"/>
                  </a:lnTo>
                  <a:lnTo>
                    <a:pt x="1263" y="376"/>
                  </a:lnTo>
                  <a:lnTo>
                    <a:pt x="1360" y="339"/>
                  </a:lnTo>
                  <a:lnTo>
                    <a:pt x="1390" y="352"/>
                  </a:lnTo>
                  <a:lnTo>
                    <a:pt x="1419" y="369"/>
                  </a:lnTo>
                  <a:lnTo>
                    <a:pt x="1448" y="386"/>
                  </a:lnTo>
                  <a:lnTo>
                    <a:pt x="1478" y="404"/>
                  </a:lnTo>
                  <a:lnTo>
                    <a:pt x="1505" y="423"/>
                  </a:lnTo>
                  <a:lnTo>
                    <a:pt x="1534" y="442"/>
                  </a:lnTo>
                  <a:lnTo>
                    <a:pt x="1560" y="460"/>
                  </a:lnTo>
                  <a:lnTo>
                    <a:pt x="1587" y="477"/>
                  </a:lnTo>
                  <a:lnTo>
                    <a:pt x="1593" y="464"/>
                  </a:lnTo>
                  <a:lnTo>
                    <a:pt x="1597" y="451"/>
                  </a:lnTo>
                  <a:lnTo>
                    <a:pt x="1597" y="437"/>
                  </a:lnTo>
                  <a:lnTo>
                    <a:pt x="1594" y="422"/>
                  </a:lnTo>
                  <a:lnTo>
                    <a:pt x="1588" y="407"/>
                  </a:lnTo>
                  <a:lnTo>
                    <a:pt x="1582" y="393"/>
                  </a:lnTo>
                  <a:lnTo>
                    <a:pt x="1574" y="380"/>
                  </a:lnTo>
                  <a:lnTo>
                    <a:pt x="1566" y="369"/>
                  </a:lnTo>
                  <a:lnTo>
                    <a:pt x="1474" y="275"/>
                  </a:lnTo>
                  <a:lnTo>
                    <a:pt x="1512" y="246"/>
                  </a:lnTo>
                  <a:lnTo>
                    <a:pt x="1552" y="217"/>
                  </a:lnTo>
                  <a:lnTo>
                    <a:pt x="1591" y="186"/>
                  </a:lnTo>
                  <a:lnTo>
                    <a:pt x="1629" y="155"/>
                  </a:lnTo>
                  <a:lnTo>
                    <a:pt x="1664" y="121"/>
                  </a:lnTo>
                  <a:lnTo>
                    <a:pt x="1699" y="84"/>
                  </a:lnTo>
                  <a:lnTo>
                    <a:pt x="1731" y="43"/>
                  </a:lnTo>
                  <a:lnTo>
                    <a:pt x="1760" y="0"/>
                  </a:lnTo>
                  <a:lnTo>
                    <a:pt x="1763" y="105"/>
                  </a:lnTo>
                  <a:lnTo>
                    <a:pt x="1769" y="212"/>
                  </a:lnTo>
                  <a:lnTo>
                    <a:pt x="1773" y="318"/>
                  </a:lnTo>
                  <a:lnTo>
                    <a:pt x="1775" y="424"/>
                  </a:lnTo>
                  <a:lnTo>
                    <a:pt x="1772" y="528"/>
                  </a:lnTo>
                  <a:lnTo>
                    <a:pt x="1763" y="634"/>
                  </a:lnTo>
                  <a:lnTo>
                    <a:pt x="1746" y="736"/>
                  </a:lnTo>
                  <a:lnTo>
                    <a:pt x="1721" y="839"/>
                  </a:lnTo>
                  <a:close/>
                </a:path>
              </a:pathLst>
            </a:custGeom>
            <a:solidFill>
              <a:srgbClr val="FF97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407"/>
            <p:cNvSpPr>
              <a:spLocks noChangeAspect="1"/>
            </p:cNvSpPr>
            <p:nvPr/>
          </p:nvSpPr>
          <p:spPr bwMode="auto">
            <a:xfrm>
              <a:off x="1759" y="1518"/>
              <a:ext cx="746" cy="196"/>
            </a:xfrm>
            <a:custGeom>
              <a:avLst/>
              <a:gdLst/>
              <a:ahLst/>
              <a:cxnLst>
                <a:cxn ang="0">
                  <a:pos x="746" y="131"/>
                </a:cxn>
                <a:cxn ang="0">
                  <a:pos x="715" y="147"/>
                </a:cxn>
                <a:cxn ang="0">
                  <a:pos x="682" y="162"/>
                </a:cxn>
                <a:cxn ang="0">
                  <a:pos x="648" y="172"/>
                </a:cxn>
                <a:cxn ang="0">
                  <a:pos x="613" y="182"/>
                </a:cxn>
                <a:cxn ang="0">
                  <a:pos x="575" y="187"/>
                </a:cxn>
                <a:cxn ang="0">
                  <a:pos x="537" y="192"/>
                </a:cxn>
                <a:cxn ang="0">
                  <a:pos x="498" y="195"/>
                </a:cxn>
                <a:cxn ang="0">
                  <a:pos x="459" y="196"/>
                </a:cxn>
                <a:cxn ang="0">
                  <a:pos x="393" y="190"/>
                </a:cxn>
                <a:cxn ang="0">
                  <a:pos x="329" y="183"/>
                </a:cxn>
                <a:cxn ang="0">
                  <a:pos x="264" y="169"/>
                </a:cxn>
                <a:cxn ang="0">
                  <a:pos x="204" y="152"/>
                </a:cxn>
                <a:cxn ang="0">
                  <a:pos x="146" y="125"/>
                </a:cxn>
                <a:cxn ang="0">
                  <a:pos x="92" y="93"/>
                </a:cxn>
                <a:cxn ang="0">
                  <a:pos x="43" y="51"/>
                </a:cxn>
                <a:cxn ang="0">
                  <a:pos x="0" y="0"/>
                </a:cxn>
                <a:cxn ang="0">
                  <a:pos x="73" y="62"/>
                </a:cxn>
                <a:cxn ang="0">
                  <a:pos x="157" y="112"/>
                </a:cxn>
                <a:cxn ang="0">
                  <a:pos x="249" y="147"/>
                </a:cxn>
                <a:cxn ang="0">
                  <a:pos x="348" y="171"/>
                </a:cxn>
                <a:cxn ang="0">
                  <a:pos x="448" y="179"/>
                </a:cxn>
                <a:cxn ang="0">
                  <a:pos x="550" y="175"/>
                </a:cxn>
                <a:cxn ang="0">
                  <a:pos x="649" y="158"/>
                </a:cxn>
                <a:cxn ang="0">
                  <a:pos x="746" y="131"/>
                </a:cxn>
              </a:cxnLst>
              <a:rect l="0" t="0" r="r" b="b"/>
              <a:pathLst>
                <a:path w="746" h="196">
                  <a:moveTo>
                    <a:pt x="746" y="131"/>
                  </a:moveTo>
                  <a:lnTo>
                    <a:pt x="715" y="147"/>
                  </a:lnTo>
                  <a:lnTo>
                    <a:pt x="682" y="162"/>
                  </a:lnTo>
                  <a:lnTo>
                    <a:pt x="648" y="172"/>
                  </a:lnTo>
                  <a:lnTo>
                    <a:pt x="613" y="182"/>
                  </a:lnTo>
                  <a:lnTo>
                    <a:pt x="575" y="187"/>
                  </a:lnTo>
                  <a:lnTo>
                    <a:pt x="537" y="192"/>
                  </a:lnTo>
                  <a:lnTo>
                    <a:pt x="498" y="195"/>
                  </a:lnTo>
                  <a:lnTo>
                    <a:pt x="459" y="196"/>
                  </a:lnTo>
                  <a:lnTo>
                    <a:pt x="393" y="190"/>
                  </a:lnTo>
                  <a:lnTo>
                    <a:pt x="329" y="183"/>
                  </a:lnTo>
                  <a:lnTo>
                    <a:pt x="264" y="169"/>
                  </a:lnTo>
                  <a:lnTo>
                    <a:pt x="204" y="152"/>
                  </a:lnTo>
                  <a:lnTo>
                    <a:pt x="146" y="125"/>
                  </a:lnTo>
                  <a:lnTo>
                    <a:pt x="92" y="93"/>
                  </a:lnTo>
                  <a:lnTo>
                    <a:pt x="43" y="51"/>
                  </a:lnTo>
                  <a:lnTo>
                    <a:pt x="0" y="0"/>
                  </a:lnTo>
                  <a:lnTo>
                    <a:pt x="73" y="62"/>
                  </a:lnTo>
                  <a:lnTo>
                    <a:pt x="157" y="112"/>
                  </a:lnTo>
                  <a:lnTo>
                    <a:pt x="249" y="147"/>
                  </a:lnTo>
                  <a:lnTo>
                    <a:pt x="348" y="171"/>
                  </a:lnTo>
                  <a:lnTo>
                    <a:pt x="448" y="179"/>
                  </a:lnTo>
                  <a:lnTo>
                    <a:pt x="550" y="175"/>
                  </a:lnTo>
                  <a:lnTo>
                    <a:pt x="649" y="158"/>
                  </a:lnTo>
                  <a:lnTo>
                    <a:pt x="746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408"/>
            <p:cNvSpPr>
              <a:spLocks noChangeAspect="1"/>
            </p:cNvSpPr>
            <p:nvPr/>
          </p:nvSpPr>
          <p:spPr bwMode="auto">
            <a:xfrm>
              <a:off x="2139" y="1844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409"/>
            <p:cNvSpPr>
              <a:spLocks noChangeAspect="1"/>
            </p:cNvSpPr>
            <p:nvPr/>
          </p:nvSpPr>
          <p:spPr bwMode="auto">
            <a:xfrm>
              <a:off x="2026" y="1988"/>
              <a:ext cx="483" cy="504"/>
            </a:xfrm>
            <a:custGeom>
              <a:avLst/>
              <a:gdLst/>
              <a:ahLst/>
              <a:cxnLst>
                <a:cxn ang="0">
                  <a:pos x="466" y="175"/>
                </a:cxn>
                <a:cxn ang="0">
                  <a:pos x="478" y="209"/>
                </a:cxn>
                <a:cxn ang="0">
                  <a:pos x="483" y="243"/>
                </a:cxn>
                <a:cxn ang="0">
                  <a:pos x="481" y="278"/>
                </a:cxn>
                <a:cxn ang="0">
                  <a:pos x="474" y="312"/>
                </a:cxn>
                <a:cxn ang="0">
                  <a:pos x="462" y="344"/>
                </a:cxn>
                <a:cxn ang="0">
                  <a:pos x="447" y="376"/>
                </a:cxn>
                <a:cxn ang="0">
                  <a:pos x="429" y="405"/>
                </a:cxn>
                <a:cxn ang="0">
                  <a:pos x="413" y="435"/>
                </a:cxn>
                <a:cxn ang="0">
                  <a:pos x="388" y="461"/>
                </a:cxn>
                <a:cxn ang="0">
                  <a:pos x="362" y="481"/>
                </a:cxn>
                <a:cxn ang="0">
                  <a:pos x="332" y="494"/>
                </a:cxn>
                <a:cxn ang="0">
                  <a:pos x="303" y="501"/>
                </a:cxn>
                <a:cxn ang="0">
                  <a:pos x="270" y="504"/>
                </a:cxn>
                <a:cxn ang="0">
                  <a:pos x="237" y="504"/>
                </a:cxn>
                <a:cxn ang="0">
                  <a:pos x="205" y="501"/>
                </a:cxn>
                <a:cxn ang="0">
                  <a:pos x="173" y="499"/>
                </a:cxn>
                <a:cxn ang="0">
                  <a:pos x="154" y="490"/>
                </a:cxn>
                <a:cxn ang="0">
                  <a:pos x="136" y="476"/>
                </a:cxn>
                <a:cxn ang="0">
                  <a:pos x="120" y="457"/>
                </a:cxn>
                <a:cxn ang="0">
                  <a:pos x="104" y="438"/>
                </a:cxn>
                <a:cxn ang="0">
                  <a:pos x="86" y="420"/>
                </a:cxn>
                <a:cxn ang="0">
                  <a:pos x="69" y="409"/>
                </a:cxn>
                <a:cxn ang="0">
                  <a:pos x="49" y="408"/>
                </a:cxn>
                <a:cxn ang="0">
                  <a:pos x="26" y="420"/>
                </a:cxn>
                <a:cxn ang="0">
                  <a:pos x="60" y="384"/>
                </a:cxn>
                <a:cxn ang="0">
                  <a:pos x="53" y="372"/>
                </a:cxn>
                <a:cxn ang="0">
                  <a:pos x="43" y="367"/>
                </a:cxn>
                <a:cxn ang="0">
                  <a:pos x="33" y="367"/>
                </a:cxn>
                <a:cxn ang="0">
                  <a:pos x="24" y="372"/>
                </a:cxn>
                <a:cxn ang="0">
                  <a:pos x="14" y="374"/>
                </a:cxn>
                <a:cxn ang="0">
                  <a:pos x="7" y="374"/>
                </a:cxn>
                <a:cxn ang="0">
                  <a:pos x="1" y="368"/>
                </a:cxn>
                <a:cxn ang="0">
                  <a:pos x="0" y="355"/>
                </a:cxn>
                <a:cxn ang="0">
                  <a:pos x="21" y="346"/>
                </a:cxn>
                <a:cxn ang="0">
                  <a:pos x="34" y="331"/>
                </a:cxn>
                <a:cxn ang="0">
                  <a:pos x="41" y="310"/>
                </a:cxn>
                <a:cxn ang="0">
                  <a:pos x="44" y="285"/>
                </a:cxn>
                <a:cxn ang="0">
                  <a:pos x="45" y="258"/>
                </a:cxn>
                <a:cxn ang="0">
                  <a:pos x="49" y="231"/>
                </a:cxn>
                <a:cxn ang="0">
                  <a:pos x="54" y="207"/>
                </a:cxn>
                <a:cxn ang="0">
                  <a:pos x="66" y="189"/>
                </a:cxn>
                <a:cxn ang="0">
                  <a:pos x="90" y="150"/>
                </a:cxn>
                <a:cxn ang="0">
                  <a:pos x="118" y="114"/>
                </a:cxn>
                <a:cxn ang="0">
                  <a:pos x="145" y="79"/>
                </a:cxn>
                <a:cxn ang="0">
                  <a:pos x="177" y="51"/>
                </a:cxn>
                <a:cxn ang="0">
                  <a:pos x="210" y="26"/>
                </a:cxn>
                <a:cxn ang="0">
                  <a:pos x="248" y="8"/>
                </a:cxn>
                <a:cxn ang="0">
                  <a:pos x="287" y="0"/>
                </a:cxn>
                <a:cxn ang="0">
                  <a:pos x="333" y="1"/>
                </a:cxn>
                <a:cxn ang="0">
                  <a:pos x="356" y="13"/>
                </a:cxn>
                <a:cxn ang="0">
                  <a:pos x="375" y="32"/>
                </a:cxn>
                <a:cxn ang="0">
                  <a:pos x="393" y="52"/>
                </a:cxn>
                <a:cxn ang="0">
                  <a:pos x="409" y="76"/>
                </a:cxn>
                <a:cxn ang="0">
                  <a:pos x="423" y="100"/>
                </a:cxn>
                <a:cxn ang="0">
                  <a:pos x="437" y="126"/>
                </a:cxn>
                <a:cxn ang="0">
                  <a:pos x="451" y="150"/>
                </a:cxn>
                <a:cxn ang="0">
                  <a:pos x="466" y="175"/>
                </a:cxn>
              </a:cxnLst>
              <a:rect l="0" t="0" r="r" b="b"/>
              <a:pathLst>
                <a:path w="483" h="504">
                  <a:moveTo>
                    <a:pt x="466" y="175"/>
                  </a:moveTo>
                  <a:lnTo>
                    <a:pt x="478" y="209"/>
                  </a:lnTo>
                  <a:lnTo>
                    <a:pt x="483" y="243"/>
                  </a:lnTo>
                  <a:lnTo>
                    <a:pt x="481" y="278"/>
                  </a:lnTo>
                  <a:lnTo>
                    <a:pt x="474" y="312"/>
                  </a:lnTo>
                  <a:lnTo>
                    <a:pt x="462" y="344"/>
                  </a:lnTo>
                  <a:lnTo>
                    <a:pt x="447" y="376"/>
                  </a:lnTo>
                  <a:lnTo>
                    <a:pt x="429" y="405"/>
                  </a:lnTo>
                  <a:lnTo>
                    <a:pt x="413" y="435"/>
                  </a:lnTo>
                  <a:lnTo>
                    <a:pt x="388" y="461"/>
                  </a:lnTo>
                  <a:lnTo>
                    <a:pt x="362" y="481"/>
                  </a:lnTo>
                  <a:lnTo>
                    <a:pt x="332" y="494"/>
                  </a:lnTo>
                  <a:lnTo>
                    <a:pt x="303" y="501"/>
                  </a:lnTo>
                  <a:lnTo>
                    <a:pt x="270" y="504"/>
                  </a:lnTo>
                  <a:lnTo>
                    <a:pt x="237" y="504"/>
                  </a:lnTo>
                  <a:lnTo>
                    <a:pt x="205" y="501"/>
                  </a:lnTo>
                  <a:lnTo>
                    <a:pt x="173" y="499"/>
                  </a:lnTo>
                  <a:lnTo>
                    <a:pt x="154" y="490"/>
                  </a:lnTo>
                  <a:lnTo>
                    <a:pt x="136" y="476"/>
                  </a:lnTo>
                  <a:lnTo>
                    <a:pt x="120" y="457"/>
                  </a:lnTo>
                  <a:lnTo>
                    <a:pt x="104" y="438"/>
                  </a:lnTo>
                  <a:lnTo>
                    <a:pt x="86" y="420"/>
                  </a:lnTo>
                  <a:lnTo>
                    <a:pt x="69" y="409"/>
                  </a:lnTo>
                  <a:lnTo>
                    <a:pt x="49" y="408"/>
                  </a:lnTo>
                  <a:lnTo>
                    <a:pt x="26" y="420"/>
                  </a:lnTo>
                  <a:lnTo>
                    <a:pt x="60" y="384"/>
                  </a:lnTo>
                  <a:lnTo>
                    <a:pt x="53" y="372"/>
                  </a:lnTo>
                  <a:lnTo>
                    <a:pt x="43" y="367"/>
                  </a:lnTo>
                  <a:lnTo>
                    <a:pt x="33" y="367"/>
                  </a:lnTo>
                  <a:lnTo>
                    <a:pt x="24" y="372"/>
                  </a:lnTo>
                  <a:lnTo>
                    <a:pt x="14" y="374"/>
                  </a:lnTo>
                  <a:lnTo>
                    <a:pt x="7" y="374"/>
                  </a:lnTo>
                  <a:lnTo>
                    <a:pt x="1" y="368"/>
                  </a:lnTo>
                  <a:lnTo>
                    <a:pt x="0" y="355"/>
                  </a:lnTo>
                  <a:lnTo>
                    <a:pt x="21" y="346"/>
                  </a:lnTo>
                  <a:lnTo>
                    <a:pt x="34" y="331"/>
                  </a:lnTo>
                  <a:lnTo>
                    <a:pt x="41" y="310"/>
                  </a:lnTo>
                  <a:lnTo>
                    <a:pt x="44" y="285"/>
                  </a:lnTo>
                  <a:lnTo>
                    <a:pt x="45" y="258"/>
                  </a:lnTo>
                  <a:lnTo>
                    <a:pt x="49" y="231"/>
                  </a:lnTo>
                  <a:lnTo>
                    <a:pt x="54" y="207"/>
                  </a:lnTo>
                  <a:lnTo>
                    <a:pt x="66" y="189"/>
                  </a:lnTo>
                  <a:lnTo>
                    <a:pt x="90" y="150"/>
                  </a:lnTo>
                  <a:lnTo>
                    <a:pt x="118" y="114"/>
                  </a:lnTo>
                  <a:lnTo>
                    <a:pt x="145" y="79"/>
                  </a:lnTo>
                  <a:lnTo>
                    <a:pt x="177" y="51"/>
                  </a:lnTo>
                  <a:lnTo>
                    <a:pt x="210" y="26"/>
                  </a:lnTo>
                  <a:lnTo>
                    <a:pt x="248" y="8"/>
                  </a:lnTo>
                  <a:lnTo>
                    <a:pt x="287" y="0"/>
                  </a:lnTo>
                  <a:lnTo>
                    <a:pt x="333" y="1"/>
                  </a:lnTo>
                  <a:lnTo>
                    <a:pt x="356" y="13"/>
                  </a:lnTo>
                  <a:lnTo>
                    <a:pt x="375" y="32"/>
                  </a:lnTo>
                  <a:lnTo>
                    <a:pt x="393" y="52"/>
                  </a:lnTo>
                  <a:lnTo>
                    <a:pt x="409" y="76"/>
                  </a:lnTo>
                  <a:lnTo>
                    <a:pt x="423" y="100"/>
                  </a:lnTo>
                  <a:lnTo>
                    <a:pt x="437" y="126"/>
                  </a:lnTo>
                  <a:lnTo>
                    <a:pt x="451" y="150"/>
                  </a:lnTo>
                  <a:lnTo>
                    <a:pt x="466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410"/>
            <p:cNvSpPr>
              <a:spLocks noChangeAspect="1"/>
            </p:cNvSpPr>
            <p:nvPr/>
          </p:nvSpPr>
          <p:spPr bwMode="auto">
            <a:xfrm rot="9668946">
              <a:off x="2784" y="1999"/>
              <a:ext cx="502" cy="519"/>
            </a:xfrm>
            <a:custGeom>
              <a:avLst/>
              <a:gdLst/>
              <a:ahLst/>
              <a:cxnLst>
                <a:cxn ang="0">
                  <a:pos x="354" y="40"/>
                </a:cxn>
                <a:cxn ang="0">
                  <a:pos x="397" y="72"/>
                </a:cxn>
                <a:cxn ang="0">
                  <a:pos x="431" y="117"/>
                </a:cxn>
                <a:cxn ang="0">
                  <a:pos x="457" y="170"/>
                </a:cxn>
                <a:cxn ang="0">
                  <a:pos x="468" y="211"/>
                </a:cxn>
                <a:cxn ang="0">
                  <a:pos x="468" y="234"/>
                </a:cxn>
                <a:cxn ang="0">
                  <a:pos x="468" y="255"/>
                </a:cxn>
                <a:cxn ang="0">
                  <a:pos x="465" y="279"/>
                </a:cxn>
                <a:cxn ang="0">
                  <a:pos x="466" y="299"/>
                </a:cxn>
                <a:cxn ang="0">
                  <a:pos x="477" y="302"/>
                </a:cxn>
                <a:cxn ang="0">
                  <a:pos x="492" y="293"/>
                </a:cxn>
                <a:cxn ang="0">
                  <a:pos x="500" y="304"/>
                </a:cxn>
                <a:cxn ang="0">
                  <a:pos x="463" y="342"/>
                </a:cxn>
                <a:cxn ang="0">
                  <a:pos x="426" y="372"/>
                </a:cxn>
                <a:cxn ang="0">
                  <a:pos x="439" y="392"/>
                </a:cxn>
                <a:cxn ang="0">
                  <a:pos x="473" y="403"/>
                </a:cxn>
                <a:cxn ang="0">
                  <a:pos x="452" y="413"/>
                </a:cxn>
                <a:cxn ang="0">
                  <a:pos x="429" y="414"/>
                </a:cxn>
                <a:cxn ang="0">
                  <a:pos x="405" y="412"/>
                </a:cxn>
                <a:cxn ang="0">
                  <a:pos x="371" y="435"/>
                </a:cxn>
                <a:cxn ang="0">
                  <a:pos x="320" y="478"/>
                </a:cxn>
                <a:cxn ang="0">
                  <a:pos x="264" y="508"/>
                </a:cxn>
                <a:cxn ang="0">
                  <a:pos x="202" y="519"/>
                </a:cxn>
                <a:cxn ang="0">
                  <a:pos x="142" y="508"/>
                </a:cxn>
                <a:cxn ang="0">
                  <a:pos x="93" y="480"/>
                </a:cxn>
                <a:cxn ang="0">
                  <a:pos x="49" y="444"/>
                </a:cxn>
                <a:cxn ang="0">
                  <a:pos x="17" y="398"/>
                </a:cxn>
                <a:cxn ang="0">
                  <a:pos x="0" y="319"/>
                </a:cxn>
                <a:cxn ang="0">
                  <a:pos x="9" y="219"/>
                </a:cxn>
                <a:cxn ang="0">
                  <a:pos x="48" y="133"/>
                </a:cxn>
                <a:cxn ang="0">
                  <a:pos x="109" y="62"/>
                </a:cxn>
                <a:cxn ang="0">
                  <a:pos x="169" y="20"/>
                </a:cxn>
                <a:cxn ang="0">
                  <a:pos x="219" y="3"/>
                </a:cxn>
                <a:cxn ang="0">
                  <a:pos x="269" y="0"/>
                </a:cxn>
                <a:cxn ang="0">
                  <a:pos x="312" y="15"/>
                </a:cxn>
              </a:cxnLst>
              <a:rect l="0" t="0" r="r" b="b"/>
              <a:pathLst>
                <a:path w="502" h="519">
                  <a:moveTo>
                    <a:pt x="329" y="33"/>
                  </a:moveTo>
                  <a:lnTo>
                    <a:pt x="354" y="40"/>
                  </a:lnTo>
                  <a:lnTo>
                    <a:pt x="377" y="54"/>
                  </a:lnTo>
                  <a:lnTo>
                    <a:pt x="397" y="72"/>
                  </a:lnTo>
                  <a:lnTo>
                    <a:pt x="415" y="94"/>
                  </a:lnTo>
                  <a:lnTo>
                    <a:pt x="431" y="117"/>
                  </a:lnTo>
                  <a:lnTo>
                    <a:pt x="445" y="144"/>
                  </a:lnTo>
                  <a:lnTo>
                    <a:pt x="457" y="170"/>
                  </a:lnTo>
                  <a:lnTo>
                    <a:pt x="468" y="199"/>
                  </a:lnTo>
                  <a:lnTo>
                    <a:pt x="468" y="211"/>
                  </a:lnTo>
                  <a:lnTo>
                    <a:pt x="468" y="223"/>
                  </a:lnTo>
                  <a:lnTo>
                    <a:pt x="468" y="234"/>
                  </a:lnTo>
                  <a:lnTo>
                    <a:pt x="469" y="246"/>
                  </a:lnTo>
                  <a:lnTo>
                    <a:pt x="468" y="255"/>
                  </a:lnTo>
                  <a:lnTo>
                    <a:pt x="468" y="268"/>
                  </a:lnTo>
                  <a:lnTo>
                    <a:pt x="465" y="279"/>
                  </a:lnTo>
                  <a:lnTo>
                    <a:pt x="462" y="293"/>
                  </a:lnTo>
                  <a:lnTo>
                    <a:pt x="466" y="299"/>
                  </a:lnTo>
                  <a:lnTo>
                    <a:pt x="472" y="302"/>
                  </a:lnTo>
                  <a:lnTo>
                    <a:pt x="477" y="302"/>
                  </a:lnTo>
                  <a:lnTo>
                    <a:pt x="482" y="300"/>
                  </a:lnTo>
                  <a:lnTo>
                    <a:pt x="492" y="293"/>
                  </a:lnTo>
                  <a:lnTo>
                    <a:pt x="502" y="287"/>
                  </a:lnTo>
                  <a:lnTo>
                    <a:pt x="500" y="304"/>
                  </a:lnTo>
                  <a:lnTo>
                    <a:pt x="486" y="324"/>
                  </a:lnTo>
                  <a:lnTo>
                    <a:pt x="463" y="342"/>
                  </a:lnTo>
                  <a:lnTo>
                    <a:pt x="442" y="358"/>
                  </a:lnTo>
                  <a:lnTo>
                    <a:pt x="426" y="372"/>
                  </a:lnTo>
                  <a:lnTo>
                    <a:pt x="423" y="384"/>
                  </a:lnTo>
                  <a:lnTo>
                    <a:pt x="439" y="392"/>
                  </a:lnTo>
                  <a:lnTo>
                    <a:pt x="482" y="395"/>
                  </a:lnTo>
                  <a:lnTo>
                    <a:pt x="473" y="403"/>
                  </a:lnTo>
                  <a:lnTo>
                    <a:pt x="463" y="409"/>
                  </a:lnTo>
                  <a:lnTo>
                    <a:pt x="452" y="413"/>
                  </a:lnTo>
                  <a:lnTo>
                    <a:pt x="441" y="415"/>
                  </a:lnTo>
                  <a:lnTo>
                    <a:pt x="429" y="414"/>
                  </a:lnTo>
                  <a:lnTo>
                    <a:pt x="416" y="414"/>
                  </a:lnTo>
                  <a:lnTo>
                    <a:pt x="405" y="412"/>
                  </a:lnTo>
                  <a:lnTo>
                    <a:pt x="395" y="409"/>
                  </a:lnTo>
                  <a:lnTo>
                    <a:pt x="371" y="435"/>
                  </a:lnTo>
                  <a:lnTo>
                    <a:pt x="347" y="458"/>
                  </a:lnTo>
                  <a:lnTo>
                    <a:pt x="320" y="478"/>
                  </a:lnTo>
                  <a:lnTo>
                    <a:pt x="294" y="496"/>
                  </a:lnTo>
                  <a:lnTo>
                    <a:pt x="264" y="508"/>
                  </a:lnTo>
                  <a:lnTo>
                    <a:pt x="235" y="517"/>
                  </a:lnTo>
                  <a:lnTo>
                    <a:pt x="202" y="519"/>
                  </a:lnTo>
                  <a:lnTo>
                    <a:pt x="168" y="518"/>
                  </a:lnTo>
                  <a:lnTo>
                    <a:pt x="142" y="508"/>
                  </a:lnTo>
                  <a:lnTo>
                    <a:pt x="117" y="496"/>
                  </a:lnTo>
                  <a:lnTo>
                    <a:pt x="93" y="480"/>
                  </a:lnTo>
                  <a:lnTo>
                    <a:pt x="70" y="464"/>
                  </a:lnTo>
                  <a:lnTo>
                    <a:pt x="49" y="444"/>
                  </a:lnTo>
                  <a:lnTo>
                    <a:pt x="32" y="422"/>
                  </a:lnTo>
                  <a:lnTo>
                    <a:pt x="17" y="398"/>
                  </a:lnTo>
                  <a:lnTo>
                    <a:pt x="8" y="373"/>
                  </a:lnTo>
                  <a:lnTo>
                    <a:pt x="0" y="319"/>
                  </a:lnTo>
                  <a:lnTo>
                    <a:pt x="1" y="268"/>
                  </a:lnTo>
                  <a:lnTo>
                    <a:pt x="9" y="219"/>
                  </a:lnTo>
                  <a:lnTo>
                    <a:pt x="25" y="175"/>
                  </a:lnTo>
                  <a:lnTo>
                    <a:pt x="48" y="133"/>
                  </a:lnTo>
                  <a:lnTo>
                    <a:pt x="76" y="95"/>
                  </a:lnTo>
                  <a:lnTo>
                    <a:pt x="109" y="62"/>
                  </a:lnTo>
                  <a:lnTo>
                    <a:pt x="149" y="33"/>
                  </a:lnTo>
                  <a:lnTo>
                    <a:pt x="169" y="20"/>
                  </a:lnTo>
                  <a:lnTo>
                    <a:pt x="194" y="10"/>
                  </a:lnTo>
                  <a:lnTo>
                    <a:pt x="219" y="3"/>
                  </a:lnTo>
                  <a:lnTo>
                    <a:pt x="246" y="0"/>
                  </a:lnTo>
                  <a:lnTo>
                    <a:pt x="269" y="0"/>
                  </a:lnTo>
                  <a:lnTo>
                    <a:pt x="293" y="5"/>
                  </a:lnTo>
                  <a:lnTo>
                    <a:pt x="312" y="15"/>
                  </a:lnTo>
                  <a:lnTo>
                    <a:pt x="329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411"/>
            <p:cNvSpPr>
              <a:spLocks noChangeAspect="1"/>
            </p:cNvSpPr>
            <p:nvPr/>
          </p:nvSpPr>
          <p:spPr bwMode="auto">
            <a:xfrm rot="9482735">
              <a:off x="2292" y="2056"/>
              <a:ext cx="55" cy="42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55" y="14"/>
                </a:cxn>
                <a:cxn ang="0">
                  <a:pos x="53" y="24"/>
                </a:cxn>
                <a:cxn ang="0">
                  <a:pos x="47" y="31"/>
                </a:cxn>
                <a:cxn ang="0">
                  <a:pos x="39" y="38"/>
                </a:cxn>
                <a:cxn ang="0">
                  <a:pos x="29" y="41"/>
                </a:cxn>
                <a:cxn ang="0">
                  <a:pos x="18" y="42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4" y="27"/>
                </a:cxn>
                <a:cxn ang="0">
                  <a:pos x="9" y="20"/>
                </a:cxn>
                <a:cxn ang="0">
                  <a:pos x="15" y="14"/>
                </a:cxn>
                <a:cxn ang="0">
                  <a:pos x="21" y="8"/>
                </a:cxn>
                <a:cxn ang="0">
                  <a:pos x="27" y="2"/>
                </a:cxn>
                <a:cxn ang="0">
                  <a:pos x="35" y="0"/>
                </a:cxn>
                <a:cxn ang="0">
                  <a:pos x="44" y="0"/>
                </a:cxn>
                <a:cxn ang="0">
                  <a:pos x="54" y="5"/>
                </a:cxn>
              </a:cxnLst>
              <a:rect l="0" t="0" r="r" b="b"/>
              <a:pathLst>
                <a:path w="55" h="42">
                  <a:moveTo>
                    <a:pt x="54" y="5"/>
                  </a:moveTo>
                  <a:lnTo>
                    <a:pt x="55" y="14"/>
                  </a:lnTo>
                  <a:lnTo>
                    <a:pt x="53" y="24"/>
                  </a:lnTo>
                  <a:lnTo>
                    <a:pt x="47" y="31"/>
                  </a:lnTo>
                  <a:lnTo>
                    <a:pt x="39" y="38"/>
                  </a:lnTo>
                  <a:lnTo>
                    <a:pt x="29" y="41"/>
                  </a:lnTo>
                  <a:lnTo>
                    <a:pt x="18" y="42"/>
                  </a:lnTo>
                  <a:lnTo>
                    <a:pt x="8" y="39"/>
                  </a:lnTo>
                  <a:lnTo>
                    <a:pt x="0" y="33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5" y="14"/>
                  </a:lnTo>
                  <a:lnTo>
                    <a:pt x="21" y="8"/>
                  </a:lnTo>
                  <a:lnTo>
                    <a:pt x="27" y="2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4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412"/>
            <p:cNvSpPr>
              <a:spLocks noChangeAspect="1"/>
            </p:cNvSpPr>
            <p:nvPr/>
          </p:nvSpPr>
          <p:spPr bwMode="auto">
            <a:xfrm rot="9420291">
              <a:off x="2105" y="2061"/>
              <a:ext cx="376" cy="401"/>
            </a:xfrm>
            <a:custGeom>
              <a:avLst/>
              <a:gdLst/>
              <a:ahLst/>
              <a:cxnLst>
                <a:cxn ang="0">
                  <a:pos x="196" y="137"/>
                </a:cxn>
                <a:cxn ang="0">
                  <a:pos x="226" y="136"/>
                </a:cxn>
                <a:cxn ang="0">
                  <a:pos x="250" y="119"/>
                </a:cxn>
                <a:cxn ang="0">
                  <a:pos x="275" y="97"/>
                </a:cxn>
                <a:cxn ang="0">
                  <a:pos x="289" y="78"/>
                </a:cxn>
                <a:cxn ang="0">
                  <a:pos x="296" y="61"/>
                </a:cxn>
                <a:cxn ang="0">
                  <a:pos x="305" y="43"/>
                </a:cxn>
                <a:cxn ang="0">
                  <a:pos x="315" y="35"/>
                </a:cxn>
                <a:cxn ang="0">
                  <a:pos x="334" y="57"/>
                </a:cxn>
                <a:cxn ang="0">
                  <a:pos x="357" y="103"/>
                </a:cxn>
                <a:cxn ang="0">
                  <a:pos x="373" y="150"/>
                </a:cxn>
                <a:cxn ang="0">
                  <a:pos x="376" y="199"/>
                </a:cxn>
                <a:cxn ang="0">
                  <a:pos x="367" y="247"/>
                </a:cxn>
                <a:cxn ang="0">
                  <a:pos x="347" y="290"/>
                </a:cxn>
                <a:cxn ang="0">
                  <a:pos x="320" y="328"/>
                </a:cxn>
                <a:cxn ang="0">
                  <a:pos x="286" y="361"/>
                </a:cxn>
                <a:cxn ang="0">
                  <a:pos x="246" y="387"/>
                </a:cxn>
                <a:cxn ang="0">
                  <a:pos x="202" y="398"/>
                </a:cxn>
                <a:cxn ang="0">
                  <a:pos x="157" y="398"/>
                </a:cxn>
                <a:cxn ang="0">
                  <a:pos x="113" y="390"/>
                </a:cxn>
                <a:cxn ang="0">
                  <a:pos x="75" y="370"/>
                </a:cxn>
                <a:cxn ang="0">
                  <a:pos x="46" y="336"/>
                </a:cxn>
                <a:cxn ang="0">
                  <a:pos x="25" y="299"/>
                </a:cxn>
                <a:cxn ang="0">
                  <a:pos x="7" y="261"/>
                </a:cxn>
                <a:cxn ang="0">
                  <a:pos x="0" y="208"/>
                </a:cxn>
                <a:cxn ang="0">
                  <a:pos x="19" y="141"/>
                </a:cxn>
                <a:cxn ang="0">
                  <a:pos x="51" y="82"/>
                </a:cxn>
                <a:cxn ang="0">
                  <a:pos x="92" y="26"/>
                </a:cxn>
                <a:cxn ang="0">
                  <a:pos x="108" y="23"/>
                </a:cxn>
                <a:cxn ang="0">
                  <a:pos x="115" y="62"/>
                </a:cxn>
                <a:cxn ang="0">
                  <a:pos x="138" y="90"/>
                </a:cxn>
                <a:cxn ang="0">
                  <a:pos x="167" y="116"/>
                </a:cxn>
              </a:cxnLst>
              <a:rect l="0" t="0" r="r" b="b"/>
              <a:pathLst>
                <a:path w="376" h="401">
                  <a:moveTo>
                    <a:pt x="181" y="130"/>
                  </a:moveTo>
                  <a:lnTo>
                    <a:pt x="196" y="137"/>
                  </a:lnTo>
                  <a:lnTo>
                    <a:pt x="212" y="139"/>
                  </a:lnTo>
                  <a:lnTo>
                    <a:pt x="226" y="136"/>
                  </a:lnTo>
                  <a:lnTo>
                    <a:pt x="239" y="129"/>
                  </a:lnTo>
                  <a:lnTo>
                    <a:pt x="250" y="119"/>
                  </a:lnTo>
                  <a:lnTo>
                    <a:pt x="262" y="109"/>
                  </a:lnTo>
                  <a:lnTo>
                    <a:pt x="275" y="97"/>
                  </a:lnTo>
                  <a:lnTo>
                    <a:pt x="287" y="86"/>
                  </a:lnTo>
                  <a:lnTo>
                    <a:pt x="289" y="78"/>
                  </a:lnTo>
                  <a:lnTo>
                    <a:pt x="292" y="71"/>
                  </a:lnTo>
                  <a:lnTo>
                    <a:pt x="296" y="61"/>
                  </a:lnTo>
                  <a:lnTo>
                    <a:pt x="301" y="53"/>
                  </a:lnTo>
                  <a:lnTo>
                    <a:pt x="305" y="43"/>
                  </a:lnTo>
                  <a:lnTo>
                    <a:pt x="310" y="37"/>
                  </a:lnTo>
                  <a:lnTo>
                    <a:pt x="315" y="35"/>
                  </a:lnTo>
                  <a:lnTo>
                    <a:pt x="321" y="36"/>
                  </a:lnTo>
                  <a:lnTo>
                    <a:pt x="334" y="57"/>
                  </a:lnTo>
                  <a:lnTo>
                    <a:pt x="346" y="79"/>
                  </a:lnTo>
                  <a:lnTo>
                    <a:pt x="357" y="103"/>
                  </a:lnTo>
                  <a:lnTo>
                    <a:pt x="367" y="127"/>
                  </a:lnTo>
                  <a:lnTo>
                    <a:pt x="373" y="150"/>
                  </a:lnTo>
                  <a:lnTo>
                    <a:pt x="376" y="175"/>
                  </a:lnTo>
                  <a:lnTo>
                    <a:pt x="376" y="199"/>
                  </a:lnTo>
                  <a:lnTo>
                    <a:pt x="374" y="225"/>
                  </a:lnTo>
                  <a:lnTo>
                    <a:pt x="367" y="247"/>
                  </a:lnTo>
                  <a:lnTo>
                    <a:pt x="358" y="270"/>
                  </a:lnTo>
                  <a:lnTo>
                    <a:pt x="347" y="290"/>
                  </a:lnTo>
                  <a:lnTo>
                    <a:pt x="335" y="310"/>
                  </a:lnTo>
                  <a:lnTo>
                    <a:pt x="320" y="328"/>
                  </a:lnTo>
                  <a:lnTo>
                    <a:pt x="304" y="345"/>
                  </a:lnTo>
                  <a:lnTo>
                    <a:pt x="286" y="361"/>
                  </a:lnTo>
                  <a:lnTo>
                    <a:pt x="268" y="376"/>
                  </a:lnTo>
                  <a:lnTo>
                    <a:pt x="246" y="387"/>
                  </a:lnTo>
                  <a:lnTo>
                    <a:pt x="225" y="395"/>
                  </a:lnTo>
                  <a:lnTo>
                    <a:pt x="202" y="398"/>
                  </a:lnTo>
                  <a:lnTo>
                    <a:pt x="180" y="401"/>
                  </a:lnTo>
                  <a:lnTo>
                    <a:pt x="157" y="398"/>
                  </a:lnTo>
                  <a:lnTo>
                    <a:pt x="135" y="395"/>
                  </a:lnTo>
                  <a:lnTo>
                    <a:pt x="113" y="390"/>
                  </a:lnTo>
                  <a:lnTo>
                    <a:pt x="94" y="383"/>
                  </a:lnTo>
                  <a:lnTo>
                    <a:pt x="75" y="370"/>
                  </a:lnTo>
                  <a:lnTo>
                    <a:pt x="59" y="354"/>
                  </a:lnTo>
                  <a:lnTo>
                    <a:pt x="46" y="336"/>
                  </a:lnTo>
                  <a:lnTo>
                    <a:pt x="35" y="319"/>
                  </a:lnTo>
                  <a:lnTo>
                    <a:pt x="25" y="299"/>
                  </a:lnTo>
                  <a:lnTo>
                    <a:pt x="15" y="280"/>
                  </a:lnTo>
                  <a:lnTo>
                    <a:pt x="7" y="261"/>
                  </a:lnTo>
                  <a:lnTo>
                    <a:pt x="0" y="246"/>
                  </a:lnTo>
                  <a:lnTo>
                    <a:pt x="0" y="208"/>
                  </a:lnTo>
                  <a:lnTo>
                    <a:pt x="7" y="174"/>
                  </a:lnTo>
                  <a:lnTo>
                    <a:pt x="19" y="141"/>
                  </a:lnTo>
                  <a:lnTo>
                    <a:pt x="34" y="112"/>
                  </a:lnTo>
                  <a:lnTo>
                    <a:pt x="51" y="82"/>
                  </a:lnTo>
                  <a:lnTo>
                    <a:pt x="72" y="54"/>
                  </a:lnTo>
                  <a:lnTo>
                    <a:pt x="92" y="26"/>
                  </a:lnTo>
                  <a:lnTo>
                    <a:pt x="113" y="0"/>
                  </a:lnTo>
                  <a:lnTo>
                    <a:pt x="108" y="23"/>
                  </a:lnTo>
                  <a:lnTo>
                    <a:pt x="110" y="44"/>
                  </a:lnTo>
                  <a:lnTo>
                    <a:pt x="115" y="62"/>
                  </a:lnTo>
                  <a:lnTo>
                    <a:pt x="127" y="78"/>
                  </a:lnTo>
                  <a:lnTo>
                    <a:pt x="138" y="90"/>
                  </a:lnTo>
                  <a:lnTo>
                    <a:pt x="152" y="104"/>
                  </a:lnTo>
                  <a:lnTo>
                    <a:pt x="167" y="116"/>
                  </a:lnTo>
                  <a:lnTo>
                    <a:pt x="181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413"/>
            <p:cNvSpPr>
              <a:spLocks noChangeAspect="1"/>
            </p:cNvSpPr>
            <p:nvPr/>
          </p:nvSpPr>
          <p:spPr bwMode="auto">
            <a:xfrm rot="9672112">
              <a:off x="2835" y="2054"/>
              <a:ext cx="403" cy="401"/>
            </a:xfrm>
            <a:custGeom>
              <a:avLst/>
              <a:gdLst/>
              <a:ahLst/>
              <a:cxnLst>
                <a:cxn ang="0">
                  <a:pos x="392" y="225"/>
                </a:cxn>
                <a:cxn ang="0">
                  <a:pos x="376" y="248"/>
                </a:cxn>
                <a:cxn ang="0">
                  <a:pos x="361" y="274"/>
                </a:cxn>
                <a:cxn ang="0">
                  <a:pos x="344" y="299"/>
                </a:cxn>
                <a:cxn ang="0">
                  <a:pos x="327" y="323"/>
                </a:cxn>
                <a:cxn ang="0">
                  <a:pos x="308" y="345"/>
                </a:cxn>
                <a:cxn ang="0">
                  <a:pos x="288" y="364"/>
                </a:cxn>
                <a:cxn ang="0">
                  <a:pos x="264" y="379"/>
                </a:cxn>
                <a:cxn ang="0">
                  <a:pos x="239" y="391"/>
                </a:cxn>
                <a:cxn ang="0">
                  <a:pos x="211" y="397"/>
                </a:cxn>
                <a:cxn ang="0">
                  <a:pos x="184" y="400"/>
                </a:cxn>
                <a:cxn ang="0">
                  <a:pos x="158" y="401"/>
                </a:cxn>
                <a:cxn ang="0">
                  <a:pos x="133" y="399"/>
                </a:cxn>
                <a:cxn ang="0">
                  <a:pos x="108" y="391"/>
                </a:cxn>
                <a:cxn ang="0">
                  <a:pos x="84" y="381"/>
                </a:cxn>
                <a:cxn ang="0">
                  <a:pos x="60" y="367"/>
                </a:cxn>
                <a:cxn ang="0">
                  <a:pos x="38" y="348"/>
                </a:cxn>
                <a:cxn ang="0">
                  <a:pos x="22" y="327"/>
                </a:cxn>
                <a:cxn ang="0">
                  <a:pos x="12" y="305"/>
                </a:cxn>
                <a:cxn ang="0">
                  <a:pos x="5" y="279"/>
                </a:cxn>
                <a:cxn ang="0">
                  <a:pos x="2" y="255"/>
                </a:cxn>
                <a:cxn ang="0">
                  <a:pos x="0" y="228"/>
                </a:cxn>
                <a:cxn ang="0">
                  <a:pos x="0" y="202"/>
                </a:cxn>
                <a:cxn ang="0">
                  <a:pos x="2" y="176"/>
                </a:cxn>
                <a:cxn ang="0">
                  <a:pos x="5" y="152"/>
                </a:cxn>
                <a:cxn ang="0">
                  <a:pos x="10" y="130"/>
                </a:cxn>
                <a:cxn ang="0">
                  <a:pos x="18" y="110"/>
                </a:cxn>
                <a:cxn ang="0">
                  <a:pos x="28" y="90"/>
                </a:cxn>
                <a:cxn ang="0">
                  <a:pos x="42" y="72"/>
                </a:cxn>
                <a:cxn ang="0">
                  <a:pos x="55" y="54"/>
                </a:cxn>
                <a:cxn ang="0">
                  <a:pos x="70" y="40"/>
                </a:cxn>
                <a:cxn ang="0">
                  <a:pos x="86" y="26"/>
                </a:cxn>
                <a:cxn ang="0">
                  <a:pos x="105" y="14"/>
                </a:cxn>
                <a:cxn ang="0">
                  <a:pos x="101" y="26"/>
                </a:cxn>
                <a:cxn ang="0">
                  <a:pos x="101" y="40"/>
                </a:cxn>
                <a:cxn ang="0">
                  <a:pos x="104" y="54"/>
                </a:cxn>
                <a:cxn ang="0">
                  <a:pos x="111" y="70"/>
                </a:cxn>
                <a:cxn ang="0">
                  <a:pos x="119" y="82"/>
                </a:cxn>
                <a:cxn ang="0">
                  <a:pos x="130" y="94"/>
                </a:cxn>
                <a:cxn ang="0">
                  <a:pos x="143" y="103"/>
                </a:cxn>
                <a:cxn ang="0">
                  <a:pos x="158" y="109"/>
                </a:cxn>
                <a:cxn ang="0">
                  <a:pos x="172" y="110"/>
                </a:cxn>
                <a:cxn ang="0">
                  <a:pos x="186" y="110"/>
                </a:cxn>
                <a:cxn ang="0">
                  <a:pos x="200" y="108"/>
                </a:cxn>
                <a:cxn ang="0">
                  <a:pos x="214" y="104"/>
                </a:cxn>
                <a:cxn ang="0">
                  <a:pos x="226" y="98"/>
                </a:cxn>
                <a:cxn ang="0">
                  <a:pos x="240" y="91"/>
                </a:cxn>
                <a:cxn ang="0">
                  <a:pos x="252" y="81"/>
                </a:cxn>
                <a:cxn ang="0">
                  <a:pos x="265" y="72"/>
                </a:cxn>
                <a:cxn ang="0">
                  <a:pos x="299" y="0"/>
                </a:cxn>
                <a:cxn ang="0">
                  <a:pos x="317" y="21"/>
                </a:cxn>
                <a:cxn ang="0">
                  <a:pos x="339" y="44"/>
                </a:cxn>
                <a:cxn ang="0">
                  <a:pos x="359" y="68"/>
                </a:cxn>
                <a:cxn ang="0">
                  <a:pos x="379" y="95"/>
                </a:cxn>
                <a:cxn ang="0">
                  <a:pos x="394" y="123"/>
                </a:cxn>
                <a:cxn ang="0">
                  <a:pos x="403" y="154"/>
                </a:cxn>
                <a:cxn ang="0">
                  <a:pos x="402" y="187"/>
                </a:cxn>
                <a:cxn ang="0">
                  <a:pos x="392" y="225"/>
                </a:cxn>
              </a:cxnLst>
              <a:rect l="0" t="0" r="r" b="b"/>
              <a:pathLst>
                <a:path w="403" h="401">
                  <a:moveTo>
                    <a:pt x="392" y="225"/>
                  </a:moveTo>
                  <a:lnTo>
                    <a:pt x="376" y="248"/>
                  </a:lnTo>
                  <a:lnTo>
                    <a:pt x="361" y="274"/>
                  </a:lnTo>
                  <a:lnTo>
                    <a:pt x="344" y="299"/>
                  </a:lnTo>
                  <a:lnTo>
                    <a:pt x="327" y="323"/>
                  </a:lnTo>
                  <a:lnTo>
                    <a:pt x="308" y="345"/>
                  </a:lnTo>
                  <a:lnTo>
                    <a:pt x="288" y="364"/>
                  </a:lnTo>
                  <a:lnTo>
                    <a:pt x="264" y="379"/>
                  </a:lnTo>
                  <a:lnTo>
                    <a:pt x="239" y="391"/>
                  </a:lnTo>
                  <a:lnTo>
                    <a:pt x="211" y="397"/>
                  </a:lnTo>
                  <a:lnTo>
                    <a:pt x="184" y="400"/>
                  </a:lnTo>
                  <a:lnTo>
                    <a:pt x="158" y="401"/>
                  </a:lnTo>
                  <a:lnTo>
                    <a:pt x="133" y="399"/>
                  </a:lnTo>
                  <a:lnTo>
                    <a:pt x="108" y="391"/>
                  </a:lnTo>
                  <a:lnTo>
                    <a:pt x="84" y="381"/>
                  </a:lnTo>
                  <a:lnTo>
                    <a:pt x="60" y="367"/>
                  </a:lnTo>
                  <a:lnTo>
                    <a:pt x="38" y="348"/>
                  </a:lnTo>
                  <a:lnTo>
                    <a:pt x="22" y="327"/>
                  </a:lnTo>
                  <a:lnTo>
                    <a:pt x="12" y="305"/>
                  </a:lnTo>
                  <a:lnTo>
                    <a:pt x="5" y="279"/>
                  </a:lnTo>
                  <a:lnTo>
                    <a:pt x="2" y="255"/>
                  </a:lnTo>
                  <a:lnTo>
                    <a:pt x="0" y="228"/>
                  </a:lnTo>
                  <a:lnTo>
                    <a:pt x="0" y="202"/>
                  </a:lnTo>
                  <a:lnTo>
                    <a:pt x="2" y="176"/>
                  </a:lnTo>
                  <a:lnTo>
                    <a:pt x="5" y="152"/>
                  </a:lnTo>
                  <a:lnTo>
                    <a:pt x="10" y="130"/>
                  </a:lnTo>
                  <a:lnTo>
                    <a:pt x="18" y="110"/>
                  </a:lnTo>
                  <a:lnTo>
                    <a:pt x="28" y="90"/>
                  </a:lnTo>
                  <a:lnTo>
                    <a:pt x="42" y="72"/>
                  </a:lnTo>
                  <a:lnTo>
                    <a:pt x="55" y="54"/>
                  </a:lnTo>
                  <a:lnTo>
                    <a:pt x="70" y="40"/>
                  </a:lnTo>
                  <a:lnTo>
                    <a:pt x="86" y="26"/>
                  </a:lnTo>
                  <a:lnTo>
                    <a:pt x="105" y="14"/>
                  </a:lnTo>
                  <a:lnTo>
                    <a:pt x="101" y="26"/>
                  </a:lnTo>
                  <a:lnTo>
                    <a:pt x="101" y="40"/>
                  </a:lnTo>
                  <a:lnTo>
                    <a:pt x="104" y="54"/>
                  </a:lnTo>
                  <a:lnTo>
                    <a:pt x="111" y="70"/>
                  </a:lnTo>
                  <a:lnTo>
                    <a:pt x="119" y="82"/>
                  </a:lnTo>
                  <a:lnTo>
                    <a:pt x="130" y="94"/>
                  </a:lnTo>
                  <a:lnTo>
                    <a:pt x="143" y="103"/>
                  </a:lnTo>
                  <a:lnTo>
                    <a:pt x="158" y="109"/>
                  </a:lnTo>
                  <a:lnTo>
                    <a:pt x="172" y="110"/>
                  </a:lnTo>
                  <a:lnTo>
                    <a:pt x="186" y="110"/>
                  </a:lnTo>
                  <a:lnTo>
                    <a:pt x="200" y="108"/>
                  </a:lnTo>
                  <a:lnTo>
                    <a:pt x="214" y="104"/>
                  </a:lnTo>
                  <a:lnTo>
                    <a:pt x="226" y="98"/>
                  </a:lnTo>
                  <a:lnTo>
                    <a:pt x="240" y="91"/>
                  </a:lnTo>
                  <a:lnTo>
                    <a:pt x="252" y="81"/>
                  </a:lnTo>
                  <a:lnTo>
                    <a:pt x="265" y="72"/>
                  </a:lnTo>
                  <a:lnTo>
                    <a:pt x="299" y="0"/>
                  </a:lnTo>
                  <a:lnTo>
                    <a:pt x="317" y="21"/>
                  </a:lnTo>
                  <a:lnTo>
                    <a:pt x="339" y="44"/>
                  </a:lnTo>
                  <a:lnTo>
                    <a:pt x="359" y="68"/>
                  </a:lnTo>
                  <a:lnTo>
                    <a:pt x="379" y="95"/>
                  </a:lnTo>
                  <a:lnTo>
                    <a:pt x="394" y="123"/>
                  </a:lnTo>
                  <a:lnTo>
                    <a:pt x="403" y="154"/>
                  </a:lnTo>
                  <a:lnTo>
                    <a:pt x="402" y="187"/>
                  </a:lnTo>
                  <a:lnTo>
                    <a:pt x="392" y="2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414"/>
            <p:cNvSpPr>
              <a:spLocks noChangeAspect="1"/>
            </p:cNvSpPr>
            <p:nvPr/>
          </p:nvSpPr>
          <p:spPr bwMode="auto">
            <a:xfrm rot="9693903">
              <a:off x="2986" y="2075"/>
              <a:ext cx="47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47" y="14"/>
                </a:cxn>
                <a:cxn ang="0">
                  <a:pos x="0" y="14"/>
                </a:cxn>
              </a:cxnLst>
              <a:rect l="0" t="0" r="r" b="b"/>
              <a:pathLst>
                <a:path w="47" h="14">
                  <a:moveTo>
                    <a:pt x="0" y="14"/>
                  </a:moveTo>
                  <a:lnTo>
                    <a:pt x="0" y="0"/>
                  </a:lnTo>
                  <a:lnTo>
                    <a:pt x="47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415"/>
            <p:cNvSpPr>
              <a:spLocks noChangeAspect="1"/>
            </p:cNvSpPr>
            <p:nvPr/>
          </p:nvSpPr>
          <p:spPr bwMode="auto">
            <a:xfrm>
              <a:off x="2064" y="3067"/>
              <a:ext cx="997" cy="318"/>
            </a:xfrm>
            <a:custGeom>
              <a:avLst/>
              <a:gdLst/>
              <a:ahLst/>
              <a:cxnLst>
                <a:cxn ang="0">
                  <a:pos x="894" y="352"/>
                </a:cxn>
                <a:cxn ang="0">
                  <a:pos x="894" y="341"/>
                </a:cxn>
                <a:cxn ang="0">
                  <a:pos x="906" y="334"/>
                </a:cxn>
                <a:cxn ang="0">
                  <a:pos x="923" y="328"/>
                </a:cxn>
                <a:cxn ang="0">
                  <a:pos x="932" y="319"/>
                </a:cxn>
                <a:cxn ang="0">
                  <a:pos x="885" y="227"/>
                </a:cxn>
                <a:cxn ang="0">
                  <a:pos x="798" y="143"/>
                </a:cxn>
                <a:cxn ang="0">
                  <a:pos x="677" y="73"/>
                </a:cxn>
                <a:cxn ang="0">
                  <a:pos x="556" y="35"/>
                </a:cxn>
                <a:cxn ang="0">
                  <a:pos x="420" y="25"/>
                </a:cxn>
                <a:cxn ang="0">
                  <a:pos x="313" y="54"/>
                </a:cxn>
                <a:cxn ang="0">
                  <a:pos x="221" y="86"/>
                </a:cxn>
                <a:cxn ang="0">
                  <a:pos x="147" y="135"/>
                </a:cxn>
                <a:cxn ang="0">
                  <a:pos x="122" y="165"/>
                </a:cxn>
                <a:cxn ang="0">
                  <a:pos x="97" y="193"/>
                </a:cxn>
                <a:cxn ang="0">
                  <a:pos x="73" y="222"/>
                </a:cxn>
                <a:cxn ang="0">
                  <a:pos x="53" y="251"/>
                </a:cxn>
                <a:cxn ang="0">
                  <a:pos x="64" y="261"/>
                </a:cxn>
                <a:cxn ang="0">
                  <a:pos x="81" y="267"/>
                </a:cxn>
                <a:cxn ang="0">
                  <a:pos x="94" y="274"/>
                </a:cxn>
                <a:cxn ang="0">
                  <a:pos x="93" y="287"/>
                </a:cxn>
                <a:cxn ang="0">
                  <a:pos x="75" y="290"/>
                </a:cxn>
                <a:cxn ang="0">
                  <a:pos x="58" y="287"/>
                </a:cxn>
                <a:cxn ang="0">
                  <a:pos x="45" y="280"/>
                </a:cxn>
                <a:cxn ang="0">
                  <a:pos x="31" y="272"/>
                </a:cxn>
                <a:cxn ang="0">
                  <a:pos x="12" y="262"/>
                </a:cxn>
                <a:cxn ang="0">
                  <a:pos x="3" y="247"/>
                </a:cxn>
                <a:cxn ang="0">
                  <a:pos x="0" y="235"/>
                </a:cxn>
                <a:cxn ang="0">
                  <a:pos x="2" y="221"/>
                </a:cxn>
                <a:cxn ang="0">
                  <a:pos x="9" y="220"/>
                </a:cxn>
                <a:cxn ang="0">
                  <a:pos x="17" y="223"/>
                </a:cxn>
                <a:cxn ang="0">
                  <a:pos x="57" y="197"/>
                </a:cxn>
                <a:cxn ang="0">
                  <a:pos x="128" y="122"/>
                </a:cxn>
                <a:cxn ang="0">
                  <a:pos x="227" y="57"/>
                </a:cxn>
                <a:cxn ang="0">
                  <a:pos x="354" y="14"/>
                </a:cxn>
                <a:cxn ang="0">
                  <a:pos x="476" y="0"/>
                </a:cxn>
                <a:cxn ang="0">
                  <a:pos x="569" y="11"/>
                </a:cxn>
                <a:cxn ang="0">
                  <a:pos x="656" y="37"/>
                </a:cxn>
                <a:cxn ang="0">
                  <a:pos x="737" y="74"/>
                </a:cxn>
                <a:cxn ang="0">
                  <a:pos x="812" y="115"/>
                </a:cxn>
                <a:cxn ang="0">
                  <a:pos x="872" y="163"/>
                </a:cxn>
                <a:cxn ang="0">
                  <a:pos x="917" y="217"/>
                </a:cxn>
                <a:cxn ang="0">
                  <a:pos x="946" y="273"/>
                </a:cxn>
                <a:cxn ang="0">
                  <a:pos x="961" y="302"/>
                </a:cxn>
                <a:cxn ang="0">
                  <a:pos x="971" y="299"/>
                </a:cxn>
                <a:cxn ang="0">
                  <a:pos x="982" y="296"/>
                </a:cxn>
                <a:cxn ang="0">
                  <a:pos x="992" y="297"/>
                </a:cxn>
                <a:cxn ang="0">
                  <a:pos x="995" y="311"/>
                </a:cxn>
                <a:cxn ang="0">
                  <a:pos x="977" y="330"/>
                </a:cxn>
                <a:cxn ang="0">
                  <a:pos x="945" y="346"/>
                </a:cxn>
                <a:cxn ang="0">
                  <a:pos x="907" y="359"/>
                </a:cxn>
                <a:cxn ang="0">
                  <a:pos x="885" y="359"/>
                </a:cxn>
              </a:cxnLst>
              <a:rect l="0" t="0" r="r" b="b"/>
              <a:pathLst>
                <a:path w="997" h="363">
                  <a:moveTo>
                    <a:pt x="884" y="357"/>
                  </a:moveTo>
                  <a:lnTo>
                    <a:pt x="894" y="352"/>
                  </a:lnTo>
                  <a:lnTo>
                    <a:pt x="892" y="347"/>
                  </a:lnTo>
                  <a:lnTo>
                    <a:pt x="894" y="341"/>
                  </a:lnTo>
                  <a:lnTo>
                    <a:pt x="901" y="338"/>
                  </a:lnTo>
                  <a:lnTo>
                    <a:pt x="906" y="334"/>
                  </a:lnTo>
                  <a:lnTo>
                    <a:pt x="914" y="331"/>
                  </a:lnTo>
                  <a:lnTo>
                    <a:pt x="923" y="328"/>
                  </a:lnTo>
                  <a:lnTo>
                    <a:pt x="928" y="324"/>
                  </a:lnTo>
                  <a:lnTo>
                    <a:pt x="932" y="319"/>
                  </a:lnTo>
                  <a:lnTo>
                    <a:pt x="915" y="272"/>
                  </a:lnTo>
                  <a:lnTo>
                    <a:pt x="885" y="227"/>
                  </a:lnTo>
                  <a:lnTo>
                    <a:pt x="846" y="184"/>
                  </a:lnTo>
                  <a:lnTo>
                    <a:pt x="798" y="143"/>
                  </a:lnTo>
                  <a:lnTo>
                    <a:pt x="740" y="106"/>
                  </a:lnTo>
                  <a:lnTo>
                    <a:pt x="677" y="73"/>
                  </a:lnTo>
                  <a:lnTo>
                    <a:pt x="606" y="56"/>
                  </a:lnTo>
                  <a:lnTo>
                    <a:pt x="556" y="35"/>
                  </a:lnTo>
                  <a:lnTo>
                    <a:pt x="475" y="21"/>
                  </a:lnTo>
                  <a:lnTo>
                    <a:pt x="420" y="25"/>
                  </a:lnTo>
                  <a:lnTo>
                    <a:pt x="354" y="44"/>
                  </a:lnTo>
                  <a:lnTo>
                    <a:pt x="313" y="54"/>
                  </a:lnTo>
                  <a:lnTo>
                    <a:pt x="266" y="65"/>
                  </a:lnTo>
                  <a:lnTo>
                    <a:pt x="221" y="86"/>
                  </a:lnTo>
                  <a:lnTo>
                    <a:pt x="182" y="109"/>
                  </a:lnTo>
                  <a:lnTo>
                    <a:pt x="147" y="135"/>
                  </a:lnTo>
                  <a:lnTo>
                    <a:pt x="135" y="150"/>
                  </a:lnTo>
                  <a:lnTo>
                    <a:pt x="122" y="165"/>
                  </a:lnTo>
                  <a:lnTo>
                    <a:pt x="110" y="179"/>
                  </a:lnTo>
                  <a:lnTo>
                    <a:pt x="97" y="193"/>
                  </a:lnTo>
                  <a:lnTo>
                    <a:pt x="84" y="207"/>
                  </a:lnTo>
                  <a:lnTo>
                    <a:pt x="73" y="222"/>
                  </a:lnTo>
                  <a:lnTo>
                    <a:pt x="63" y="237"/>
                  </a:lnTo>
                  <a:lnTo>
                    <a:pt x="53" y="251"/>
                  </a:lnTo>
                  <a:lnTo>
                    <a:pt x="57" y="258"/>
                  </a:lnTo>
                  <a:lnTo>
                    <a:pt x="64" y="261"/>
                  </a:lnTo>
                  <a:lnTo>
                    <a:pt x="72" y="264"/>
                  </a:lnTo>
                  <a:lnTo>
                    <a:pt x="81" y="267"/>
                  </a:lnTo>
                  <a:lnTo>
                    <a:pt x="90" y="269"/>
                  </a:lnTo>
                  <a:lnTo>
                    <a:pt x="94" y="274"/>
                  </a:lnTo>
                  <a:lnTo>
                    <a:pt x="97" y="279"/>
                  </a:lnTo>
                  <a:lnTo>
                    <a:pt x="93" y="287"/>
                  </a:lnTo>
                  <a:lnTo>
                    <a:pt x="85" y="289"/>
                  </a:lnTo>
                  <a:lnTo>
                    <a:pt x="75" y="290"/>
                  </a:lnTo>
                  <a:lnTo>
                    <a:pt x="67" y="289"/>
                  </a:lnTo>
                  <a:lnTo>
                    <a:pt x="58" y="287"/>
                  </a:lnTo>
                  <a:lnTo>
                    <a:pt x="52" y="283"/>
                  </a:lnTo>
                  <a:lnTo>
                    <a:pt x="45" y="280"/>
                  </a:lnTo>
                  <a:lnTo>
                    <a:pt x="37" y="277"/>
                  </a:lnTo>
                  <a:lnTo>
                    <a:pt x="31" y="272"/>
                  </a:lnTo>
                  <a:lnTo>
                    <a:pt x="21" y="267"/>
                  </a:lnTo>
                  <a:lnTo>
                    <a:pt x="12" y="262"/>
                  </a:lnTo>
                  <a:lnTo>
                    <a:pt x="6" y="255"/>
                  </a:lnTo>
                  <a:lnTo>
                    <a:pt x="3" y="247"/>
                  </a:lnTo>
                  <a:lnTo>
                    <a:pt x="1" y="241"/>
                  </a:lnTo>
                  <a:lnTo>
                    <a:pt x="0" y="235"/>
                  </a:lnTo>
                  <a:lnTo>
                    <a:pt x="1" y="228"/>
                  </a:lnTo>
                  <a:lnTo>
                    <a:pt x="2" y="221"/>
                  </a:lnTo>
                  <a:lnTo>
                    <a:pt x="5" y="220"/>
                  </a:lnTo>
                  <a:lnTo>
                    <a:pt x="9" y="220"/>
                  </a:lnTo>
                  <a:lnTo>
                    <a:pt x="13" y="221"/>
                  </a:lnTo>
                  <a:lnTo>
                    <a:pt x="17" y="223"/>
                  </a:lnTo>
                  <a:lnTo>
                    <a:pt x="31" y="236"/>
                  </a:lnTo>
                  <a:lnTo>
                    <a:pt x="57" y="197"/>
                  </a:lnTo>
                  <a:lnTo>
                    <a:pt x="88" y="158"/>
                  </a:lnTo>
                  <a:lnTo>
                    <a:pt x="128" y="122"/>
                  </a:lnTo>
                  <a:lnTo>
                    <a:pt x="175" y="87"/>
                  </a:lnTo>
                  <a:lnTo>
                    <a:pt x="227" y="57"/>
                  </a:lnTo>
                  <a:lnTo>
                    <a:pt x="287" y="32"/>
                  </a:lnTo>
                  <a:lnTo>
                    <a:pt x="354" y="14"/>
                  </a:lnTo>
                  <a:lnTo>
                    <a:pt x="427" y="2"/>
                  </a:lnTo>
                  <a:lnTo>
                    <a:pt x="476" y="0"/>
                  </a:lnTo>
                  <a:lnTo>
                    <a:pt x="522" y="3"/>
                  </a:lnTo>
                  <a:lnTo>
                    <a:pt x="569" y="11"/>
                  </a:lnTo>
                  <a:lnTo>
                    <a:pt x="613" y="23"/>
                  </a:lnTo>
                  <a:lnTo>
                    <a:pt x="656" y="37"/>
                  </a:lnTo>
                  <a:lnTo>
                    <a:pt x="697" y="54"/>
                  </a:lnTo>
                  <a:lnTo>
                    <a:pt x="737" y="74"/>
                  </a:lnTo>
                  <a:lnTo>
                    <a:pt x="774" y="92"/>
                  </a:lnTo>
                  <a:lnTo>
                    <a:pt x="812" y="115"/>
                  </a:lnTo>
                  <a:lnTo>
                    <a:pt x="844" y="137"/>
                  </a:lnTo>
                  <a:lnTo>
                    <a:pt x="872" y="163"/>
                  </a:lnTo>
                  <a:lnTo>
                    <a:pt x="897" y="189"/>
                  </a:lnTo>
                  <a:lnTo>
                    <a:pt x="917" y="217"/>
                  </a:lnTo>
                  <a:lnTo>
                    <a:pt x="933" y="244"/>
                  </a:lnTo>
                  <a:lnTo>
                    <a:pt x="946" y="273"/>
                  </a:lnTo>
                  <a:lnTo>
                    <a:pt x="958" y="301"/>
                  </a:lnTo>
                  <a:lnTo>
                    <a:pt x="961" y="302"/>
                  </a:lnTo>
                  <a:lnTo>
                    <a:pt x="966" y="301"/>
                  </a:lnTo>
                  <a:lnTo>
                    <a:pt x="971" y="299"/>
                  </a:lnTo>
                  <a:lnTo>
                    <a:pt x="976" y="297"/>
                  </a:lnTo>
                  <a:lnTo>
                    <a:pt x="982" y="296"/>
                  </a:lnTo>
                  <a:lnTo>
                    <a:pt x="987" y="295"/>
                  </a:lnTo>
                  <a:lnTo>
                    <a:pt x="992" y="297"/>
                  </a:lnTo>
                  <a:lnTo>
                    <a:pt x="997" y="299"/>
                  </a:lnTo>
                  <a:lnTo>
                    <a:pt x="995" y="311"/>
                  </a:lnTo>
                  <a:lnTo>
                    <a:pt x="988" y="321"/>
                  </a:lnTo>
                  <a:lnTo>
                    <a:pt x="977" y="330"/>
                  </a:lnTo>
                  <a:lnTo>
                    <a:pt x="962" y="338"/>
                  </a:lnTo>
                  <a:lnTo>
                    <a:pt x="945" y="346"/>
                  </a:lnTo>
                  <a:lnTo>
                    <a:pt x="926" y="352"/>
                  </a:lnTo>
                  <a:lnTo>
                    <a:pt x="907" y="359"/>
                  </a:lnTo>
                  <a:lnTo>
                    <a:pt x="888" y="363"/>
                  </a:lnTo>
                  <a:lnTo>
                    <a:pt x="885" y="359"/>
                  </a:lnTo>
                  <a:lnTo>
                    <a:pt x="884" y="3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416"/>
            <p:cNvSpPr>
              <a:spLocks noChangeAspect="1"/>
            </p:cNvSpPr>
            <p:nvPr/>
          </p:nvSpPr>
          <p:spPr bwMode="auto">
            <a:xfrm>
              <a:off x="1521" y="2719"/>
              <a:ext cx="211" cy="427"/>
            </a:xfrm>
            <a:custGeom>
              <a:avLst/>
              <a:gdLst/>
              <a:ahLst/>
              <a:cxnLst>
                <a:cxn ang="0">
                  <a:pos x="211" y="181"/>
                </a:cxn>
                <a:cxn ang="0">
                  <a:pos x="208" y="217"/>
                </a:cxn>
                <a:cxn ang="0">
                  <a:pos x="206" y="254"/>
                </a:cxn>
                <a:cxn ang="0">
                  <a:pos x="203" y="292"/>
                </a:cxn>
                <a:cxn ang="0">
                  <a:pos x="199" y="328"/>
                </a:cxn>
                <a:cxn ang="0">
                  <a:pos x="189" y="361"/>
                </a:cxn>
                <a:cxn ang="0">
                  <a:pos x="173" y="389"/>
                </a:cxn>
                <a:cxn ang="0">
                  <a:pos x="149" y="412"/>
                </a:cxn>
                <a:cxn ang="0">
                  <a:pos x="118" y="427"/>
                </a:cxn>
                <a:cxn ang="0">
                  <a:pos x="98" y="424"/>
                </a:cxn>
                <a:cxn ang="0">
                  <a:pos x="83" y="416"/>
                </a:cxn>
                <a:cxn ang="0">
                  <a:pos x="69" y="404"/>
                </a:cxn>
                <a:cxn ang="0">
                  <a:pos x="56" y="389"/>
                </a:cxn>
                <a:cxn ang="0">
                  <a:pos x="44" y="372"/>
                </a:cxn>
                <a:cxn ang="0">
                  <a:pos x="33" y="355"/>
                </a:cxn>
                <a:cxn ang="0">
                  <a:pos x="22" y="338"/>
                </a:cxn>
                <a:cxn ang="0">
                  <a:pos x="10" y="325"/>
                </a:cxn>
                <a:cxn ang="0">
                  <a:pos x="2" y="282"/>
                </a:cxn>
                <a:cxn ang="0">
                  <a:pos x="0" y="239"/>
                </a:cxn>
                <a:cxn ang="0">
                  <a:pos x="2" y="193"/>
                </a:cxn>
                <a:cxn ang="0">
                  <a:pos x="10" y="149"/>
                </a:cxn>
                <a:cxn ang="0">
                  <a:pos x="23" y="106"/>
                </a:cxn>
                <a:cxn ang="0">
                  <a:pos x="42" y="66"/>
                </a:cxn>
                <a:cxn ang="0">
                  <a:pos x="67" y="29"/>
                </a:cxn>
                <a:cxn ang="0">
                  <a:pos x="97" y="0"/>
                </a:cxn>
                <a:cxn ang="0">
                  <a:pos x="118" y="13"/>
                </a:cxn>
                <a:cxn ang="0">
                  <a:pos x="139" y="29"/>
                </a:cxn>
                <a:cxn ang="0">
                  <a:pos x="158" y="48"/>
                </a:cxn>
                <a:cxn ang="0">
                  <a:pos x="176" y="70"/>
                </a:cxn>
                <a:cxn ang="0">
                  <a:pos x="189" y="94"/>
                </a:cxn>
                <a:cxn ang="0">
                  <a:pos x="200" y="120"/>
                </a:cxn>
                <a:cxn ang="0">
                  <a:pos x="207" y="149"/>
                </a:cxn>
                <a:cxn ang="0">
                  <a:pos x="211" y="181"/>
                </a:cxn>
              </a:cxnLst>
              <a:rect l="0" t="0" r="r" b="b"/>
              <a:pathLst>
                <a:path w="211" h="427">
                  <a:moveTo>
                    <a:pt x="211" y="181"/>
                  </a:moveTo>
                  <a:lnTo>
                    <a:pt x="208" y="217"/>
                  </a:lnTo>
                  <a:lnTo>
                    <a:pt x="206" y="254"/>
                  </a:lnTo>
                  <a:lnTo>
                    <a:pt x="203" y="292"/>
                  </a:lnTo>
                  <a:lnTo>
                    <a:pt x="199" y="328"/>
                  </a:lnTo>
                  <a:lnTo>
                    <a:pt x="189" y="361"/>
                  </a:lnTo>
                  <a:lnTo>
                    <a:pt x="173" y="389"/>
                  </a:lnTo>
                  <a:lnTo>
                    <a:pt x="149" y="412"/>
                  </a:lnTo>
                  <a:lnTo>
                    <a:pt x="118" y="427"/>
                  </a:lnTo>
                  <a:lnTo>
                    <a:pt x="98" y="424"/>
                  </a:lnTo>
                  <a:lnTo>
                    <a:pt x="83" y="416"/>
                  </a:lnTo>
                  <a:lnTo>
                    <a:pt x="69" y="404"/>
                  </a:lnTo>
                  <a:lnTo>
                    <a:pt x="56" y="389"/>
                  </a:lnTo>
                  <a:lnTo>
                    <a:pt x="44" y="372"/>
                  </a:lnTo>
                  <a:lnTo>
                    <a:pt x="33" y="355"/>
                  </a:lnTo>
                  <a:lnTo>
                    <a:pt x="22" y="338"/>
                  </a:lnTo>
                  <a:lnTo>
                    <a:pt x="10" y="325"/>
                  </a:lnTo>
                  <a:lnTo>
                    <a:pt x="2" y="282"/>
                  </a:lnTo>
                  <a:lnTo>
                    <a:pt x="0" y="239"/>
                  </a:lnTo>
                  <a:lnTo>
                    <a:pt x="2" y="193"/>
                  </a:lnTo>
                  <a:lnTo>
                    <a:pt x="10" y="149"/>
                  </a:lnTo>
                  <a:lnTo>
                    <a:pt x="23" y="106"/>
                  </a:lnTo>
                  <a:lnTo>
                    <a:pt x="42" y="66"/>
                  </a:lnTo>
                  <a:lnTo>
                    <a:pt x="67" y="29"/>
                  </a:lnTo>
                  <a:lnTo>
                    <a:pt x="97" y="0"/>
                  </a:lnTo>
                  <a:lnTo>
                    <a:pt x="118" y="13"/>
                  </a:lnTo>
                  <a:lnTo>
                    <a:pt x="139" y="29"/>
                  </a:lnTo>
                  <a:lnTo>
                    <a:pt x="158" y="48"/>
                  </a:lnTo>
                  <a:lnTo>
                    <a:pt x="176" y="70"/>
                  </a:lnTo>
                  <a:lnTo>
                    <a:pt x="189" y="94"/>
                  </a:lnTo>
                  <a:lnTo>
                    <a:pt x="200" y="120"/>
                  </a:lnTo>
                  <a:lnTo>
                    <a:pt x="207" y="149"/>
                  </a:lnTo>
                  <a:lnTo>
                    <a:pt x="211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417"/>
            <p:cNvSpPr>
              <a:spLocks noChangeAspect="1"/>
            </p:cNvSpPr>
            <p:nvPr/>
          </p:nvSpPr>
          <p:spPr bwMode="auto">
            <a:xfrm>
              <a:off x="2424" y="2682"/>
              <a:ext cx="365" cy="158"/>
            </a:xfrm>
            <a:custGeom>
              <a:avLst/>
              <a:gdLst/>
              <a:ahLst/>
              <a:cxnLst>
                <a:cxn ang="0">
                  <a:pos x="178" y="80"/>
                </a:cxn>
                <a:cxn ang="0">
                  <a:pos x="204" y="80"/>
                </a:cxn>
                <a:cxn ang="0">
                  <a:pos x="228" y="72"/>
                </a:cxn>
                <a:cxn ang="0">
                  <a:pos x="251" y="60"/>
                </a:cxn>
                <a:cxn ang="0">
                  <a:pos x="274" y="46"/>
                </a:cxn>
                <a:cxn ang="0">
                  <a:pos x="296" y="29"/>
                </a:cxn>
                <a:cxn ang="0">
                  <a:pos x="317" y="17"/>
                </a:cxn>
                <a:cxn ang="0">
                  <a:pos x="340" y="8"/>
                </a:cxn>
                <a:cxn ang="0">
                  <a:pos x="365" y="7"/>
                </a:cxn>
                <a:cxn ang="0">
                  <a:pos x="355" y="20"/>
                </a:cxn>
                <a:cxn ang="0">
                  <a:pos x="348" y="35"/>
                </a:cxn>
                <a:cxn ang="0">
                  <a:pos x="339" y="49"/>
                </a:cxn>
                <a:cxn ang="0">
                  <a:pos x="330" y="64"/>
                </a:cxn>
                <a:cxn ang="0">
                  <a:pos x="320" y="74"/>
                </a:cxn>
                <a:cxn ang="0">
                  <a:pos x="307" y="81"/>
                </a:cxn>
                <a:cxn ang="0">
                  <a:pos x="291" y="86"/>
                </a:cxn>
                <a:cxn ang="0">
                  <a:pos x="272" y="87"/>
                </a:cxn>
                <a:cxn ang="0">
                  <a:pos x="252" y="98"/>
                </a:cxn>
                <a:cxn ang="0">
                  <a:pos x="232" y="112"/>
                </a:cxn>
                <a:cxn ang="0">
                  <a:pos x="213" y="127"/>
                </a:cxn>
                <a:cxn ang="0">
                  <a:pos x="194" y="141"/>
                </a:cxn>
                <a:cxn ang="0">
                  <a:pos x="172" y="151"/>
                </a:cxn>
                <a:cxn ang="0">
                  <a:pos x="152" y="158"/>
                </a:cxn>
                <a:cxn ang="0">
                  <a:pos x="129" y="158"/>
                </a:cxn>
                <a:cxn ang="0">
                  <a:pos x="106" y="152"/>
                </a:cxn>
                <a:cxn ang="0">
                  <a:pos x="98" y="148"/>
                </a:cxn>
                <a:cxn ang="0">
                  <a:pos x="92" y="143"/>
                </a:cxn>
                <a:cxn ang="0">
                  <a:pos x="85" y="138"/>
                </a:cxn>
                <a:cxn ang="0">
                  <a:pos x="83" y="132"/>
                </a:cxn>
                <a:cxn ang="0">
                  <a:pos x="81" y="126"/>
                </a:cxn>
                <a:cxn ang="0">
                  <a:pos x="82" y="120"/>
                </a:cxn>
                <a:cxn ang="0">
                  <a:pos x="85" y="113"/>
                </a:cxn>
                <a:cxn ang="0">
                  <a:pos x="93" y="109"/>
                </a:cxn>
                <a:cxn ang="0">
                  <a:pos x="79" y="92"/>
                </a:cxn>
                <a:cxn ang="0">
                  <a:pos x="63" y="80"/>
                </a:cxn>
                <a:cxn ang="0">
                  <a:pos x="45" y="68"/>
                </a:cxn>
                <a:cxn ang="0">
                  <a:pos x="28" y="57"/>
                </a:cxn>
                <a:cxn ang="0">
                  <a:pos x="13" y="45"/>
                </a:cxn>
                <a:cxn ang="0">
                  <a:pos x="3" y="31"/>
                </a:cxn>
                <a:cxn ang="0">
                  <a:pos x="0" y="17"/>
                </a:cxn>
                <a:cxn ang="0">
                  <a:pos x="6" y="0"/>
                </a:cxn>
                <a:cxn ang="0">
                  <a:pos x="26" y="3"/>
                </a:cxn>
                <a:cxn ang="0">
                  <a:pos x="48" y="13"/>
                </a:cxn>
                <a:cxn ang="0">
                  <a:pos x="68" y="25"/>
                </a:cxn>
                <a:cxn ang="0">
                  <a:pos x="88" y="40"/>
                </a:cxn>
                <a:cxn ang="0">
                  <a:pos x="109" y="55"/>
                </a:cxn>
                <a:cxn ang="0">
                  <a:pos x="130" y="67"/>
                </a:cxn>
                <a:cxn ang="0">
                  <a:pos x="153" y="76"/>
                </a:cxn>
                <a:cxn ang="0">
                  <a:pos x="178" y="80"/>
                </a:cxn>
              </a:cxnLst>
              <a:rect l="0" t="0" r="r" b="b"/>
              <a:pathLst>
                <a:path w="365" h="158">
                  <a:moveTo>
                    <a:pt x="178" y="80"/>
                  </a:moveTo>
                  <a:lnTo>
                    <a:pt x="204" y="80"/>
                  </a:lnTo>
                  <a:lnTo>
                    <a:pt x="228" y="72"/>
                  </a:lnTo>
                  <a:lnTo>
                    <a:pt x="251" y="60"/>
                  </a:lnTo>
                  <a:lnTo>
                    <a:pt x="274" y="46"/>
                  </a:lnTo>
                  <a:lnTo>
                    <a:pt x="296" y="29"/>
                  </a:lnTo>
                  <a:lnTo>
                    <a:pt x="317" y="17"/>
                  </a:lnTo>
                  <a:lnTo>
                    <a:pt x="340" y="8"/>
                  </a:lnTo>
                  <a:lnTo>
                    <a:pt x="365" y="7"/>
                  </a:lnTo>
                  <a:lnTo>
                    <a:pt x="355" y="20"/>
                  </a:lnTo>
                  <a:lnTo>
                    <a:pt x="348" y="35"/>
                  </a:lnTo>
                  <a:lnTo>
                    <a:pt x="339" y="49"/>
                  </a:lnTo>
                  <a:lnTo>
                    <a:pt x="330" y="64"/>
                  </a:lnTo>
                  <a:lnTo>
                    <a:pt x="320" y="74"/>
                  </a:lnTo>
                  <a:lnTo>
                    <a:pt x="307" y="81"/>
                  </a:lnTo>
                  <a:lnTo>
                    <a:pt x="291" y="86"/>
                  </a:lnTo>
                  <a:lnTo>
                    <a:pt x="272" y="87"/>
                  </a:lnTo>
                  <a:lnTo>
                    <a:pt x="252" y="98"/>
                  </a:lnTo>
                  <a:lnTo>
                    <a:pt x="232" y="112"/>
                  </a:lnTo>
                  <a:lnTo>
                    <a:pt x="213" y="127"/>
                  </a:lnTo>
                  <a:lnTo>
                    <a:pt x="194" y="141"/>
                  </a:lnTo>
                  <a:lnTo>
                    <a:pt x="172" y="151"/>
                  </a:lnTo>
                  <a:lnTo>
                    <a:pt x="152" y="158"/>
                  </a:lnTo>
                  <a:lnTo>
                    <a:pt x="129" y="158"/>
                  </a:lnTo>
                  <a:lnTo>
                    <a:pt x="106" y="152"/>
                  </a:lnTo>
                  <a:lnTo>
                    <a:pt x="98" y="148"/>
                  </a:lnTo>
                  <a:lnTo>
                    <a:pt x="92" y="143"/>
                  </a:lnTo>
                  <a:lnTo>
                    <a:pt x="85" y="138"/>
                  </a:lnTo>
                  <a:lnTo>
                    <a:pt x="83" y="132"/>
                  </a:lnTo>
                  <a:lnTo>
                    <a:pt x="81" y="126"/>
                  </a:lnTo>
                  <a:lnTo>
                    <a:pt x="82" y="120"/>
                  </a:lnTo>
                  <a:lnTo>
                    <a:pt x="85" y="113"/>
                  </a:lnTo>
                  <a:lnTo>
                    <a:pt x="93" y="109"/>
                  </a:lnTo>
                  <a:lnTo>
                    <a:pt x="79" y="92"/>
                  </a:lnTo>
                  <a:lnTo>
                    <a:pt x="63" y="80"/>
                  </a:lnTo>
                  <a:lnTo>
                    <a:pt x="45" y="68"/>
                  </a:lnTo>
                  <a:lnTo>
                    <a:pt x="28" y="57"/>
                  </a:lnTo>
                  <a:lnTo>
                    <a:pt x="13" y="45"/>
                  </a:lnTo>
                  <a:lnTo>
                    <a:pt x="3" y="31"/>
                  </a:lnTo>
                  <a:lnTo>
                    <a:pt x="0" y="17"/>
                  </a:lnTo>
                  <a:lnTo>
                    <a:pt x="6" y="0"/>
                  </a:lnTo>
                  <a:lnTo>
                    <a:pt x="26" y="3"/>
                  </a:lnTo>
                  <a:lnTo>
                    <a:pt x="48" y="13"/>
                  </a:lnTo>
                  <a:lnTo>
                    <a:pt x="68" y="25"/>
                  </a:lnTo>
                  <a:lnTo>
                    <a:pt x="88" y="40"/>
                  </a:lnTo>
                  <a:lnTo>
                    <a:pt x="109" y="55"/>
                  </a:lnTo>
                  <a:lnTo>
                    <a:pt x="130" y="67"/>
                  </a:lnTo>
                  <a:lnTo>
                    <a:pt x="153" y="76"/>
                  </a:lnTo>
                  <a:lnTo>
                    <a:pt x="178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418"/>
            <p:cNvSpPr>
              <a:spLocks noChangeAspect="1"/>
            </p:cNvSpPr>
            <p:nvPr/>
          </p:nvSpPr>
          <p:spPr bwMode="auto">
            <a:xfrm>
              <a:off x="3281" y="2849"/>
              <a:ext cx="172" cy="369"/>
            </a:xfrm>
            <a:custGeom>
              <a:avLst/>
              <a:gdLst/>
              <a:ahLst/>
              <a:cxnLst>
                <a:cxn ang="0">
                  <a:pos x="172" y="174"/>
                </a:cxn>
                <a:cxn ang="0">
                  <a:pos x="165" y="201"/>
                </a:cxn>
                <a:cxn ang="0">
                  <a:pos x="160" y="231"/>
                </a:cxn>
                <a:cxn ang="0">
                  <a:pos x="153" y="258"/>
                </a:cxn>
                <a:cxn ang="0">
                  <a:pos x="144" y="287"/>
                </a:cxn>
                <a:cxn ang="0">
                  <a:pos x="131" y="313"/>
                </a:cxn>
                <a:cxn ang="0">
                  <a:pos x="115" y="336"/>
                </a:cxn>
                <a:cxn ang="0">
                  <a:pos x="96" y="355"/>
                </a:cxn>
                <a:cxn ang="0">
                  <a:pos x="71" y="369"/>
                </a:cxn>
                <a:cxn ang="0">
                  <a:pos x="57" y="366"/>
                </a:cxn>
                <a:cxn ang="0">
                  <a:pos x="47" y="360"/>
                </a:cxn>
                <a:cxn ang="0">
                  <a:pos x="38" y="350"/>
                </a:cxn>
                <a:cxn ang="0">
                  <a:pos x="32" y="339"/>
                </a:cxn>
                <a:cxn ang="0">
                  <a:pos x="26" y="325"/>
                </a:cxn>
                <a:cxn ang="0">
                  <a:pos x="20" y="310"/>
                </a:cxn>
                <a:cxn ang="0">
                  <a:pos x="16" y="296"/>
                </a:cxn>
                <a:cxn ang="0">
                  <a:pos x="12" y="283"/>
                </a:cxn>
                <a:cxn ang="0">
                  <a:pos x="2" y="244"/>
                </a:cxn>
                <a:cxn ang="0">
                  <a:pos x="0" y="206"/>
                </a:cxn>
                <a:cxn ang="0">
                  <a:pos x="4" y="169"/>
                </a:cxn>
                <a:cxn ang="0">
                  <a:pos x="14" y="133"/>
                </a:cxn>
                <a:cxn ang="0">
                  <a:pos x="28" y="97"/>
                </a:cxn>
                <a:cxn ang="0">
                  <a:pos x="46" y="63"/>
                </a:cxn>
                <a:cxn ang="0">
                  <a:pos x="67" y="30"/>
                </a:cxn>
                <a:cxn ang="0">
                  <a:pos x="92" y="0"/>
                </a:cxn>
                <a:cxn ang="0">
                  <a:pos x="107" y="16"/>
                </a:cxn>
                <a:cxn ang="0">
                  <a:pos x="123" y="36"/>
                </a:cxn>
                <a:cxn ang="0">
                  <a:pos x="135" y="56"/>
                </a:cxn>
                <a:cxn ang="0">
                  <a:pos x="147" y="79"/>
                </a:cxn>
                <a:cxn ang="0">
                  <a:pos x="155" y="101"/>
                </a:cxn>
                <a:cxn ang="0">
                  <a:pos x="162" y="124"/>
                </a:cxn>
                <a:cxn ang="0">
                  <a:pos x="167" y="149"/>
                </a:cxn>
                <a:cxn ang="0">
                  <a:pos x="172" y="174"/>
                </a:cxn>
              </a:cxnLst>
              <a:rect l="0" t="0" r="r" b="b"/>
              <a:pathLst>
                <a:path w="172" h="369">
                  <a:moveTo>
                    <a:pt x="172" y="174"/>
                  </a:moveTo>
                  <a:lnTo>
                    <a:pt x="165" y="201"/>
                  </a:lnTo>
                  <a:lnTo>
                    <a:pt x="160" y="231"/>
                  </a:lnTo>
                  <a:lnTo>
                    <a:pt x="153" y="258"/>
                  </a:lnTo>
                  <a:lnTo>
                    <a:pt x="144" y="287"/>
                  </a:lnTo>
                  <a:lnTo>
                    <a:pt x="131" y="313"/>
                  </a:lnTo>
                  <a:lnTo>
                    <a:pt x="115" y="336"/>
                  </a:lnTo>
                  <a:lnTo>
                    <a:pt x="96" y="355"/>
                  </a:lnTo>
                  <a:lnTo>
                    <a:pt x="71" y="369"/>
                  </a:lnTo>
                  <a:lnTo>
                    <a:pt x="57" y="366"/>
                  </a:lnTo>
                  <a:lnTo>
                    <a:pt x="47" y="360"/>
                  </a:lnTo>
                  <a:lnTo>
                    <a:pt x="38" y="350"/>
                  </a:lnTo>
                  <a:lnTo>
                    <a:pt x="32" y="339"/>
                  </a:lnTo>
                  <a:lnTo>
                    <a:pt x="26" y="325"/>
                  </a:lnTo>
                  <a:lnTo>
                    <a:pt x="20" y="310"/>
                  </a:lnTo>
                  <a:lnTo>
                    <a:pt x="16" y="296"/>
                  </a:lnTo>
                  <a:lnTo>
                    <a:pt x="12" y="283"/>
                  </a:lnTo>
                  <a:lnTo>
                    <a:pt x="2" y="244"/>
                  </a:lnTo>
                  <a:lnTo>
                    <a:pt x="0" y="206"/>
                  </a:lnTo>
                  <a:lnTo>
                    <a:pt x="4" y="169"/>
                  </a:lnTo>
                  <a:lnTo>
                    <a:pt x="14" y="133"/>
                  </a:lnTo>
                  <a:lnTo>
                    <a:pt x="28" y="97"/>
                  </a:lnTo>
                  <a:lnTo>
                    <a:pt x="46" y="63"/>
                  </a:lnTo>
                  <a:lnTo>
                    <a:pt x="67" y="30"/>
                  </a:lnTo>
                  <a:lnTo>
                    <a:pt x="92" y="0"/>
                  </a:lnTo>
                  <a:lnTo>
                    <a:pt x="107" y="16"/>
                  </a:lnTo>
                  <a:lnTo>
                    <a:pt x="123" y="36"/>
                  </a:lnTo>
                  <a:lnTo>
                    <a:pt x="135" y="56"/>
                  </a:lnTo>
                  <a:lnTo>
                    <a:pt x="147" y="79"/>
                  </a:lnTo>
                  <a:lnTo>
                    <a:pt x="155" y="101"/>
                  </a:lnTo>
                  <a:lnTo>
                    <a:pt x="162" y="124"/>
                  </a:lnTo>
                  <a:lnTo>
                    <a:pt x="167" y="149"/>
                  </a:lnTo>
                  <a:lnTo>
                    <a:pt x="172" y="17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419"/>
            <p:cNvSpPr>
              <a:spLocks noChangeAspect="1"/>
            </p:cNvSpPr>
            <p:nvPr/>
          </p:nvSpPr>
          <p:spPr bwMode="auto">
            <a:xfrm>
              <a:off x="1265" y="2840"/>
              <a:ext cx="601" cy="583"/>
            </a:xfrm>
            <a:custGeom>
              <a:avLst/>
              <a:gdLst/>
              <a:ahLst/>
              <a:cxnLst>
                <a:cxn ang="0">
                  <a:pos x="202" y="131"/>
                </a:cxn>
                <a:cxn ang="0">
                  <a:pos x="213" y="190"/>
                </a:cxn>
                <a:cxn ang="0">
                  <a:pos x="237" y="241"/>
                </a:cxn>
                <a:cxn ang="0">
                  <a:pos x="268" y="284"/>
                </a:cxn>
                <a:cxn ang="0">
                  <a:pos x="297" y="314"/>
                </a:cxn>
                <a:cxn ang="0">
                  <a:pos x="327" y="331"/>
                </a:cxn>
                <a:cxn ang="0">
                  <a:pos x="359" y="337"/>
                </a:cxn>
                <a:cxn ang="0">
                  <a:pos x="394" y="335"/>
                </a:cxn>
                <a:cxn ang="0">
                  <a:pos x="472" y="268"/>
                </a:cxn>
                <a:cxn ang="0">
                  <a:pos x="517" y="347"/>
                </a:cxn>
                <a:cxn ang="0">
                  <a:pos x="580" y="434"/>
                </a:cxn>
                <a:cxn ang="0">
                  <a:pos x="601" y="516"/>
                </a:cxn>
                <a:cxn ang="0">
                  <a:pos x="532" y="586"/>
                </a:cxn>
                <a:cxn ang="0">
                  <a:pos x="505" y="590"/>
                </a:cxn>
                <a:cxn ang="0">
                  <a:pos x="479" y="589"/>
                </a:cxn>
                <a:cxn ang="0">
                  <a:pos x="451" y="581"/>
                </a:cxn>
                <a:cxn ang="0">
                  <a:pos x="426" y="571"/>
                </a:cxn>
                <a:cxn ang="0">
                  <a:pos x="446" y="558"/>
                </a:cxn>
                <a:cxn ang="0">
                  <a:pos x="467" y="548"/>
                </a:cxn>
                <a:cxn ang="0">
                  <a:pos x="488" y="537"/>
                </a:cxn>
                <a:cxn ang="0">
                  <a:pos x="505" y="520"/>
                </a:cxn>
                <a:cxn ang="0">
                  <a:pos x="478" y="507"/>
                </a:cxn>
                <a:cxn ang="0">
                  <a:pos x="449" y="512"/>
                </a:cxn>
                <a:cxn ang="0">
                  <a:pos x="418" y="523"/>
                </a:cxn>
                <a:cxn ang="0">
                  <a:pos x="385" y="528"/>
                </a:cxn>
                <a:cxn ang="0">
                  <a:pos x="290" y="512"/>
                </a:cxn>
                <a:cxn ang="0">
                  <a:pos x="201" y="471"/>
                </a:cxn>
                <a:cxn ang="0">
                  <a:pos x="121" y="405"/>
                </a:cxn>
                <a:cxn ang="0">
                  <a:pos x="58" y="317"/>
                </a:cxn>
                <a:cxn ang="0">
                  <a:pos x="28" y="242"/>
                </a:cxn>
                <a:cxn ang="0">
                  <a:pos x="6" y="161"/>
                </a:cxn>
                <a:cxn ang="0">
                  <a:pos x="1" y="78"/>
                </a:cxn>
                <a:cxn ang="0">
                  <a:pos x="25" y="0"/>
                </a:cxn>
                <a:cxn ang="0">
                  <a:pos x="67" y="36"/>
                </a:cxn>
                <a:cxn ang="0">
                  <a:pos x="112" y="68"/>
                </a:cxn>
                <a:cxn ang="0">
                  <a:pos x="158" y="90"/>
                </a:cxn>
                <a:cxn ang="0">
                  <a:pos x="205" y="100"/>
                </a:cxn>
              </a:cxnLst>
              <a:rect l="0" t="0" r="r" b="b"/>
              <a:pathLst>
                <a:path w="601" h="590">
                  <a:moveTo>
                    <a:pt x="205" y="100"/>
                  </a:moveTo>
                  <a:lnTo>
                    <a:pt x="202" y="131"/>
                  </a:lnTo>
                  <a:lnTo>
                    <a:pt x="205" y="162"/>
                  </a:lnTo>
                  <a:lnTo>
                    <a:pt x="213" y="190"/>
                  </a:lnTo>
                  <a:lnTo>
                    <a:pt x="225" y="218"/>
                  </a:lnTo>
                  <a:lnTo>
                    <a:pt x="237" y="241"/>
                  </a:lnTo>
                  <a:lnTo>
                    <a:pt x="253" y="264"/>
                  </a:lnTo>
                  <a:lnTo>
                    <a:pt x="268" y="284"/>
                  </a:lnTo>
                  <a:lnTo>
                    <a:pt x="285" y="303"/>
                  </a:lnTo>
                  <a:lnTo>
                    <a:pt x="297" y="314"/>
                  </a:lnTo>
                  <a:lnTo>
                    <a:pt x="311" y="324"/>
                  </a:lnTo>
                  <a:lnTo>
                    <a:pt x="327" y="331"/>
                  </a:lnTo>
                  <a:lnTo>
                    <a:pt x="343" y="336"/>
                  </a:lnTo>
                  <a:lnTo>
                    <a:pt x="359" y="337"/>
                  </a:lnTo>
                  <a:lnTo>
                    <a:pt x="377" y="339"/>
                  </a:lnTo>
                  <a:lnTo>
                    <a:pt x="394" y="335"/>
                  </a:lnTo>
                  <a:lnTo>
                    <a:pt x="412" y="332"/>
                  </a:lnTo>
                  <a:lnTo>
                    <a:pt x="472" y="268"/>
                  </a:lnTo>
                  <a:lnTo>
                    <a:pt x="488" y="305"/>
                  </a:lnTo>
                  <a:lnTo>
                    <a:pt x="517" y="347"/>
                  </a:lnTo>
                  <a:lnTo>
                    <a:pt x="549" y="391"/>
                  </a:lnTo>
                  <a:lnTo>
                    <a:pt x="580" y="434"/>
                  </a:lnTo>
                  <a:lnTo>
                    <a:pt x="598" y="476"/>
                  </a:lnTo>
                  <a:lnTo>
                    <a:pt x="601" y="516"/>
                  </a:lnTo>
                  <a:lnTo>
                    <a:pt x="582" y="552"/>
                  </a:lnTo>
                  <a:lnTo>
                    <a:pt x="532" y="586"/>
                  </a:lnTo>
                  <a:lnTo>
                    <a:pt x="518" y="589"/>
                  </a:lnTo>
                  <a:lnTo>
                    <a:pt x="505" y="590"/>
                  </a:lnTo>
                  <a:lnTo>
                    <a:pt x="492" y="590"/>
                  </a:lnTo>
                  <a:lnTo>
                    <a:pt x="479" y="589"/>
                  </a:lnTo>
                  <a:lnTo>
                    <a:pt x="464" y="584"/>
                  </a:lnTo>
                  <a:lnTo>
                    <a:pt x="451" y="581"/>
                  </a:lnTo>
                  <a:lnTo>
                    <a:pt x="438" y="576"/>
                  </a:lnTo>
                  <a:lnTo>
                    <a:pt x="426" y="571"/>
                  </a:lnTo>
                  <a:lnTo>
                    <a:pt x="435" y="563"/>
                  </a:lnTo>
                  <a:lnTo>
                    <a:pt x="446" y="558"/>
                  </a:lnTo>
                  <a:lnTo>
                    <a:pt x="456" y="552"/>
                  </a:lnTo>
                  <a:lnTo>
                    <a:pt x="467" y="548"/>
                  </a:lnTo>
                  <a:lnTo>
                    <a:pt x="478" y="542"/>
                  </a:lnTo>
                  <a:lnTo>
                    <a:pt x="488" y="537"/>
                  </a:lnTo>
                  <a:lnTo>
                    <a:pt x="496" y="529"/>
                  </a:lnTo>
                  <a:lnTo>
                    <a:pt x="505" y="520"/>
                  </a:lnTo>
                  <a:lnTo>
                    <a:pt x="491" y="510"/>
                  </a:lnTo>
                  <a:lnTo>
                    <a:pt x="478" y="507"/>
                  </a:lnTo>
                  <a:lnTo>
                    <a:pt x="463" y="508"/>
                  </a:lnTo>
                  <a:lnTo>
                    <a:pt x="449" y="512"/>
                  </a:lnTo>
                  <a:lnTo>
                    <a:pt x="434" y="518"/>
                  </a:lnTo>
                  <a:lnTo>
                    <a:pt x="418" y="523"/>
                  </a:lnTo>
                  <a:lnTo>
                    <a:pt x="401" y="527"/>
                  </a:lnTo>
                  <a:lnTo>
                    <a:pt x="385" y="528"/>
                  </a:lnTo>
                  <a:lnTo>
                    <a:pt x="337" y="523"/>
                  </a:lnTo>
                  <a:lnTo>
                    <a:pt x="290" y="512"/>
                  </a:lnTo>
                  <a:lnTo>
                    <a:pt x="244" y="495"/>
                  </a:lnTo>
                  <a:lnTo>
                    <a:pt x="201" y="471"/>
                  </a:lnTo>
                  <a:lnTo>
                    <a:pt x="159" y="440"/>
                  </a:lnTo>
                  <a:lnTo>
                    <a:pt x="121" y="405"/>
                  </a:lnTo>
                  <a:lnTo>
                    <a:pt x="88" y="363"/>
                  </a:lnTo>
                  <a:lnTo>
                    <a:pt x="58" y="317"/>
                  </a:lnTo>
                  <a:lnTo>
                    <a:pt x="42" y="281"/>
                  </a:lnTo>
                  <a:lnTo>
                    <a:pt x="28" y="242"/>
                  </a:lnTo>
                  <a:lnTo>
                    <a:pt x="15" y="201"/>
                  </a:lnTo>
                  <a:lnTo>
                    <a:pt x="6" y="161"/>
                  </a:lnTo>
                  <a:lnTo>
                    <a:pt x="0" y="119"/>
                  </a:lnTo>
                  <a:lnTo>
                    <a:pt x="1" y="78"/>
                  </a:lnTo>
                  <a:lnTo>
                    <a:pt x="8" y="37"/>
                  </a:lnTo>
                  <a:lnTo>
                    <a:pt x="25" y="0"/>
                  </a:lnTo>
                  <a:lnTo>
                    <a:pt x="45" y="17"/>
                  </a:lnTo>
                  <a:lnTo>
                    <a:pt x="67" y="36"/>
                  </a:lnTo>
                  <a:lnTo>
                    <a:pt x="89" y="52"/>
                  </a:lnTo>
                  <a:lnTo>
                    <a:pt x="112" y="68"/>
                  </a:lnTo>
                  <a:lnTo>
                    <a:pt x="135" y="80"/>
                  </a:lnTo>
                  <a:lnTo>
                    <a:pt x="158" y="90"/>
                  </a:lnTo>
                  <a:lnTo>
                    <a:pt x="182" y="97"/>
                  </a:lnTo>
                  <a:lnTo>
                    <a:pt x="205" y="100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AutoShape 420"/>
            <p:cNvSpPr>
              <a:spLocks noChangeAspect="1" noChangeArrowheads="1"/>
            </p:cNvSpPr>
            <p:nvPr/>
          </p:nvSpPr>
          <p:spPr bwMode="auto">
            <a:xfrm rot="-518941">
              <a:off x="1156" y="73"/>
              <a:ext cx="645" cy="1089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0" name="AutoShape 421"/>
            <p:cNvSpPr>
              <a:spLocks noChangeAspect="1" noChangeArrowheads="1"/>
            </p:cNvSpPr>
            <p:nvPr/>
          </p:nvSpPr>
          <p:spPr bwMode="auto">
            <a:xfrm rot="12426342">
              <a:off x="3711" y="247"/>
              <a:ext cx="639" cy="1075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1" name="Freeform 422"/>
            <p:cNvSpPr>
              <a:spLocks noChangeAspect="1"/>
            </p:cNvSpPr>
            <p:nvPr/>
          </p:nvSpPr>
          <p:spPr bwMode="auto">
            <a:xfrm rot="1906646">
              <a:off x="1641" y="846"/>
              <a:ext cx="545" cy="454"/>
            </a:xfrm>
            <a:custGeom>
              <a:avLst/>
              <a:gdLst/>
              <a:ahLst/>
              <a:cxnLst>
                <a:cxn ang="0">
                  <a:pos x="202" y="131"/>
                </a:cxn>
                <a:cxn ang="0">
                  <a:pos x="213" y="190"/>
                </a:cxn>
                <a:cxn ang="0">
                  <a:pos x="237" y="241"/>
                </a:cxn>
                <a:cxn ang="0">
                  <a:pos x="268" y="284"/>
                </a:cxn>
                <a:cxn ang="0">
                  <a:pos x="297" y="314"/>
                </a:cxn>
                <a:cxn ang="0">
                  <a:pos x="327" y="331"/>
                </a:cxn>
                <a:cxn ang="0">
                  <a:pos x="359" y="337"/>
                </a:cxn>
                <a:cxn ang="0">
                  <a:pos x="394" y="335"/>
                </a:cxn>
                <a:cxn ang="0">
                  <a:pos x="472" y="268"/>
                </a:cxn>
                <a:cxn ang="0">
                  <a:pos x="517" y="347"/>
                </a:cxn>
                <a:cxn ang="0">
                  <a:pos x="580" y="434"/>
                </a:cxn>
                <a:cxn ang="0">
                  <a:pos x="601" y="516"/>
                </a:cxn>
                <a:cxn ang="0">
                  <a:pos x="532" y="586"/>
                </a:cxn>
                <a:cxn ang="0">
                  <a:pos x="505" y="590"/>
                </a:cxn>
                <a:cxn ang="0">
                  <a:pos x="479" y="589"/>
                </a:cxn>
                <a:cxn ang="0">
                  <a:pos x="451" y="581"/>
                </a:cxn>
                <a:cxn ang="0">
                  <a:pos x="426" y="571"/>
                </a:cxn>
                <a:cxn ang="0">
                  <a:pos x="446" y="558"/>
                </a:cxn>
                <a:cxn ang="0">
                  <a:pos x="467" y="548"/>
                </a:cxn>
                <a:cxn ang="0">
                  <a:pos x="488" y="537"/>
                </a:cxn>
                <a:cxn ang="0">
                  <a:pos x="505" y="520"/>
                </a:cxn>
                <a:cxn ang="0">
                  <a:pos x="478" y="507"/>
                </a:cxn>
                <a:cxn ang="0">
                  <a:pos x="449" y="512"/>
                </a:cxn>
                <a:cxn ang="0">
                  <a:pos x="418" y="523"/>
                </a:cxn>
                <a:cxn ang="0">
                  <a:pos x="385" y="528"/>
                </a:cxn>
                <a:cxn ang="0">
                  <a:pos x="290" y="512"/>
                </a:cxn>
                <a:cxn ang="0">
                  <a:pos x="201" y="471"/>
                </a:cxn>
                <a:cxn ang="0">
                  <a:pos x="121" y="405"/>
                </a:cxn>
                <a:cxn ang="0">
                  <a:pos x="58" y="317"/>
                </a:cxn>
                <a:cxn ang="0">
                  <a:pos x="28" y="242"/>
                </a:cxn>
                <a:cxn ang="0">
                  <a:pos x="6" y="161"/>
                </a:cxn>
                <a:cxn ang="0">
                  <a:pos x="1" y="78"/>
                </a:cxn>
                <a:cxn ang="0">
                  <a:pos x="25" y="0"/>
                </a:cxn>
                <a:cxn ang="0">
                  <a:pos x="67" y="36"/>
                </a:cxn>
                <a:cxn ang="0">
                  <a:pos x="112" y="68"/>
                </a:cxn>
                <a:cxn ang="0">
                  <a:pos x="158" y="90"/>
                </a:cxn>
                <a:cxn ang="0">
                  <a:pos x="205" y="100"/>
                </a:cxn>
              </a:cxnLst>
              <a:rect l="0" t="0" r="r" b="b"/>
              <a:pathLst>
                <a:path w="601" h="590">
                  <a:moveTo>
                    <a:pt x="205" y="100"/>
                  </a:moveTo>
                  <a:lnTo>
                    <a:pt x="202" y="131"/>
                  </a:lnTo>
                  <a:lnTo>
                    <a:pt x="205" y="162"/>
                  </a:lnTo>
                  <a:lnTo>
                    <a:pt x="213" y="190"/>
                  </a:lnTo>
                  <a:lnTo>
                    <a:pt x="225" y="218"/>
                  </a:lnTo>
                  <a:lnTo>
                    <a:pt x="237" y="241"/>
                  </a:lnTo>
                  <a:lnTo>
                    <a:pt x="253" y="264"/>
                  </a:lnTo>
                  <a:lnTo>
                    <a:pt x="268" y="284"/>
                  </a:lnTo>
                  <a:lnTo>
                    <a:pt x="285" y="303"/>
                  </a:lnTo>
                  <a:lnTo>
                    <a:pt x="297" y="314"/>
                  </a:lnTo>
                  <a:lnTo>
                    <a:pt x="311" y="324"/>
                  </a:lnTo>
                  <a:lnTo>
                    <a:pt x="327" y="331"/>
                  </a:lnTo>
                  <a:lnTo>
                    <a:pt x="343" y="336"/>
                  </a:lnTo>
                  <a:lnTo>
                    <a:pt x="359" y="337"/>
                  </a:lnTo>
                  <a:lnTo>
                    <a:pt x="377" y="339"/>
                  </a:lnTo>
                  <a:lnTo>
                    <a:pt x="394" y="335"/>
                  </a:lnTo>
                  <a:lnTo>
                    <a:pt x="412" y="332"/>
                  </a:lnTo>
                  <a:lnTo>
                    <a:pt x="472" y="268"/>
                  </a:lnTo>
                  <a:lnTo>
                    <a:pt x="488" y="305"/>
                  </a:lnTo>
                  <a:lnTo>
                    <a:pt x="517" y="347"/>
                  </a:lnTo>
                  <a:lnTo>
                    <a:pt x="549" y="391"/>
                  </a:lnTo>
                  <a:lnTo>
                    <a:pt x="580" y="434"/>
                  </a:lnTo>
                  <a:lnTo>
                    <a:pt x="598" y="476"/>
                  </a:lnTo>
                  <a:lnTo>
                    <a:pt x="601" y="516"/>
                  </a:lnTo>
                  <a:lnTo>
                    <a:pt x="582" y="552"/>
                  </a:lnTo>
                  <a:lnTo>
                    <a:pt x="532" y="586"/>
                  </a:lnTo>
                  <a:lnTo>
                    <a:pt x="518" y="589"/>
                  </a:lnTo>
                  <a:lnTo>
                    <a:pt x="505" y="590"/>
                  </a:lnTo>
                  <a:lnTo>
                    <a:pt x="492" y="590"/>
                  </a:lnTo>
                  <a:lnTo>
                    <a:pt x="479" y="589"/>
                  </a:lnTo>
                  <a:lnTo>
                    <a:pt x="464" y="584"/>
                  </a:lnTo>
                  <a:lnTo>
                    <a:pt x="451" y="581"/>
                  </a:lnTo>
                  <a:lnTo>
                    <a:pt x="438" y="576"/>
                  </a:lnTo>
                  <a:lnTo>
                    <a:pt x="426" y="571"/>
                  </a:lnTo>
                  <a:lnTo>
                    <a:pt x="435" y="563"/>
                  </a:lnTo>
                  <a:lnTo>
                    <a:pt x="446" y="558"/>
                  </a:lnTo>
                  <a:lnTo>
                    <a:pt x="456" y="552"/>
                  </a:lnTo>
                  <a:lnTo>
                    <a:pt x="467" y="548"/>
                  </a:lnTo>
                  <a:lnTo>
                    <a:pt x="478" y="542"/>
                  </a:lnTo>
                  <a:lnTo>
                    <a:pt x="488" y="537"/>
                  </a:lnTo>
                  <a:lnTo>
                    <a:pt x="496" y="529"/>
                  </a:lnTo>
                  <a:lnTo>
                    <a:pt x="505" y="520"/>
                  </a:lnTo>
                  <a:lnTo>
                    <a:pt x="491" y="510"/>
                  </a:lnTo>
                  <a:lnTo>
                    <a:pt x="478" y="507"/>
                  </a:lnTo>
                  <a:lnTo>
                    <a:pt x="463" y="508"/>
                  </a:lnTo>
                  <a:lnTo>
                    <a:pt x="449" y="512"/>
                  </a:lnTo>
                  <a:lnTo>
                    <a:pt x="434" y="518"/>
                  </a:lnTo>
                  <a:lnTo>
                    <a:pt x="418" y="523"/>
                  </a:lnTo>
                  <a:lnTo>
                    <a:pt x="401" y="527"/>
                  </a:lnTo>
                  <a:lnTo>
                    <a:pt x="385" y="528"/>
                  </a:lnTo>
                  <a:lnTo>
                    <a:pt x="337" y="523"/>
                  </a:lnTo>
                  <a:lnTo>
                    <a:pt x="290" y="512"/>
                  </a:lnTo>
                  <a:lnTo>
                    <a:pt x="244" y="495"/>
                  </a:lnTo>
                  <a:lnTo>
                    <a:pt x="201" y="471"/>
                  </a:lnTo>
                  <a:lnTo>
                    <a:pt x="159" y="440"/>
                  </a:lnTo>
                  <a:lnTo>
                    <a:pt x="121" y="405"/>
                  </a:lnTo>
                  <a:lnTo>
                    <a:pt x="88" y="363"/>
                  </a:lnTo>
                  <a:lnTo>
                    <a:pt x="58" y="317"/>
                  </a:lnTo>
                  <a:lnTo>
                    <a:pt x="42" y="281"/>
                  </a:lnTo>
                  <a:lnTo>
                    <a:pt x="28" y="242"/>
                  </a:lnTo>
                  <a:lnTo>
                    <a:pt x="15" y="201"/>
                  </a:lnTo>
                  <a:lnTo>
                    <a:pt x="6" y="161"/>
                  </a:lnTo>
                  <a:lnTo>
                    <a:pt x="0" y="119"/>
                  </a:lnTo>
                  <a:lnTo>
                    <a:pt x="1" y="78"/>
                  </a:lnTo>
                  <a:lnTo>
                    <a:pt x="8" y="37"/>
                  </a:lnTo>
                  <a:lnTo>
                    <a:pt x="25" y="0"/>
                  </a:lnTo>
                  <a:lnTo>
                    <a:pt x="45" y="17"/>
                  </a:lnTo>
                  <a:lnTo>
                    <a:pt x="67" y="36"/>
                  </a:lnTo>
                  <a:lnTo>
                    <a:pt x="89" y="52"/>
                  </a:lnTo>
                  <a:lnTo>
                    <a:pt x="112" y="68"/>
                  </a:lnTo>
                  <a:lnTo>
                    <a:pt x="135" y="80"/>
                  </a:lnTo>
                  <a:lnTo>
                    <a:pt x="158" y="90"/>
                  </a:lnTo>
                  <a:lnTo>
                    <a:pt x="182" y="97"/>
                  </a:lnTo>
                  <a:lnTo>
                    <a:pt x="205" y="100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23"/>
            <p:cNvSpPr>
              <a:spLocks noChangeAspect="1"/>
            </p:cNvSpPr>
            <p:nvPr/>
          </p:nvSpPr>
          <p:spPr bwMode="auto">
            <a:xfrm rot="11497289">
              <a:off x="3061" y="890"/>
              <a:ext cx="635" cy="408"/>
            </a:xfrm>
            <a:custGeom>
              <a:avLst/>
              <a:gdLst/>
              <a:ahLst/>
              <a:cxnLst>
                <a:cxn ang="0">
                  <a:pos x="202" y="131"/>
                </a:cxn>
                <a:cxn ang="0">
                  <a:pos x="213" y="190"/>
                </a:cxn>
                <a:cxn ang="0">
                  <a:pos x="237" y="241"/>
                </a:cxn>
                <a:cxn ang="0">
                  <a:pos x="268" y="284"/>
                </a:cxn>
                <a:cxn ang="0">
                  <a:pos x="297" y="314"/>
                </a:cxn>
                <a:cxn ang="0">
                  <a:pos x="327" y="331"/>
                </a:cxn>
                <a:cxn ang="0">
                  <a:pos x="359" y="337"/>
                </a:cxn>
                <a:cxn ang="0">
                  <a:pos x="394" y="335"/>
                </a:cxn>
                <a:cxn ang="0">
                  <a:pos x="472" y="268"/>
                </a:cxn>
                <a:cxn ang="0">
                  <a:pos x="517" y="347"/>
                </a:cxn>
                <a:cxn ang="0">
                  <a:pos x="580" y="434"/>
                </a:cxn>
                <a:cxn ang="0">
                  <a:pos x="601" y="516"/>
                </a:cxn>
                <a:cxn ang="0">
                  <a:pos x="532" y="586"/>
                </a:cxn>
                <a:cxn ang="0">
                  <a:pos x="505" y="590"/>
                </a:cxn>
                <a:cxn ang="0">
                  <a:pos x="479" y="589"/>
                </a:cxn>
                <a:cxn ang="0">
                  <a:pos x="451" y="581"/>
                </a:cxn>
                <a:cxn ang="0">
                  <a:pos x="426" y="571"/>
                </a:cxn>
                <a:cxn ang="0">
                  <a:pos x="446" y="558"/>
                </a:cxn>
                <a:cxn ang="0">
                  <a:pos x="467" y="548"/>
                </a:cxn>
                <a:cxn ang="0">
                  <a:pos x="488" y="537"/>
                </a:cxn>
                <a:cxn ang="0">
                  <a:pos x="505" y="520"/>
                </a:cxn>
                <a:cxn ang="0">
                  <a:pos x="478" y="507"/>
                </a:cxn>
                <a:cxn ang="0">
                  <a:pos x="449" y="512"/>
                </a:cxn>
                <a:cxn ang="0">
                  <a:pos x="418" y="523"/>
                </a:cxn>
                <a:cxn ang="0">
                  <a:pos x="385" y="528"/>
                </a:cxn>
                <a:cxn ang="0">
                  <a:pos x="290" y="512"/>
                </a:cxn>
                <a:cxn ang="0">
                  <a:pos x="201" y="471"/>
                </a:cxn>
                <a:cxn ang="0">
                  <a:pos x="121" y="405"/>
                </a:cxn>
                <a:cxn ang="0">
                  <a:pos x="58" y="317"/>
                </a:cxn>
                <a:cxn ang="0">
                  <a:pos x="28" y="242"/>
                </a:cxn>
                <a:cxn ang="0">
                  <a:pos x="6" y="161"/>
                </a:cxn>
                <a:cxn ang="0">
                  <a:pos x="1" y="78"/>
                </a:cxn>
                <a:cxn ang="0">
                  <a:pos x="25" y="0"/>
                </a:cxn>
                <a:cxn ang="0">
                  <a:pos x="67" y="36"/>
                </a:cxn>
                <a:cxn ang="0">
                  <a:pos x="112" y="68"/>
                </a:cxn>
                <a:cxn ang="0">
                  <a:pos x="158" y="90"/>
                </a:cxn>
                <a:cxn ang="0">
                  <a:pos x="205" y="100"/>
                </a:cxn>
              </a:cxnLst>
              <a:rect l="0" t="0" r="r" b="b"/>
              <a:pathLst>
                <a:path w="601" h="590">
                  <a:moveTo>
                    <a:pt x="205" y="100"/>
                  </a:moveTo>
                  <a:lnTo>
                    <a:pt x="202" y="131"/>
                  </a:lnTo>
                  <a:lnTo>
                    <a:pt x="205" y="162"/>
                  </a:lnTo>
                  <a:lnTo>
                    <a:pt x="213" y="190"/>
                  </a:lnTo>
                  <a:lnTo>
                    <a:pt x="225" y="218"/>
                  </a:lnTo>
                  <a:lnTo>
                    <a:pt x="237" y="241"/>
                  </a:lnTo>
                  <a:lnTo>
                    <a:pt x="253" y="264"/>
                  </a:lnTo>
                  <a:lnTo>
                    <a:pt x="268" y="284"/>
                  </a:lnTo>
                  <a:lnTo>
                    <a:pt x="285" y="303"/>
                  </a:lnTo>
                  <a:lnTo>
                    <a:pt x="297" y="314"/>
                  </a:lnTo>
                  <a:lnTo>
                    <a:pt x="311" y="324"/>
                  </a:lnTo>
                  <a:lnTo>
                    <a:pt x="327" y="331"/>
                  </a:lnTo>
                  <a:lnTo>
                    <a:pt x="343" y="336"/>
                  </a:lnTo>
                  <a:lnTo>
                    <a:pt x="359" y="337"/>
                  </a:lnTo>
                  <a:lnTo>
                    <a:pt x="377" y="339"/>
                  </a:lnTo>
                  <a:lnTo>
                    <a:pt x="394" y="335"/>
                  </a:lnTo>
                  <a:lnTo>
                    <a:pt x="412" y="332"/>
                  </a:lnTo>
                  <a:lnTo>
                    <a:pt x="472" y="268"/>
                  </a:lnTo>
                  <a:lnTo>
                    <a:pt x="488" y="305"/>
                  </a:lnTo>
                  <a:lnTo>
                    <a:pt x="517" y="347"/>
                  </a:lnTo>
                  <a:lnTo>
                    <a:pt x="549" y="391"/>
                  </a:lnTo>
                  <a:lnTo>
                    <a:pt x="580" y="434"/>
                  </a:lnTo>
                  <a:lnTo>
                    <a:pt x="598" y="476"/>
                  </a:lnTo>
                  <a:lnTo>
                    <a:pt x="601" y="516"/>
                  </a:lnTo>
                  <a:lnTo>
                    <a:pt x="582" y="552"/>
                  </a:lnTo>
                  <a:lnTo>
                    <a:pt x="532" y="586"/>
                  </a:lnTo>
                  <a:lnTo>
                    <a:pt x="518" y="589"/>
                  </a:lnTo>
                  <a:lnTo>
                    <a:pt x="505" y="590"/>
                  </a:lnTo>
                  <a:lnTo>
                    <a:pt x="492" y="590"/>
                  </a:lnTo>
                  <a:lnTo>
                    <a:pt x="479" y="589"/>
                  </a:lnTo>
                  <a:lnTo>
                    <a:pt x="464" y="584"/>
                  </a:lnTo>
                  <a:lnTo>
                    <a:pt x="451" y="581"/>
                  </a:lnTo>
                  <a:lnTo>
                    <a:pt x="438" y="576"/>
                  </a:lnTo>
                  <a:lnTo>
                    <a:pt x="426" y="571"/>
                  </a:lnTo>
                  <a:lnTo>
                    <a:pt x="435" y="563"/>
                  </a:lnTo>
                  <a:lnTo>
                    <a:pt x="446" y="558"/>
                  </a:lnTo>
                  <a:lnTo>
                    <a:pt x="456" y="552"/>
                  </a:lnTo>
                  <a:lnTo>
                    <a:pt x="467" y="548"/>
                  </a:lnTo>
                  <a:lnTo>
                    <a:pt x="478" y="542"/>
                  </a:lnTo>
                  <a:lnTo>
                    <a:pt x="488" y="537"/>
                  </a:lnTo>
                  <a:lnTo>
                    <a:pt x="496" y="529"/>
                  </a:lnTo>
                  <a:lnTo>
                    <a:pt x="505" y="520"/>
                  </a:lnTo>
                  <a:lnTo>
                    <a:pt x="491" y="510"/>
                  </a:lnTo>
                  <a:lnTo>
                    <a:pt x="478" y="507"/>
                  </a:lnTo>
                  <a:lnTo>
                    <a:pt x="463" y="508"/>
                  </a:lnTo>
                  <a:lnTo>
                    <a:pt x="449" y="512"/>
                  </a:lnTo>
                  <a:lnTo>
                    <a:pt x="434" y="518"/>
                  </a:lnTo>
                  <a:lnTo>
                    <a:pt x="418" y="523"/>
                  </a:lnTo>
                  <a:lnTo>
                    <a:pt x="401" y="527"/>
                  </a:lnTo>
                  <a:lnTo>
                    <a:pt x="385" y="528"/>
                  </a:lnTo>
                  <a:lnTo>
                    <a:pt x="337" y="523"/>
                  </a:lnTo>
                  <a:lnTo>
                    <a:pt x="290" y="512"/>
                  </a:lnTo>
                  <a:lnTo>
                    <a:pt x="244" y="495"/>
                  </a:lnTo>
                  <a:lnTo>
                    <a:pt x="201" y="471"/>
                  </a:lnTo>
                  <a:lnTo>
                    <a:pt x="159" y="440"/>
                  </a:lnTo>
                  <a:lnTo>
                    <a:pt x="121" y="405"/>
                  </a:lnTo>
                  <a:lnTo>
                    <a:pt x="88" y="363"/>
                  </a:lnTo>
                  <a:lnTo>
                    <a:pt x="58" y="317"/>
                  </a:lnTo>
                  <a:lnTo>
                    <a:pt x="42" y="281"/>
                  </a:lnTo>
                  <a:lnTo>
                    <a:pt x="28" y="242"/>
                  </a:lnTo>
                  <a:lnTo>
                    <a:pt x="15" y="201"/>
                  </a:lnTo>
                  <a:lnTo>
                    <a:pt x="6" y="161"/>
                  </a:lnTo>
                  <a:lnTo>
                    <a:pt x="0" y="119"/>
                  </a:lnTo>
                  <a:lnTo>
                    <a:pt x="1" y="78"/>
                  </a:lnTo>
                  <a:lnTo>
                    <a:pt x="8" y="37"/>
                  </a:lnTo>
                  <a:lnTo>
                    <a:pt x="25" y="0"/>
                  </a:lnTo>
                  <a:lnTo>
                    <a:pt x="45" y="17"/>
                  </a:lnTo>
                  <a:lnTo>
                    <a:pt x="67" y="36"/>
                  </a:lnTo>
                  <a:lnTo>
                    <a:pt x="89" y="52"/>
                  </a:lnTo>
                  <a:lnTo>
                    <a:pt x="112" y="68"/>
                  </a:lnTo>
                  <a:lnTo>
                    <a:pt x="135" y="80"/>
                  </a:lnTo>
                  <a:lnTo>
                    <a:pt x="158" y="90"/>
                  </a:lnTo>
                  <a:lnTo>
                    <a:pt x="182" y="97"/>
                  </a:lnTo>
                  <a:lnTo>
                    <a:pt x="205" y="100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424"/>
            <p:cNvSpPr>
              <a:spLocks noChangeAspect="1"/>
            </p:cNvSpPr>
            <p:nvPr/>
          </p:nvSpPr>
          <p:spPr bwMode="auto">
            <a:xfrm>
              <a:off x="2290" y="3566"/>
              <a:ext cx="386" cy="102"/>
            </a:xfrm>
            <a:custGeom>
              <a:avLst/>
              <a:gdLst/>
              <a:ahLst/>
              <a:cxnLst>
                <a:cxn ang="0">
                  <a:pos x="778" y="62"/>
                </a:cxn>
                <a:cxn ang="0">
                  <a:pos x="787" y="72"/>
                </a:cxn>
                <a:cxn ang="0">
                  <a:pos x="761" y="109"/>
                </a:cxn>
                <a:cxn ang="0">
                  <a:pos x="730" y="138"/>
                </a:cxn>
                <a:cxn ang="0">
                  <a:pos x="693" y="160"/>
                </a:cxn>
                <a:cxn ang="0">
                  <a:pos x="655" y="178"/>
                </a:cxn>
                <a:cxn ang="0">
                  <a:pos x="613" y="188"/>
                </a:cxn>
                <a:cxn ang="0">
                  <a:pos x="572" y="196"/>
                </a:cxn>
                <a:cxn ang="0">
                  <a:pos x="529" y="202"/>
                </a:cxn>
                <a:cxn ang="0">
                  <a:pos x="486" y="207"/>
                </a:cxn>
                <a:cxn ang="0">
                  <a:pos x="415" y="203"/>
                </a:cxn>
                <a:cxn ang="0">
                  <a:pos x="346" y="196"/>
                </a:cxn>
                <a:cxn ang="0">
                  <a:pos x="278" y="182"/>
                </a:cxn>
                <a:cxn ang="0">
                  <a:pos x="215" y="162"/>
                </a:cxn>
                <a:cxn ang="0">
                  <a:pos x="153" y="134"/>
                </a:cxn>
                <a:cxn ang="0">
                  <a:pos x="97" y="100"/>
                </a:cxn>
                <a:cxn ang="0">
                  <a:pos x="45" y="6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91" y="45"/>
                </a:cxn>
                <a:cxn ang="0">
                  <a:pos x="184" y="86"/>
                </a:cxn>
                <a:cxn ang="0">
                  <a:pos x="282" y="119"/>
                </a:cxn>
                <a:cxn ang="0">
                  <a:pos x="385" y="143"/>
                </a:cxn>
                <a:cxn ang="0">
                  <a:pos x="486" y="151"/>
                </a:cxn>
                <a:cxn ang="0">
                  <a:pos x="589" y="143"/>
                </a:cxn>
                <a:cxn ang="0">
                  <a:pos x="686" y="114"/>
                </a:cxn>
                <a:cxn ang="0">
                  <a:pos x="778" y="62"/>
                </a:cxn>
              </a:cxnLst>
              <a:rect l="0" t="0" r="r" b="b"/>
              <a:pathLst>
                <a:path w="787" h="207">
                  <a:moveTo>
                    <a:pt x="778" y="62"/>
                  </a:moveTo>
                  <a:lnTo>
                    <a:pt x="787" y="72"/>
                  </a:lnTo>
                  <a:lnTo>
                    <a:pt x="761" y="109"/>
                  </a:lnTo>
                  <a:lnTo>
                    <a:pt x="730" y="138"/>
                  </a:lnTo>
                  <a:lnTo>
                    <a:pt x="693" y="160"/>
                  </a:lnTo>
                  <a:lnTo>
                    <a:pt x="655" y="178"/>
                  </a:lnTo>
                  <a:lnTo>
                    <a:pt x="613" y="188"/>
                  </a:lnTo>
                  <a:lnTo>
                    <a:pt x="572" y="196"/>
                  </a:lnTo>
                  <a:lnTo>
                    <a:pt x="529" y="202"/>
                  </a:lnTo>
                  <a:lnTo>
                    <a:pt x="486" y="207"/>
                  </a:lnTo>
                  <a:lnTo>
                    <a:pt x="415" y="203"/>
                  </a:lnTo>
                  <a:lnTo>
                    <a:pt x="346" y="196"/>
                  </a:lnTo>
                  <a:lnTo>
                    <a:pt x="278" y="182"/>
                  </a:lnTo>
                  <a:lnTo>
                    <a:pt x="215" y="162"/>
                  </a:lnTo>
                  <a:lnTo>
                    <a:pt x="153" y="134"/>
                  </a:lnTo>
                  <a:lnTo>
                    <a:pt x="97" y="100"/>
                  </a:lnTo>
                  <a:lnTo>
                    <a:pt x="45" y="6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91" y="45"/>
                  </a:lnTo>
                  <a:lnTo>
                    <a:pt x="184" y="86"/>
                  </a:lnTo>
                  <a:lnTo>
                    <a:pt x="282" y="119"/>
                  </a:lnTo>
                  <a:lnTo>
                    <a:pt x="385" y="143"/>
                  </a:lnTo>
                  <a:lnTo>
                    <a:pt x="486" y="151"/>
                  </a:lnTo>
                  <a:lnTo>
                    <a:pt x="589" y="143"/>
                  </a:lnTo>
                  <a:lnTo>
                    <a:pt x="686" y="114"/>
                  </a:lnTo>
                  <a:lnTo>
                    <a:pt x="77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392142" y="5501169"/>
            <a:ext cx="5707614" cy="1164295"/>
            <a:chOff x="3392142" y="5501169"/>
            <a:chExt cx="5707614" cy="1164295"/>
          </a:xfrm>
        </p:grpSpPr>
        <p:sp>
          <p:nvSpPr>
            <p:cNvPr id="45" name="Rectangle 3"/>
            <p:cNvSpPr>
              <a:spLocks noChangeArrowheads="1"/>
            </p:cNvSpPr>
            <p:nvPr/>
          </p:nvSpPr>
          <p:spPr bwMode="auto">
            <a:xfrm>
              <a:off x="4570580" y="5512939"/>
              <a:ext cx="1977703" cy="11525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endParaRPr lang="en-US" sz="1400" b="0" dirty="0" smtClean="0">
                <a:latin typeface="+mj-lt"/>
                <a:cs typeface="Arial" charset="0"/>
              </a:endParaRPr>
            </a:p>
            <a:p>
              <a:pPr algn="ctr" eaLnBrk="0" hangingPunct="0"/>
              <a:r>
                <a:rPr lang="en-US" sz="3600" b="0" dirty="0" smtClean="0">
                  <a:latin typeface="+mj-lt"/>
                  <a:cs typeface="Arial" charset="0"/>
                </a:rPr>
                <a:t>=</a:t>
              </a:r>
              <a:endParaRPr lang="en-US" sz="3600" b="0" dirty="0">
                <a:latin typeface="+mj-lt"/>
                <a:cs typeface="Arial" charset="0"/>
              </a:endParaRPr>
            </a:p>
          </p:txBody>
        </p:sp>
        <p:sp>
          <p:nvSpPr>
            <p:cNvPr id="46" name="Line 4"/>
            <p:cNvSpPr>
              <a:spLocks noChangeShapeType="1"/>
            </p:cNvSpPr>
            <p:nvPr/>
          </p:nvSpPr>
          <p:spPr bwMode="auto">
            <a:xfrm>
              <a:off x="3995906" y="5780203"/>
              <a:ext cx="55129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7" name="Line 5"/>
            <p:cNvSpPr>
              <a:spLocks noChangeShapeType="1"/>
            </p:cNvSpPr>
            <p:nvPr/>
          </p:nvSpPr>
          <p:spPr bwMode="auto">
            <a:xfrm>
              <a:off x="6592025" y="6376539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6592025" y="5800277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0" name="Rectangle 298"/>
            <p:cNvSpPr>
              <a:spLocks noChangeArrowheads="1"/>
            </p:cNvSpPr>
            <p:nvPr/>
          </p:nvSpPr>
          <p:spPr bwMode="auto">
            <a:xfrm>
              <a:off x="3392142" y="5501169"/>
              <a:ext cx="722658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de-CH" sz="3200" b="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de-CH" sz="3200" b="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298"/>
            <p:cNvSpPr>
              <a:spLocks noChangeArrowheads="1"/>
            </p:cNvSpPr>
            <p:nvPr/>
          </p:nvSpPr>
          <p:spPr bwMode="auto">
            <a:xfrm>
              <a:off x="7138233" y="6120601"/>
              <a:ext cx="1961523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de-CH" sz="3200" b="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de-CH" sz="3200" b="0" dirty="0" smtClean="0">
                  <a:latin typeface="Arial" pitchFamily="34" charset="0"/>
                  <a:cs typeface="Arial" pitchFamily="34" charset="0"/>
                </a:rPr>
                <a:t> = S</a:t>
              </a:r>
              <a:r>
                <a:rPr lang="de-CH" sz="3200" b="0" baseline="-250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de-CH" sz="3200" b="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298"/>
            <p:cNvSpPr>
              <a:spLocks noChangeArrowheads="1"/>
            </p:cNvSpPr>
            <p:nvPr/>
          </p:nvSpPr>
          <p:spPr bwMode="auto">
            <a:xfrm>
              <a:off x="5353678" y="5648643"/>
              <a:ext cx="442438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latin typeface="Lucida Sans Unicode"/>
                  <a:cs typeface="Arial" charset="0"/>
                </a:rPr>
                <a:t>?</a:t>
              </a:r>
              <a:endParaRPr lang="de-CH" sz="3200" b="0" baseline="-25000" dirty="0">
                <a:latin typeface="Lucida Sans Unicode"/>
                <a:cs typeface="Arial" charset="0"/>
              </a:endParaRPr>
            </a:p>
          </p:txBody>
        </p:sp>
        <p:sp>
          <p:nvSpPr>
            <p:cNvPr id="54" name="Rectangle 298"/>
            <p:cNvSpPr>
              <a:spLocks noChangeArrowheads="1"/>
            </p:cNvSpPr>
            <p:nvPr/>
          </p:nvSpPr>
          <p:spPr bwMode="auto">
            <a:xfrm>
              <a:off x="7757663" y="5987854"/>
              <a:ext cx="442438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400" b="0" dirty="0" smtClean="0">
                  <a:latin typeface="Lucida Sans Unicode"/>
                  <a:cs typeface="Arial" charset="0"/>
                </a:rPr>
                <a:t>?</a:t>
              </a:r>
              <a:endParaRPr lang="de-CH" sz="2400" b="0" baseline="-25000" dirty="0">
                <a:latin typeface="Lucida Sans Unicode"/>
                <a:cs typeface="Arial" charset="0"/>
              </a:endParaRPr>
            </a:p>
          </p:txBody>
        </p:sp>
        <p:sp>
          <p:nvSpPr>
            <p:cNvPr id="124" name="Rectangle 298"/>
            <p:cNvSpPr>
              <a:spLocks noChangeArrowheads="1"/>
            </p:cNvSpPr>
            <p:nvPr/>
          </p:nvSpPr>
          <p:spPr bwMode="auto">
            <a:xfrm>
              <a:off x="7123485" y="5515919"/>
              <a:ext cx="722658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de-CH" sz="3200" b="0" baseline="-250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de-CH" sz="3200" b="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993937" y="4082345"/>
            <a:ext cx="6150063" cy="1152525"/>
            <a:chOff x="2993937" y="4082345"/>
            <a:chExt cx="6150063" cy="1152525"/>
          </a:xfrm>
        </p:grpSpPr>
        <p:sp>
          <p:nvSpPr>
            <p:cNvPr id="43" name="Rectangle 298"/>
            <p:cNvSpPr>
              <a:spLocks noChangeArrowheads="1"/>
            </p:cNvSpPr>
            <p:nvPr/>
          </p:nvSpPr>
          <p:spPr bwMode="auto">
            <a:xfrm>
              <a:off x="7108735" y="4129555"/>
              <a:ext cx="2035265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de-CH" sz="3200" b="0" dirty="0" smtClean="0">
                  <a:latin typeface="Lucida Sans Unicode"/>
                  <a:cs typeface="Arial" charset="0"/>
                </a:rPr>
                <a:t> </a:t>
              </a:r>
              <a:r>
                <a:rPr lang="de-CH" sz="3200" b="0" dirty="0" smtClean="0">
                  <a:latin typeface="cmsy10"/>
                  <a:cs typeface="Arial" charset="0"/>
                </a:rPr>
                <a:t>2</a:t>
              </a:r>
              <a:r>
                <a:rPr lang="de-CH" sz="3200" b="0" dirty="0" smtClean="0">
                  <a:latin typeface="Lucida Sans Unicode"/>
                  <a:cs typeface="Arial" charset="0"/>
                </a:rPr>
                <a:t> </a:t>
              </a:r>
              <a:r>
                <a:rPr lang="de-CH" sz="3200" b="0" dirty="0" smtClean="0">
                  <a:latin typeface="Arial" pitchFamily="34" charset="0"/>
                  <a:cs typeface="Arial" pitchFamily="34" charset="0"/>
                </a:rPr>
                <a:t>{0,1}</a:t>
              </a:r>
              <a:endParaRPr lang="de-CH" sz="3200" b="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4570580" y="4082345"/>
              <a:ext cx="1977703" cy="1152525"/>
            </a:xfrm>
            <a:prstGeom prst="rect">
              <a:avLst/>
            </a:prstGeom>
            <a:solidFill>
              <a:srgbClr val="9B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3600" b="0" dirty="0" smtClean="0">
                  <a:cs typeface="Arial" charset="0"/>
                </a:rPr>
                <a:t>1-2 OT</a:t>
              </a:r>
              <a:endParaRPr lang="en-US" sz="3600" b="0" dirty="0">
                <a:cs typeface="Arial" charset="0"/>
              </a:endParaRPr>
            </a:p>
          </p:txBody>
        </p:sp>
        <p:sp>
          <p:nvSpPr>
            <p:cNvPr id="37" name="Line 4"/>
            <p:cNvSpPr>
              <a:spLocks noChangeShapeType="1"/>
            </p:cNvSpPr>
            <p:nvPr/>
          </p:nvSpPr>
          <p:spPr bwMode="auto">
            <a:xfrm>
              <a:off x="3995906" y="4629828"/>
              <a:ext cx="55129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8" name="Line 5"/>
            <p:cNvSpPr>
              <a:spLocks noChangeShapeType="1"/>
            </p:cNvSpPr>
            <p:nvPr/>
          </p:nvSpPr>
          <p:spPr bwMode="auto">
            <a:xfrm>
              <a:off x="6592025" y="4945945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9" name="Line 6"/>
            <p:cNvSpPr>
              <a:spLocks noChangeShapeType="1"/>
            </p:cNvSpPr>
            <p:nvPr/>
          </p:nvSpPr>
          <p:spPr bwMode="auto">
            <a:xfrm>
              <a:off x="6592025" y="4369683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2" name="Rectangle 298"/>
            <p:cNvSpPr>
              <a:spLocks noChangeArrowheads="1"/>
            </p:cNvSpPr>
            <p:nvPr/>
          </p:nvSpPr>
          <p:spPr bwMode="auto">
            <a:xfrm>
              <a:off x="2993937" y="4336047"/>
              <a:ext cx="1209364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de-CH" sz="3200" b="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r>
                <a:rPr lang="de-CH" sz="3200" b="0" dirty="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de-CH" sz="3200" b="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de-CH" sz="3200" b="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Rectangle 298"/>
            <p:cNvSpPr>
              <a:spLocks noChangeArrowheads="1"/>
            </p:cNvSpPr>
            <p:nvPr/>
          </p:nvSpPr>
          <p:spPr bwMode="auto">
            <a:xfrm>
              <a:off x="7152981" y="4675260"/>
              <a:ext cx="722658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de-CH" sz="3200" b="0" baseline="-25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de-CH" sz="3200" b="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  <p:bldP spid="40" grpId="0" build="p"/>
      <p:bldP spid="49" grpId="0" build="p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392142" y="5501169"/>
            <a:ext cx="5707614" cy="1164295"/>
            <a:chOff x="3392142" y="5501169"/>
            <a:chExt cx="5707614" cy="1164295"/>
          </a:xfrm>
        </p:grpSpPr>
        <p:sp>
          <p:nvSpPr>
            <p:cNvPr id="59" name="Rectangle 3"/>
            <p:cNvSpPr>
              <a:spLocks noChangeArrowheads="1"/>
            </p:cNvSpPr>
            <p:nvPr/>
          </p:nvSpPr>
          <p:spPr bwMode="auto">
            <a:xfrm>
              <a:off x="4570580" y="5512939"/>
              <a:ext cx="1977703" cy="11525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endParaRPr lang="en-US" sz="1400" b="0" dirty="0" smtClean="0">
                <a:latin typeface="+mj-lt"/>
                <a:cs typeface="Arial" charset="0"/>
              </a:endParaRPr>
            </a:p>
            <a:p>
              <a:pPr algn="ctr" eaLnBrk="0" hangingPunct="0"/>
              <a:r>
                <a:rPr lang="en-US" sz="3600" b="0" dirty="0" smtClean="0">
                  <a:latin typeface="+mj-lt"/>
                  <a:cs typeface="Arial" charset="0"/>
                </a:rPr>
                <a:t>=</a:t>
              </a:r>
              <a:endParaRPr lang="en-US" sz="3600" b="0" dirty="0">
                <a:latin typeface="+mj-lt"/>
                <a:cs typeface="Arial" charset="0"/>
              </a:endParaRPr>
            </a:p>
          </p:txBody>
        </p:sp>
        <p:sp>
          <p:nvSpPr>
            <p:cNvPr id="66" name="Line 4"/>
            <p:cNvSpPr>
              <a:spLocks noChangeShapeType="1"/>
            </p:cNvSpPr>
            <p:nvPr/>
          </p:nvSpPr>
          <p:spPr bwMode="auto">
            <a:xfrm>
              <a:off x="3995906" y="5780203"/>
              <a:ext cx="55129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67" name="Line 5"/>
            <p:cNvSpPr>
              <a:spLocks noChangeShapeType="1"/>
            </p:cNvSpPr>
            <p:nvPr/>
          </p:nvSpPr>
          <p:spPr bwMode="auto">
            <a:xfrm>
              <a:off x="6592025" y="6376539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68" name="Line 6"/>
            <p:cNvSpPr>
              <a:spLocks noChangeShapeType="1"/>
            </p:cNvSpPr>
            <p:nvPr/>
          </p:nvSpPr>
          <p:spPr bwMode="auto">
            <a:xfrm>
              <a:off x="6592025" y="5800277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69" name="Rectangle 298"/>
            <p:cNvSpPr>
              <a:spLocks noChangeArrowheads="1"/>
            </p:cNvSpPr>
            <p:nvPr/>
          </p:nvSpPr>
          <p:spPr bwMode="auto">
            <a:xfrm>
              <a:off x="3392142" y="5501169"/>
              <a:ext cx="722658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de-CH" sz="3200" b="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de-CH" sz="3200" b="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298"/>
            <p:cNvSpPr>
              <a:spLocks noChangeArrowheads="1"/>
            </p:cNvSpPr>
            <p:nvPr/>
          </p:nvSpPr>
          <p:spPr bwMode="auto">
            <a:xfrm>
              <a:off x="7138233" y="6120601"/>
              <a:ext cx="1961523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de-CH" sz="3200" b="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de-CH" sz="3200" b="0" dirty="0" smtClean="0">
                  <a:latin typeface="Arial" pitchFamily="34" charset="0"/>
                  <a:cs typeface="Arial" pitchFamily="34" charset="0"/>
                </a:rPr>
                <a:t> = S</a:t>
              </a:r>
              <a:r>
                <a:rPr lang="de-CH" sz="3200" b="0" baseline="-250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de-CH" sz="3200" b="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298"/>
            <p:cNvSpPr>
              <a:spLocks noChangeArrowheads="1"/>
            </p:cNvSpPr>
            <p:nvPr/>
          </p:nvSpPr>
          <p:spPr bwMode="auto">
            <a:xfrm>
              <a:off x="5353678" y="5648643"/>
              <a:ext cx="442438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latin typeface="Lucida Sans Unicode"/>
                  <a:cs typeface="Arial" charset="0"/>
                </a:rPr>
                <a:t>?</a:t>
              </a:r>
              <a:endParaRPr lang="de-CH" sz="3200" b="0" baseline="-25000" dirty="0">
                <a:latin typeface="Lucida Sans Unicode"/>
                <a:cs typeface="Arial" charset="0"/>
              </a:endParaRPr>
            </a:p>
          </p:txBody>
        </p:sp>
        <p:sp>
          <p:nvSpPr>
            <p:cNvPr id="72" name="Rectangle 298"/>
            <p:cNvSpPr>
              <a:spLocks noChangeArrowheads="1"/>
            </p:cNvSpPr>
            <p:nvPr/>
          </p:nvSpPr>
          <p:spPr bwMode="auto">
            <a:xfrm>
              <a:off x="7757663" y="5987854"/>
              <a:ext cx="442438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400" b="0" dirty="0" smtClean="0">
                  <a:latin typeface="Lucida Sans Unicode"/>
                  <a:cs typeface="Arial" charset="0"/>
                </a:rPr>
                <a:t>?</a:t>
              </a:r>
              <a:endParaRPr lang="de-CH" sz="2400" b="0" baseline="-25000" dirty="0">
                <a:latin typeface="Lucida Sans Unicode"/>
                <a:cs typeface="Arial" charset="0"/>
              </a:endParaRPr>
            </a:p>
          </p:txBody>
        </p:sp>
        <p:sp>
          <p:nvSpPr>
            <p:cNvPr id="73" name="Rectangle 298"/>
            <p:cNvSpPr>
              <a:spLocks noChangeArrowheads="1"/>
            </p:cNvSpPr>
            <p:nvPr/>
          </p:nvSpPr>
          <p:spPr bwMode="auto">
            <a:xfrm>
              <a:off x="7123485" y="5515919"/>
              <a:ext cx="722658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de-CH" sz="3200" b="0" baseline="-250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de-CH" sz="3200" b="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993937" y="4082345"/>
            <a:ext cx="6150063" cy="1152525"/>
            <a:chOff x="2993937" y="4082345"/>
            <a:chExt cx="6150063" cy="1152525"/>
          </a:xfrm>
        </p:grpSpPr>
        <p:sp>
          <p:nvSpPr>
            <p:cNvPr id="75" name="Rectangle 298"/>
            <p:cNvSpPr>
              <a:spLocks noChangeArrowheads="1"/>
            </p:cNvSpPr>
            <p:nvPr/>
          </p:nvSpPr>
          <p:spPr bwMode="auto">
            <a:xfrm>
              <a:off x="7108735" y="4129555"/>
              <a:ext cx="2035265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de-CH" sz="3200" b="0" dirty="0" smtClean="0">
                  <a:latin typeface="Lucida Sans Unicode"/>
                  <a:cs typeface="Arial" charset="0"/>
                </a:rPr>
                <a:t> </a:t>
              </a:r>
              <a:r>
                <a:rPr lang="de-CH" sz="3200" b="0" dirty="0" smtClean="0">
                  <a:latin typeface="cmsy10"/>
                  <a:cs typeface="Arial" charset="0"/>
                </a:rPr>
                <a:t>2</a:t>
              </a:r>
              <a:r>
                <a:rPr lang="de-CH" sz="3200" b="0" dirty="0" smtClean="0">
                  <a:latin typeface="Lucida Sans Unicode"/>
                  <a:cs typeface="Arial" charset="0"/>
                </a:rPr>
                <a:t> </a:t>
              </a:r>
              <a:r>
                <a:rPr lang="de-CH" sz="3200" b="0" dirty="0" smtClean="0">
                  <a:latin typeface="Arial" pitchFamily="34" charset="0"/>
                  <a:cs typeface="Arial" pitchFamily="34" charset="0"/>
                </a:rPr>
                <a:t>{0,1}</a:t>
              </a:r>
              <a:endParaRPr lang="de-CH" sz="3200" b="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4570580" y="4082345"/>
              <a:ext cx="1977703" cy="1152525"/>
            </a:xfrm>
            <a:prstGeom prst="rect">
              <a:avLst/>
            </a:prstGeom>
            <a:solidFill>
              <a:srgbClr val="9B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3600" b="0" dirty="0" smtClean="0">
                  <a:cs typeface="Arial" charset="0"/>
                </a:rPr>
                <a:t>1-2 OT</a:t>
              </a:r>
              <a:endParaRPr lang="en-US" sz="3600" b="0" dirty="0">
                <a:cs typeface="Arial" charset="0"/>
              </a:endParaRPr>
            </a:p>
          </p:txBody>
        </p:sp>
        <p:sp>
          <p:nvSpPr>
            <p:cNvPr id="79" name="Line 4"/>
            <p:cNvSpPr>
              <a:spLocks noChangeShapeType="1"/>
            </p:cNvSpPr>
            <p:nvPr/>
          </p:nvSpPr>
          <p:spPr bwMode="auto">
            <a:xfrm>
              <a:off x="3995906" y="4629828"/>
              <a:ext cx="55129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81" name="Line 5"/>
            <p:cNvSpPr>
              <a:spLocks noChangeShapeType="1"/>
            </p:cNvSpPr>
            <p:nvPr/>
          </p:nvSpPr>
          <p:spPr bwMode="auto">
            <a:xfrm>
              <a:off x="6592025" y="4945945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92" name="Line 6"/>
            <p:cNvSpPr>
              <a:spLocks noChangeShapeType="1"/>
            </p:cNvSpPr>
            <p:nvPr/>
          </p:nvSpPr>
          <p:spPr bwMode="auto">
            <a:xfrm>
              <a:off x="6592025" y="4369683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93" name="Rectangle 298"/>
            <p:cNvSpPr>
              <a:spLocks noChangeArrowheads="1"/>
            </p:cNvSpPr>
            <p:nvPr/>
          </p:nvSpPr>
          <p:spPr bwMode="auto">
            <a:xfrm>
              <a:off x="2993937" y="4336047"/>
              <a:ext cx="1209364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de-CH" sz="3200" b="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r>
                <a:rPr lang="de-CH" sz="3200" b="0" dirty="0" smtClean="0">
                  <a:latin typeface="Arial" pitchFamily="34" charset="0"/>
                  <a:cs typeface="Arial" pitchFamily="34" charset="0"/>
                </a:rPr>
                <a:t> S</a:t>
              </a:r>
              <a:r>
                <a:rPr lang="de-CH" sz="3200" b="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de-CH" sz="3200" b="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298"/>
            <p:cNvSpPr>
              <a:spLocks noChangeArrowheads="1"/>
            </p:cNvSpPr>
            <p:nvPr/>
          </p:nvSpPr>
          <p:spPr bwMode="auto">
            <a:xfrm>
              <a:off x="7152981" y="4675260"/>
              <a:ext cx="722658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de-CH" sz="3200" b="0" baseline="-25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de-CH" sz="3200" b="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720725"/>
          </a:xfrm>
        </p:spPr>
        <p:txBody>
          <a:bodyPr>
            <a:normAutofit/>
          </a:bodyPr>
          <a:lstStyle/>
          <a:p>
            <a:r>
              <a:rPr lang="fr-CH" dirty="0" err="1" smtClean="0"/>
              <a:t>Impossibility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518148" name="Picture 4" descr="j00915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6930" y="1325307"/>
            <a:ext cx="803634" cy="1220832"/>
          </a:xfrm>
          <a:prstGeom prst="rect">
            <a:avLst/>
          </a:prstGeom>
          <a:noFill/>
        </p:spPr>
      </p:pic>
      <p:pic>
        <p:nvPicPr>
          <p:cNvPr id="518149" name="Picture 5" descr="j00916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6741" y="1531352"/>
            <a:ext cx="931555" cy="1055762"/>
          </a:xfrm>
          <a:prstGeom prst="rect">
            <a:avLst/>
          </a:prstGeom>
          <a:noFill/>
        </p:spPr>
      </p:pic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700213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36426" y="88490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545078" y="2802209"/>
            <a:ext cx="317151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smtClean="0">
                <a:cs typeface="Arial" charset="0"/>
              </a:rPr>
              <a:t>Bit Commitment</a:t>
            </a:r>
          </a:p>
        </p:txBody>
      </p:sp>
      <p:grpSp>
        <p:nvGrpSpPr>
          <p:cNvPr id="2" name="Group 96"/>
          <p:cNvGrpSpPr/>
          <p:nvPr/>
        </p:nvGrpSpPr>
        <p:grpSpPr>
          <a:xfrm>
            <a:off x="3408925" y="1118572"/>
            <a:ext cx="2260600" cy="461297"/>
            <a:chOff x="5444203" y="2740895"/>
            <a:chExt cx="2260600" cy="461297"/>
          </a:xfrm>
        </p:grpSpPr>
        <p:grpSp>
          <p:nvGrpSpPr>
            <p:cNvPr id="3" name="Group 94"/>
            <p:cNvGrpSpPr/>
            <p:nvPr/>
          </p:nvGrpSpPr>
          <p:grpSpPr>
            <a:xfrm>
              <a:off x="6358603" y="2755643"/>
              <a:ext cx="431800" cy="431800"/>
              <a:chOff x="6609326" y="2787752"/>
              <a:chExt cx="431800" cy="431800"/>
            </a:xfrm>
          </p:grpSpPr>
          <p:sp>
            <p:nvSpPr>
              <p:cNvPr id="82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3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4" name="Group 95"/>
            <p:cNvGrpSpPr/>
            <p:nvPr/>
          </p:nvGrpSpPr>
          <p:grpSpPr>
            <a:xfrm>
              <a:off x="7273003" y="2740895"/>
              <a:ext cx="431800" cy="431800"/>
              <a:chOff x="6609326" y="2340077"/>
              <a:chExt cx="431800" cy="431800"/>
            </a:xfrm>
          </p:grpSpPr>
          <p:sp>
            <p:nvSpPr>
              <p:cNvPr id="84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5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5" name="Group 93"/>
            <p:cNvGrpSpPr/>
            <p:nvPr/>
          </p:nvGrpSpPr>
          <p:grpSpPr>
            <a:xfrm>
              <a:off x="6815803" y="2755643"/>
              <a:ext cx="431800" cy="431800"/>
              <a:chOff x="6609326" y="3248127"/>
              <a:chExt cx="431800" cy="431800"/>
            </a:xfrm>
          </p:grpSpPr>
          <p:sp>
            <p:nvSpPr>
              <p:cNvPr id="86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7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6" name="Group 92"/>
            <p:cNvGrpSpPr/>
            <p:nvPr/>
          </p:nvGrpSpPr>
          <p:grpSpPr>
            <a:xfrm>
              <a:off x="5901403" y="2755643"/>
              <a:ext cx="431800" cy="431800"/>
              <a:chOff x="6609326" y="3703740"/>
              <a:chExt cx="431800" cy="431800"/>
            </a:xfrm>
          </p:grpSpPr>
          <p:sp>
            <p:nvSpPr>
              <p:cNvPr id="88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9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7" name="Group 91"/>
            <p:cNvGrpSpPr/>
            <p:nvPr/>
          </p:nvGrpSpPr>
          <p:grpSpPr>
            <a:xfrm>
              <a:off x="5444203" y="2770392"/>
              <a:ext cx="431800" cy="431800"/>
              <a:chOff x="6609326" y="4159352"/>
              <a:chExt cx="431800" cy="431800"/>
            </a:xfrm>
          </p:grpSpPr>
          <p:sp>
            <p:nvSpPr>
              <p:cNvPr id="90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91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pic>
        <p:nvPicPr>
          <p:cNvPr id="35" name="Picture 10" descr="BD07434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6443" y="2248577"/>
            <a:ext cx="1505149" cy="1556519"/>
          </a:xfrm>
          <a:prstGeom prst="rect">
            <a:avLst/>
          </a:prstGeom>
          <a:noFill/>
        </p:spPr>
      </p:pic>
      <p:sp>
        <p:nvSpPr>
          <p:cNvPr id="40" name="Rectangle 298"/>
          <p:cNvSpPr>
            <a:spLocks noChangeArrowheads="1"/>
          </p:cNvSpPr>
          <p:nvPr/>
        </p:nvSpPr>
        <p:spPr bwMode="auto">
          <a:xfrm>
            <a:off x="559822" y="3923096"/>
            <a:ext cx="3643467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smtClean="0">
                <a:cs typeface="Arial" charset="0"/>
              </a:rPr>
              <a:t>Oblivious Transfer</a:t>
            </a:r>
            <a:endParaRPr lang="de-CH" sz="2800" b="0" dirty="0">
              <a:cs typeface="Arial" charset="0"/>
            </a:endParaRPr>
          </a:p>
        </p:txBody>
      </p:sp>
      <p:sp>
        <p:nvSpPr>
          <p:cNvPr id="49" name="Rectangle 298"/>
          <p:cNvSpPr>
            <a:spLocks noChangeArrowheads="1"/>
          </p:cNvSpPr>
          <p:nvPr/>
        </p:nvSpPr>
        <p:spPr bwMode="auto">
          <a:xfrm>
            <a:off x="559822" y="5338942"/>
            <a:ext cx="3643467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smtClean="0">
                <a:cs typeface="Arial" charset="0"/>
              </a:rPr>
              <a:t>Equality Test</a:t>
            </a:r>
            <a:endParaRPr lang="de-CH" sz="2800" b="0" dirty="0">
              <a:cs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48580" y="3126657"/>
            <a:ext cx="619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latin typeface="cmsy10"/>
              </a:rPr>
              <a:t>*</a:t>
            </a:r>
            <a:endParaRPr lang="en-US" sz="4800" dirty="0">
              <a:solidFill>
                <a:schemeClr val="accent2"/>
              </a:solidFill>
              <a:latin typeface="cmsy1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4424516" y="2374491"/>
            <a:ext cx="1976284" cy="1519083"/>
            <a:chOff x="4424516" y="2374491"/>
            <a:chExt cx="1976284" cy="1519083"/>
          </a:xfrm>
        </p:grpSpPr>
        <p:sp>
          <p:nvSpPr>
            <p:cNvPr id="60" name="Line 150"/>
            <p:cNvSpPr>
              <a:spLocks noChangeShapeType="1"/>
            </p:cNvSpPr>
            <p:nvPr/>
          </p:nvSpPr>
          <p:spPr bwMode="auto">
            <a:xfrm flipH="1">
              <a:off x="4424516" y="2403986"/>
              <a:ext cx="1976284" cy="128311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61" name="Line 150"/>
            <p:cNvSpPr>
              <a:spLocks noChangeShapeType="1"/>
            </p:cNvSpPr>
            <p:nvPr/>
          </p:nvSpPr>
          <p:spPr bwMode="auto">
            <a:xfrm>
              <a:off x="4498259" y="2374491"/>
              <a:ext cx="1666567" cy="151908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159044" y="5427406"/>
            <a:ext cx="2698956" cy="1430594"/>
            <a:chOff x="4159044" y="5427406"/>
            <a:chExt cx="2698956" cy="1430594"/>
          </a:xfrm>
        </p:grpSpPr>
        <p:sp>
          <p:nvSpPr>
            <p:cNvPr id="62" name="Line 150"/>
            <p:cNvSpPr>
              <a:spLocks noChangeShapeType="1"/>
            </p:cNvSpPr>
            <p:nvPr/>
          </p:nvSpPr>
          <p:spPr bwMode="auto">
            <a:xfrm flipH="1">
              <a:off x="4159044" y="5427406"/>
              <a:ext cx="2698956" cy="128310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63" name="Line 150"/>
            <p:cNvSpPr>
              <a:spLocks noChangeShapeType="1"/>
            </p:cNvSpPr>
            <p:nvPr/>
          </p:nvSpPr>
          <p:spPr bwMode="auto">
            <a:xfrm>
              <a:off x="4306529" y="5456903"/>
              <a:ext cx="2462981" cy="140109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173793" y="3967316"/>
            <a:ext cx="2787446" cy="1401097"/>
            <a:chOff x="4173793" y="3967316"/>
            <a:chExt cx="2787446" cy="1401097"/>
          </a:xfrm>
        </p:grpSpPr>
        <p:sp>
          <p:nvSpPr>
            <p:cNvPr id="64" name="Line 150"/>
            <p:cNvSpPr>
              <a:spLocks noChangeShapeType="1"/>
            </p:cNvSpPr>
            <p:nvPr/>
          </p:nvSpPr>
          <p:spPr bwMode="auto">
            <a:xfrm flipH="1">
              <a:off x="4173793" y="3982064"/>
              <a:ext cx="2698956" cy="128310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65" name="Line 150"/>
            <p:cNvSpPr>
              <a:spLocks noChangeShapeType="1"/>
            </p:cNvSpPr>
            <p:nvPr/>
          </p:nvSpPr>
          <p:spPr bwMode="auto">
            <a:xfrm>
              <a:off x="4498258" y="3967316"/>
              <a:ext cx="2462981" cy="140109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6529723" y="2846126"/>
            <a:ext cx="2420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/>
              <a:t>[Mayers,LoChau96]</a:t>
            </a:r>
            <a:endParaRPr lang="en-US" sz="2000" b="0" dirty="0"/>
          </a:p>
        </p:txBody>
      </p:sp>
      <p:sp>
        <p:nvSpPr>
          <p:cNvPr id="98" name="Rectangle 97"/>
          <p:cNvSpPr/>
          <p:nvPr/>
        </p:nvSpPr>
        <p:spPr>
          <a:xfrm>
            <a:off x="6577051" y="3600871"/>
            <a:ext cx="896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/>
              <a:t>[Lo98]</a:t>
            </a:r>
            <a:endParaRPr lang="en-US" sz="2000" b="0" dirty="0"/>
          </a:p>
        </p:txBody>
      </p:sp>
      <p:sp>
        <p:nvSpPr>
          <p:cNvPr id="99" name="TextBox 98"/>
          <p:cNvSpPr txBox="1"/>
          <p:nvPr/>
        </p:nvSpPr>
        <p:spPr>
          <a:xfrm>
            <a:off x="1548581" y="4424516"/>
            <a:ext cx="643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latin typeface="Symbol"/>
                <a:sym typeface="Symbol"/>
              </a:rPr>
              <a:t></a:t>
            </a:r>
            <a:endParaRPr lang="en-US" sz="4800" dirty="0">
              <a:solidFill>
                <a:schemeClr val="accent2"/>
              </a:solidFill>
              <a:latin typeface="Symbo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720725"/>
          </a:xfrm>
        </p:spPr>
        <p:txBody>
          <a:bodyPr>
            <a:normAutofit/>
          </a:bodyPr>
          <a:lstStyle/>
          <a:p>
            <a:r>
              <a:rPr lang="fr-CH" dirty="0" smtClean="0"/>
              <a:t>Possible </a:t>
            </a:r>
            <a:r>
              <a:rPr lang="fr-CH" dirty="0" err="1" smtClean="0"/>
              <a:t>Assumptions</a:t>
            </a:r>
            <a:endParaRPr lang="en-US" dirty="0"/>
          </a:p>
        </p:txBody>
      </p:sp>
      <p:pic>
        <p:nvPicPr>
          <p:cNvPr id="518148" name="Picture 4" descr="j00915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6930" y="1325307"/>
            <a:ext cx="803634" cy="1220832"/>
          </a:xfrm>
          <a:prstGeom prst="rect">
            <a:avLst/>
          </a:prstGeom>
          <a:noFill/>
        </p:spPr>
      </p:pic>
      <p:pic>
        <p:nvPicPr>
          <p:cNvPr id="518149" name="Picture 5" descr="j00916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6741" y="1531352"/>
            <a:ext cx="931555" cy="1055762"/>
          </a:xfrm>
          <a:prstGeom prst="rect">
            <a:avLst/>
          </a:prstGeom>
          <a:noFill/>
        </p:spPr>
      </p:pic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700213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36426" y="88490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</a:p>
        </p:txBody>
      </p:sp>
      <p:grpSp>
        <p:nvGrpSpPr>
          <p:cNvPr id="2" name="Group 96"/>
          <p:cNvGrpSpPr/>
          <p:nvPr/>
        </p:nvGrpSpPr>
        <p:grpSpPr>
          <a:xfrm>
            <a:off x="3408925" y="1118572"/>
            <a:ext cx="2260600" cy="461297"/>
            <a:chOff x="5444203" y="2740895"/>
            <a:chExt cx="2260600" cy="461297"/>
          </a:xfrm>
        </p:grpSpPr>
        <p:grpSp>
          <p:nvGrpSpPr>
            <p:cNvPr id="3" name="Group 94"/>
            <p:cNvGrpSpPr/>
            <p:nvPr/>
          </p:nvGrpSpPr>
          <p:grpSpPr>
            <a:xfrm>
              <a:off x="6358603" y="2755643"/>
              <a:ext cx="431800" cy="431800"/>
              <a:chOff x="6609326" y="2787752"/>
              <a:chExt cx="431800" cy="431800"/>
            </a:xfrm>
          </p:grpSpPr>
          <p:sp>
            <p:nvSpPr>
              <p:cNvPr id="82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3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4" name="Group 95"/>
            <p:cNvGrpSpPr/>
            <p:nvPr/>
          </p:nvGrpSpPr>
          <p:grpSpPr>
            <a:xfrm>
              <a:off x="7273003" y="2740895"/>
              <a:ext cx="431800" cy="431800"/>
              <a:chOff x="6609326" y="2340077"/>
              <a:chExt cx="431800" cy="431800"/>
            </a:xfrm>
          </p:grpSpPr>
          <p:sp>
            <p:nvSpPr>
              <p:cNvPr id="84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5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5" name="Group 93"/>
            <p:cNvGrpSpPr/>
            <p:nvPr/>
          </p:nvGrpSpPr>
          <p:grpSpPr>
            <a:xfrm>
              <a:off x="6815803" y="2755643"/>
              <a:ext cx="431800" cy="431800"/>
              <a:chOff x="6609326" y="3248127"/>
              <a:chExt cx="431800" cy="431800"/>
            </a:xfrm>
          </p:grpSpPr>
          <p:sp>
            <p:nvSpPr>
              <p:cNvPr id="86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7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6" name="Group 92"/>
            <p:cNvGrpSpPr/>
            <p:nvPr/>
          </p:nvGrpSpPr>
          <p:grpSpPr>
            <a:xfrm>
              <a:off x="5901403" y="2755643"/>
              <a:ext cx="431800" cy="431800"/>
              <a:chOff x="6609326" y="3703740"/>
              <a:chExt cx="431800" cy="431800"/>
            </a:xfrm>
          </p:grpSpPr>
          <p:sp>
            <p:nvSpPr>
              <p:cNvPr id="88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9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7" name="Group 91"/>
            <p:cNvGrpSpPr/>
            <p:nvPr/>
          </p:nvGrpSpPr>
          <p:grpSpPr>
            <a:xfrm>
              <a:off x="5444203" y="2770392"/>
              <a:ext cx="431800" cy="431800"/>
              <a:chOff x="6609326" y="4159352"/>
              <a:chExt cx="431800" cy="431800"/>
            </a:xfrm>
          </p:grpSpPr>
          <p:sp>
            <p:nvSpPr>
              <p:cNvPr id="90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91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pic>
        <p:nvPicPr>
          <p:cNvPr id="35" name="Picture 10" descr="BD07434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22" y="2504215"/>
            <a:ext cx="967949" cy="1000985"/>
          </a:xfrm>
          <a:prstGeom prst="rect">
            <a:avLst/>
          </a:prstGeom>
          <a:noFill/>
        </p:spPr>
      </p:pic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24727" y="3763779"/>
            <a:ext cx="1116393" cy="732022"/>
          </a:xfrm>
          <a:prstGeom prst="rect">
            <a:avLst/>
          </a:prstGeom>
          <a:solidFill>
            <a:srgbClr val="9B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r>
              <a:rPr lang="en-US" sz="2400" b="0" dirty="0" smtClean="0">
                <a:cs typeface="Arial" charset="0"/>
              </a:rPr>
              <a:t>1-2 OT</a:t>
            </a:r>
            <a:endParaRPr lang="en-US" sz="2400" b="0" dirty="0">
              <a:cs typeface="Arial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34562" y="4830087"/>
            <a:ext cx="1121797" cy="7477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400" b="0" dirty="0" smtClean="0">
              <a:latin typeface="+mj-lt"/>
              <a:cs typeface="Arial" charset="0"/>
            </a:endParaRPr>
          </a:p>
          <a:p>
            <a:pPr algn="ctr" eaLnBrk="0" hangingPunct="0"/>
            <a:r>
              <a:rPr lang="en-US" sz="3600" b="0" dirty="0" smtClean="0">
                <a:latin typeface="+mj-lt"/>
                <a:cs typeface="Arial" charset="0"/>
              </a:rPr>
              <a:t>=</a:t>
            </a:r>
            <a:endParaRPr lang="en-US" sz="3600" b="0" dirty="0">
              <a:latin typeface="+mj-lt"/>
              <a:cs typeface="Arial" charset="0"/>
            </a:endParaRPr>
          </a:p>
        </p:txBody>
      </p:sp>
      <p:sp>
        <p:nvSpPr>
          <p:cNvPr id="53" name="Rectangle 298"/>
          <p:cNvSpPr>
            <a:spLocks noChangeArrowheads="1"/>
          </p:cNvSpPr>
          <p:nvPr/>
        </p:nvSpPr>
        <p:spPr bwMode="auto">
          <a:xfrm>
            <a:off x="621420" y="4859111"/>
            <a:ext cx="201540" cy="29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000" b="0" dirty="0" smtClean="0">
                <a:latin typeface="Lucida Sans Unicode"/>
                <a:cs typeface="Arial" charset="0"/>
              </a:rPr>
              <a:t>?</a:t>
            </a:r>
            <a:endParaRPr lang="de-CH" sz="2000" b="0" baseline="-25000" dirty="0">
              <a:latin typeface="Lucida Sans Unicode"/>
              <a:cs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98120" y="2514600"/>
            <a:ext cx="1143000" cy="1082041"/>
            <a:chOff x="198120" y="2514600"/>
            <a:chExt cx="1143000" cy="1082041"/>
          </a:xfrm>
        </p:grpSpPr>
        <p:sp>
          <p:nvSpPr>
            <p:cNvPr id="60" name="Line 150"/>
            <p:cNvSpPr>
              <a:spLocks noChangeShapeType="1"/>
            </p:cNvSpPr>
            <p:nvPr/>
          </p:nvSpPr>
          <p:spPr bwMode="auto">
            <a:xfrm flipH="1">
              <a:off x="243840" y="2621281"/>
              <a:ext cx="1097280" cy="9753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61" name="Line 150"/>
            <p:cNvSpPr>
              <a:spLocks noChangeShapeType="1"/>
            </p:cNvSpPr>
            <p:nvPr/>
          </p:nvSpPr>
          <p:spPr bwMode="auto">
            <a:xfrm>
              <a:off x="198120" y="2514600"/>
              <a:ext cx="944881" cy="92964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0" y="4785360"/>
            <a:ext cx="1569720" cy="914400"/>
            <a:chOff x="0" y="4785360"/>
            <a:chExt cx="1569720" cy="914400"/>
          </a:xfrm>
        </p:grpSpPr>
        <p:sp>
          <p:nvSpPr>
            <p:cNvPr id="62" name="Line 150"/>
            <p:cNvSpPr>
              <a:spLocks noChangeShapeType="1"/>
            </p:cNvSpPr>
            <p:nvPr/>
          </p:nvSpPr>
          <p:spPr bwMode="auto">
            <a:xfrm flipH="1">
              <a:off x="0" y="4785360"/>
              <a:ext cx="1569720" cy="87654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63" name="Line 150"/>
            <p:cNvSpPr>
              <a:spLocks noChangeShapeType="1"/>
            </p:cNvSpPr>
            <p:nvPr/>
          </p:nvSpPr>
          <p:spPr bwMode="auto">
            <a:xfrm>
              <a:off x="1" y="4804531"/>
              <a:ext cx="1402080" cy="89522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" y="3724949"/>
            <a:ext cx="1600199" cy="877531"/>
            <a:chOff x="1" y="3724949"/>
            <a:chExt cx="1600199" cy="877531"/>
          </a:xfrm>
        </p:grpSpPr>
        <p:sp>
          <p:nvSpPr>
            <p:cNvPr id="64" name="Line 150"/>
            <p:cNvSpPr>
              <a:spLocks noChangeShapeType="1"/>
            </p:cNvSpPr>
            <p:nvPr/>
          </p:nvSpPr>
          <p:spPr bwMode="auto">
            <a:xfrm flipH="1">
              <a:off x="198120" y="3794760"/>
              <a:ext cx="1402080" cy="80772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65" name="Line 150"/>
            <p:cNvSpPr>
              <a:spLocks noChangeShapeType="1"/>
            </p:cNvSpPr>
            <p:nvPr/>
          </p:nvSpPr>
          <p:spPr bwMode="auto">
            <a:xfrm>
              <a:off x="1" y="3724949"/>
              <a:ext cx="1478280" cy="86229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57" name="Rectangle 298"/>
          <p:cNvSpPr>
            <a:spLocks noChangeArrowheads="1"/>
          </p:cNvSpPr>
          <p:nvPr/>
        </p:nvSpPr>
        <p:spPr bwMode="auto">
          <a:xfrm>
            <a:off x="1949911" y="2780748"/>
            <a:ext cx="7002359" cy="322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smtClean="0">
                <a:cs typeface="Arial" charset="0"/>
              </a:rPr>
              <a:t>bounded time </a:t>
            </a:r>
            <a:r>
              <a:rPr lang="de-CH" sz="2800" b="0" dirty="0" smtClean="0">
                <a:latin typeface="cmsy10"/>
                <a:cs typeface="Arial" charset="0"/>
              </a:rPr>
              <a:t>)</a:t>
            </a:r>
            <a:r>
              <a:rPr lang="de-CH" sz="2800" b="0" dirty="0" smtClean="0">
                <a:cs typeface="Arial" charset="0"/>
              </a:rPr>
              <a:t> classical cryptography, assumption-based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8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smtClean="0">
                <a:cs typeface="Arial" charset="0"/>
              </a:rPr>
              <a:t>noisy ressources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8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smtClean="0">
                <a:solidFill>
                  <a:srgbClr val="0000FF"/>
                </a:solidFill>
                <a:cs typeface="Arial" charset="0"/>
              </a:rPr>
              <a:t>bounded memory</a:t>
            </a:r>
            <a:endParaRPr lang="de-CH" sz="2800" dirty="0">
              <a:solidFill>
                <a:srgbClr val="0000FF"/>
              </a:solidFill>
              <a:cs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447066" y="5566534"/>
            <a:ext cx="1887793" cy="1588"/>
          </a:xfrm>
          <a:prstGeom prst="straightConnector1">
            <a:avLst/>
          </a:prstGeom>
          <a:ln w="114300" cap="flat" cmpd="sng">
            <a:solidFill>
              <a:schemeClr val="accent2"/>
            </a:solidFill>
            <a:prstDash val="solid"/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loud 38"/>
          <p:cNvSpPr/>
          <p:nvPr/>
        </p:nvSpPr>
        <p:spPr>
          <a:xfrm>
            <a:off x="4129549" y="870156"/>
            <a:ext cx="1106129" cy="1283110"/>
          </a:xfrm>
          <a:prstGeom prst="cloud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an 46"/>
          <p:cNvSpPr/>
          <p:nvPr/>
        </p:nvSpPr>
        <p:spPr>
          <a:xfrm>
            <a:off x="1976284" y="1386347"/>
            <a:ext cx="368709" cy="501447"/>
          </a:xfrm>
          <a:prstGeom prst="can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n 47"/>
          <p:cNvSpPr/>
          <p:nvPr/>
        </p:nvSpPr>
        <p:spPr>
          <a:xfrm>
            <a:off x="8406580" y="1386348"/>
            <a:ext cx="353961" cy="545691"/>
          </a:xfrm>
          <a:prstGeom prst="can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/>
      <p:bldP spid="39" grpId="0" animBg="1"/>
      <p:bldP spid="39" grpId="1" animBg="1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148" name="Picture 4" descr="j00915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2921" y="1089337"/>
            <a:ext cx="803634" cy="1220832"/>
          </a:xfrm>
          <a:prstGeom prst="rect">
            <a:avLst/>
          </a:prstGeom>
          <a:noFill/>
        </p:spPr>
      </p:pic>
      <p:pic>
        <p:nvPicPr>
          <p:cNvPr id="518149" name="Picture 5" descr="j00916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024" y="1413365"/>
            <a:ext cx="931555" cy="1055762"/>
          </a:xfrm>
          <a:prstGeom prst="rect">
            <a:avLst/>
          </a:prstGeom>
          <a:noFill/>
        </p:spPr>
      </p:pic>
      <p:pic>
        <p:nvPicPr>
          <p:cNvPr id="35" name="Picture 10" descr="BD07434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22" y="2504215"/>
            <a:ext cx="967949" cy="1000985"/>
          </a:xfrm>
          <a:prstGeom prst="rect">
            <a:avLst/>
          </a:prstGeom>
          <a:noFill/>
        </p:spPr>
      </p:pic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24727" y="3763779"/>
            <a:ext cx="1116393" cy="732022"/>
          </a:xfrm>
          <a:prstGeom prst="rect">
            <a:avLst/>
          </a:prstGeom>
          <a:solidFill>
            <a:srgbClr val="9B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r>
              <a:rPr lang="en-US" sz="2400" b="0" dirty="0" smtClean="0">
                <a:cs typeface="Arial" charset="0"/>
              </a:rPr>
              <a:t>1-2 OT</a:t>
            </a:r>
            <a:endParaRPr lang="en-US" sz="2400" b="0" dirty="0">
              <a:cs typeface="Arial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34562" y="4830087"/>
            <a:ext cx="1121797" cy="7477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400" b="0" dirty="0" smtClean="0">
              <a:latin typeface="+mj-lt"/>
              <a:cs typeface="Arial" charset="0"/>
            </a:endParaRPr>
          </a:p>
          <a:p>
            <a:pPr algn="ctr" eaLnBrk="0" hangingPunct="0"/>
            <a:r>
              <a:rPr lang="en-US" sz="3600" b="0" dirty="0" smtClean="0">
                <a:latin typeface="+mj-lt"/>
                <a:cs typeface="Arial" charset="0"/>
              </a:rPr>
              <a:t>=</a:t>
            </a:r>
            <a:endParaRPr lang="en-US" sz="3600" b="0" dirty="0">
              <a:latin typeface="+mj-lt"/>
              <a:cs typeface="Arial" charset="0"/>
            </a:endParaRPr>
          </a:p>
        </p:txBody>
      </p:sp>
      <p:sp>
        <p:nvSpPr>
          <p:cNvPr id="53" name="Rectangle 298"/>
          <p:cNvSpPr>
            <a:spLocks noChangeArrowheads="1"/>
          </p:cNvSpPr>
          <p:nvPr/>
        </p:nvSpPr>
        <p:spPr bwMode="auto">
          <a:xfrm>
            <a:off x="621420" y="4859111"/>
            <a:ext cx="201540" cy="29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000" b="0" dirty="0" smtClean="0">
                <a:latin typeface="Lucida Sans Unicode"/>
                <a:cs typeface="Arial" charset="0"/>
              </a:rPr>
              <a:t>?</a:t>
            </a:r>
            <a:endParaRPr lang="de-CH" sz="2000" b="0" baseline="-25000" dirty="0">
              <a:latin typeface="Lucida Sans Unicode"/>
              <a:cs typeface="Arial" charset="0"/>
            </a:endParaRPr>
          </a:p>
        </p:txBody>
      </p:sp>
      <p:sp>
        <p:nvSpPr>
          <p:cNvPr id="57" name="Rectangle 298"/>
          <p:cNvSpPr>
            <a:spLocks noChangeArrowheads="1"/>
          </p:cNvSpPr>
          <p:nvPr/>
        </p:nvSpPr>
        <p:spPr bwMode="auto">
          <a:xfrm>
            <a:off x="1625446" y="2323555"/>
            <a:ext cx="7312075" cy="389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long random string in the sky which players try to store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a memory bound applies at a specified moment (string disappears)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protocol for Oblivious Transfer </a:t>
            </a:r>
            <a:br>
              <a:rPr lang="en-US" sz="2400" b="0" dirty="0" smtClean="0">
                <a:cs typeface="Arial" charset="0"/>
              </a:rPr>
            </a:br>
            <a:r>
              <a:rPr lang="en-US" sz="2400" b="0" dirty="0" smtClean="0">
                <a:cs typeface="Arial" charset="0"/>
              </a:rPr>
              <a:t>[CCM98, DHRS04]: </a:t>
            </a:r>
            <a:br>
              <a:rPr lang="en-US" sz="2400" b="0" dirty="0" smtClean="0">
                <a:cs typeface="Arial" charset="0"/>
              </a:rPr>
            </a:br>
            <a:r>
              <a:rPr lang="en-US" sz="2400" b="0" dirty="0" smtClean="0">
                <a:cs typeface="Arial" charset="0"/>
              </a:rPr>
              <a:t>memory size of honest players:	</a:t>
            </a:r>
            <a:r>
              <a:rPr lang="en-US" sz="2400" dirty="0" smtClean="0">
                <a:cs typeface="Arial" charset="0"/>
              </a:rPr>
              <a:t>   </a:t>
            </a:r>
            <a:r>
              <a:rPr lang="en-US" sz="2400" dirty="0" smtClean="0">
                <a:solidFill>
                  <a:schemeClr val="accent1"/>
                </a:solidFill>
                <a:cs typeface="Arial" charset="0"/>
              </a:rPr>
              <a:t>k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b="0" dirty="0" smtClean="0">
                <a:cs typeface="Arial" charset="0"/>
              </a:rPr>
              <a:t/>
            </a:r>
            <a:br>
              <a:rPr lang="en-US" sz="2400" b="0" dirty="0" smtClean="0">
                <a:cs typeface="Arial" charset="0"/>
              </a:rPr>
            </a:br>
            <a:r>
              <a:rPr lang="en-US" sz="2400" b="0" dirty="0" smtClean="0">
                <a:cs typeface="Arial" charset="0"/>
              </a:rPr>
              <a:t>memory of dishonest players:	</a:t>
            </a:r>
            <a:r>
              <a:rPr lang="en-US" sz="2400" dirty="0" smtClean="0">
                <a:solidFill>
                  <a:schemeClr val="accent2"/>
                </a:solidFill>
                <a:cs typeface="Arial" charset="0"/>
              </a:rPr>
              <a:t>&lt; </a:t>
            </a:r>
            <a:r>
              <a:rPr lang="en-US" sz="2400" dirty="0" smtClean="0">
                <a:solidFill>
                  <a:schemeClr val="accent2"/>
                </a:solidFill>
                <a:latin typeface="Lucida Sans Unicode"/>
                <a:cs typeface="Arial" charset="0"/>
              </a:rPr>
              <a:t>k</a:t>
            </a:r>
            <a:r>
              <a:rPr lang="en-US" sz="2400" baseline="30000" dirty="0" smtClean="0">
                <a:solidFill>
                  <a:schemeClr val="accent2"/>
                </a:solidFill>
                <a:latin typeface="Arial"/>
                <a:cs typeface="Arial" charset="0"/>
              </a:rPr>
              <a:t>2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tight bound [DM04]</a:t>
            </a:r>
          </a:p>
        </p:txBody>
      </p:sp>
      <p:sp>
        <p:nvSpPr>
          <p:cNvPr id="47" name="Can 46"/>
          <p:cNvSpPr/>
          <p:nvPr/>
        </p:nvSpPr>
        <p:spPr>
          <a:xfrm>
            <a:off x="1725561" y="1445340"/>
            <a:ext cx="368709" cy="501447"/>
          </a:xfrm>
          <a:prstGeom prst="can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n 47"/>
          <p:cNvSpPr/>
          <p:nvPr/>
        </p:nvSpPr>
        <p:spPr>
          <a:xfrm>
            <a:off x="7226727" y="1489590"/>
            <a:ext cx="353961" cy="545691"/>
          </a:xfrm>
          <a:prstGeom prst="can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>
            <a:off x="3204292" y="1753170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3130550" y="2011009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3160047" y="159805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720725"/>
          </a:xfrm>
        </p:spPr>
        <p:txBody>
          <a:bodyPr>
            <a:normAutofit fontScale="90000"/>
          </a:bodyPr>
          <a:lstStyle/>
          <a:p>
            <a:r>
              <a:rPr lang="fr-CH" dirty="0" err="1" smtClean="0"/>
              <a:t>Classical</a:t>
            </a:r>
            <a:r>
              <a:rPr lang="fr-CH" dirty="0" smtClean="0"/>
              <a:t> </a:t>
            </a:r>
            <a:r>
              <a:rPr lang="fr-CH" dirty="0" err="1" smtClean="0"/>
              <a:t>Bounded</a:t>
            </a:r>
            <a:r>
              <a:rPr lang="fr-CH" dirty="0" smtClean="0"/>
              <a:t>-Storage Model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 rot="10800000" flipV="1">
            <a:off x="497636" y="816925"/>
            <a:ext cx="1331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>[Maurer92]</a:t>
            </a:r>
            <a:endParaRPr lang="en-US" b="0" dirty="0"/>
          </a:p>
        </p:txBody>
      </p:sp>
      <p:sp>
        <p:nvSpPr>
          <p:cNvPr id="51" name="Cloud 50"/>
          <p:cNvSpPr/>
          <p:nvPr/>
        </p:nvSpPr>
        <p:spPr>
          <a:xfrm>
            <a:off x="2949678" y="766916"/>
            <a:ext cx="3510116" cy="766915"/>
          </a:xfrm>
          <a:prstGeom prst="cloud">
            <a:avLst/>
          </a:prstGeom>
          <a:solidFill>
            <a:schemeClr val="accent5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010011001100</a:t>
            </a:r>
            <a:endParaRPr lang="en-US" sz="2000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2654708" y="1873984"/>
            <a:ext cx="4041058" cy="2856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ine 6"/>
          <p:cNvSpPr>
            <a:spLocks noChangeShapeType="1"/>
          </p:cNvSpPr>
          <p:nvPr/>
        </p:nvSpPr>
        <p:spPr bwMode="auto">
          <a:xfrm>
            <a:off x="3204292" y="2195622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58" name="Group 75"/>
          <p:cNvGrpSpPr>
            <a:grpSpLocks noChangeAspect="1"/>
          </p:cNvGrpSpPr>
          <p:nvPr/>
        </p:nvGrpSpPr>
        <p:grpSpPr bwMode="auto">
          <a:xfrm>
            <a:off x="7739026" y="1016614"/>
            <a:ext cx="844550" cy="1295400"/>
            <a:chOff x="1791" y="572"/>
            <a:chExt cx="1659" cy="2541"/>
          </a:xfrm>
        </p:grpSpPr>
        <p:sp>
          <p:nvSpPr>
            <p:cNvPr id="59" name="AutoShape 76"/>
            <p:cNvSpPr>
              <a:spLocks noChangeAspect="1" noChangeArrowheads="1"/>
            </p:cNvSpPr>
            <p:nvPr/>
          </p:nvSpPr>
          <p:spPr bwMode="auto">
            <a:xfrm rot="12426342">
              <a:off x="3134" y="655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66" name="AutoShape 77"/>
            <p:cNvSpPr>
              <a:spLocks noChangeAspect="1" noChangeArrowheads="1"/>
            </p:cNvSpPr>
            <p:nvPr/>
          </p:nvSpPr>
          <p:spPr bwMode="auto">
            <a:xfrm>
              <a:off x="2054" y="572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67" name="AutoShape 78"/>
            <p:cNvSpPr>
              <a:spLocks noChangeAspect="1" noChangeArrowheads="1" noTextEdit="1"/>
            </p:cNvSpPr>
            <p:nvPr/>
          </p:nvSpPr>
          <p:spPr bwMode="auto">
            <a:xfrm>
              <a:off x="1791" y="738"/>
              <a:ext cx="1564" cy="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9"/>
            <p:cNvSpPr>
              <a:spLocks noChangeAspect="1"/>
            </p:cNvSpPr>
            <p:nvPr/>
          </p:nvSpPr>
          <p:spPr bwMode="auto">
            <a:xfrm>
              <a:off x="1805" y="754"/>
              <a:ext cx="1522" cy="2030"/>
            </a:xfrm>
            <a:custGeom>
              <a:avLst/>
              <a:gdLst/>
              <a:ahLst/>
              <a:cxnLst>
                <a:cxn ang="0">
                  <a:pos x="3314" y="282"/>
                </a:cxn>
                <a:cxn ang="0">
                  <a:pos x="3538" y="459"/>
                </a:cxn>
                <a:cxn ang="0">
                  <a:pos x="3696" y="698"/>
                </a:cxn>
                <a:cxn ang="0">
                  <a:pos x="3826" y="856"/>
                </a:cxn>
                <a:cxn ang="0">
                  <a:pos x="3988" y="990"/>
                </a:cxn>
                <a:cxn ang="0">
                  <a:pos x="4096" y="1342"/>
                </a:cxn>
                <a:cxn ang="0">
                  <a:pos x="4109" y="2034"/>
                </a:cxn>
                <a:cxn ang="0">
                  <a:pos x="3975" y="2716"/>
                </a:cxn>
                <a:cxn ang="0">
                  <a:pos x="3875" y="2995"/>
                </a:cxn>
                <a:cxn ang="0">
                  <a:pos x="3827" y="3099"/>
                </a:cxn>
                <a:cxn ang="0">
                  <a:pos x="3789" y="3200"/>
                </a:cxn>
                <a:cxn ang="0">
                  <a:pos x="3878" y="3145"/>
                </a:cxn>
                <a:cxn ang="0">
                  <a:pos x="3986" y="3099"/>
                </a:cxn>
                <a:cxn ang="0">
                  <a:pos x="4107" y="3165"/>
                </a:cxn>
                <a:cxn ang="0">
                  <a:pos x="4154" y="3389"/>
                </a:cxn>
                <a:cxn ang="0">
                  <a:pos x="4114" y="3621"/>
                </a:cxn>
                <a:cxn ang="0">
                  <a:pos x="3968" y="3863"/>
                </a:cxn>
                <a:cxn ang="0">
                  <a:pos x="3730" y="4084"/>
                </a:cxn>
                <a:cxn ang="0">
                  <a:pos x="3457" y="4239"/>
                </a:cxn>
                <a:cxn ang="0">
                  <a:pos x="3220" y="4550"/>
                </a:cxn>
                <a:cxn ang="0">
                  <a:pos x="2882" y="4970"/>
                </a:cxn>
                <a:cxn ang="0">
                  <a:pos x="2492" y="5350"/>
                </a:cxn>
                <a:cxn ang="0">
                  <a:pos x="2172" y="5488"/>
                </a:cxn>
                <a:cxn ang="0">
                  <a:pos x="1833" y="5543"/>
                </a:cxn>
                <a:cxn ang="0">
                  <a:pos x="1390" y="5370"/>
                </a:cxn>
                <a:cxn ang="0">
                  <a:pos x="940" y="4867"/>
                </a:cxn>
                <a:cxn ang="0">
                  <a:pos x="712" y="4228"/>
                </a:cxn>
                <a:cxn ang="0">
                  <a:pos x="630" y="3979"/>
                </a:cxn>
                <a:cxn ang="0">
                  <a:pos x="544" y="3991"/>
                </a:cxn>
                <a:cxn ang="0">
                  <a:pos x="447" y="3959"/>
                </a:cxn>
                <a:cxn ang="0">
                  <a:pos x="273" y="3844"/>
                </a:cxn>
                <a:cxn ang="0">
                  <a:pos x="105" y="3637"/>
                </a:cxn>
                <a:cxn ang="0">
                  <a:pos x="3" y="3397"/>
                </a:cxn>
                <a:cxn ang="0">
                  <a:pos x="14" y="3196"/>
                </a:cxn>
                <a:cxn ang="0">
                  <a:pos x="97" y="3026"/>
                </a:cxn>
                <a:cxn ang="0">
                  <a:pos x="241" y="2937"/>
                </a:cxn>
                <a:cxn ang="0">
                  <a:pos x="335" y="2920"/>
                </a:cxn>
                <a:cxn ang="0">
                  <a:pos x="428" y="2937"/>
                </a:cxn>
                <a:cxn ang="0">
                  <a:pos x="474" y="2968"/>
                </a:cxn>
                <a:cxn ang="0">
                  <a:pos x="497" y="2982"/>
                </a:cxn>
                <a:cxn ang="0">
                  <a:pos x="522" y="2993"/>
                </a:cxn>
                <a:cxn ang="0">
                  <a:pos x="508" y="2799"/>
                </a:cxn>
                <a:cxn ang="0">
                  <a:pos x="509" y="2593"/>
                </a:cxn>
                <a:cxn ang="0">
                  <a:pos x="482" y="2355"/>
                </a:cxn>
                <a:cxn ang="0">
                  <a:pos x="480" y="2016"/>
                </a:cxn>
                <a:cxn ang="0">
                  <a:pos x="527" y="1675"/>
                </a:cxn>
                <a:cxn ang="0">
                  <a:pos x="640" y="1307"/>
                </a:cxn>
                <a:cxn ang="0">
                  <a:pos x="896" y="976"/>
                </a:cxn>
                <a:cxn ang="0">
                  <a:pos x="1238" y="719"/>
                </a:cxn>
                <a:cxn ang="0">
                  <a:pos x="1318" y="548"/>
                </a:cxn>
                <a:cxn ang="0">
                  <a:pos x="1454" y="413"/>
                </a:cxn>
                <a:cxn ang="0">
                  <a:pos x="1627" y="266"/>
                </a:cxn>
                <a:cxn ang="0">
                  <a:pos x="1897" y="155"/>
                </a:cxn>
                <a:cxn ang="0">
                  <a:pos x="2176" y="68"/>
                </a:cxn>
                <a:cxn ang="0">
                  <a:pos x="2443" y="4"/>
                </a:cxn>
                <a:cxn ang="0">
                  <a:pos x="2723" y="17"/>
                </a:cxn>
                <a:cxn ang="0">
                  <a:pos x="2969" y="117"/>
                </a:cxn>
              </a:cxnLst>
              <a:rect l="0" t="0" r="r" b="b"/>
              <a:pathLst>
                <a:path w="4154" h="5543">
                  <a:moveTo>
                    <a:pt x="3156" y="179"/>
                  </a:moveTo>
                  <a:lnTo>
                    <a:pt x="3235" y="230"/>
                  </a:lnTo>
                  <a:lnTo>
                    <a:pt x="3314" y="282"/>
                  </a:lnTo>
                  <a:lnTo>
                    <a:pt x="3393" y="337"/>
                  </a:lnTo>
                  <a:lnTo>
                    <a:pt x="3469" y="396"/>
                  </a:lnTo>
                  <a:lnTo>
                    <a:pt x="3538" y="459"/>
                  </a:lnTo>
                  <a:lnTo>
                    <a:pt x="3601" y="529"/>
                  </a:lnTo>
                  <a:lnTo>
                    <a:pt x="3653" y="608"/>
                  </a:lnTo>
                  <a:lnTo>
                    <a:pt x="3696" y="698"/>
                  </a:lnTo>
                  <a:lnTo>
                    <a:pt x="3727" y="760"/>
                  </a:lnTo>
                  <a:lnTo>
                    <a:pt x="3772" y="812"/>
                  </a:lnTo>
                  <a:lnTo>
                    <a:pt x="3826" y="856"/>
                  </a:lnTo>
                  <a:lnTo>
                    <a:pt x="3884" y="898"/>
                  </a:lnTo>
                  <a:lnTo>
                    <a:pt x="3938" y="941"/>
                  </a:lnTo>
                  <a:lnTo>
                    <a:pt x="3988" y="990"/>
                  </a:lnTo>
                  <a:lnTo>
                    <a:pt x="4026" y="1049"/>
                  </a:lnTo>
                  <a:lnTo>
                    <a:pt x="4048" y="1124"/>
                  </a:lnTo>
                  <a:lnTo>
                    <a:pt x="4096" y="1342"/>
                  </a:lnTo>
                  <a:lnTo>
                    <a:pt x="4121" y="1568"/>
                  </a:lnTo>
                  <a:lnTo>
                    <a:pt x="4123" y="1799"/>
                  </a:lnTo>
                  <a:lnTo>
                    <a:pt x="4109" y="2034"/>
                  </a:lnTo>
                  <a:lnTo>
                    <a:pt x="4076" y="2265"/>
                  </a:lnTo>
                  <a:lnTo>
                    <a:pt x="4031" y="2495"/>
                  </a:lnTo>
                  <a:lnTo>
                    <a:pt x="3975" y="2716"/>
                  </a:lnTo>
                  <a:lnTo>
                    <a:pt x="3913" y="2930"/>
                  </a:lnTo>
                  <a:lnTo>
                    <a:pt x="3893" y="2961"/>
                  </a:lnTo>
                  <a:lnTo>
                    <a:pt x="3875" y="2995"/>
                  </a:lnTo>
                  <a:lnTo>
                    <a:pt x="3858" y="3028"/>
                  </a:lnTo>
                  <a:lnTo>
                    <a:pt x="3843" y="3065"/>
                  </a:lnTo>
                  <a:lnTo>
                    <a:pt x="3827" y="3099"/>
                  </a:lnTo>
                  <a:lnTo>
                    <a:pt x="3813" y="3134"/>
                  </a:lnTo>
                  <a:lnTo>
                    <a:pt x="3801" y="3166"/>
                  </a:lnTo>
                  <a:lnTo>
                    <a:pt x="3789" y="3200"/>
                  </a:lnTo>
                  <a:lnTo>
                    <a:pt x="3816" y="3185"/>
                  </a:lnTo>
                  <a:lnTo>
                    <a:pt x="3847" y="3166"/>
                  </a:lnTo>
                  <a:lnTo>
                    <a:pt x="3878" y="3145"/>
                  </a:lnTo>
                  <a:lnTo>
                    <a:pt x="3913" y="3125"/>
                  </a:lnTo>
                  <a:lnTo>
                    <a:pt x="3948" y="3109"/>
                  </a:lnTo>
                  <a:lnTo>
                    <a:pt x="3986" y="3099"/>
                  </a:lnTo>
                  <a:lnTo>
                    <a:pt x="4026" y="3096"/>
                  </a:lnTo>
                  <a:lnTo>
                    <a:pt x="4069" y="3107"/>
                  </a:lnTo>
                  <a:lnTo>
                    <a:pt x="4107" y="3165"/>
                  </a:lnTo>
                  <a:lnTo>
                    <a:pt x="4134" y="3235"/>
                  </a:lnTo>
                  <a:lnTo>
                    <a:pt x="4148" y="3310"/>
                  </a:lnTo>
                  <a:lnTo>
                    <a:pt x="4154" y="3389"/>
                  </a:lnTo>
                  <a:lnTo>
                    <a:pt x="4147" y="3468"/>
                  </a:lnTo>
                  <a:lnTo>
                    <a:pt x="4134" y="3546"/>
                  </a:lnTo>
                  <a:lnTo>
                    <a:pt x="4114" y="3621"/>
                  </a:lnTo>
                  <a:lnTo>
                    <a:pt x="4090" y="3689"/>
                  </a:lnTo>
                  <a:lnTo>
                    <a:pt x="4033" y="3777"/>
                  </a:lnTo>
                  <a:lnTo>
                    <a:pt x="3968" y="3863"/>
                  </a:lnTo>
                  <a:lnTo>
                    <a:pt x="3895" y="3943"/>
                  </a:lnTo>
                  <a:lnTo>
                    <a:pt x="3816" y="4018"/>
                  </a:lnTo>
                  <a:lnTo>
                    <a:pt x="3730" y="4084"/>
                  </a:lnTo>
                  <a:lnTo>
                    <a:pt x="3642" y="4143"/>
                  </a:lnTo>
                  <a:lnTo>
                    <a:pt x="3549" y="4194"/>
                  </a:lnTo>
                  <a:lnTo>
                    <a:pt x="3457" y="4239"/>
                  </a:lnTo>
                  <a:lnTo>
                    <a:pt x="3384" y="4239"/>
                  </a:lnTo>
                  <a:lnTo>
                    <a:pt x="3308" y="4397"/>
                  </a:lnTo>
                  <a:lnTo>
                    <a:pt x="3220" y="4550"/>
                  </a:lnTo>
                  <a:lnTo>
                    <a:pt x="3116" y="4695"/>
                  </a:lnTo>
                  <a:lnTo>
                    <a:pt x="3004" y="4836"/>
                  </a:lnTo>
                  <a:lnTo>
                    <a:pt x="2882" y="4970"/>
                  </a:lnTo>
                  <a:lnTo>
                    <a:pt x="2754" y="5101"/>
                  </a:lnTo>
                  <a:lnTo>
                    <a:pt x="2623" y="5226"/>
                  </a:lnTo>
                  <a:lnTo>
                    <a:pt x="2492" y="5350"/>
                  </a:lnTo>
                  <a:lnTo>
                    <a:pt x="2388" y="5399"/>
                  </a:lnTo>
                  <a:lnTo>
                    <a:pt x="2281" y="5447"/>
                  </a:lnTo>
                  <a:lnTo>
                    <a:pt x="2172" y="5488"/>
                  </a:lnTo>
                  <a:lnTo>
                    <a:pt x="2061" y="5522"/>
                  </a:lnTo>
                  <a:lnTo>
                    <a:pt x="1947" y="5540"/>
                  </a:lnTo>
                  <a:lnTo>
                    <a:pt x="1833" y="5543"/>
                  </a:lnTo>
                  <a:lnTo>
                    <a:pt x="1716" y="5524"/>
                  </a:lnTo>
                  <a:lnTo>
                    <a:pt x="1601" y="5485"/>
                  </a:lnTo>
                  <a:lnTo>
                    <a:pt x="1390" y="5370"/>
                  </a:lnTo>
                  <a:lnTo>
                    <a:pt x="1211" y="5225"/>
                  </a:lnTo>
                  <a:lnTo>
                    <a:pt x="1062" y="5056"/>
                  </a:lnTo>
                  <a:lnTo>
                    <a:pt x="940" y="4867"/>
                  </a:lnTo>
                  <a:lnTo>
                    <a:pt x="841" y="4661"/>
                  </a:lnTo>
                  <a:lnTo>
                    <a:pt x="767" y="4447"/>
                  </a:lnTo>
                  <a:lnTo>
                    <a:pt x="712" y="4228"/>
                  </a:lnTo>
                  <a:lnTo>
                    <a:pt x="677" y="4010"/>
                  </a:lnTo>
                  <a:lnTo>
                    <a:pt x="657" y="3959"/>
                  </a:lnTo>
                  <a:lnTo>
                    <a:pt x="630" y="3979"/>
                  </a:lnTo>
                  <a:lnTo>
                    <a:pt x="603" y="3991"/>
                  </a:lnTo>
                  <a:lnTo>
                    <a:pt x="574" y="3994"/>
                  </a:lnTo>
                  <a:lnTo>
                    <a:pt x="544" y="3991"/>
                  </a:lnTo>
                  <a:lnTo>
                    <a:pt x="512" y="3983"/>
                  </a:lnTo>
                  <a:lnTo>
                    <a:pt x="480" y="3972"/>
                  </a:lnTo>
                  <a:lnTo>
                    <a:pt x="447" y="3959"/>
                  </a:lnTo>
                  <a:lnTo>
                    <a:pt x="418" y="3948"/>
                  </a:lnTo>
                  <a:lnTo>
                    <a:pt x="342" y="3898"/>
                  </a:lnTo>
                  <a:lnTo>
                    <a:pt x="273" y="3844"/>
                  </a:lnTo>
                  <a:lnTo>
                    <a:pt x="210" y="3779"/>
                  </a:lnTo>
                  <a:lnTo>
                    <a:pt x="155" y="3711"/>
                  </a:lnTo>
                  <a:lnTo>
                    <a:pt x="105" y="3637"/>
                  </a:lnTo>
                  <a:lnTo>
                    <a:pt x="63" y="3558"/>
                  </a:lnTo>
                  <a:lnTo>
                    <a:pt x="28" y="3477"/>
                  </a:lnTo>
                  <a:lnTo>
                    <a:pt x="3" y="3397"/>
                  </a:lnTo>
                  <a:lnTo>
                    <a:pt x="0" y="3330"/>
                  </a:lnTo>
                  <a:lnTo>
                    <a:pt x="4" y="3262"/>
                  </a:lnTo>
                  <a:lnTo>
                    <a:pt x="14" y="3196"/>
                  </a:lnTo>
                  <a:lnTo>
                    <a:pt x="32" y="3135"/>
                  </a:lnTo>
                  <a:lnTo>
                    <a:pt x="58" y="3076"/>
                  </a:lnTo>
                  <a:lnTo>
                    <a:pt x="97" y="3026"/>
                  </a:lnTo>
                  <a:lnTo>
                    <a:pt x="146" y="2983"/>
                  </a:lnTo>
                  <a:lnTo>
                    <a:pt x="211" y="2951"/>
                  </a:lnTo>
                  <a:lnTo>
                    <a:pt x="241" y="2937"/>
                  </a:lnTo>
                  <a:lnTo>
                    <a:pt x="273" y="2927"/>
                  </a:lnTo>
                  <a:lnTo>
                    <a:pt x="302" y="2921"/>
                  </a:lnTo>
                  <a:lnTo>
                    <a:pt x="335" y="2920"/>
                  </a:lnTo>
                  <a:lnTo>
                    <a:pt x="366" y="2921"/>
                  </a:lnTo>
                  <a:lnTo>
                    <a:pt x="397" y="2927"/>
                  </a:lnTo>
                  <a:lnTo>
                    <a:pt x="428" y="2937"/>
                  </a:lnTo>
                  <a:lnTo>
                    <a:pt x="460" y="2951"/>
                  </a:lnTo>
                  <a:lnTo>
                    <a:pt x="467" y="2959"/>
                  </a:lnTo>
                  <a:lnTo>
                    <a:pt x="474" y="2968"/>
                  </a:lnTo>
                  <a:lnTo>
                    <a:pt x="481" y="2973"/>
                  </a:lnTo>
                  <a:lnTo>
                    <a:pt x="489" y="2979"/>
                  </a:lnTo>
                  <a:lnTo>
                    <a:pt x="497" y="2982"/>
                  </a:lnTo>
                  <a:lnTo>
                    <a:pt x="505" y="2986"/>
                  </a:lnTo>
                  <a:lnTo>
                    <a:pt x="513" y="2989"/>
                  </a:lnTo>
                  <a:lnTo>
                    <a:pt x="522" y="2993"/>
                  </a:lnTo>
                  <a:lnTo>
                    <a:pt x="513" y="2931"/>
                  </a:lnTo>
                  <a:lnTo>
                    <a:pt x="511" y="2866"/>
                  </a:lnTo>
                  <a:lnTo>
                    <a:pt x="508" y="2799"/>
                  </a:lnTo>
                  <a:lnTo>
                    <a:pt x="508" y="2731"/>
                  </a:lnTo>
                  <a:lnTo>
                    <a:pt x="508" y="2661"/>
                  </a:lnTo>
                  <a:lnTo>
                    <a:pt x="509" y="2593"/>
                  </a:lnTo>
                  <a:lnTo>
                    <a:pt x="509" y="2526"/>
                  </a:lnTo>
                  <a:lnTo>
                    <a:pt x="511" y="2464"/>
                  </a:lnTo>
                  <a:lnTo>
                    <a:pt x="482" y="2355"/>
                  </a:lnTo>
                  <a:lnTo>
                    <a:pt x="471" y="2244"/>
                  </a:lnTo>
                  <a:lnTo>
                    <a:pt x="470" y="2130"/>
                  </a:lnTo>
                  <a:lnTo>
                    <a:pt x="480" y="2016"/>
                  </a:lnTo>
                  <a:lnTo>
                    <a:pt x="492" y="1901"/>
                  </a:lnTo>
                  <a:lnTo>
                    <a:pt x="511" y="1787"/>
                  </a:lnTo>
                  <a:lnTo>
                    <a:pt x="527" y="1675"/>
                  </a:lnTo>
                  <a:lnTo>
                    <a:pt x="543" y="1570"/>
                  </a:lnTo>
                  <a:lnTo>
                    <a:pt x="582" y="1433"/>
                  </a:lnTo>
                  <a:lnTo>
                    <a:pt x="640" y="1307"/>
                  </a:lnTo>
                  <a:lnTo>
                    <a:pt x="713" y="1188"/>
                  </a:lnTo>
                  <a:lnTo>
                    <a:pt x="800" y="1078"/>
                  </a:lnTo>
                  <a:lnTo>
                    <a:pt x="896" y="976"/>
                  </a:lnTo>
                  <a:lnTo>
                    <a:pt x="1004" y="881"/>
                  </a:lnTo>
                  <a:lnTo>
                    <a:pt x="1117" y="795"/>
                  </a:lnTo>
                  <a:lnTo>
                    <a:pt x="1238" y="719"/>
                  </a:lnTo>
                  <a:lnTo>
                    <a:pt x="1255" y="655"/>
                  </a:lnTo>
                  <a:lnTo>
                    <a:pt x="1283" y="600"/>
                  </a:lnTo>
                  <a:lnTo>
                    <a:pt x="1318" y="548"/>
                  </a:lnTo>
                  <a:lnTo>
                    <a:pt x="1362" y="501"/>
                  </a:lnTo>
                  <a:lnTo>
                    <a:pt x="1407" y="456"/>
                  </a:lnTo>
                  <a:lnTo>
                    <a:pt x="1454" y="413"/>
                  </a:lnTo>
                  <a:lnTo>
                    <a:pt x="1502" y="368"/>
                  </a:lnTo>
                  <a:lnTo>
                    <a:pt x="1549" y="324"/>
                  </a:lnTo>
                  <a:lnTo>
                    <a:pt x="1627" y="266"/>
                  </a:lnTo>
                  <a:lnTo>
                    <a:pt x="1715" y="222"/>
                  </a:lnTo>
                  <a:lnTo>
                    <a:pt x="1805" y="186"/>
                  </a:lnTo>
                  <a:lnTo>
                    <a:pt x="1897" y="155"/>
                  </a:lnTo>
                  <a:lnTo>
                    <a:pt x="1990" y="127"/>
                  </a:lnTo>
                  <a:lnTo>
                    <a:pt x="2085" y="99"/>
                  </a:lnTo>
                  <a:lnTo>
                    <a:pt x="2176" y="68"/>
                  </a:lnTo>
                  <a:lnTo>
                    <a:pt x="2265" y="34"/>
                  </a:lnTo>
                  <a:lnTo>
                    <a:pt x="2352" y="16"/>
                  </a:lnTo>
                  <a:lnTo>
                    <a:pt x="2443" y="4"/>
                  </a:lnTo>
                  <a:lnTo>
                    <a:pt x="2537" y="0"/>
                  </a:lnTo>
                  <a:lnTo>
                    <a:pt x="2632" y="4"/>
                  </a:lnTo>
                  <a:lnTo>
                    <a:pt x="2723" y="17"/>
                  </a:lnTo>
                  <a:lnTo>
                    <a:pt x="2812" y="39"/>
                  </a:lnTo>
                  <a:lnTo>
                    <a:pt x="2895" y="72"/>
                  </a:lnTo>
                  <a:lnTo>
                    <a:pt x="2969" y="117"/>
                  </a:lnTo>
                  <a:lnTo>
                    <a:pt x="3156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80"/>
            <p:cNvSpPr>
              <a:spLocks noChangeAspect="1"/>
            </p:cNvSpPr>
            <p:nvPr/>
          </p:nvSpPr>
          <p:spPr bwMode="auto">
            <a:xfrm>
              <a:off x="2619" y="801"/>
              <a:ext cx="270" cy="114"/>
            </a:xfrm>
            <a:custGeom>
              <a:avLst/>
              <a:gdLst/>
              <a:ahLst/>
              <a:cxnLst>
                <a:cxn ang="0">
                  <a:pos x="190" y="7"/>
                </a:cxn>
                <a:cxn ang="0">
                  <a:pos x="187" y="22"/>
                </a:cxn>
                <a:cxn ang="0">
                  <a:pos x="218" y="42"/>
                </a:cxn>
                <a:cxn ang="0">
                  <a:pos x="286" y="55"/>
                </a:cxn>
                <a:cxn ang="0">
                  <a:pos x="356" y="55"/>
                </a:cxn>
                <a:cxn ang="0">
                  <a:pos x="424" y="52"/>
                </a:cxn>
                <a:cxn ang="0">
                  <a:pos x="422" y="63"/>
                </a:cxn>
                <a:cxn ang="0">
                  <a:pos x="348" y="73"/>
                </a:cxn>
                <a:cxn ang="0">
                  <a:pos x="272" y="81"/>
                </a:cxn>
                <a:cxn ang="0">
                  <a:pos x="209" y="108"/>
                </a:cxn>
                <a:cxn ang="0">
                  <a:pos x="223" y="143"/>
                </a:cxn>
                <a:cxn ang="0">
                  <a:pos x="304" y="141"/>
                </a:cxn>
                <a:cxn ang="0">
                  <a:pos x="389" y="132"/>
                </a:cxn>
                <a:cxn ang="0">
                  <a:pos x="472" y="149"/>
                </a:cxn>
                <a:cxn ang="0">
                  <a:pos x="633" y="177"/>
                </a:cxn>
                <a:cxn ang="0">
                  <a:pos x="580" y="176"/>
                </a:cxn>
                <a:cxn ang="0">
                  <a:pos x="524" y="170"/>
                </a:cxn>
                <a:cxn ang="0">
                  <a:pos x="474" y="177"/>
                </a:cxn>
                <a:cxn ang="0">
                  <a:pos x="446" y="218"/>
                </a:cxn>
                <a:cxn ang="0">
                  <a:pos x="515" y="236"/>
                </a:cxn>
                <a:cxn ang="0">
                  <a:pos x="587" y="252"/>
                </a:cxn>
                <a:cxn ang="0">
                  <a:pos x="660" y="260"/>
                </a:cxn>
                <a:cxn ang="0">
                  <a:pos x="737" y="270"/>
                </a:cxn>
                <a:cxn ang="0">
                  <a:pos x="586" y="270"/>
                </a:cxn>
                <a:cxn ang="0">
                  <a:pos x="431" y="274"/>
                </a:cxn>
                <a:cxn ang="0">
                  <a:pos x="276" y="286"/>
                </a:cxn>
                <a:cxn ang="0">
                  <a:pos x="126" y="311"/>
                </a:cxn>
                <a:cxn ang="0">
                  <a:pos x="183" y="277"/>
                </a:cxn>
                <a:cxn ang="0">
                  <a:pos x="254" y="262"/>
                </a:cxn>
                <a:cxn ang="0">
                  <a:pos x="321" y="239"/>
                </a:cxn>
                <a:cxn ang="0">
                  <a:pos x="375" y="197"/>
                </a:cxn>
                <a:cxn ang="0">
                  <a:pos x="304" y="173"/>
                </a:cxn>
                <a:cxn ang="0">
                  <a:pos x="227" y="183"/>
                </a:cxn>
                <a:cxn ang="0">
                  <a:pos x="147" y="210"/>
                </a:cxn>
                <a:cxn ang="0">
                  <a:pos x="74" y="239"/>
                </a:cxn>
                <a:cxn ang="0">
                  <a:pos x="90" y="219"/>
                </a:cxn>
                <a:cxn ang="0">
                  <a:pos x="100" y="188"/>
                </a:cxn>
                <a:cxn ang="0">
                  <a:pos x="103" y="153"/>
                </a:cxn>
                <a:cxn ang="0">
                  <a:pos x="104" y="125"/>
                </a:cxn>
                <a:cxn ang="0">
                  <a:pos x="76" y="104"/>
                </a:cxn>
                <a:cxn ang="0">
                  <a:pos x="40" y="101"/>
                </a:cxn>
                <a:cxn ang="0">
                  <a:pos x="9" y="104"/>
                </a:cxn>
                <a:cxn ang="0">
                  <a:pos x="26" y="93"/>
                </a:cxn>
                <a:cxn ang="0">
                  <a:pos x="85" y="80"/>
                </a:cxn>
                <a:cxn ang="0">
                  <a:pos x="141" y="65"/>
                </a:cxn>
                <a:cxn ang="0">
                  <a:pos x="173" y="29"/>
                </a:cxn>
                <a:cxn ang="0">
                  <a:pos x="197" y="0"/>
                </a:cxn>
              </a:cxnLst>
              <a:rect l="0" t="0" r="r" b="b"/>
              <a:pathLst>
                <a:path w="737" h="311">
                  <a:moveTo>
                    <a:pt x="197" y="0"/>
                  </a:moveTo>
                  <a:lnTo>
                    <a:pt x="190" y="7"/>
                  </a:lnTo>
                  <a:lnTo>
                    <a:pt x="187" y="15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218" y="42"/>
                  </a:lnTo>
                  <a:lnTo>
                    <a:pt x="252" y="50"/>
                  </a:lnTo>
                  <a:lnTo>
                    <a:pt x="286" y="55"/>
                  </a:lnTo>
                  <a:lnTo>
                    <a:pt x="322" y="56"/>
                  </a:lnTo>
                  <a:lnTo>
                    <a:pt x="356" y="55"/>
                  </a:lnTo>
                  <a:lnTo>
                    <a:pt x="391" y="53"/>
                  </a:lnTo>
                  <a:lnTo>
                    <a:pt x="424" y="52"/>
                  </a:lnTo>
                  <a:lnTo>
                    <a:pt x="458" y="52"/>
                  </a:lnTo>
                  <a:lnTo>
                    <a:pt x="422" y="63"/>
                  </a:lnTo>
                  <a:lnTo>
                    <a:pt x="386" y="70"/>
                  </a:lnTo>
                  <a:lnTo>
                    <a:pt x="348" y="73"/>
                  </a:lnTo>
                  <a:lnTo>
                    <a:pt x="310" y="77"/>
                  </a:lnTo>
                  <a:lnTo>
                    <a:pt x="272" y="81"/>
                  </a:lnTo>
                  <a:lnTo>
                    <a:pt x="238" y="91"/>
                  </a:lnTo>
                  <a:lnTo>
                    <a:pt x="209" y="108"/>
                  </a:lnTo>
                  <a:lnTo>
                    <a:pt x="187" y="135"/>
                  </a:lnTo>
                  <a:lnTo>
                    <a:pt x="223" y="143"/>
                  </a:lnTo>
                  <a:lnTo>
                    <a:pt x="263" y="145"/>
                  </a:lnTo>
                  <a:lnTo>
                    <a:pt x="304" y="141"/>
                  </a:lnTo>
                  <a:lnTo>
                    <a:pt x="348" y="136"/>
                  </a:lnTo>
                  <a:lnTo>
                    <a:pt x="389" y="132"/>
                  </a:lnTo>
                  <a:lnTo>
                    <a:pt x="431" y="135"/>
                  </a:lnTo>
                  <a:lnTo>
                    <a:pt x="472" y="149"/>
                  </a:lnTo>
                  <a:lnTo>
                    <a:pt x="510" y="177"/>
                  </a:lnTo>
                  <a:lnTo>
                    <a:pt x="633" y="177"/>
                  </a:lnTo>
                  <a:lnTo>
                    <a:pt x="608" y="177"/>
                  </a:lnTo>
                  <a:lnTo>
                    <a:pt x="580" y="176"/>
                  </a:lnTo>
                  <a:lnTo>
                    <a:pt x="552" y="172"/>
                  </a:lnTo>
                  <a:lnTo>
                    <a:pt x="524" y="170"/>
                  </a:lnTo>
                  <a:lnTo>
                    <a:pt x="497" y="170"/>
                  </a:lnTo>
                  <a:lnTo>
                    <a:pt x="474" y="177"/>
                  </a:lnTo>
                  <a:lnTo>
                    <a:pt x="456" y="191"/>
                  </a:lnTo>
                  <a:lnTo>
                    <a:pt x="446" y="218"/>
                  </a:lnTo>
                  <a:lnTo>
                    <a:pt x="480" y="228"/>
                  </a:lnTo>
                  <a:lnTo>
                    <a:pt x="515" y="236"/>
                  </a:lnTo>
                  <a:lnTo>
                    <a:pt x="550" y="243"/>
                  </a:lnTo>
                  <a:lnTo>
                    <a:pt x="587" y="252"/>
                  </a:lnTo>
                  <a:lnTo>
                    <a:pt x="624" y="256"/>
                  </a:lnTo>
                  <a:lnTo>
                    <a:pt x="660" y="260"/>
                  </a:lnTo>
                  <a:lnTo>
                    <a:pt x="698" y="264"/>
                  </a:lnTo>
                  <a:lnTo>
                    <a:pt x="737" y="270"/>
                  </a:lnTo>
                  <a:lnTo>
                    <a:pt x="661" y="270"/>
                  </a:lnTo>
                  <a:lnTo>
                    <a:pt x="586" y="270"/>
                  </a:lnTo>
                  <a:lnTo>
                    <a:pt x="508" y="270"/>
                  </a:lnTo>
                  <a:lnTo>
                    <a:pt x="431" y="274"/>
                  </a:lnTo>
                  <a:lnTo>
                    <a:pt x="352" y="279"/>
                  </a:lnTo>
                  <a:lnTo>
                    <a:pt x="276" y="286"/>
                  </a:lnTo>
                  <a:lnTo>
                    <a:pt x="199" y="295"/>
                  </a:lnTo>
                  <a:lnTo>
                    <a:pt x="126" y="311"/>
                  </a:lnTo>
                  <a:lnTo>
                    <a:pt x="151" y="291"/>
                  </a:lnTo>
                  <a:lnTo>
                    <a:pt x="183" y="277"/>
                  </a:lnTo>
                  <a:lnTo>
                    <a:pt x="217" y="267"/>
                  </a:lnTo>
                  <a:lnTo>
                    <a:pt x="254" y="262"/>
                  </a:lnTo>
                  <a:lnTo>
                    <a:pt x="287" y="252"/>
                  </a:lnTo>
                  <a:lnTo>
                    <a:pt x="321" y="239"/>
                  </a:lnTo>
                  <a:lnTo>
                    <a:pt x="349" y="222"/>
                  </a:lnTo>
                  <a:lnTo>
                    <a:pt x="375" y="197"/>
                  </a:lnTo>
                  <a:lnTo>
                    <a:pt x="341" y="179"/>
                  </a:lnTo>
                  <a:lnTo>
                    <a:pt x="304" y="173"/>
                  </a:lnTo>
                  <a:lnTo>
                    <a:pt x="265" y="174"/>
                  </a:lnTo>
                  <a:lnTo>
                    <a:pt x="227" y="183"/>
                  </a:lnTo>
                  <a:lnTo>
                    <a:pt x="186" y="194"/>
                  </a:lnTo>
                  <a:lnTo>
                    <a:pt x="147" y="210"/>
                  </a:lnTo>
                  <a:lnTo>
                    <a:pt x="109" y="225"/>
                  </a:lnTo>
                  <a:lnTo>
                    <a:pt x="74" y="239"/>
                  </a:lnTo>
                  <a:lnTo>
                    <a:pt x="82" y="231"/>
                  </a:lnTo>
                  <a:lnTo>
                    <a:pt x="90" y="219"/>
                  </a:lnTo>
                  <a:lnTo>
                    <a:pt x="95" y="204"/>
                  </a:lnTo>
                  <a:lnTo>
                    <a:pt x="100" y="188"/>
                  </a:lnTo>
                  <a:lnTo>
                    <a:pt x="102" y="170"/>
                  </a:lnTo>
                  <a:lnTo>
                    <a:pt x="103" y="153"/>
                  </a:lnTo>
                  <a:lnTo>
                    <a:pt x="103" y="136"/>
                  </a:lnTo>
                  <a:lnTo>
                    <a:pt x="104" y="125"/>
                  </a:lnTo>
                  <a:lnTo>
                    <a:pt x="92" y="111"/>
                  </a:lnTo>
                  <a:lnTo>
                    <a:pt x="76" y="104"/>
                  </a:lnTo>
                  <a:lnTo>
                    <a:pt x="58" y="101"/>
                  </a:lnTo>
                  <a:lnTo>
                    <a:pt x="40" y="101"/>
                  </a:lnTo>
                  <a:lnTo>
                    <a:pt x="21" y="101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26" y="93"/>
                  </a:lnTo>
                  <a:lnTo>
                    <a:pt x="55" y="87"/>
                  </a:lnTo>
                  <a:lnTo>
                    <a:pt x="85" y="80"/>
                  </a:lnTo>
                  <a:lnTo>
                    <a:pt x="116" y="74"/>
                  </a:lnTo>
                  <a:lnTo>
                    <a:pt x="141" y="65"/>
                  </a:lnTo>
                  <a:lnTo>
                    <a:pt x="162" y="50"/>
                  </a:lnTo>
                  <a:lnTo>
                    <a:pt x="173" y="29"/>
                  </a:lnTo>
                  <a:lnTo>
                    <a:pt x="178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1"/>
            <p:cNvSpPr>
              <a:spLocks noChangeAspect="1"/>
            </p:cNvSpPr>
            <p:nvPr/>
          </p:nvSpPr>
          <p:spPr bwMode="auto">
            <a:xfrm>
              <a:off x="2060" y="944"/>
              <a:ext cx="1140" cy="1801"/>
            </a:xfrm>
            <a:custGeom>
              <a:avLst/>
              <a:gdLst/>
              <a:ahLst/>
              <a:cxnLst>
                <a:cxn ang="0">
                  <a:pos x="1599" y="23"/>
                </a:cxn>
                <a:cxn ang="0">
                  <a:pos x="1609" y="56"/>
                </a:cxn>
                <a:cxn ang="0">
                  <a:pos x="1576" y="55"/>
                </a:cxn>
                <a:cxn ang="0">
                  <a:pos x="1540" y="102"/>
                </a:cxn>
                <a:cxn ang="0">
                  <a:pos x="1513" y="145"/>
                </a:cxn>
                <a:cxn ang="0">
                  <a:pos x="1619" y="158"/>
                </a:cxn>
                <a:cxn ang="0">
                  <a:pos x="1854" y="111"/>
                </a:cxn>
                <a:cxn ang="0">
                  <a:pos x="2095" y="94"/>
                </a:cxn>
                <a:cxn ang="0">
                  <a:pos x="2100" y="135"/>
                </a:cxn>
                <a:cxn ang="0">
                  <a:pos x="1973" y="175"/>
                </a:cxn>
                <a:cxn ang="0">
                  <a:pos x="1877" y="252"/>
                </a:cxn>
                <a:cxn ang="0">
                  <a:pos x="1931" y="265"/>
                </a:cxn>
                <a:cxn ang="0">
                  <a:pos x="1997" y="255"/>
                </a:cxn>
                <a:cxn ang="0">
                  <a:pos x="2072" y="235"/>
                </a:cxn>
                <a:cxn ang="0">
                  <a:pos x="2176" y="221"/>
                </a:cxn>
                <a:cxn ang="0">
                  <a:pos x="2287" y="223"/>
                </a:cxn>
                <a:cxn ang="0">
                  <a:pos x="2298" y="228"/>
                </a:cxn>
                <a:cxn ang="0">
                  <a:pos x="2261" y="239"/>
                </a:cxn>
                <a:cxn ang="0">
                  <a:pos x="2240" y="273"/>
                </a:cxn>
                <a:cxn ang="0">
                  <a:pos x="2441" y="280"/>
                </a:cxn>
                <a:cxn ang="0">
                  <a:pos x="2672" y="275"/>
                </a:cxn>
                <a:cxn ang="0">
                  <a:pos x="2894" y="304"/>
                </a:cxn>
                <a:cxn ang="0">
                  <a:pos x="2896" y="335"/>
                </a:cxn>
                <a:cxn ang="0">
                  <a:pos x="2918" y="349"/>
                </a:cxn>
                <a:cxn ang="0">
                  <a:pos x="2966" y="356"/>
                </a:cxn>
                <a:cxn ang="0">
                  <a:pos x="2982" y="489"/>
                </a:cxn>
                <a:cxn ang="0">
                  <a:pos x="3031" y="607"/>
                </a:cxn>
                <a:cxn ang="0">
                  <a:pos x="3098" y="928"/>
                </a:cxn>
                <a:cxn ang="0">
                  <a:pos x="3081" y="1666"/>
                </a:cxn>
                <a:cxn ang="0">
                  <a:pos x="2980" y="2406"/>
                </a:cxn>
                <a:cxn ang="0">
                  <a:pos x="2896" y="2847"/>
                </a:cxn>
                <a:cxn ang="0">
                  <a:pos x="2816" y="3147"/>
                </a:cxn>
                <a:cxn ang="0">
                  <a:pos x="2738" y="3451"/>
                </a:cxn>
                <a:cxn ang="0">
                  <a:pos x="2375" y="4114"/>
                </a:cxn>
                <a:cxn ang="0">
                  <a:pos x="1852" y="4671"/>
                </a:cxn>
                <a:cxn ang="0">
                  <a:pos x="1261" y="4918"/>
                </a:cxn>
                <a:cxn ang="0">
                  <a:pos x="886" y="4842"/>
                </a:cxn>
                <a:cxn ang="0">
                  <a:pos x="562" y="4624"/>
                </a:cxn>
                <a:cxn ang="0">
                  <a:pos x="268" y="4228"/>
                </a:cxn>
                <a:cxn ang="0">
                  <a:pos x="111" y="3720"/>
                </a:cxn>
                <a:cxn ang="0">
                  <a:pos x="11" y="3192"/>
                </a:cxn>
                <a:cxn ang="0">
                  <a:pos x="0" y="2852"/>
                </a:cxn>
                <a:cxn ang="0">
                  <a:pos x="33" y="2533"/>
                </a:cxn>
                <a:cxn ang="0">
                  <a:pos x="101" y="2184"/>
                </a:cxn>
                <a:cxn ang="0">
                  <a:pos x="170" y="1778"/>
                </a:cxn>
                <a:cxn ang="0">
                  <a:pos x="267" y="1371"/>
                </a:cxn>
                <a:cxn ang="0">
                  <a:pos x="372" y="995"/>
                </a:cxn>
                <a:cxn ang="0">
                  <a:pos x="475" y="627"/>
                </a:cxn>
                <a:cxn ang="0">
                  <a:pos x="654" y="304"/>
                </a:cxn>
                <a:cxn ang="0">
                  <a:pos x="737" y="259"/>
                </a:cxn>
                <a:cxn ang="0">
                  <a:pos x="818" y="217"/>
                </a:cxn>
                <a:cxn ang="0">
                  <a:pos x="921" y="192"/>
                </a:cxn>
                <a:cxn ang="0">
                  <a:pos x="1055" y="113"/>
                </a:cxn>
                <a:cxn ang="0">
                  <a:pos x="1197" y="83"/>
                </a:cxn>
                <a:cxn ang="0">
                  <a:pos x="1329" y="54"/>
                </a:cxn>
                <a:cxn ang="0">
                  <a:pos x="1461" y="11"/>
                </a:cxn>
                <a:cxn ang="0">
                  <a:pos x="1607" y="3"/>
                </a:cxn>
              </a:cxnLst>
              <a:rect l="0" t="0" r="r" b="b"/>
              <a:pathLst>
                <a:path w="3111" h="4918">
                  <a:moveTo>
                    <a:pt x="1607" y="3"/>
                  </a:moveTo>
                  <a:lnTo>
                    <a:pt x="1599" y="11"/>
                  </a:lnTo>
                  <a:lnTo>
                    <a:pt x="1599" y="23"/>
                  </a:lnTo>
                  <a:lnTo>
                    <a:pt x="1602" y="35"/>
                  </a:lnTo>
                  <a:lnTo>
                    <a:pt x="1607" y="48"/>
                  </a:lnTo>
                  <a:lnTo>
                    <a:pt x="1609" y="56"/>
                  </a:lnTo>
                  <a:lnTo>
                    <a:pt x="1607" y="62"/>
                  </a:lnTo>
                  <a:lnTo>
                    <a:pt x="1596" y="61"/>
                  </a:lnTo>
                  <a:lnTo>
                    <a:pt x="1576" y="55"/>
                  </a:lnTo>
                  <a:lnTo>
                    <a:pt x="1568" y="72"/>
                  </a:lnTo>
                  <a:lnTo>
                    <a:pt x="1555" y="87"/>
                  </a:lnTo>
                  <a:lnTo>
                    <a:pt x="1540" y="102"/>
                  </a:lnTo>
                  <a:lnTo>
                    <a:pt x="1526" y="117"/>
                  </a:lnTo>
                  <a:lnTo>
                    <a:pt x="1515" y="130"/>
                  </a:lnTo>
                  <a:lnTo>
                    <a:pt x="1513" y="145"/>
                  </a:lnTo>
                  <a:lnTo>
                    <a:pt x="1522" y="161"/>
                  </a:lnTo>
                  <a:lnTo>
                    <a:pt x="1545" y="180"/>
                  </a:lnTo>
                  <a:lnTo>
                    <a:pt x="1619" y="158"/>
                  </a:lnTo>
                  <a:lnTo>
                    <a:pt x="1696" y="140"/>
                  </a:lnTo>
                  <a:lnTo>
                    <a:pt x="1773" y="123"/>
                  </a:lnTo>
                  <a:lnTo>
                    <a:pt x="1854" y="111"/>
                  </a:lnTo>
                  <a:lnTo>
                    <a:pt x="1934" y="102"/>
                  </a:lnTo>
                  <a:lnTo>
                    <a:pt x="2014" y="96"/>
                  </a:lnTo>
                  <a:lnTo>
                    <a:pt x="2095" y="94"/>
                  </a:lnTo>
                  <a:lnTo>
                    <a:pt x="2178" y="97"/>
                  </a:lnTo>
                  <a:lnTo>
                    <a:pt x="2140" y="118"/>
                  </a:lnTo>
                  <a:lnTo>
                    <a:pt x="2100" y="135"/>
                  </a:lnTo>
                  <a:lnTo>
                    <a:pt x="2057" y="148"/>
                  </a:lnTo>
                  <a:lnTo>
                    <a:pt x="2015" y="162"/>
                  </a:lnTo>
                  <a:lnTo>
                    <a:pt x="1973" y="175"/>
                  </a:lnTo>
                  <a:lnTo>
                    <a:pt x="1937" y="193"/>
                  </a:lnTo>
                  <a:lnTo>
                    <a:pt x="1903" y="217"/>
                  </a:lnTo>
                  <a:lnTo>
                    <a:pt x="1877" y="252"/>
                  </a:lnTo>
                  <a:lnTo>
                    <a:pt x="1893" y="261"/>
                  </a:lnTo>
                  <a:lnTo>
                    <a:pt x="1911" y="265"/>
                  </a:lnTo>
                  <a:lnTo>
                    <a:pt x="1931" y="265"/>
                  </a:lnTo>
                  <a:lnTo>
                    <a:pt x="1952" y="263"/>
                  </a:lnTo>
                  <a:lnTo>
                    <a:pt x="1973" y="259"/>
                  </a:lnTo>
                  <a:lnTo>
                    <a:pt x="1997" y="255"/>
                  </a:lnTo>
                  <a:lnTo>
                    <a:pt x="2020" y="252"/>
                  </a:lnTo>
                  <a:lnTo>
                    <a:pt x="2043" y="252"/>
                  </a:lnTo>
                  <a:lnTo>
                    <a:pt x="2072" y="235"/>
                  </a:lnTo>
                  <a:lnTo>
                    <a:pt x="2104" y="227"/>
                  </a:lnTo>
                  <a:lnTo>
                    <a:pt x="2138" y="221"/>
                  </a:lnTo>
                  <a:lnTo>
                    <a:pt x="2176" y="221"/>
                  </a:lnTo>
                  <a:lnTo>
                    <a:pt x="2212" y="221"/>
                  </a:lnTo>
                  <a:lnTo>
                    <a:pt x="2250" y="223"/>
                  </a:lnTo>
                  <a:lnTo>
                    <a:pt x="2287" y="223"/>
                  </a:lnTo>
                  <a:lnTo>
                    <a:pt x="2323" y="221"/>
                  </a:lnTo>
                  <a:lnTo>
                    <a:pt x="2311" y="224"/>
                  </a:lnTo>
                  <a:lnTo>
                    <a:pt x="2298" y="228"/>
                  </a:lnTo>
                  <a:lnTo>
                    <a:pt x="2285" y="231"/>
                  </a:lnTo>
                  <a:lnTo>
                    <a:pt x="2274" y="235"/>
                  </a:lnTo>
                  <a:lnTo>
                    <a:pt x="2261" y="239"/>
                  </a:lnTo>
                  <a:lnTo>
                    <a:pt x="2253" y="248"/>
                  </a:lnTo>
                  <a:lnTo>
                    <a:pt x="2245" y="258"/>
                  </a:lnTo>
                  <a:lnTo>
                    <a:pt x="2240" y="273"/>
                  </a:lnTo>
                  <a:lnTo>
                    <a:pt x="2292" y="304"/>
                  </a:lnTo>
                  <a:lnTo>
                    <a:pt x="2366" y="290"/>
                  </a:lnTo>
                  <a:lnTo>
                    <a:pt x="2441" y="280"/>
                  </a:lnTo>
                  <a:lnTo>
                    <a:pt x="2519" y="275"/>
                  </a:lnTo>
                  <a:lnTo>
                    <a:pt x="2596" y="273"/>
                  </a:lnTo>
                  <a:lnTo>
                    <a:pt x="2672" y="275"/>
                  </a:lnTo>
                  <a:lnTo>
                    <a:pt x="2748" y="280"/>
                  </a:lnTo>
                  <a:lnTo>
                    <a:pt x="2821" y="290"/>
                  </a:lnTo>
                  <a:lnTo>
                    <a:pt x="2894" y="304"/>
                  </a:lnTo>
                  <a:lnTo>
                    <a:pt x="2890" y="317"/>
                  </a:lnTo>
                  <a:lnTo>
                    <a:pt x="2892" y="328"/>
                  </a:lnTo>
                  <a:lnTo>
                    <a:pt x="2896" y="335"/>
                  </a:lnTo>
                  <a:lnTo>
                    <a:pt x="2903" y="342"/>
                  </a:lnTo>
                  <a:lnTo>
                    <a:pt x="2910" y="345"/>
                  </a:lnTo>
                  <a:lnTo>
                    <a:pt x="2918" y="349"/>
                  </a:lnTo>
                  <a:lnTo>
                    <a:pt x="2927" y="352"/>
                  </a:lnTo>
                  <a:lnTo>
                    <a:pt x="2935" y="356"/>
                  </a:lnTo>
                  <a:lnTo>
                    <a:pt x="2966" y="356"/>
                  </a:lnTo>
                  <a:lnTo>
                    <a:pt x="2965" y="404"/>
                  </a:lnTo>
                  <a:lnTo>
                    <a:pt x="2970" y="448"/>
                  </a:lnTo>
                  <a:lnTo>
                    <a:pt x="2982" y="489"/>
                  </a:lnTo>
                  <a:lnTo>
                    <a:pt x="2997" y="529"/>
                  </a:lnTo>
                  <a:lnTo>
                    <a:pt x="3013" y="568"/>
                  </a:lnTo>
                  <a:lnTo>
                    <a:pt x="3031" y="607"/>
                  </a:lnTo>
                  <a:lnTo>
                    <a:pt x="3046" y="645"/>
                  </a:lnTo>
                  <a:lnTo>
                    <a:pt x="3060" y="689"/>
                  </a:lnTo>
                  <a:lnTo>
                    <a:pt x="3098" y="928"/>
                  </a:lnTo>
                  <a:lnTo>
                    <a:pt x="3111" y="1171"/>
                  </a:lnTo>
                  <a:lnTo>
                    <a:pt x="3103" y="1416"/>
                  </a:lnTo>
                  <a:lnTo>
                    <a:pt x="3081" y="1666"/>
                  </a:lnTo>
                  <a:lnTo>
                    <a:pt x="3048" y="1913"/>
                  </a:lnTo>
                  <a:lnTo>
                    <a:pt x="3014" y="2161"/>
                  </a:lnTo>
                  <a:lnTo>
                    <a:pt x="2980" y="2406"/>
                  </a:lnTo>
                  <a:lnTo>
                    <a:pt x="2956" y="2651"/>
                  </a:lnTo>
                  <a:lnTo>
                    <a:pt x="2925" y="2748"/>
                  </a:lnTo>
                  <a:lnTo>
                    <a:pt x="2896" y="2847"/>
                  </a:lnTo>
                  <a:lnTo>
                    <a:pt x="2868" y="2945"/>
                  </a:lnTo>
                  <a:lnTo>
                    <a:pt x="2842" y="3047"/>
                  </a:lnTo>
                  <a:lnTo>
                    <a:pt x="2816" y="3147"/>
                  </a:lnTo>
                  <a:lnTo>
                    <a:pt x="2790" y="3248"/>
                  </a:lnTo>
                  <a:lnTo>
                    <a:pt x="2764" y="3349"/>
                  </a:lnTo>
                  <a:lnTo>
                    <a:pt x="2738" y="3451"/>
                  </a:lnTo>
                  <a:lnTo>
                    <a:pt x="2633" y="3673"/>
                  </a:lnTo>
                  <a:lnTo>
                    <a:pt x="2513" y="3897"/>
                  </a:lnTo>
                  <a:lnTo>
                    <a:pt x="2375" y="4114"/>
                  </a:lnTo>
                  <a:lnTo>
                    <a:pt x="2221" y="4321"/>
                  </a:lnTo>
                  <a:lnTo>
                    <a:pt x="2046" y="4507"/>
                  </a:lnTo>
                  <a:lnTo>
                    <a:pt x="1852" y="4671"/>
                  </a:lnTo>
                  <a:lnTo>
                    <a:pt x="1637" y="4805"/>
                  </a:lnTo>
                  <a:lnTo>
                    <a:pt x="1401" y="4904"/>
                  </a:lnTo>
                  <a:lnTo>
                    <a:pt x="1261" y="4918"/>
                  </a:lnTo>
                  <a:lnTo>
                    <a:pt x="1131" y="4912"/>
                  </a:lnTo>
                  <a:lnTo>
                    <a:pt x="1004" y="4885"/>
                  </a:lnTo>
                  <a:lnTo>
                    <a:pt x="886" y="4842"/>
                  </a:lnTo>
                  <a:lnTo>
                    <a:pt x="772" y="4781"/>
                  </a:lnTo>
                  <a:lnTo>
                    <a:pt x="664" y="4708"/>
                  </a:lnTo>
                  <a:lnTo>
                    <a:pt x="562" y="4624"/>
                  </a:lnTo>
                  <a:lnTo>
                    <a:pt x="467" y="4531"/>
                  </a:lnTo>
                  <a:lnTo>
                    <a:pt x="354" y="4383"/>
                  </a:lnTo>
                  <a:lnTo>
                    <a:pt x="268" y="4228"/>
                  </a:lnTo>
                  <a:lnTo>
                    <a:pt x="202" y="4063"/>
                  </a:lnTo>
                  <a:lnTo>
                    <a:pt x="152" y="3894"/>
                  </a:lnTo>
                  <a:lnTo>
                    <a:pt x="111" y="3720"/>
                  </a:lnTo>
                  <a:lnTo>
                    <a:pt x="77" y="3544"/>
                  </a:lnTo>
                  <a:lnTo>
                    <a:pt x="45" y="3366"/>
                  </a:lnTo>
                  <a:lnTo>
                    <a:pt x="11" y="3192"/>
                  </a:lnTo>
                  <a:lnTo>
                    <a:pt x="2" y="3075"/>
                  </a:lnTo>
                  <a:lnTo>
                    <a:pt x="0" y="2964"/>
                  </a:lnTo>
                  <a:lnTo>
                    <a:pt x="0" y="2852"/>
                  </a:lnTo>
                  <a:lnTo>
                    <a:pt x="5" y="2747"/>
                  </a:lnTo>
                  <a:lnTo>
                    <a:pt x="15" y="2640"/>
                  </a:lnTo>
                  <a:lnTo>
                    <a:pt x="33" y="2533"/>
                  </a:lnTo>
                  <a:lnTo>
                    <a:pt x="59" y="2426"/>
                  </a:lnTo>
                  <a:lnTo>
                    <a:pt x="94" y="2319"/>
                  </a:lnTo>
                  <a:lnTo>
                    <a:pt x="101" y="2184"/>
                  </a:lnTo>
                  <a:lnTo>
                    <a:pt x="118" y="2050"/>
                  </a:lnTo>
                  <a:lnTo>
                    <a:pt x="140" y="1913"/>
                  </a:lnTo>
                  <a:lnTo>
                    <a:pt x="170" y="1778"/>
                  </a:lnTo>
                  <a:lnTo>
                    <a:pt x="199" y="1642"/>
                  </a:lnTo>
                  <a:lnTo>
                    <a:pt x="233" y="1507"/>
                  </a:lnTo>
                  <a:lnTo>
                    <a:pt x="267" y="1371"/>
                  </a:lnTo>
                  <a:lnTo>
                    <a:pt x="301" y="1239"/>
                  </a:lnTo>
                  <a:lnTo>
                    <a:pt x="339" y="1118"/>
                  </a:lnTo>
                  <a:lnTo>
                    <a:pt x="372" y="995"/>
                  </a:lnTo>
                  <a:lnTo>
                    <a:pt x="403" y="870"/>
                  </a:lnTo>
                  <a:lnTo>
                    <a:pt x="437" y="748"/>
                  </a:lnTo>
                  <a:lnTo>
                    <a:pt x="475" y="627"/>
                  </a:lnTo>
                  <a:lnTo>
                    <a:pt x="521" y="511"/>
                  </a:lnTo>
                  <a:lnTo>
                    <a:pt x="579" y="401"/>
                  </a:lnTo>
                  <a:lnTo>
                    <a:pt x="654" y="304"/>
                  </a:lnTo>
                  <a:lnTo>
                    <a:pt x="682" y="293"/>
                  </a:lnTo>
                  <a:lnTo>
                    <a:pt x="710" y="277"/>
                  </a:lnTo>
                  <a:lnTo>
                    <a:pt x="737" y="259"/>
                  </a:lnTo>
                  <a:lnTo>
                    <a:pt x="763" y="244"/>
                  </a:lnTo>
                  <a:lnTo>
                    <a:pt x="789" y="228"/>
                  </a:lnTo>
                  <a:lnTo>
                    <a:pt x="818" y="217"/>
                  </a:lnTo>
                  <a:lnTo>
                    <a:pt x="848" y="214"/>
                  </a:lnTo>
                  <a:lnTo>
                    <a:pt x="882" y="221"/>
                  </a:lnTo>
                  <a:lnTo>
                    <a:pt x="921" y="192"/>
                  </a:lnTo>
                  <a:lnTo>
                    <a:pt x="963" y="163"/>
                  </a:lnTo>
                  <a:lnTo>
                    <a:pt x="1008" y="135"/>
                  </a:lnTo>
                  <a:lnTo>
                    <a:pt x="1055" y="113"/>
                  </a:lnTo>
                  <a:lnTo>
                    <a:pt x="1101" y="93"/>
                  </a:lnTo>
                  <a:lnTo>
                    <a:pt x="1149" y="83"/>
                  </a:lnTo>
                  <a:lnTo>
                    <a:pt x="1197" y="83"/>
                  </a:lnTo>
                  <a:lnTo>
                    <a:pt x="1244" y="97"/>
                  </a:lnTo>
                  <a:lnTo>
                    <a:pt x="1287" y="73"/>
                  </a:lnTo>
                  <a:lnTo>
                    <a:pt x="1329" y="54"/>
                  </a:lnTo>
                  <a:lnTo>
                    <a:pt x="1372" y="35"/>
                  </a:lnTo>
                  <a:lnTo>
                    <a:pt x="1417" y="23"/>
                  </a:lnTo>
                  <a:lnTo>
                    <a:pt x="1461" y="11"/>
                  </a:lnTo>
                  <a:lnTo>
                    <a:pt x="1509" y="4"/>
                  </a:lnTo>
                  <a:lnTo>
                    <a:pt x="1557" y="0"/>
                  </a:lnTo>
                  <a:lnTo>
                    <a:pt x="1607" y="3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2"/>
            <p:cNvSpPr>
              <a:spLocks noChangeAspect="1"/>
            </p:cNvSpPr>
            <p:nvPr/>
          </p:nvSpPr>
          <p:spPr bwMode="auto">
            <a:xfrm>
              <a:off x="3007" y="995"/>
              <a:ext cx="2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0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83"/>
            <p:cNvSpPr>
              <a:spLocks noChangeAspect="1"/>
            </p:cNvSpPr>
            <p:nvPr/>
          </p:nvSpPr>
          <p:spPr bwMode="auto">
            <a:xfrm rot="4815893">
              <a:off x="2479" y="1056"/>
              <a:ext cx="179" cy="208"/>
            </a:xfrm>
            <a:custGeom>
              <a:avLst/>
              <a:gdLst/>
              <a:ahLst/>
              <a:cxnLst>
                <a:cxn ang="0">
                  <a:pos x="488" y="70"/>
                </a:cxn>
                <a:cxn ang="0">
                  <a:pos x="475" y="75"/>
                </a:cxn>
                <a:cxn ang="0">
                  <a:pos x="464" y="82"/>
                </a:cxn>
                <a:cxn ang="0">
                  <a:pos x="451" y="90"/>
                </a:cxn>
                <a:cxn ang="0">
                  <a:pos x="440" y="99"/>
                </a:cxn>
                <a:cxn ang="0">
                  <a:pos x="427" y="106"/>
                </a:cxn>
                <a:cxn ang="0">
                  <a:pos x="416" y="111"/>
                </a:cxn>
                <a:cxn ang="0">
                  <a:pos x="405" y="113"/>
                </a:cxn>
                <a:cxn ang="0">
                  <a:pos x="393" y="113"/>
                </a:cxn>
                <a:cxn ang="0">
                  <a:pos x="347" y="165"/>
                </a:cxn>
                <a:cxn ang="0">
                  <a:pos x="302" y="213"/>
                </a:cxn>
                <a:cxn ang="0">
                  <a:pos x="256" y="256"/>
                </a:cxn>
                <a:cxn ang="0">
                  <a:pos x="213" y="300"/>
                </a:cxn>
                <a:cxn ang="0">
                  <a:pos x="173" y="344"/>
                </a:cxn>
                <a:cxn ang="0">
                  <a:pos x="140" y="396"/>
                </a:cxn>
                <a:cxn ang="0">
                  <a:pos x="116" y="455"/>
                </a:cxn>
                <a:cxn ang="0">
                  <a:pos x="104" y="528"/>
                </a:cxn>
                <a:cxn ang="0">
                  <a:pos x="104" y="569"/>
                </a:cxn>
                <a:cxn ang="0">
                  <a:pos x="0" y="569"/>
                </a:cxn>
                <a:cxn ang="0">
                  <a:pos x="1" y="534"/>
                </a:cxn>
                <a:cxn ang="0">
                  <a:pos x="9" y="500"/>
                </a:cxn>
                <a:cxn ang="0">
                  <a:pos x="19" y="466"/>
                </a:cxn>
                <a:cxn ang="0">
                  <a:pos x="35" y="434"/>
                </a:cxn>
                <a:cxn ang="0">
                  <a:pos x="50" y="400"/>
                </a:cxn>
                <a:cxn ang="0">
                  <a:pos x="69" y="366"/>
                </a:cxn>
                <a:cxn ang="0">
                  <a:pos x="85" y="332"/>
                </a:cxn>
                <a:cxn ang="0">
                  <a:pos x="104" y="298"/>
                </a:cxn>
                <a:cxn ang="0">
                  <a:pos x="125" y="265"/>
                </a:cxn>
                <a:cxn ang="0">
                  <a:pos x="146" y="229"/>
                </a:cxn>
                <a:cxn ang="0">
                  <a:pos x="166" y="193"/>
                </a:cxn>
                <a:cxn ang="0">
                  <a:pos x="187" y="158"/>
                </a:cxn>
                <a:cxn ang="0">
                  <a:pos x="208" y="120"/>
                </a:cxn>
                <a:cxn ang="0">
                  <a:pos x="229" y="84"/>
                </a:cxn>
                <a:cxn ang="0">
                  <a:pos x="253" y="49"/>
                </a:cxn>
                <a:cxn ang="0">
                  <a:pos x="280" y="18"/>
                </a:cxn>
                <a:cxn ang="0">
                  <a:pos x="303" y="10"/>
                </a:cxn>
                <a:cxn ang="0">
                  <a:pos x="333" y="4"/>
                </a:cxn>
                <a:cxn ang="0">
                  <a:pos x="362" y="0"/>
                </a:cxn>
                <a:cxn ang="0">
                  <a:pos x="395" y="1"/>
                </a:cxn>
                <a:cxn ang="0">
                  <a:pos x="423" y="6"/>
                </a:cxn>
                <a:cxn ang="0">
                  <a:pos x="450" y="20"/>
                </a:cxn>
                <a:cxn ang="0">
                  <a:pos x="471" y="39"/>
                </a:cxn>
                <a:cxn ang="0">
                  <a:pos x="488" y="70"/>
                </a:cxn>
              </a:cxnLst>
              <a:rect l="0" t="0" r="r" b="b"/>
              <a:pathLst>
                <a:path w="488" h="569">
                  <a:moveTo>
                    <a:pt x="488" y="70"/>
                  </a:moveTo>
                  <a:lnTo>
                    <a:pt x="475" y="75"/>
                  </a:lnTo>
                  <a:lnTo>
                    <a:pt x="464" y="82"/>
                  </a:lnTo>
                  <a:lnTo>
                    <a:pt x="451" y="90"/>
                  </a:lnTo>
                  <a:lnTo>
                    <a:pt x="440" y="99"/>
                  </a:lnTo>
                  <a:lnTo>
                    <a:pt x="427" y="106"/>
                  </a:lnTo>
                  <a:lnTo>
                    <a:pt x="416" y="111"/>
                  </a:lnTo>
                  <a:lnTo>
                    <a:pt x="405" y="113"/>
                  </a:lnTo>
                  <a:lnTo>
                    <a:pt x="393" y="113"/>
                  </a:lnTo>
                  <a:lnTo>
                    <a:pt x="347" y="165"/>
                  </a:lnTo>
                  <a:lnTo>
                    <a:pt x="302" y="213"/>
                  </a:lnTo>
                  <a:lnTo>
                    <a:pt x="256" y="256"/>
                  </a:lnTo>
                  <a:lnTo>
                    <a:pt x="213" y="300"/>
                  </a:lnTo>
                  <a:lnTo>
                    <a:pt x="173" y="344"/>
                  </a:lnTo>
                  <a:lnTo>
                    <a:pt x="140" y="396"/>
                  </a:lnTo>
                  <a:lnTo>
                    <a:pt x="116" y="455"/>
                  </a:lnTo>
                  <a:lnTo>
                    <a:pt x="104" y="528"/>
                  </a:lnTo>
                  <a:lnTo>
                    <a:pt x="104" y="569"/>
                  </a:lnTo>
                  <a:lnTo>
                    <a:pt x="0" y="569"/>
                  </a:lnTo>
                  <a:lnTo>
                    <a:pt x="1" y="534"/>
                  </a:lnTo>
                  <a:lnTo>
                    <a:pt x="9" y="500"/>
                  </a:lnTo>
                  <a:lnTo>
                    <a:pt x="19" y="466"/>
                  </a:lnTo>
                  <a:lnTo>
                    <a:pt x="35" y="434"/>
                  </a:lnTo>
                  <a:lnTo>
                    <a:pt x="50" y="400"/>
                  </a:lnTo>
                  <a:lnTo>
                    <a:pt x="69" y="366"/>
                  </a:lnTo>
                  <a:lnTo>
                    <a:pt x="85" y="332"/>
                  </a:lnTo>
                  <a:lnTo>
                    <a:pt x="104" y="298"/>
                  </a:lnTo>
                  <a:lnTo>
                    <a:pt x="125" y="265"/>
                  </a:lnTo>
                  <a:lnTo>
                    <a:pt x="146" y="229"/>
                  </a:lnTo>
                  <a:lnTo>
                    <a:pt x="166" y="193"/>
                  </a:lnTo>
                  <a:lnTo>
                    <a:pt x="187" y="158"/>
                  </a:lnTo>
                  <a:lnTo>
                    <a:pt x="208" y="120"/>
                  </a:lnTo>
                  <a:lnTo>
                    <a:pt x="229" y="84"/>
                  </a:lnTo>
                  <a:lnTo>
                    <a:pt x="253" y="49"/>
                  </a:lnTo>
                  <a:lnTo>
                    <a:pt x="280" y="18"/>
                  </a:lnTo>
                  <a:lnTo>
                    <a:pt x="303" y="10"/>
                  </a:lnTo>
                  <a:lnTo>
                    <a:pt x="333" y="4"/>
                  </a:lnTo>
                  <a:lnTo>
                    <a:pt x="362" y="0"/>
                  </a:lnTo>
                  <a:lnTo>
                    <a:pt x="395" y="1"/>
                  </a:lnTo>
                  <a:lnTo>
                    <a:pt x="423" y="6"/>
                  </a:lnTo>
                  <a:lnTo>
                    <a:pt x="450" y="20"/>
                  </a:lnTo>
                  <a:lnTo>
                    <a:pt x="471" y="39"/>
                  </a:lnTo>
                  <a:lnTo>
                    <a:pt x="48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4"/>
            <p:cNvSpPr>
              <a:spLocks noChangeAspect="1"/>
            </p:cNvSpPr>
            <p:nvPr/>
          </p:nvSpPr>
          <p:spPr bwMode="auto">
            <a:xfrm rot="-3415759">
              <a:off x="2823" y="1085"/>
              <a:ext cx="182" cy="200"/>
            </a:xfrm>
            <a:custGeom>
              <a:avLst/>
              <a:gdLst/>
              <a:ahLst/>
              <a:cxnLst>
                <a:cxn ang="0">
                  <a:pos x="156" y="61"/>
                </a:cxn>
                <a:cxn ang="0">
                  <a:pos x="180" y="88"/>
                </a:cxn>
                <a:cxn ang="0">
                  <a:pos x="208" y="114"/>
                </a:cxn>
                <a:cxn ang="0">
                  <a:pos x="237" y="136"/>
                </a:cxn>
                <a:cxn ang="0">
                  <a:pos x="263" y="159"/>
                </a:cxn>
                <a:cxn ang="0">
                  <a:pos x="284" y="181"/>
                </a:cxn>
                <a:cxn ang="0">
                  <a:pos x="300" y="208"/>
                </a:cxn>
                <a:cxn ang="0">
                  <a:pos x="305" y="239"/>
                </a:cxn>
                <a:cxn ang="0">
                  <a:pos x="301" y="280"/>
                </a:cxn>
                <a:cxn ang="0">
                  <a:pos x="312" y="306"/>
                </a:cxn>
                <a:cxn ang="0">
                  <a:pos x="325" y="336"/>
                </a:cxn>
                <a:cxn ang="0">
                  <a:pos x="338" y="367"/>
                </a:cxn>
                <a:cxn ang="0">
                  <a:pos x="350" y="398"/>
                </a:cxn>
                <a:cxn ang="0">
                  <a:pos x="357" y="426"/>
                </a:cxn>
                <a:cxn ang="0">
                  <a:pos x="362" y="456"/>
                </a:cxn>
                <a:cxn ang="0">
                  <a:pos x="360" y="482"/>
                </a:cxn>
                <a:cxn ang="0">
                  <a:pos x="353" y="508"/>
                </a:cxn>
                <a:cxn ang="0">
                  <a:pos x="335" y="511"/>
                </a:cxn>
                <a:cxn ang="0">
                  <a:pos x="325" y="509"/>
                </a:cxn>
                <a:cxn ang="0">
                  <a:pos x="318" y="502"/>
                </a:cxn>
                <a:cxn ang="0">
                  <a:pos x="315" y="492"/>
                </a:cxn>
                <a:cxn ang="0">
                  <a:pos x="311" y="480"/>
                </a:cxn>
                <a:cxn ang="0">
                  <a:pos x="310" y="467"/>
                </a:cxn>
                <a:cxn ang="0">
                  <a:pos x="305" y="454"/>
                </a:cxn>
                <a:cxn ang="0">
                  <a:pos x="301" y="446"/>
                </a:cxn>
                <a:cxn ang="0">
                  <a:pos x="282" y="419"/>
                </a:cxn>
                <a:cxn ang="0">
                  <a:pos x="262" y="397"/>
                </a:cxn>
                <a:cxn ang="0">
                  <a:pos x="238" y="375"/>
                </a:cxn>
                <a:cxn ang="0">
                  <a:pos x="217" y="356"/>
                </a:cxn>
                <a:cxn ang="0">
                  <a:pos x="194" y="333"/>
                </a:cxn>
                <a:cxn ang="0">
                  <a:pos x="176" y="311"/>
                </a:cxn>
                <a:cxn ang="0">
                  <a:pos x="162" y="285"/>
                </a:cxn>
                <a:cxn ang="0">
                  <a:pos x="156" y="259"/>
                </a:cxn>
                <a:cxn ang="0">
                  <a:pos x="130" y="256"/>
                </a:cxn>
                <a:cxn ang="0">
                  <a:pos x="116" y="242"/>
                </a:cxn>
                <a:cxn ang="0">
                  <a:pos x="107" y="222"/>
                </a:cxn>
                <a:cxn ang="0">
                  <a:pos x="103" y="199"/>
                </a:cxn>
                <a:cxn ang="0">
                  <a:pos x="96" y="177"/>
                </a:cxn>
                <a:cxn ang="0">
                  <a:pos x="87" y="163"/>
                </a:cxn>
                <a:cxn ang="0">
                  <a:pos x="69" y="157"/>
                </a:cxn>
                <a:cxn ang="0">
                  <a:pos x="42" y="166"/>
                </a:cxn>
                <a:cxn ang="0">
                  <a:pos x="27" y="154"/>
                </a:cxn>
                <a:cxn ang="0">
                  <a:pos x="17" y="142"/>
                </a:cxn>
                <a:cxn ang="0">
                  <a:pos x="9" y="126"/>
                </a:cxn>
                <a:cxn ang="0">
                  <a:pos x="4" y="111"/>
                </a:cxn>
                <a:cxn ang="0">
                  <a:pos x="0" y="91"/>
                </a:cxn>
                <a:cxn ang="0">
                  <a:pos x="0" y="74"/>
                </a:cxn>
                <a:cxn ang="0">
                  <a:pos x="0" y="56"/>
                </a:cxn>
                <a:cxn ang="0">
                  <a:pos x="0" y="40"/>
                </a:cxn>
                <a:cxn ang="0">
                  <a:pos x="42" y="0"/>
                </a:cxn>
                <a:cxn ang="0">
                  <a:pos x="54" y="8"/>
                </a:cxn>
                <a:cxn ang="0">
                  <a:pos x="65" y="21"/>
                </a:cxn>
                <a:cxn ang="0">
                  <a:pos x="78" y="33"/>
                </a:cxn>
                <a:cxn ang="0">
                  <a:pos x="90" y="46"/>
                </a:cxn>
                <a:cxn ang="0">
                  <a:pos x="103" y="56"/>
                </a:cxn>
                <a:cxn ang="0">
                  <a:pos x="120" y="63"/>
                </a:cxn>
                <a:cxn ang="0">
                  <a:pos x="137" y="64"/>
                </a:cxn>
                <a:cxn ang="0">
                  <a:pos x="156" y="61"/>
                </a:cxn>
              </a:cxnLst>
              <a:rect l="0" t="0" r="r" b="b"/>
              <a:pathLst>
                <a:path w="362" h="511">
                  <a:moveTo>
                    <a:pt x="156" y="61"/>
                  </a:moveTo>
                  <a:lnTo>
                    <a:pt x="180" y="88"/>
                  </a:lnTo>
                  <a:lnTo>
                    <a:pt x="208" y="114"/>
                  </a:lnTo>
                  <a:lnTo>
                    <a:pt x="237" y="136"/>
                  </a:lnTo>
                  <a:lnTo>
                    <a:pt x="263" y="159"/>
                  </a:lnTo>
                  <a:lnTo>
                    <a:pt x="284" y="181"/>
                  </a:lnTo>
                  <a:lnTo>
                    <a:pt x="300" y="208"/>
                  </a:lnTo>
                  <a:lnTo>
                    <a:pt x="305" y="239"/>
                  </a:lnTo>
                  <a:lnTo>
                    <a:pt x="301" y="280"/>
                  </a:lnTo>
                  <a:lnTo>
                    <a:pt x="312" y="306"/>
                  </a:lnTo>
                  <a:lnTo>
                    <a:pt x="325" y="336"/>
                  </a:lnTo>
                  <a:lnTo>
                    <a:pt x="338" y="367"/>
                  </a:lnTo>
                  <a:lnTo>
                    <a:pt x="350" y="398"/>
                  </a:lnTo>
                  <a:lnTo>
                    <a:pt x="357" y="426"/>
                  </a:lnTo>
                  <a:lnTo>
                    <a:pt x="362" y="456"/>
                  </a:lnTo>
                  <a:lnTo>
                    <a:pt x="360" y="482"/>
                  </a:lnTo>
                  <a:lnTo>
                    <a:pt x="353" y="508"/>
                  </a:lnTo>
                  <a:lnTo>
                    <a:pt x="335" y="511"/>
                  </a:lnTo>
                  <a:lnTo>
                    <a:pt x="325" y="509"/>
                  </a:lnTo>
                  <a:lnTo>
                    <a:pt x="318" y="502"/>
                  </a:lnTo>
                  <a:lnTo>
                    <a:pt x="315" y="492"/>
                  </a:lnTo>
                  <a:lnTo>
                    <a:pt x="311" y="480"/>
                  </a:lnTo>
                  <a:lnTo>
                    <a:pt x="310" y="467"/>
                  </a:lnTo>
                  <a:lnTo>
                    <a:pt x="305" y="454"/>
                  </a:lnTo>
                  <a:lnTo>
                    <a:pt x="301" y="446"/>
                  </a:lnTo>
                  <a:lnTo>
                    <a:pt x="282" y="419"/>
                  </a:lnTo>
                  <a:lnTo>
                    <a:pt x="262" y="397"/>
                  </a:lnTo>
                  <a:lnTo>
                    <a:pt x="238" y="375"/>
                  </a:lnTo>
                  <a:lnTo>
                    <a:pt x="217" y="356"/>
                  </a:lnTo>
                  <a:lnTo>
                    <a:pt x="194" y="333"/>
                  </a:lnTo>
                  <a:lnTo>
                    <a:pt x="176" y="311"/>
                  </a:lnTo>
                  <a:lnTo>
                    <a:pt x="162" y="285"/>
                  </a:lnTo>
                  <a:lnTo>
                    <a:pt x="156" y="259"/>
                  </a:lnTo>
                  <a:lnTo>
                    <a:pt x="130" y="256"/>
                  </a:lnTo>
                  <a:lnTo>
                    <a:pt x="116" y="242"/>
                  </a:lnTo>
                  <a:lnTo>
                    <a:pt x="107" y="222"/>
                  </a:lnTo>
                  <a:lnTo>
                    <a:pt x="103" y="199"/>
                  </a:lnTo>
                  <a:lnTo>
                    <a:pt x="96" y="177"/>
                  </a:lnTo>
                  <a:lnTo>
                    <a:pt x="87" y="163"/>
                  </a:lnTo>
                  <a:lnTo>
                    <a:pt x="69" y="157"/>
                  </a:lnTo>
                  <a:lnTo>
                    <a:pt x="42" y="166"/>
                  </a:lnTo>
                  <a:lnTo>
                    <a:pt x="27" y="154"/>
                  </a:lnTo>
                  <a:lnTo>
                    <a:pt x="17" y="142"/>
                  </a:lnTo>
                  <a:lnTo>
                    <a:pt x="9" y="126"/>
                  </a:lnTo>
                  <a:lnTo>
                    <a:pt x="4" y="111"/>
                  </a:lnTo>
                  <a:lnTo>
                    <a:pt x="0" y="91"/>
                  </a:lnTo>
                  <a:lnTo>
                    <a:pt x="0" y="74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42" y="0"/>
                  </a:lnTo>
                  <a:lnTo>
                    <a:pt x="54" y="8"/>
                  </a:lnTo>
                  <a:lnTo>
                    <a:pt x="65" y="21"/>
                  </a:lnTo>
                  <a:lnTo>
                    <a:pt x="78" y="33"/>
                  </a:lnTo>
                  <a:lnTo>
                    <a:pt x="90" y="46"/>
                  </a:lnTo>
                  <a:lnTo>
                    <a:pt x="103" y="56"/>
                  </a:lnTo>
                  <a:lnTo>
                    <a:pt x="120" y="63"/>
                  </a:lnTo>
                  <a:lnTo>
                    <a:pt x="137" y="64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5"/>
            <p:cNvSpPr>
              <a:spLocks noChangeAspect="1"/>
            </p:cNvSpPr>
            <p:nvPr/>
          </p:nvSpPr>
          <p:spPr bwMode="auto">
            <a:xfrm>
              <a:off x="2362" y="1205"/>
              <a:ext cx="328" cy="447"/>
            </a:xfrm>
            <a:custGeom>
              <a:avLst/>
              <a:gdLst/>
              <a:ahLst/>
              <a:cxnLst>
                <a:cxn ang="0">
                  <a:pos x="587" y="0"/>
                </a:cxn>
                <a:cxn ang="0">
                  <a:pos x="575" y="5"/>
                </a:cxn>
                <a:cxn ang="0">
                  <a:pos x="562" y="12"/>
                </a:cxn>
                <a:cxn ang="0">
                  <a:pos x="548" y="19"/>
                </a:cxn>
                <a:cxn ang="0">
                  <a:pos x="535" y="26"/>
                </a:cxn>
                <a:cxn ang="0">
                  <a:pos x="521" y="32"/>
                </a:cxn>
                <a:cxn ang="0">
                  <a:pos x="507" y="41"/>
                </a:cxn>
                <a:cxn ang="0">
                  <a:pos x="495" y="49"/>
                </a:cxn>
                <a:cxn ang="0">
                  <a:pos x="483" y="62"/>
                </a:cxn>
                <a:cxn ang="0">
                  <a:pos x="512" y="52"/>
                </a:cxn>
                <a:cxn ang="0">
                  <a:pos x="544" y="48"/>
                </a:cxn>
                <a:cxn ang="0">
                  <a:pos x="578" y="48"/>
                </a:cxn>
                <a:cxn ang="0">
                  <a:pos x="613" y="52"/>
                </a:cxn>
                <a:cxn ang="0">
                  <a:pos x="647" y="60"/>
                </a:cxn>
                <a:cxn ang="0">
                  <a:pos x="682" y="74"/>
                </a:cxn>
                <a:cxn ang="0">
                  <a:pos x="714" y="91"/>
                </a:cxn>
                <a:cxn ang="0">
                  <a:pos x="744" y="114"/>
                </a:cxn>
                <a:cxn ang="0">
                  <a:pos x="797" y="187"/>
                </a:cxn>
                <a:cxn ang="0">
                  <a:pos x="838" y="269"/>
                </a:cxn>
                <a:cxn ang="0">
                  <a:pos x="866" y="356"/>
                </a:cxn>
                <a:cxn ang="0">
                  <a:pos x="886" y="449"/>
                </a:cxn>
                <a:cxn ang="0">
                  <a:pos x="894" y="545"/>
                </a:cxn>
                <a:cxn ang="0">
                  <a:pos x="897" y="643"/>
                </a:cxn>
                <a:cxn ang="0">
                  <a:pos x="894" y="742"/>
                </a:cxn>
                <a:cxn ang="0">
                  <a:pos x="888" y="840"/>
                </a:cxn>
                <a:cxn ang="0">
                  <a:pos x="866" y="933"/>
                </a:cxn>
                <a:cxn ang="0">
                  <a:pos x="842" y="1027"/>
                </a:cxn>
                <a:cxn ang="0">
                  <a:pos x="811" y="1119"/>
                </a:cxn>
                <a:cxn ang="0">
                  <a:pos x="776" y="1209"/>
                </a:cxn>
                <a:cxn ang="0">
                  <a:pos x="728" y="1291"/>
                </a:cxn>
                <a:cxn ang="0">
                  <a:pos x="670" y="1365"/>
                </a:cxn>
                <a:cxn ang="0">
                  <a:pos x="600" y="1430"/>
                </a:cxn>
                <a:cxn ang="0">
                  <a:pos x="516" y="1485"/>
                </a:cxn>
                <a:cxn ang="0">
                  <a:pos x="465" y="1502"/>
                </a:cxn>
                <a:cxn ang="0">
                  <a:pos x="416" y="1510"/>
                </a:cxn>
                <a:cxn ang="0">
                  <a:pos x="367" y="1509"/>
                </a:cxn>
                <a:cxn ang="0">
                  <a:pos x="322" y="1502"/>
                </a:cxn>
                <a:cxn ang="0">
                  <a:pos x="275" y="1485"/>
                </a:cxn>
                <a:cxn ang="0">
                  <a:pos x="232" y="1465"/>
                </a:cxn>
                <a:cxn ang="0">
                  <a:pos x="189" y="1440"/>
                </a:cxn>
                <a:cxn ang="0">
                  <a:pos x="151" y="1412"/>
                </a:cxn>
                <a:cxn ang="0">
                  <a:pos x="71" y="1308"/>
                </a:cxn>
                <a:cxn ang="0">
                  <a:pos x="23" y="1192"/>
                </a:cxn>
                <a:cxn ang="0">
                  <a:pos x="1" y="1064"/>
                </a:cxn>
                <a:cxn ang="0">
                  <a:pos x="0" y="932"/>
                </a:cxn>
                <a:cxn ang="0">
                  <a:pos x="12" y="795"/>
                </a:cxn>
                <a:cxn ang="0">
                  <a:pos x="36" y="661"/>
                </a:cxn>
                <a:cxn ang="0">
                  <a:pos x="63" y="533"/>
                </a:cxn>
                <a:cxn ang="0">
                  <a:pos x="90" y="415"/>
                </a:cxn>
                <a:cxn ang="0">
                  <a:pos x="123" y="336"/>
                </a:cxn>
                <a:cxn ang="0">
                  <a:pos x="167" y="262"/>
                </a:cxn>
                <a:cxn ang="0">
                  <a:pos x="219" y="191"/>
                </a:cxn>
                <a:cxn ang="0">
                  <a:pos x="279" y="129"/>
                </a:cxn>
                <a:cxn ang="0">
                  <a:pos x="346" y="76"/>
                </a:cxn>
                <a:cxn ang="0">
                  <a:pos x="420" y="35"/>
                </a:cxn>
                <a:cxn ang="0">
                  <a:pos x="499" y="8"/>
                </a:cxn>
                <a:cxn ang="0">
                  <a:pos x="587" y="0"/>
                </a:cxn>
              </a:cxnLst>
              <a:rect l="0" t="0" r="r" b="b"/>
              <a:pathLst>
                <a:path w="897" h="1510">
                  <a:moveTo>
                    <a:pt x="587" y="0"/>
                  </a:moveTo>
                  <a:lnTo>
                    <a:pt x="575" y="5"/>
                  </a:lnTo>
                  <a:lnTo>
                    <a:pt x="562" y="12"/>
                  </a:lnTo>
                  <a:lnTo>
                    <a:pt x="548" y="19"/>
                  </a:lnTo>
                  <a:lnTo>
                    <a:pt x="535" y="26"/>
                  </a:lnTo>
                  <a:lnTo>
                    <a:pt x="521" y="32"/>
                  </a:lnTo>
                  <a:lnTo>
                    <a:pt x="507" y="41"/>
                  </a:lnTo>
                  <a:lnTo>
                    <a:pt x="495" y="49"/>
                  </a:lnTo>
                  <a:lnTo>
                    <a:pt x="483" y="62"/>
                  </a:lnTo>
                  <a:lnTo>
                    <a:pt x="512" y="52"/>
                  </a:lnTo>
                  <a:lnTo>
                    <a:pt x="544" y="48"/>
                  </a:lnTo>
                  <a:lnTo>
                    <a:pt x="578" y="48"/>
                  </a:lnTo>
                  <a:lnTo>
                    <a:pt x="613" y="52"/>
                  </a:lnTo>
                  <a:lnTo>
                    <a:pt x="647" y="60"/>
                  </a:lnTo>
                  <a:lnTo>
                    <a:pt x="682" y="74"/>
                  </a:lnTo>
                  <a:lnTo>
                    <a:pt x="714" y="91"/>
                  </a:lnTo>
                  <a:lnTo>
                    <a:pt x="744" y="114"/>
                  </a:lnTo>
                  <a:lnTo>
                    <a:pt x="797" y="187"/>
                  </a:lnTo>
                  <a:lnTo>
                    <a:pt x="838" y="269"/>
                  </a:lnTo>
                  <a:lnTo>
                    <a:pt x="866" y="356"/>
                  </a:lnTo>
                  <a:lnTo>
                    <a:pt x="886" y="449"/>
                  </a:lnTo>
                  <a:lnTo>
                    <a:pt x="894" y="545"/>
                  </a:lnTo>
                  <a:lnTo>
                    <a:pt x="897" y="643"/>
                  </a:lnTo>
                  <a:lnTo>
                    <a:pt x="894" y="742"/>
                  </a:lnTo>
                  <a:lnTo>
                    <a:pt x="888" y="840"/>
                  </a:lnTo>
                  <a:lnTo>
                    <a:pt x="866" y="933"/>
                  </a:lnTo>
                  <a:lnTo>
                    <a:pt x="842" y="1027"/>
                  </a:lnTo>
                  <a:lnTo>
                    <a:pt x="811" y="1119"/>
                  </a:lnTo>
                  <a:lnTo>
                    <a:pt x="776" y="1209"/>
                  </a:lnTo>
                  <a:lnTo>
                    <a:pt x="728" y="1291"/>
                  </a:lnTo>
                  <a:lnTo>
                    <a:pt x="670" y="1365"/>
                  </a:lnTo>
                  <a:lnTo>
                    <a:pt x="600" y="1430"/>
                  </a:lnTo>
                  <a:lnTo>
                    <a:pt x="516" y="1485"/>
                  </a:lnTo>
                  <a:lnTo>
                    <a:pt x="465" y="1502"/>
                  </a:lnTo>
                  <a:lnTo>
                    <a:pt x="416" y="1510"/>
                  </a:lnTo>
                  <a:lnTo>
                    <a:pt x="367" y="1509"/>
                  </a:lnTo>
                  <a:lnTo>
                    <a:pt x="322" y="1502"/>
                  </a:lnTo>
                  <a:lnTo>
                    <a:pt x="275" y="1485"/>
                  </a:lnTo>
                  <a:lnTo>
                    <a:pt x="232" y="1465"/>
                  </a:lnTo>
                  <a:lnTo>
                    <a:pt x="189" y="1440"/>
                  </a:lnTo>
                  <a:lnTo>
                    <a:pt x="151" y="1412"/>
                  </a:lnTo>
                  <a:lnTo>
                    <a:pt x="71" y="1308"/>
                  </a:lnTo>
                  <a:lnTo>
                    <a:pt x="23" y="1192"/>
                  </a:lnTo>
                  <a:lnTo>
                    <a:pt x="1" y="1064"/>
                  </a:lnTo>
                  <a:lnTo>
                    <a:pt x="0" y="932"/>
                  </a:lnTo>
                  <a:lnTo>
                    <a:pt x="12" y="795"/>
                  </a:lnTo>
                  <a:lnTo>
                    <a:pt x="36" y="661"/>
                  </a:lnTo>
                  <a:lnTo>
                    <a:pt x="63" y="533"/>
                  </a:lnTo>
                  <a:lnTo>
                    <a:pt x="90" y="415"/>
                  </a:lnTo>
                  <a:lnTo>
                    <a:pt x="123" y="336"/>
                  </a:lnTo>
                  <a:lnTo>
                    <a:pt x="167" y="262"/>
                  </a:lnTo>
                  <a:lnTo>
                    <a:pt x="219" y="191"/>
                  </a:lnTo>
                  <a:lnTo>
                    <a:pt x="279" y="129"/>
                  </a:lnTo>
                  <a:lnTo>
                    <a:pt x="346" y="76"/>
                  </a:lnTo>
                  <a:lnTo>
                    <a:pt x="420" y="35"/>
                  </a:lnTo>
                  <a:lnTo>
                    <a:pt x="499" y="8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6"/>
            <p:cNvSpPr>
              <a:spLocks noChangeAspect="1"/>
            </p:cNvSpPr>
            <p:nvPr/>
          </p:nvSpPr>
          <p:spPr bwMode="auto">
            <a:xfrm>
              <a:off x="2497" y="1240"/>
              <a:ext cx="573" cy="860"/>
            </a:xfrm>
            <a:custGeom>
              <a:avLst/>
              <a:gdLst/>
              <a:ahLst/>
              <a:cxnLst>
                <a:cxn ang="0">
                  <a:pos x="1563" y="449"/>
                </a:cxn>
                <a:cxn ang="0">
                  <a:pos x="1539" y="751"/>
                </a:cxn>
                <a:cxn ang="0">
                  <a:pos x="1459" y="1031"/>
                </a:cxn>
                <a:cxn ang="0">
                  <a:pos x="1309" y="1279"/>
                </a:cxn>
                <a:cxn ang="0">
                  <a:pos x="1171" y="1397"/>
                </a:cxn>
                <a:cxn ang="0">
                  <a:pos x="1098" y="1410"/>
                </a:cxn>
                <a:cxn ang="0">
                  <a:pos x="1023" y="1410"/>
                </a:cxn>
                <a:cxn ang="0">
                  <a:pos x="960" y="1391"/>
                </a:cxn>
                <a:cxn ang="0">
                  <a:pos x="908" y="1362"/>
                </a:cxn>
                <a:cxn ang="0">
                  <a:pos x="860" y="1324"/>
                </a:cxn>
                <a:cxn ang="0">
                  <a:pos x="820" y="1280"/>
                </a:cxn>
                <a:cxn ang="0">
                  <a:pos x="790" y="1232"/>
                </a:cxn>
                <a:cxn ang="0">
                  <a:pos x="798" y="1346"/>
                </a:cxn>
                <a:cxn ang="0">
                  <a:pos x="873" y="1631"/>
                </a:cxn>
                <a:cxn ang="0">
                  <a:pos x="925" y="1915"/>
                </a:cxn>
                <a:cxn ang="0">
                  <a:pos x="887" y="2195"/>
                </a:cxn>
                <a:cxn ang="0">
                  <a:pos x="801" y="2344"/>
                </a:cxn>
                <a:cxn ang="0">
                  <a:pos x="778" y="2363"/>
                </a:cxn>
                <a:cxn ang="0">
                  <a:pos x="753" y="2380"/>
                </a:cxn>
                <a:cxn ang="0">
                  <a:pos x="728" y="2399"/>
                </a:cxn>
                <a:cxn ang="0">
                  <a:pos x="701" y="2449"/>
                </a:cxn>
                <a:cxn ang="0">
                  <a:pos x="657" y="2519"/>
                </a:cxn>
                <a:cxn ang="0">
                  <a:pos x="597" y="2582"/>
                </a:cxn>
                <a:cxn ang="0">
                  <a:pos x="525" y="2633"/>
                </a:cxn>
                <a:cxn ang="0">
                  <a:pos x="434" y="2660"/>
                </a:cxn>
                <a:cxn ang="0">
                  <a:pos x="330" y="2658"/>
                </a:cxn>
                <a:cxn ang="0">
                  <a:pos x="233" y="2632"/>
                </a:cxn>
                <a:cxn ang="0">
                  <a:pos x="144" y="2577"/>
                </a:cxn>
                <a:cxn ang="0">
                  <a:pos x="81" y="2489"/>
                </a:cxn>
                <a:cxn ang="0">
                  <a:pos x="43" y="2387"/>
                </a:cxn>
                <a:cxn ang="0">
                  <a:pos x="16" y="2280"/>
                </a:cxn>
                <a:cxn ang="0">
                  <a:pos x="2" y="2174"/>
                </a:cxn>
                <a:cxn ang="0">
                  <a:pos x="31" y="2092"/>
                </a:cxn>
                <a:cxn ang="0">
                  <a:pos x="72" y="2197"/>
                </a:cxn>
                <a:cxn ang="0">
                  <a:pos x="137" y="2309"/>
                </a:cxn>
                <a:cxn ang="0">
                  <a:pos x="228" y="2402"/>
                </a:cxn>
                <a:cxn ang="0">
                  <a:pos x="353" y="2456"/>
                </a:cxn>
                <a:cxn ang="0">
                  <a:pos x="455" y="2439"/>
                </a:cxn>
                <a:cxn ang="0">
                  <a:pos x="549" y="2426"/>
                </a:cxn>
                <a:cxn ang="0">
                  <a:pos x="635" y="2398"/>
                </a:cxn>
                <a:cxn ang="0">
                  <a:pos x="716" y="2342"/>
                </a:cxn>
                <a:cxn ang="0">
                  <a:pos x="846" y="2036"/>
                </a:cxn>
                <a:cxn ang="0">
                  <a:pos x="820" y="1711"/>
                </a:cxn>
                <a:cxn ang="0">
                  <a:pos x="735" y="1376"/>
                </a:cxn>
                <a:cxn ang="0">
                  <a:pos x="685" y="1043"/>
                </a:cxn>
                <a:cxn ang="0">
                  <a:pos x="708" y="804"/>
                </a:cxn>
                <a:cxn ang="0">
                  <a:pos x="752" y="570"/>
                </a:cxn>
                <a:cxn ang="0">
                  <a:pos x="815" y="344"/>
                </a:cxn>
                <a:cxn ang="0">
                  <a:pos x="903" y="130"/>
                </a:cxn>
                <a:cxn ang="0">
                  <a:pos x="1010" y="71"/>
                </a:cxn>
                <a:cxn ang="0">
                  <a:pos x="1130" y="20"/>
                </a:cxn>
                <a:cxn ang="0">
                  <a:pos x="1254" y="0"/>
                </a:cxn>
                <a:cxn ang="0">
                  <a:pos x="1380" y="37"/>
                </a:cxn>
                <a:cxn ang="0">
                  <a:pos x="1446" y="86"/>
                </a:cxn>
                <a:cxn ang="0">
                  <a:pos x="1487" y="154"/>
                </a:cxn>
                <a:cxn ang="0">
                  <a:pos x="1518" y="227"/>
                </a:cxn>
                <a:cxn ang="0">
                  <a:pos x="1558" y="296"/>
                </a:cxn>
              </a:cxnLst>
              <a:rect l="0" t="0" r="r" b="b"/>
              <a:pathLst>
                <a:path w="1563" h="2664">
                  <a:moveTo>
                    <a:pt x="1558" y="296"/>
                  </a:moveTo>
                  <a:lnTo>
                    <a:pt x="1563" y="449"/>
                  </a:lnTo>
                  <a:lnTo>
                    <a:pt x="1558" y="603"/>
                  </a:lnTo>
                  <a:lnTo>
                    <a:pt x="1539" y="751"/>
                  </a:lnTo>
                  <a:lnTo>
                    <a:pt x="1508" y="896"/>
                  </a:lnTo>
                  <a:lnTo>
                    <a:pt x="1459" y="1031"/>
                  </a:lnTo>
                  <a:lnTo>
                    <a:pt x="1394" y="1160"/>
                  </a:lnTo>
                  <a:lnTo>
                    <a:pt x="1309" y="1279"/>
                  </a:lnTo>
                  <a:lnTo>
                    <a:pt x="1204" y="1387"/>
                  </a:lnTo>
                  <a:lnTo>
                    <a:pt x="1171" y="1397"/>
                  </a:lnTo>
                  <a:lnTo>
                    <a:pt x="1134" y="1405"/>
                  </a:lnTo>
                  <a:lnTo>
                    <a:pt x="1098" y="1410"/>
                  </a:lnTo>
                  <a:lnTo>
                    <a:pt x="1061" y="1412"/>
                  </a:lnTo>
                  <a:lnTo>
                    <a:pt x="1023" y="1410"/>
                  </a:lnTo>
                  <a:lnTo>
                    <a:pt x="991" y="1402"/>
                  </a:lnTo>
                  <a:lnTo>
                    <a:pt x="960" y="1391"/>
                  </a:lnTo>
                  <a:lnTo>
                    <a:pt x="934" y="1376"/>
                  </a:lnTo>
                  <a:lnTo>
                    <a:pt x="908" y="1362"/>
                  </a:lnTo>
                  <a:lnTo>
                    <a:pt x="882" y="1345"/>
                  </a:lnTo>
                  <a:lnTo>
                    <a:pt x="860" y="1324"/>
                  </a:lnTo>
                  <a:lnTo>
                    <a:pt x="840" y="1304"/>
                  </a:lnTo>
                  <a:lnTo>
                    <a:pt x="820" y="1280"/>
                  </a:lnTo>
                  <a:lnTo>
                    <a:pt x="805" y="1256"/>
                  </a:lnTo>
                  <a:lnTo>
                    <a:pt x="790" y="1232"/>
                  </a:lnTo>
                  <a:lnTo>
                    <a:pt x="778" y="1210"/>
                  </a:lnTo>
                  <a:lnTo>
                    <a:pt x="798" y="1346"/>
                  </a:lnTo>
                  <a:lnTo>
                    <a:pt x="833" y="1487"/>
                  </a:lnTo>
                  <a:lnTo>
                    <a:pt x="873" y="1631"/>
                  </a:lnTo>
                  <a:lnTo>
                    <a:pt x="906" y="1774"/>
                  </a:lnTo>
                  <a:lnTo>
                    <a:pt x="925" y="1915"/>
                  </a:lnTo>
                  <a:lnTo>
                    <a:pt x="922" y="2057"/>
                  </a:lnTo>
                  <a:lnTo>
                    <a:pt x="887" y="2195"/>
                  </a:lnTo>
                  <a:lnTo>
                    <a:pt x="811" y="2332"/>
                  </a:lnTo>
                  <a:lnTo>
                    <a:pt x="801" y="2344"/>
                  </a:lnTo>
                  <a:lnTo>
                    <a:pt x="791" y="2354"/>
                  </a:lnTo>
                  <a:lnTo>
                    <a:pt x="778" y="2363"/>
                  </a:lnTo>
                  <a:lnTo>
                    <a:pt x="767" y="2372"/>
                  </a:lnTo>
                  <a:lnTo>
                    <a:pt x="753" y="2380"/>
                  </a:lnTo>
                  <a:lnTo>
                    <a:pt x="740" y="2389"/>
                  </a:lnTo>
                  <a:lnTo>
                    <a:pt x="728" y="2399"/>
                  </a:lnTo>
                  <a:lnTo>
                    <a:pt x="716" y="2415"/>
                  </a:lnTo>
                  <a:lnTo>
                    <a:pt x="701" y="2449"/>
                  </a:lnTo>
                  <a:lnTo>
                    <a:pt x="681" y="2485"/>
                  </a:lnTo>
                  <a:lnTo>
                    <a:pt x="657" y="2519"/>
                  </a:lnTo>
                  <a:lnTo>
                    <a:pt x="629" y="2553"/>
                  </a:lnTo>
                  <a:lnTo>
                    <a:pt x="597" y="2582"/>
                  </a:lnTo>
                  <a:lnTo>
                    <a:pt x="563" y="2610"/>
                  </a:lnTo>
                  <a:lnTo>
                    <a:pt x="525" y="2633"/>
                  </a:lnTo>
                  <a:lnTo>
                    <a:pt x="489" y="2653"/>
                  </a:lnTo>
                  <a:lnTo>
                    <a:pt x="434" y="2660"/>
                  </a:lnTo>
                  <a:lnTo>
                    <a:pt x="380" y="2664"/>
                  </a:lnTo>
                  <a:lnTo>
                    <a:pt x="330" y="2658"/>
                  </a:lnTo>
                  <a:lnTo>
                    <a:pt x="280" y="2650"/>
                  </a:lnTo>
                  <a:lnTo>
                    <a:pt x="233" y="2632"/>
                  </a:lnTo>
                  <a:lnTo>
                    <a:pt x="188" y="2608"/>
                  </a:lnTo>
                  <a:lnTo>
                    <a:pt x="144" y="2577"/>
                  </a:lnTo>
                  <a:lnTo>
                    <a:pt x="105" y="2539"/>
                  </a:lnTo>
                  <a:lnTo>
                    <a:pt x="81" y="2489"/>
                  </a:lnTo>
                  <a:lnTo>
                    <a:pt x="61" y="2440"/>
                  </a:lnTo>
                  <a:lnTo>
                    <a:pt x="43" y="2387"/>
                  </a:lnTo>
                  <a:lnTo>
                    <a:pt x="29" y="2334"/>
                  </a:lnTo>
                  <a:lnTo>
                    <a:pt x="16" y="2280"/>
                  </a:lnTo>
                  <a:lnTo>
                    <a:pt x="7" y="2226"/>
                  </a:lnTo>
                  <a:lnTo>
                    <a:pt x="2" y="2174"/>
                  </a:lnTo>
                  <a:lnTo>
                    <a:pt x="0" y="2123"/>
                  </a:lnTo>
                  <a:lnTo>
                    <a:pt x="31" y="2092"/>
                  </a:lnTo>
                  <a:lnTo>
                    <a:pt x="48" y="2142"/>
                  </a:lnTo>
                  <a:lnTo>
                    <a:pt x="72" y="2197"/>
                  </a:lnTo>
                  <a:lnTo>
                    <a:pt x="102" y="2253"/>
                  </a:lnTo>
                  <a:lnTo>
                    <a:pt x="137" y="2309"/>
                  </a:lnTo>
                  <a:lnTo>
                    <a:pt x="178" y="2358"/>
                  </a:lnTo>
                  <a:lnTo>
                    <a:pt x="228" y="2402"/>
                  </a:lnTo>
                  <a:lnTo>
                    <a:pt x="286" y="2434"/>
                  </a:lnTo>
                  <a:lnTo>
                    <a:pt x="353" y="2456"/>
                  </a:lnTo>
                  <a:lnTo>
                    <a:pt x="404" y="2444"/>
                  </a:lnTo>
                  <a:lnTo>
                    <a:pt x="455" y="2439"/>
                  </a:lnTo>
                  <a:lnTo>
                    <a:pt x="503" y="2432"/>
                  </a:lnTo>
                  <a:lnTo>
                    <a:pt x="549" y="2426"/>
                  </a:lnTo>
                  <a:lnTo>
                    <a:pt x="593" y="2413"/>
                  </a:lnTo>
                  <a:lnTo>
                    <a:pt x="635" y="2398"/>
                  </a:lnTo>
                  <a:lnTo>
                    <a:pt x="676" y="2374"/>
                  </a:lnTo>
                  <a:lnTo>
                    <a:pt x="716" y="2342"/>
                  </a:lnTo>
                  <a:lnTo>
                    <a:pt x="806" y="2192"/>
                  </a:lnTo>
                  <a:lnTo>
                    <a:pt x="846" y="2036"/>
                  </a:lnTo>
                  <a:lnTo>
                    <a:pt x="846" y="1876"/>
                  </a:lnTo>
                  <a:lnTo>
                    <a:pt x="820" y="1711"/>
                  </a:lnTo>
                  <a:lnTo>
                    <a:pt x="778" y="1543"/>
                  </a:lnTo>
                  <a:lnTo>
                    <a:pt x="735" y="1376"/>
                  </a:lnTo>
                  <a:lnTo>
                    <a:pt x="700" y="1207"/>
                  </a:lnTo>
                  <a:lnTo>
                    <a:pt x="685" y="1043"/>
                  </a:lnTo>
                  <a:lnTo>
                    <a:pt x="694" y="922"/>
                  </a:lnTo>
                  <a:lnTo>
                    <a:pt x="708" y="804"/>
                  </a:lnTo>
                  <a:lnTo>
                    <a:pt x="726" y="686"/>
                  </a:lnTo>
                  <a:lnTo>
                    <a:pt x="752" y="570"/>
                  </a:lnTo>
                  <a:lnTo>
                    <a:pt x="780" y="455"/>
                  </a:lnTo>
                  <a:lnTo>
                    <a:pt x="815" y="344"/>
                  </a:lnTo>
                  <a:lnTo>
                    <a:pt x="856" y="234"/>
                  </a:lnTo>
                  <a:lnTo>
                    <a:pt x="903" y="130"/>
                  </a:lnTo>
                  <a:lnTo>
                    <a:pt x="954" y="100"/>
                  </a:lnTo>
                  <a:lnTo>
                    <a:pt x="1010" y="71"/>
                  </a:lnTo>
                  <a:lnTo>
                    <a:pt x="1068" y="42"/>
                  </a:lnTo>
                  <a:lnTo>
                    <a:pt x="1130" y="20"/>
                  </a:lnTo>
                  <a:lnTo>
                    <a:pt x="1190" y="4"/>
                  </a:lnTo>
                  <a:lnTo>
                    <a:pt x="1254" y="0"/>
                  </a:lnTo>
                  <a:lnTo>
                    <a:pt x="1317" y="10"/>
                  </a:lnTo>
                  <a:lnTo>
                    <a:pt x="1380" y="37"/>
                  </a:lnTo>
                  <a:lnTo>
                    <a:pt x="1417" y="58"/>
                  </a:lnTo>
                  <a:lnTo>
                    <a:pt x="1446" y="86"/>
                  </a:lnTo>
                  <a:lnTo>
                    <a:pt x="1469" y="117"/>
                  </a:lnTo>
                  <a:lnTo>
                    <a:pt x="1487" y="154"/>
                  </a:lnTo>
                  <a:lnTo>
                    <a:pt x="1503" y="189"/>
                  </a:lnTo>
                  <a:lnTo>
                    <a:pt x="1518" y="227"/>
                  </a:lnTo>
                  <a:lnTo>
                    <a:pt x="1535" y="262"/>
                  </a:lnTo>
                  <a:lnTo>
                    <a:pt x="1558" y="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7"/>
            <p:cNvSpPr>
              <a:spLocks noChangeAspect="1"/>
            </p:cNvSpPr>
            <p:nvPr/>
          </p:nvSpPr>
          <p:spPr bwMode="auto">
            <a:xfrm>
              <a:off x="2391" y="1246"/>
              <a:ext cx="274" cy="385"/>
            </a:xfrm>
            <a:custGeom>
              <a:avLst/>
              <a:gdLst/>
              <a:ahLst/>
              <a:cxnLst>
                <a:cxn ang="0">
                  <a:pos x="750" y="540"/>
                </a:cxn>
                <a:cxn ang="0">
                  <a:pos x="740" y="649"/>
                </a:cxn>
                <a:cxn ang="0">
                  <a:pos x="726" y="761"/>
                </a:cxn>
                <a:cxn ang="0">
                  <a:pos x="703" y="870"/>
                </a:cxn>
                <a:cxn ang="0">
                  <a:pos x="672" y="977"/>
                </a:cxn>
                <a:cxn ang="0">
                  <a:pos x="627" y="1074"/>
                </a:cxn>
                <a:cxn ang="0">
                  <a:pos x="567" y="1163"/>
                </a:cxn>
                <a:cxn ang="0">
                  <a:pos x="487" y="1237"/>
                </a:cxn>
                <a:cxn ang="0">
                  <a:pos x="387" y="1298"/>
                </a:cxn>
                <a:cxn ang="0">
                  <a:pos x="347" y="1299"/>
                </a:cxn>
                <a:cxn ang="0">
                  <a:pos x="311" y="1299"/>
                </a:cxn>
                <a:cxn ang="0">
                  <a:pos x="277" y="1296"/>
                </a:cxn>
                <a:cxn ang="0">
                  <a:pos x="245" y="1292"/>
                </a:cxn>
                <a:cxn ang="0">
                  <a:pos x="212" y="1281"/>
                </a:cxn>
                <a:cxn ang="0">
                  <a:pos x="183" y="1267"/>
                </a:cxn>
                <a:cxn ang="0">
                  <a:pos x="153" y="1249"/>
                </a:cxn>
                <a:cxn ang="0">
                  <a:pos x="126" y="1225"/>
                </a:cxn>
                <a:cxn ang="0">
                  <a:pos x="56" y="1112"/>
                </a:cxn>
                <a:cxn ang="0">
                  <a:pos x="17" y="991"/>
                </a:cxn>
                <a:cxn ang="0">
                  <a:pos x="0" y="861"/>
                </a:cxn>
                <a:cxn ang="0">
                  <a:pos x="5" y="730"/>
                </a:cxn>
                <a:cxn ang="0">
                  <a:pos x="24" y="595"/>
                </a:cxn>
                <a:cxn ang="0">
                  <a:pos x="55" y="466"/>
                </a:cxn>
                <a:cxn ang="0">
                  <a:pos x="90" y="342"/>
                </a:cxn>
                <a:cxn ang="0">
                  <a:pos x="126" y="228"/>
                </a:cxn>
                <a:cxn ang="0">
                  <a:pos x="131" y="249"/>
                </a:cxn>
                <a:cxn ang="0">
                  <a:pos x="139" y="270"/>
                </a:cxn>
                <a:cxn ang="0">
                  <a:pos x="149" y="290"/>
                </a:cxn>
                <a:cxn ang="0">
                  <a:pos x="163" y="308"/>
                </a:cxn>
                <a:cxn ang="0">
                  <a:pos x="176" y="325"/>
                </a:cxn>
                <a:cxn ang="0">
                  <a:pos x="193" y="342"/>
                </a:cxn>
                <a:cxn ang="0">
                  <a:pos x="209" y="357"/>
                </a:cxn>
                <a:cxn ang="0">
                  <a:pos x="231" y="374"/>
                </a:cxn>
                <a:cxn ang="0">
                  <a:pos x="253" y="377"/>
                </a:cxn>
                <a:cxn ang="0">
                  <a:pos x="278" y="383"/>
                </a:cxn>
                <a:cxn ang="0">
                  <a:pos x="302" y="385"/>
                </a:cxn>
                <a:cxn ang="0">
                  <a:pos x="326" y="388"/>
                </a:cxn>
                <a:cxn ang="0">
                  <a:pos x="347" y="385"/>
                </a:cxn>
                <a:cxn ang="0">
                  <a:pos x="370" y="378"/>
                </a:cxn>
                <a:cxn ang="0">
                  <a:pos x="388" y="364"/>
                </a:cxn>
                <a:cxn ang="0">
                  <a:pos x="406" y="342"/>
                </a:cxn>
                <a:cxn ang="0">
                  <a:pos x="433" y="312"/>
                </a:cxn>
                <a:cxn ang="0">
                  <a:pos x="460" y="281"/>
                </a:cxn>
                <a:cxn ang="0">
                  <a:pos x="484" y="248"/>
                </a:cxn>
                <a:cxn ang="0">
                  <a:pos x="506" y="212"/>
                </a:cxn>
                <a:cxn ang="0">
                  <a:pos x="522" y="173"/>
                </a:cxn>
                <a:cxn ang="0">
                  <a:pos x="530" y="133"/>
                </a:cxn>
                <a:cxn ang="0">
                  <a:pos x="530" y="93"/>
                </a:cxn>
                <a:cxn ang="0">
                  <a:pos x="522" y="52"/>
                </a:cxn>
                <a:cxn ang="0">
                  <a:pos x="480" y="0"/>
                </a:cxn>
                <a:cxn ang="0">
                  <a:pos x="567" y="25"/>
                </a:cxn>
                <a:cxn ang="0">
                  <a:pos x="629" y="73"/>
                </a:cxn>
                <a:cxn ang="0">
                  <a:pos x="671" y="135"/>
                </a:cxn>
                <a:cxn ang="0">
                  <a:pos x="699" y="211"/>
                </a:cxn>
                <a:cxn ang="0">
                  <a:pos x="714" y="291"/>
                </a:cxn>
                <a:cxn ang="0">
                  <a:pos x="727" y="377"/>
                </a:cxn>
                <a:cxn ang="0">
                  <a:pos x="736" y="460"/>
                </a:cxn>
                <a:cxn ang="0">
                  <a:pos x="750" y="540"/>
                </a:cxn>
              </a:cxnLst>
              <a:rect l="0" t="0" r="r" b="b"/>
              <a:pathLst>
                <a:path w="750" h="1299">
                  <a:moveTo>
                    <a:pt x="750" y="540"/>
                  </a:moveTo>
                  <a:lnTo>
                    <a:pt x="740" y="649"/>
                  </a:lnTo>
                  <a:lnTo>
                    <a:pt x="726" y="761"/>
                  </a:lnTo>
                  <a:lnTo>
                    <a:pt x="703" y="870"/>
                  </a:lnTo>
                  <a:lnTo>
                    <a:pt x="672" y="977"/>
                  </a:lnTo>
                  <a:lnTo>
                    <a:pt x="627" y="1074"/>
                  </a:lnTo>
                  <a:lnTo>
                    <a:pt x="567" y="1163"/>
                  </a:lnTo>
                  <a:lnTo>
                    <a:pt x="487" y="1237"/>
                  </a:lnTo>
                  <a:lnTo>
                    <a:pt x="387" y="1298"/>
                  </a:lnTo>
                  <a:lnTo>
                    <a:pt x="347" y="1299"/>
                  </a:lnTo>
                  <a:lnTo>
                    <a:pt x="311" y="1299"/>
                  </a:lnTo>
                  <a:lnTo>
                    <a:pt x="277" y="1296"/>
                  </a:lnTo>
                  <a:lnTo>
                    <a:pt x="245" y="1292"/>
                  </a:lnTo>
                  <a:lnTo>
                    <a:pt x="212" y="1281"/>
                  </a:lnTo>
                  <a:lnTo>
                    <a:pt x="183" y="1267"/>
                  </a:lnTo>
                  <a:lnTo>
                    <a:pt x="153" y="1249"/>
                  </a:lnTo>
                  <a:lnTo>
                    <a:pt x="126" y="1225"/>
                  </a:lnTo>
                  <a:lnTo>
                    <a:pt x="56" y="1112"/>
                  </a:lnTo>
                  <a:lnTo>
                    <a:pt x="17" y="991"/>
                  </a:lnTo>
                  <a:lnTo>
                    <a:pt x="0" y="861"/>
                  </a:lnTo>
                  <a:lnTo>
                    <a:pt x="5" y="730"/>
                  </a:lnTo>
                  <a:lnTo>
                    <a:pt x="24" y="595"/>
                  </a:lnTo>
                  <a:lnTo>
                    <a:pt x="55" y="466"/>
                  </a:lnTo>
                  <a:lnTo>
                    <a:pt x="90" y="342"/>
                  </a:lnTo>
                  <a:lnTo>
                    <a:pt x="126" y="228"/>
                  </a:lnTo>
                  <a:lnTo>
                    <a:pt x="131" y="249"/>
                  </a:lnTo>
                  <a:lnTo>
                    <a:pt x="139" y="270"/>
                  </a:lnTo>
                  <a:lnTo>
                    <a:pt x="149" y="290"/>
                  </a:lnTo>
                  <a:lnTo>
                    <a:pt x="163" y="308"/>
                  </a:lnTo>
                  <a:lnTo>
                    <a:pt x="176" y="325"/>
                  </a:lnTo>
                  <a:lnTo>
                    <a:pt x="193" y="342"/>
                  </a:lnTo>
                  <a:lnTo>
                    <a:pt x="209" y="357"/>
                  </a:lnTo>
                  <a:lnTo>
                    <a:pt x="231" y="374"/>
                  </a:lnTo>
                  <a:lnTo>
                    <a:pt x="253" y="377"/>
                  </a:lnTo>
                  <a:lnTo>
                    <a:pt x="278" y="383"/>
                  </a:lnTo>
                  <a:lnTo>
                    <a:pt x="302" y="385"/>
                  </a:lnTo>
                  <a:lnTo>
                    <a:pt x="326" y="388"/>
                  </a:lnTo>
                  <a:lnTo>
                    <a:pt x="347" y="385"/>
                  </a:lnTo>
                  <a:lnTo>
                    <a:pt x="370" y="378"/>
                  </a:lnTo>
                  <a:lnTo>
                    <a:pt x="388" y="364"/>
                  </a:lnTo>
                  <a:lnTo>
                    <a:pt x="406" y="342"/>
                  </a:lnTo>
                  <a:lnTo>
                    <a:pt x="433" y="312"/>
                  </a:lnTo>
                  <a:lnTo>
                    <a:pt x="460" y="281"/>
                  </a:lnTo>
                  <a:lnTo>
                    <a:pt x="484" y="248"/>
                  </a:lnTo>
                  <a:lnTo>
                    <a:pt x="506" y="212"/>
                  </a:lnTo>
                  <a:lnTo>
                    <a:pt x="522" y="173"/>
                  </a:lnTo>
                  <a:lnTo>
                    <a:pt x="530" y="133"/>
                  </a:lnTo>
                  <a:lnTo>
                    <a:pt x="530" y="93"/>
                  </a:lnTo>
                  <a:lnTo>
                    <a:pt x="522" y="52"/>
                  </a:lnTo>
                  <a:lnTo>
                    <a:pt x="480" y="0"/>
                  </a:lnTo>
                  <a:lnTo>
                    <a:pt x="567" y="25"/>
                  </a:lnTo>
                  <a:lnTo>
                    <a:pt x="629" y="73"/>
                  </a:lnTo>
                  <a:lnTo>
                    <a:pt x="671" y="135"/>
                  </a:lnTo>
                  <a:lnTo>
                    <a:pt x="699" y="211"/>
                  </a:lnTo>
                  <a:lnTo>
                    <a:pt x="714" y="291"/>
                  </a:lnTo>
                  <a:lnTo>
                    <a:pt x="727" y="377"/>
                  </a:lnTo>
                  <a:lnTo>
                    <a:pt x="736" y="460"/>
                  </a:lnTo>
                  <a:lnTo>
                    <a:pt x="750" y="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8"/>
            <p:cNvSpPr>
              <a:spLocks noChangeAspect="1"/>
            </p:cNvSpPr>
            <p:nvPr/>
          </p:nvSpPr>
          <p:spPr bwMode="auto">
            <a:xfrm>
              <a:off x="2500" y="1255"/>
              <a:ext cx="40" cy="37"/>
            </a:xfrm>
            <a:custGeom>
              <a:avLst/>
              <a:gdLst/>
              <a:ahLst/>
              <a:cxnLst>
                <a:cxn ang="0">
                  <a:pos x="105" y="49"/>
                </a:cxn>
                <a:cxn ang="0">
                  <a:pos x="107" y="56"/>
                </a:cxn>
                <a:cxn ang="0">
                  <a:pos x="107" y="64"/>
                </a:cxn>
                <a:cxn ang="0">
                  <a:pos x="104" y="73"/>
                </a:cxn>
                <a:cxn ang="0">
                  <a:pos x="101" y="81"/>
                </a:cxn>
                <a:cxn ang="0">
                  <a:pos x="96" y="88"/>
                </a:cxn>
                <a:cxn ang="0">
                  <a:pos x="88" y="95"/>
                </a:cxn>
                <a:cxn ang="0">
                  <a:pos x="81" y="98"/>
                </a:cxn>
                <a:cxn ang="0">
                  <a:pos x="74" y="101"/>
                </a:cxn>
                <a:cxn ang="0">
                  <a:pos x="62" y="100"/>
                </a:cxn>
                <a:cxn ang="0">
                  <a:pos x="51" y="100"/>
                </a:cxn>
                <a:cxn ang="0">
                  <a:pos x="39" y="98"/>
                </a:cxn>
                <a:cxn ang="0">
                  <a:pos x="29" y="97"/>
                </a:cxn>
                <a:cxn ang="0">
                  <a:pos x="20" y="91"/>
                </a:cxn>
                <a:cxn ang="0">
                  <a:pos x="13" y="87"/>
                </a:cxn>
                <a:cxn ang="0">
                  <a:pos x="6" y="77"/>
                </a:cxn>
                <a:cxn ang="0">
                  <a:pos x="3" y="69"/>
                </a:cxn>
                <a:cxn ang="0">
                  <a:pos x="0" y="49"/>
                </a:cxn>
                <a:cxn ang="0">
                  <a:pos x="11" y="29"/>
                </a:cxn>
                <a:cxn ang="0">
                  <a:pos x="29" y="14"/>
                </a:cxn>
                <a:cxn ang="0">
                  <a:pos x="53" y="4"/>
                </a:cxn>
                <a:cxn ang="0">
                  <a:pos x="76" y="0"/>
                </a:cxn>
                <a:cxn ang="0">
                  <a:pos x="94" y="4"/>
                </a:cxn>
                <a:cxn ang="0">
                  <a:pos x="104" y="19"/>
                </a:cxn>
                <a:cxn ang="0">
                  <a:pos x="105" y="49"/>
                </a:cxn>
              </a:cxnLst>
              <a:rect l="0" t="0" r="r" b="b"/>
              <a:pathLst>
                <a:path w="107" h="101">
                  <a:moveTo>
                    <a:pt x="105" y="49"/>
                  </a:moveTo>
                  <a:lnTo>
                    <a:pt x="107" y="56"/>
                  </a:lnTo>
                  <a:lnTo>
                    <a:pt x="107" y="64"/>
                  </a:lnTo>
                  <a:lnTo>
                    <a:pt x="104" y="73"/>
                  </a:lnTo>
                  <a:lnTo>
                    <a:pt x="101" y="81"/>
                  </a:lnTo>
                  <a:lnTo>
                    <a:pt x="96" y="88"/>
                  </a:lnTo>
                  <a:lnTo>
                    <a:pt x="88" y="95"/>
                  </a:lnTo>
                  <a:lnTo>
                    <a:pt x="81" y="98"/>
                  </a:lnTo>
                  <a:lnTo>
                    <a:pt x="74" y="101"/>
                  </a:lnTo>
                  <a:lnTo>
                    <a:pt x="62" y="100"/>
                  </a:lnTo>
                  <a:lnTo>
                    <a:pt x="51" y="100"/>
                  </a:lnTo>
                  <a:lnTo>
                    <a:pt x="39" y="98"/>
                  </a:lnTo>
                  <a:lnTo>
                    <a:pt x="29" y="97"/>
                  </a:lnTo>
                  <a:lnTo>
                    <a:pt x="20" y="91"/>
                  </a:lnTo>
                  <a:lnTo>
                    <a:pt x="13" y="87"/>
                  </a:lnTo>
                  <a:lnTo>
                    <a:pt x="6" y="77"/>
                  </a:lnTo>
                  <a:lnTo>
                    <a:pt x="3" y="69"/>
                  </a:lnTo>
                  <a:lnTo>
                    <a:pt x="0" y="49"/>
                  </a:lnTo>
                  <a:lnTo>
                    <a:pt x="11" y="29"/>
                  </a:lnTo>
                  <a:lnTo>
                    <a:pt x="29" y="14"/>
                  </a:lnTo>
                  <a:lnTo>
                    <a:pt x="53" y="4"/>
                  </a:lnTo>
                  <a:lnTo>
                    <a:pt x="76" y="0"/>
                  </a:lnTo>
                  <a:lnTo>
                    <a:pt x="94" y="4"/>
                  </a:lnTo>
                  <a:lnTo>
                    <a:pt x="104" y="19"/>
                  </a:lnTo>
                  <a:lnTo>
                    <a:pt x="105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9"/>
            <p:cNvSpPr>
              <a:spLocks noChangeAspect="1"/>
            </p:cNvSpPr>
            <p:nvPr/>
          </p:nvSpPr>
          <p:spPr bwMode="auto">
            <a:xfrm>
              <a:off x="2787" y="1265"/>
              <a:ext cx="261" cy="403"/>
            </a:xfrm>
            <a:custGeom>
              <a:avLst/>
              <a:gdLst/>
              <a:ahLst/>
              <a:cxnLst>
                <a:cxn ang="0">
                  <a:pos x="713" y="377"/>
                </a:cxn>
                <a:cxn ang="0">
                  <a:pos x="703" y="607"/>
                </a:cxn>
                <a:cxn ang="0">
                  <a:pos x="647" y="828"/>
                </a:cxn>
                <a:cxn ang="0">
                  <a:pos x="564" y="1039"/>
                </a:cxn>
                <a:cxn ang="0">
                  <a:pos x="490" y="1178"/>
                </a:cxn>
                <a:cxn ang="0">
                  <a:pos x="424" y="1226"/>
                </a:cxn>
                <a:cxn ang="0">
                  <a:pos x="344" y="1246"/>
                </a:cxn>
                <a:cxn ang="0">
                  <a:pos x="260" y="1247"/>
                </a:cxn>
                <a:cxn ang="0">
                  <a:pos x="153" y="1201"/>
                </a:cxn>
                <a:cxn ang="0">
                  <a:pos x="67" y="1085"/>
                </a:cxn>
                <a:cxn ang="0">
                  <a:pos x="22" y="949"/>
                </a:cxn>
                <a:cxn ang="0">
                  <a:pos x="2" y="799"/>
                </a:cxn>
                <a:cxn ang="0">
                  <a:pos x="7" y="702"/>
                </a:cxn>
                <a:cxn ang="0">
                  <a:pos x="11" y="657"/>
                </a:cxn>
                <a:cxn ang="0">
                  <a:pos x="7" y="612"/>
                </a:cxn>
                <a:cxn ang="0">
                  <a:pos x="11" y="564"/>
                </a:cxn>
                <a:cxn ang="0">
                  <a:pos x="29" y="511"/>
                </a:cxn>
                <a:cxn ang="0">
                  <a:pos x="42" y="453"/>
                </a:cxn>
                <a:cxn ang="0">
                  <a:pos x="52" y="395"/>
                </a:cxn>
                <a:cxn ang="0">
                  <a:pos x="68" y="338"/>
                </a:cxn>
                <a:cxn ang="0">
                  <a:pos x="75" y="335"/>
                </a:cxn>
                <a:cxn ang="0">
                  <a:pos x="85" y="369"/>
                </a:cxn>
                <a:cxn ang="0">
                  <a:pos x="118" y="393"/>
                </a:cxn>
                <a:cxn ang="0">
                  <a:pos x="157" y="412"/>
                </a:cxn>
                <a:cxn ang="0">
                  <a:pos x="216" y="433"/>
                </a:cxn>
                <a:cxn ang="0">
                  <a:pos x="292" y="418"/>
                </a:cxn>
                <a:cxn ang="0">
                  <a:pos x="361" y="372"/>
                </a:cxn>
                <a:cxn ang="0">
                  <a:pos x="420" y="311"/>
                </a:cxn>
                <a:cxn ang="0">
                  <a:pos x="451" y="256"/>
                </a:cxn>
                <a:cxn ang="0">
                  <a:pos x="464" y="208"/>
                </a:cxn>
                <a:cxn ang="0">
                  <a:pos x="468" y="162"/>
                </a:cxn>
                <a:cxn ang="0">
                  <a:pos x="457" y="115"/>
                </a:cxn>
                <a:cxn ang="0">
                  <a:pos x="431" y="86"/>
                </a:cxn>
                <a:cxn ang="0">
                  <a:pos x="414" y="65"/>
                </a:cxn>
                <a:cxn ang="0">
                  <a:pos x="406" y="38"/>
                </a:cxn>
                <a:cxn ang="0">
                  <a:pos x="398" y="11"/>
                </a:cxn>
                <a:cxn ang="0">
                  <a:pos x="451" y="3"/>
                </a:cxn>
                <a:cxn ang="0">
                  <a:pos x="547" y="43"/>
                </a:cxn>
                <a:cxn ang="0">
                  <a:pos x="618" y="119"/>
                </a:cxn>
                <a:cxn ang="0">
                  <a:pos x="672" y="211"/>
                </a:cxn>
              </a:cxnLst>
              <a:rect l="0" t="0" r="r" b="b"/>
              <a:pathLst>
                <a:path w="714" h="1249">
                  <a:moveTo>
                    <a:pt x="694" y="259"/>
                  </a:moveTo>
                  <a:lnTo>
                    <a:pt x="713" y="377"/>
                  </a:lnTo>
                  <a:lnTo>
                    <a:pt x="714" y="494"/>
                  </a:lnTo>
                  <a:lnTo>
                    <a:pt x="703" y="607"/>
                  </a:lnTo>
                  <a:lnTo>
                    <a:pt x="680" y="719"/>
                  </a:lnTo>
                  <a:lnTo>
                    <a:pt x="647" y="828"/>
                  </a:lnTo>
                  <a:lnTo>
                    <a:pt x="607" y="935"/>
                  </a:lnTo>
                  <a:lnTo>
                    <a:pt x="564" y="1039"/>
                  </a:lnTo>
                  <a:lnTo>
                    <a:pt x="519" y="1142"/>
                  </a:lnTo>
                  <a:lnTo>
                    <a:pt x="490" y="1178"/>
                  </a:lnTo>
                  <a:lnTo>
                    <a:pt x="459" y="1206"/>
                  </a:lnTo>
                  <a:lnTo>
                    <a:pt x="424" y="1226"/>
                  </a:lnTo>
                  <a:lnTo>
                    <a:pt x="386" y="1240"/>
                  </a:lnTo>
                  <a:lnTo>
                    <a:pt x="344" y="1246"/>
                  </a:lnTo>
                  <a:lnTo>
                    <a:pt x="302" y="1249"/>
                  </a:lnTo>
                  <a:lnTo>
                    <a:pt x="260" y="1247"/>
                  </a:lnTo>
                  <a:lnTo>
                    <a:pt x="218" y="1246"/>
                  </a:lnTo>
                  <a:lnTo>
                    <a:pt x="153" y="1201"/>
                  </a:lnTo>
                  <a:lnTo>
                    <a:pt x="105" y="1147"/>
                  </a:lnTo>
                  <a:lnTo>
                    <a:pt x="67" y="1085"/>
                  </a:lnTo>
                  <a:lnTo>
                    <a:pt x="42" y="1021"/>
                  </a:lnTo>
                  <a:lnTo>
                    <a:pt x="22" y="949"/>
                  </a:lnTo>
                  <a:lnTo>
                    <a:pt x="11" y="876"/>
                  </a:lnTo>
                  <a:lnTo>
                    <a:pt x="2" y="799"/>
                  </a:lnTo>
                  <a:lnTo>
                    <a:pt x="0" y="726"/>
                  </a:lnTo>
                  <a:lnTo>
                    <a:pt x="7" y="702"/>
                  </a:lnTo>
                  <a:lnTo>
                    <a:pt x="11" y="680"/>
                  </a:lnTo>
                  <a:lnTo>
                    <a:pt x="11" y="657"/>
                  </a:lnTo>
                  <a:lnTo>
                    <a:pt x="9" y="636"/>
                  </a:lnTo>
                  <a:lnTo>
                    <a:pt x="7" y="612"/>
                  </a:lnTo>
                  <a:lnTo>
                    <a:pt x="7" y="590"/>
                  </a:lnTo>
                  <a:lnTo>
                    <a:pt x="11" y="564"/>
                  </a:lnTo>
                  <a:lnTo>
                    <a:pt x="21" y="539"/>
                  </a:lnTo>
                  <a:lnTo>
                    <a:pt x="29" y="511"/>
                  </a:lnTo>
                  <a:lnTo>
                    <a:pt x="36" y="483"/>
                  </a:lnTo>
                  <a:lnTo>
                    <a:pt x="42" y="453"/>
                  </a:lnTo>
                  <a:lnTo>
                    <a:pt x="47" y="425"/>
                  </a:lnTo>
                  <a:lnTo>
                    <a:pt x="52" y="395"/>
                  </a:lnTo>
                  <a:lnTo>
                    <a:pt x="59" y="366"/>
                  </a:lnTo>
                  <a:lnTo>
                    <a:pt x="68" y="338"/>
                  </a:lnTo>
                  <a:lnTo>
                    <a:pt x="83" y="311"/>
                  </a:lnTo>
                  <a:lnTo>
                    <a:pt x="75" y="335"/>
                  </a:lnTo>
                  <a:lnTo>
                    <a:pt x="77" y="355"/>
                  </a:lnTo>
                  <a:lnTo>
                    <a:pt x="85" y="369"/>
                  </a:lnTo>
                  <a:lnTo>
                    <a:pt x="101" y="383"/>
                  </a:lnTo>
                  <a:lnTo>
                    <a:pt x="118" y="393"/>
                  </a:lnTo>
                  <a:lnTo>
                    <a:pt x="137" y="404"/>
                  </a:lnTo>
                  <a:lnTo>
                    <a:pt x="157" y="412"/>
                  </a:lnTo>
                  <a:lnTo>
                    <a:pt x="175" y="425"/>
                  </a:lnTo>
                  <a:lnTo>
                    <a:pt x="216" y="433"/>
                  </a:lnTo>
                  <a:lnTo>
                    <a:pt x="256" y="431"/>
                  </a:lnTo>
                  <a:lnTo>
                    <a:pt x="292" y="418"/>
                  </a:lnTo>
                  <a:lnTo>
                    <a:pt x="329" y="398"/>
                  </a:lnTo>
                  <a:lnTo>
                    <a:pt x="361" y="372"/>
                  </a:lnTo>
                  <a:lnTo>
                    <a:pt x="392" y="342"/>
                  </a:lnTo>
                  <a:lnTo>
                    <a:pt x="420" y="311"/>
                  </a:lnTo>
                  <a:lnTo>
                    <a:pt x="445" y="280"/>
                  </a:lnTo>
                  <a:lnTo>
                    <a:pt x="451" y="256"/>
                  </a:lnTo>
                  <a:lnTo>
                    <a:pt x="458" y="232"/>
                  </a:lnTo>
                  <a:lnTo>
                    <a:pt x="464" y="208"/>
                  </a:lnTo>
                  <a:lnTo>
                    <a:pt x="468" y="186"/>
                  </a:lnTo>
                  <a:lnTo>
                    <a:pt x="468" y="162"/>
                  </a:lnTo>
                  <a:lnTo>
                    <a:pt x="465" y="139"/>
                  </a:lnTo>
                  <a:lnTo>
                    <a:pt x="457" y="115"/>
                  </a:lnTo>
                  <a:lnTo>
                    <a:pt x="445" y="93"/>
                  </a:lnTo>
                  <a:lnTo>
                    <a:pt x="431" y="86"/>
                  </a:lnTo>
                  <a:lnTo>
                    <a:pt x="422" y="77"/>
                  </a:lnTo>
                  <a:lnTo>
                    <a:pt x="414" y="65"/>
                  </a:lnTo>
                  <a:lnTo>
                    <a:pt x="410" y="53"/>
                  </a:lnTo>
                  <a:lnTo>
                    <a:pt x="406" y="38"/>
                  </a:lnTo>
                  <a:lnTo>
                    <a:pt x="403" y="25"/>
                  </a:lnTo>
                  <a:lnTo>
                    <a:pt x="398" y="11"/>
                  </a:lnTo>
                  <a:lnTo>
                    <a:pt x="393" y="0"/>
                  </a:lnTo>
                  <a:lnTo>
                    <a:pt x="451" y="3"/>
                  </a:lnTo>
                  <a:lnTo>
                    <a:pt x="502" y="18"/>
                  </a:lnTo>
                  <a:lnTo>
                    <a:pt x="547" y="43"/>
                  </a:lnTo>
                  <a:lnTo>
                    <a:pt x="586" y="79"/>
                  </a:lnTo>
                  <a:lnTo>
                    <a:pt x="618" y="119"/>
                  </a:lnTo>
                  <a:lnTo>
                    <a:pt x="648" y="165"/>
                  </a:lnTo>
                  <a:lnTo>
                    <a:pt x="672" y="211"/>
                  </a:lnTo>
                  <a:lnTo>
                    <a:pt x="694" y="2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90"/>
            <p:cNvSpPr>
              <a:spLocks noChangeAspect="1"/>
            </p:cNvSpPr>
            <p:nvPr/>
          </p:nvSpPr>
          <p:spPr bwMode="auto">
            <a:xfrm>
              <a:off x="2874" y="1306"/>
              <a:ext cx="37" cy="39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97" y="13"/>
                </a:cxn>
                <a:cxn ang="0">
                  <a:pos x="100" y="26"/>
                </a:cxn>
                <a:cxn ang="0">
                  <a:pos x="98" y="40"/>
                </a:cxn>
                <a:cxn ang="0">
                  <a:pos x="95" y="54"/>
                </a:cxn>
                <a:cxn ang="0">
                  <a:pos x="88" y="67"/>
                </a:cxn>
                <a:cxn ang="0">
                  <a:pos x="81" y="81"/>
                </a:cxn>
                <a:cxn ang="0">
                  <a:pos x="71" y="93"/>
                </a:cxn>
                <a:cxn ang="0">
                  <a:pos x="62" y="106"/>
                </a:cxn>
                <a:cxn ang="0">
                  <a:pos x="47" y="103"/>
                </a:cxn>
                <a:cxn ang="0">
                  <a:pos x="35" y="100"/>
                </a:cxn>
                <a:cxn ang="0">
                  <a:pos x="22" y="93"/>
                </a:cxn>
                <a:cxn ang="0">
                  <a:pos x="12" y="86"/>
                </a:cxn>
                <a:cxn ang="0">
                  <a:pos x="2" y="76"/>
                </a:cxn>
                <a:cxn ang="0">
                  <a:pos x="0" y="67"/>
                </a:cxn>
                <a:cxn ang="0">
                  <a:pos x="0" y="55"/>
                </a:cxn>
                <a:cxn ang="0">
                  <a:pos x="9" y="44"/>
                </a:cxn>
                <a:cxn ang="0">
                  <a:pos x="11" y="26"/>
                </a:cxn>
                <a:cxn ang="0">
                  <a:pos x="18" y="15"/>
                </a:cxn>
                <a:cxn ang="0">
                  <a:pos x="26" y="6"/>
                </a:cxn>
                <a:cxn ang="0">
                  <a:pos x="39" y="3"/>
                </a:cxn>
                <a:cxn ang="0">
                  <a:pos x="52" y="0"/>
                </a:cxn>
                <a:cxn ang="0">
                  <a:pos x="66" y="0"/>
                </a:cxn>
                <a:cxn ang="0">
                  <a:pos x="78" y="0"/>
                </a:cxn>
                <a:cxn ang="0">
                  <a:pos x="92" y="2"/>
                </a:cxn>
              </a:cxnLst>
              <a:rect l="0" t="0" r="r" b="b"/>
              <a:pathLst>
                <a:path w="100" h="106">
                  <a:moveTo>
                    <a:pt x="92" y="2"/>
                  </a:moveTo>
                  <a:lnTo>
                    <a:pt x="97" y="13"/>
                  </a:lnTo>
                  <a:lnTo>
                    <a:pt x="100" y="26"/>
                  </a:lnTo>
                  <a:lnTo>
                    <a:pt x="98" y="40"/>
                  </a:lnTo>
                  <a:lnTo>
                    <a:pt x="95" y="54"/>
                  </a:lnTo>
                  <a:lnTo>
                    <a:pt x="88" y="67"/>
                  </a:lnTo>
                  <a:lnTo>
                    <a:pt x="81" y="81"/>
                  </a:lnTo>
                  <a:lnTo>
                    <a:pt x="71" y="93"/>
                  </a:lnTo>
                  <a:lnTo>
                    <a:pt x="62" y="106"/>
                  </a:lnTo>
                  <a:lnTo>
                    <a:pt x="47" y="103"/>
                  </a:lnTo>
                  <a:lnTo>
                    <a:pt x="35" y="100"/>
                  </a:lnTo>
                  <a:lnTo>
                    <a:pt x="22" y="93"/>
                  </a:lnTo>
                  <a:lnTo>
                    <a:pt x="12" y="86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11" y="26"/>
                  </a:lnTo>
                  <a:lnTo>
                    <a:pt x="18" y="15"/>
                  </a:lnTo>
                  <a:lnTo>
                    <a:pt x="26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spect="1" noChangeArrowheads="1"/>
            </p:cNvSpPr>
            <p:nvPr/>
          </p:nvSpPr>
          <p:spPr bwMode="auto">
            <a:xfrm>
              <a:off x="3242" y="1417"/>
              <a:ext cx="4" cy="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93" name="Rectangle 92"/>
            <p:cNvSpPr>
              <a:spLocks noChangeAspect="1" noChangeArrowheads="1"/>
            </p:cNvSpPr>
            <p:nvPr/>
          </p:nvSpPr>
          <p:spPr bwMode="auto">
            <a:xfrm>
              <a:off x="3204" y="1550"/>
              <a:ext cx="8" cy="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94" name="Freeform 93"/>
            <p:cNvSpPr>
              <a:spLocks noChangeAspect="1"/>
            </p:cNvSpPr>
            <p:nvPr/>
          </p:nvSpPr>
          <p:spPr bwMode="auto">
            <a:xfrm>
              <a:off x="1832" y="1847"/>
              <a:ext cx="209" cy="341"/>
            </a:xfrm>
            <a:custGeom>
              <a:avLst/>
              <a:gdLst/>
              <a:ahLst/>
              <a:cxnLst>
                <a:cxn ang="0">
                  <a:pos x="480" y="177"/>
                </a:cxn>
                <a:cxn ang="0">
                  <a:pos x="519" y="262"/>
                </a:cxn>
                <a:cxn ang="0">
                  <a:pos x="542" y="350"/>
                </a:cxn>
                <a:cxn ang="0">
                  <a:pos x="550" y="438"/>
                </a:cxn>
                <a:cxn ang="0">
                  <a:pos x="553" y="528"/>
                </a:cxn>
                <a:cxn ang="0">
                  <a:pos x="550" y="618"/>
                </a:cxn>
                <a:cxn ang="0">
                  <a:pos x="550" y="712"/>
                </a:cxn>
                <a:cxn ang="0">
                  <a:pos x="556" y="807"/>
                </a:cxn>
                <a:cxn ang="0">
                  <a:pos x="573" y="904"/>
                </a:cxn>
                <a:cxn ang="0">
                  <a:pos x="547" y="919"/>
                </a:cxn>
                <a:cxn ang="0">
                  <a:pos x="522" y="929"/>
                </a:cxn>
                <a:cxn ang="0">
                  <a:pos x="495" y="932"/>
                </a:cxn>
                <a:cxn ang="0">
                  <a:pos x="469" y="932"/>
                </a:cxn>
                <a:cxn ang="0">
                  <a:pos x="440" y="925"/>
                </a:cxn>
                <a:cxn ang="0">
                  <a:pos x="415" y="914"/>
                </a:cxn>
                <a:cxn ang="0">
                  <a:pos x="388" y="900"/>
                </a:cxn>
                <a:cxn ang="0">
                  <a:pos x="366" y="883"/>
                </a:cxn>
                <a:cxn ang="0">
                  <a:pos x="284" y="809"/>
                </a:cxn>
                <a:cxn ang="0">
                  <a:pos x="208" y="735"/>
                </a:cxn>
                <a:cxn ang="0">
                  <a:pos x="139" y="655"/>
                </a:cxn>
                <a:cxn ang="0">
                  <a:pos x="83" y="571"/>
                </a:cxn>
                <a:cxn ang="0">
                  <a:pos x="38" y="481"/>
                </a:cxn>
                <a:cxn ang="0">
                  <a:pos x="10" y="387"/>
                </a:cxn>
                <a:cxn ang="0">
                  <a:pos x="0" y="286"/>
                </a:cxn>
                <a:cxn ang="0">
                  <a:pos x="13" y="177"/>
                </a:cxn>
                <a:cxn ang="0">
                  <a:pos x="27" y="143"/>
                </a:cxn>
                <a:cxn ang="0">
                  <a:pos x="48" y="114"/>
                </a:cxn>
                <a:cxn ang="0">
                  <a:pos x="72" y="89"/>
                </a:cxn>
                <a:cxn ang="0">
                  <a:pos x="101" y="69"/>
                </a:cxn>
                <a:cxn ang="0">
                  <a:pos x="132" y="48"/>
                </a:cxn>
                <a:cxn ang="0">
                  <a:pos x="165" y="31"/>
                </a:cxn>
                <a:cxn ang="0">
                  <a:pos x="197" y="14"/>
                </a:cxn>
                <a:cxn ang="0">
                  <a:pos x="231" y="0"/>
                </a:cxn>
                <a:cxn ang="0">
                  <a:pos x="272" y="3"/>
                </a:cxn>
                <a:cxn ang="0">
                  <a:pos x="311" y="13"/>
                </a:cxn>
                <a:cxn ang="0">
                  <a:pos x="348" y="29"/>
                </a:cxn>
                <a:cxn ang="0">
                  <a:pos x="381" y="52"/>
                </a:cxn>
                <a:cxn ang="0">
                  <a:pos x="411" y="77"/>
                </a:cxn>
                <a:cxn ang="0">
                  <a:pos x="439" y="108"/>
                </a:cxn>
                <a:cxn ang="0">
                  <a:pos x="460" y="141"/>
                </a:cxn>
                <a:cxn ang="0">
                  <a:pos x="480" y="177"/>
                </a:cxn>
              </a:cxnLst>
              <a:rect l="0" t="0" r="r" b="b"/>
              <a:pathLst>
                <a:path w="573" h="932">
                  <a:moveTo>
                    <a:pt x="480" y="177"/>
                  </a:moveTo>
                  <a:lnTo>
                    <a:pt x="519" y="262"/>
                  </a:lnTo>
                  <a:lnTo>
                    <a:pt x="542" y="350"/>
                  </a:lnTo>
                  <a:lnTo>
                    <a:pt x="550" y="438"/>
                  </a:lnTo>
                  <a:lnTo>
                    <a:pt x="553" y="528"/>
                  </a:lnTo>
                  <a:lnTo>
                    <a:pt x="550" y="618"/>
                  </a:lnTo>
                  <a:lnTo>
                    <a:pt x="550" y="712"/>
                  </a:lnTo>
                  <a:lnTo>
                    <a:pt x="556" y="807"/>
                  </a:lnTo>
                  <a:lnTo>
                    <a:pt x="573" y="904"/>
                  </a:lnTo>
                  <a:lnTo>
                    <a:pt x="547" y="919"/>
                  </a:lnTo>
                  <a:lnTo>
                    <a:pt x="522" y="929"/>
                  </a:lnTo>
                  <a:lnTo>
                    <a:pt x="495" y="932"/>
                  </a:lnTo>
                  <a:lnTo>
                    <a:pt x="469" y="932"/>
                  </a:lnTo>
                  <a:lnTo>
                    <a:pt x="440" y="925"/>
                  </a:lnTo>
                  <a:lnTo>
                    <a:pt x="415" y="914"/>
                  </a:lnTo>
                  <a:lnTo>
                    <a:pt x="388" y="900"/>
                  </a:lnTo>
                  <a:lnTo>
                    <a:pt x="366" y="883"/>
                  </a:lnTo>
                  <a:lnTo>
                    <a:pt x="284" y="809"/>
                  </a:lnTo>
                  <a:lnTo>
                    <a:pt x="208" y="735"/>
                  </a:lnTo>
                  <a:lnTo>
                    <a:pt x="139" y="655"/>
                  </a:lnTo>
                  <a:lnTo>
                    <a:pt x="83" y="571"/>
                  </a:lnTo>
                  <a:lnTo>
                    <a:pt x="38" y="481"/>
                  </a:lnTo>
                  <a:lnTo>
                    <a:pt x="10" y="387"/>
                  </a:lnTo>
                  <a:lnTo>
                    <a:pt x="0" y="286"/>
                  </a:lnTo>
                  <a:lnTo>
                    <a:pt x="13" y="177"/>
                  </a:lnTo>
                  <a:lnTo>
                    <a:pt x="27" y="143"/>
                  </a:lnTo>
                  <a:lnTo>
                    <a:pt x="48" y="114"/>
                  </a:lnTo>
                  <a:lnTo>
                    <a:pt x="72" y="89"/>
                  </a:lnTo>
                  <a:lnTo>
                    <a:pt x="101" y="69"/>
                  </a:lnTo>
                  <a:lnTo>
                    <a:pt x="132" y="48"/>
                  </a:lnTo>
                  <a:lnTo>
                    <a:pt x="165" y="31"/>
                  </a:lnTo>
                  <a:lnTo>
                    <a:pt x="197" y="14"/>
                  </a:lnTo>
                  <a:lnTo>
                    <a:pt x="231" y="0"/>
                  </a:lnTo>
                  <a:lnTo>
                    <a:pt x="272" y="3"/>
                  </a:lnTo>
                  <a:lnTo>
                    <a:pt x="311" y="13"/>
                  </a:lnTo>
                  <a:lnTo>
                    <a:pt x="348" y="29"/>
                  </a:lnTo>
                  <a:lnTo>
                    <a:pt x="381" y="52"/>
                  </a:lnTo>
                  <a:lnTo>
                    <a:pt x="411" y="77"/>
                  </a:lnTo>
                  <a:lnTo>
                    <a:pt x="439" y="108"/>
                  </a:lnTo>
                  <a:lnTo>
                    <a:pt x="460" y="141"/>
                  </a:lnTo>
                  <a:lnTo>
                    <a:pt x="480" y="17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 noChangeAspect="1"/>
            </p:cNvSpPr>
            <p:nvPr/>
          </p:nvSpPr>
          <p:spPr bwMode="auto">
            <a:xfrm>
              <a:off x="3113" y="1916"/>
              <a:ext cx="182" cy="215"/>
            </a:xfrm>
            <a:custGeom>
              <a:avLst/>
              <a:gdLst/>
              <a:ahLst/>
              <a:cxnLst>
                <a:cxn ang="0">
                  <a:pos x="498" y="112"/>
                </a:cxn>
                <a:cxn ang="0">
                  <a:pos x="498" y="164"/>
                </a:cxn>
                <a:cxn ang="0">
                  <a:pos x="436" y="167"/>
                </a:cxn>
                <a:cxn ang="0">
                  <a:pos x="379" y="184"/>
                </a:cxn>
                <a:cxn ang="0">
                  <a:pos x="322" y="212"/>
                </a:cxn>
                <a:cxn ang="0">
                  <a:pos x="272" y="249"/>
                </a:cxn>
                <a:cxn ang="0">
                  <a:pos x="221" y="290"/>
                </a:cxn>
                <a:cxn ang="0">
                  <a:pos x="176" y="337"/>
                </a:cxn>
                <a:cxn ang="0">
                  <a:pos x="133" y="385"/>
                </a:cxn>
                <a:cxn ang="0">
                  <a:pos x="93" y="435"/>
                </a:cxn>
                <a:cxn ang="0">
                  <a:pos x="78" y="453"/>
                </a:cxn>
                <a:cxn ang="0">
                  <a:pos x="68" y="474"/>
                </a:cxn>
                <a:cxn ang="0">
                  <a:pos x="58" y="495"/>
                </a:cxn>
                <a:cxn ang="0">
                  <a:pos x="51" y="516"/>
                </a:cxn>
                <a:cxn ang="0">
                  <a:pos x="40" y="535"/>
                </a:cxn>
                <a:cxn ang="0">
                  <a:pos x="30" y="554"/>
                </a:cxn>
                <a:cxn ang="0">
                  <a:pos x="16" y="571"/>
                </a:cxn>
                <a:cxn ang="0">
                  <a:pos x="0" y="589"/>
                </a:cxn>
                <a:cxn ang="0">
                  <a:pos x="93" y="237"/>
                </a:cxn>
                <a:cxn ang="0">
                  <a:pos x="133" y="192"/>
                </a:cxn>
                <a:cxn ang="0">
                  <a:pos x="182" y="138"/>
                </a:cxn>
                <a:cxn ang="0">
                  <a:pos x="237" y="81"/>
                </a:cxn>
                <a:cxn ang="0">
                  <a:pos x="296" y="33"/>
                </a:cxn>
                <a:cxn ang="0">
                  <a:pos x="352" y="2"/>
                </a:cxn>
                <a:cxn ang="0">
                  <a:pos x="408" y="0"/>
                </a:cxn>
                <a:cxn ang="0">
                  <a:pos x="457" y="32"/>
                </a:cxn>
                <a:cxn ang="0">
                  <a:pos x="498" y="112"/>
                </a:cxn>
              </a:cxnLst>
              <a:rect l="0" t="0" r="r" b="b"/>
              <a:pathLst>
                <a:path w="498" h="589">
                  <a:moveTo>
                    <a:pt x="498" y="112"/>
                  </a:moveTo>
                  <a:lnTo>
                    <a:pt x="498" y="164"/>
                  </a:lnTo>
                  <a:lnTo>
                    <a:pt x="436" y="167"/>
                  </a:lnTo>
                  <a:lnTo>
                    <a:pt x="379" y="184"/>
                  </a:lnTo>
                  <a:lnTo>
                    <a:pt x="322" y="212"/>
                  </a:lnTo>
                  <a:lnTo>
                    <a:pt x="272" y="249"/>
                  </a:lnTo>
                  <a:lnTo>
                    <a:pt x="221" y="290"/>
                  </a:lnTo>
                  <a:lnTo>
                    <a:pt x="176" y="337"/>
                  </a:lnTo>
                  <a:lnTo>
                    <a:pt x="133" y="385"/>
                  </a:lnTo>
                  <a:lnTo>
                    <a:pt x="93" y="435"/>
                  </a:lnTo>
                  <a:lnTo>
                    <a:pt x="78" y="453"/>
                  </a:lnTo>
                  <a:lnTo>
                    <a:pt x="68" y="474"/>
                  </a:lnTo>
                  <a:lnTo>
                    <a:pt x="58" y="495"/>
                  </a:lnTo>
                  <a:lnTo>
                    <a:pt x="51" y="516"/>
                  </a:lnTo>
                  <a:lnTo>
                    <a:pt x="40" y="535"/>
                  </a:lnTo>
                  <a:lnTo>
                    <a:pt x="30" y="554"/>
                  </a:lnTo>
                  <a:lnTo>
                    <a:pt x="16" y="571"/>
                  </a:lnTo>
                  <a:lnTo>
                    <a:pt x="0" y="589"/>
                  </a:lnTo>
                  <a:lnTo>
                    <a:pt x="93" y="237"/>
                  </a:lnTo>
                  <a:lnTo>
                    <a:pt x="133" y="192"/>
                  </a:lnTo>
                  <a:lnTo>
                    <a:pt x="182" y="138"/>
                  </a:lnTo>
                  <a:lnTo>
                    <a:pt x="237" y="81"/>
                  </a:lnTo>
                  <a:lnTo>
                    <a:pt x="296" y="33"/>
                  </a:lnTo>
                  <a:lnTo>
                    <a:pt x="352" y="2"/>
                  </a:lnTo>
                  <a:lnTo>
                    <a:pt x="408" y="0"/>
                  </a:lnTo>
                  <a:lnTo>
                    <a:pt x="457" y="32"/>
                  </a:lnTo>
                  <a:lnTo>
                    <a:pt x="498" y="11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 noChangeAspect="1"/>
            </p:cNvSpPr>
            <p:nvPr/>
          </p:nvSpPr>
          <p:spPr bwMode="auto">
            <a:xfrm>
              <a:off x="1851" y="1929"/>
              <a:ext cx="168" cy="165"/>
            </a:xfrm>
            <a:custGeom>
              <a:avLst/>
              <a:gdLst/>
              <a:ahLst/>
              <a:cxnLst>
                <a:cxn ang="0">
                  <a:pos x="454" y="297"/>
                </a:cxn>
                <a:cxn ang="0">
                  <a:pos x="454" y="322"/>
                </a:cxn>
                <a:cxn ang="0">
                  <a:pos x="454" y="346"/>
                </a:cxn>
                <a:cxn ang="0">
                  <a:pos x="446" y="369"/>
                </a:cxn>
                <a:cxn ang="0">
                  <a:pos x="426" y="376"/>
                </a:cxn>
                <a:cxn ang="0">
                  <a:pos x="412" y="359"/>
                </a:cxn>
                <a:cxn ang="0">
                  <a:pos x="404" y="333"/>
                </a:cxn>
                <a:cxn ang="0">
                  <a:pos x="398" y="307"/>
                </a:cxn>
                <a:cxn ang="0">
                  <a:pos x="383" y="300"/>
                </a:cxn>
                <a:cxn ang="0">
                  <a:pos x="356" y="301"/>
                </a:cxn>
                <a:cxn ang="0">
                  <a:pos x="331" y="290"/>
                </a:cxn>
                <a:cxn ang="0">
                  <a:pos x="315" y="267"/>
                </a:cxn>
                <a:cxn ang="0">
                  <a:pos x="305" y="255"/>
                </a:cxn>
                <a:cxn ang="0">
                  <a:pos x="290" y="260"/>
                </a:cxn>
                <a:cxn ang="0">
                  <a:pos x="277" y="271"/>
                </a:cxn>
                <a:cxn ang="0">
                  <a:pos x="272" y="287"/>
                </a:cxn>
                <a:cxn ang="0">
                  <a:pos x="266" y="314"/>
                </a:cxn>
                <a:cxn ang="0">
                  <a:pos x="273" y="349"/>
                </a:cxn>
                <a:cxn ang="0">
                  <a:pos x="296" y="378"/>
                </a:cxn>
                <a:cxn ang="0">
                  <a:pos x="328" y="397"/>
                </a:cxn>
                <a:cxn ang="0">
                  <a:pos x="359" y="402"/>
                </a:cxn>
                <a:cxn ang="0">
                  <a:pos x="386" y="404"/>
                </a:cxn>
                <a:cxn ang="0">
                  <a:pos x="394" y="419"/>
                </a:cxn>
                <a:cxn ang="0">
                  <a:pos x="384" y="438"/>
                </a:cxn>
                <a:cxn ang="0">
                  <a:pos x="367" y="449"/>
                </a:cxn>
                <a:cxn ang="0">
                  <a:pos x="346" y="452"/>
                </a:cxn>
                <a:cxn ang="0">
                  <a:pos x="310" y="452"/>
                </a:cxn>
                <a:cxn ang="0">
                  <a:pos x="265" y="442"/>
                </a:cxn>
                <a:cxn ang="0">
                  <a:pos x="225" y="416"/>
                </a:cxn>
                <a:cxn ang="0">
                  <a:pos x="197" y="378"/>
                </a:cxn>
                <a:cxn ang="0">
                  <a:pos x="187" y="328"/>
                </a:cxn>
                <a:cxn ang="0">
                  <a:pos x="200" y="267"/>
                </a:cxn>
                <a:cxn ang="0">
                  <a:pos x="228" y="210"/>
                </a:cxn>
                <a:cxn ang="0">
                  <a:pos x="269" y="164"/>
                </a:cxn>
                <a:cxn ang="0">
                  <a:pos x="273" y="121"/>
                </a:cxn>
                <a:cxn ang="0">
                  <a:pos x="227" y="87"/>
                </a:cxn>
                <a:cxn ang="0">
                  <a:pos x="168" y="76"/>
                </a:cxn>
                <a:cxn ang="0">
                  <a:pos x="104" y="80"/>
                </a:cxn>
                <a:cxn ang="0">
                  <a:pos x="65" y="91"/>
                </a:cxn>
                <a:cxn ang="0">
                  <a:pos x="44" y="93"/>
                </a:cxn>
                <a:cxn ang="0">
                  <a:pos x="30" y="94"/>
                </a:cxn>
                <a:cxn ang="0">
                  <a:pos x="14" y="93"/>
                </a:cxn>
                <a:cxn ang="0">
                  <a:pos x="4" y="79"/>
                </a:cxn>
                <a:cxn ang="0">
                  <a:pos x="0" y="63"/>
                </a:cxn>
                <a:cxn ang="0">
                  <a:pos x="4" y="49"/>
                </a:cxn>
                <a:cxn ang="0">
                  <a:pos x="40" y="22"/>
                </a:cxn>
                <a:cxn ang="0">
                  <a:pos x="97" y="0"/>
                </a:cxn>
                <a:cxn ang="0">
                  <a:pos x="155" y="1"/>
                </a:cxn>
                <a:cxn ang="0">
                  <a:pos x="213" y="17"/>
                </a:cxn>
                <a:cxn ang="0">
                  <a:pos x="280" y="49"/>
                </a:cxn>
                <a:cxn ang="0">
                  <a:pos x="345" y="104"/>
                </a:cxn>
                <a:cxn ang="0">
                  <a:pos x="395" y="169"/>
                </a:cxn>
                <a:cxn ang="0">
                  <a:pos x="438" y="242"/>
                </a:cxn>
              </a:cxnLst>
              <a:rect l="0" t="0" r="r" b="b"/>
              <a:pathLst>
                <a:path w="459" h="452">
                  <a:moveTo>
                    <a:pt x="459" y="286"/>
                  </a:moveTo>
                  <a:lnTo>
                    <a:pt x="454" y="297"/>
                  </a:lnTo>
                  <a:lnTo>
                    <a:pt x="454" y="309"/>
                  </a:lnTo>
                  <a:lnTo>
                    <a:pt x="454" y="322"/>
                  </a:lnTo>
                  <a:lnTo>
                    <a:pt x="456" y="335"/>
                  </a:lnTo>
                  <a:lnTo>
                    <a:pt x="454" y="346"/>
                  </a:lnTo>
                  <a:lnTo>
                    <a:pt x="452" y="359"/>
                  </a:lnTo>
                  <a:lnTo>
                    <a:pt x="446" y="369"/>
                  </a:lnTo>
                  <a:lnTo>
                    <a:pt x="438" y="378"/>
                  </a:lnTo>
                  <a:lnTo>
                    <a:pt x="426" y="376"/>
                  </a:lnTo>
                  <a:lnTo>
                    <a:pt x="418" y="369"/>
                  </a:lnTo>
                  <a:lnTo>
                    <a:pt x="412" y="359"/>
                  </a:lnTo>
                  <a:lnTo>
                    <a:pt x="408" y="347"/>
                  </a:lnTo>
                  <a:lnTo>
                    <a:pt x="404" y="333"/>
                  </a:lnTo>
                  <a:lnTo>
                    <a:pt x="402" y="321"/>
                  </a:lnTo>
                  <a:lnTo>
                    <a:pt x="398" y="307"/>
                  </a:lnTo>
                  <a:lnTo>
                    <a:pt x="397" y="295"/>
                  </a:lnTo>
                  <a:lnTo>
                    <a:pt x="383" y="300"/>
                  </a:lnTo>
                  <a:lnTo>
                    <a:pt x="370" y="302"/>
                  </a:lnTo>
                  <a:lnTo>
                    <a:pt x="356" y="301"/>
                  </a:lnTo>
                  <a:lnTo>
                    <a:pt x="343" y="298"/>
                  </a:lnTo>
                  <a:lnTo>
                    <a:pt x="331" y="290"/>
                  </a:lnTo>
                  <a:lnTo>
                    <a:pt x="322" y="280"/>
                  </a:lnTo>
                  <a:lnTo>
                    <a:pt x="315" y="267"/>
                  </a:lnTo>
                  <a:lnTo>
                    <a:pt x="314" y="255"/>
                  </a:lnTo>
                  <a:lnTo>
                    <a:pt x="305" y="255"/>
                  </a:lnTo>
                  <a:lnTo>
                    <a:pt x="297" y="257"/>
                  </a:lnTo>
                  <a:lnTo>
                    <a:pt x="290" y="260"/>
                  </a:lnTo>
                  <a:lnTo>
                    <a:pt x="284" y="266"/>
                  </a:lnTo>
                  <a:lnTo>
                    <a:pt x="277" y="271"/>
                  </a:lnTo>
                  <a:lnTo>
                    <a:pt x="274" y="278"/>
                  </a:lnTo>
                  <a:lnTo>
                    <a:pt x="272" y="287"/>
                  </a:lnTo>
                  <a:lnTo>
                    <a:pt x="272" y="295"/>
                  </a:lnTo>
                  <a:lnTo>
                    <a:pt x="266" y="314"/>
                  </a:lnTo>
                  <a:lnTo>
                    <a:pt x="267" y="332"/>
                  </a:lnTo>
                  <a:lnTo>
                    <a:pt x="273" y="349"/>
                  </a:lnTo>
                  <a:lnTo>
                    <a:pt x="284" y="366"/>
                  </a:lnTo>
                  <a:lnTo>
                    <a:pt x="296" y="378"/>
                  </a:lnTo>
                  <a:lnTo>
                    <a:pt x="312" y="390"/>
                  </a:lnTo>
                  <a:lnTo>
                    <a:pt x="328" y="397"/>
                  </a:lnTo>
                  <a:lnTo>
                    <a:pt x="345" y="400"/>
                  </a:lnTo>
                  <a:lnTo>
                    <a:pt x="359" y="402"/>
                  </a:lnTo>
                  <a:lnTo>
                    <a:pt x="374" y="404"/>
                  </a:lnTo>
                  <a:lnTo>
                    <a:pt x="386" y="404"/>
                  </a:lnTo>
                  <a:lnTo>
                    <a:pt x="397" y="409"/>
                  </a:lnTo>
                  <a:lnTo>
                    <a:pt x="394" y="419"/>
                  </a:lnTo>
                  <a:lnTo>
                    <a:pt x="391" y="429"/>
                  </a:lnTo>
                  <a:lnTo>
                    <a:pt x="384" y="438"/>
                  </a:lnTo>
                  <a:lnTo>
                    <a:pt x="377" y="445"/>
                  </a:lnTo>
                  <a:lnTo>
                    <a:pt x="367" y="449"/>
                  </a:lnTo>
                  <a:lnTo>
                    <a:pt x="357" y="452"/>
                  </a:lnTo>
                  <a:lnTo>
                    <a:pt x="346" y="452"/>
                  </a:lnTo>
                  <a:lnTo>
                    <a:pt x="335" y="452"/>
                  </a:lnTo>
                  <a:lnTo>
                    <a:pt x="310" y="452"/>
                  </a:lnTo>
                  <a:lnTo>
                    <a:pt x="287" y="449"/>
                  </a:lnTo>
                  <a:lnTo>
                    <a:pt x="265" y="442"/>
                  </a:lnTo>
                  <a:lnTo>
                    <a:pt x="245" y="432"/>
                  </a:lnTo>
                  <a:lnTo>
                    <a:pt x="225" y="416"/>
                  </a:lnTo>
                  <a:lnTo>
                    <a:pt x="210" y="400"/>
                  </a:lnTo>
                  <a:lnTo>
                    <a:pt x="197" y="378"/>
                  </a:lnTo>
                  <a:lnTo>
                    <a:pt x="189" y="357"/>
                  </a:lnTo>
                  <a:lnTo>
                    <a:pt x="187" y="328"/>
                  </a:lnTo>
                  <a:lnTo>
                    <a:pt x="191" y="298"/>
                  </a:lnTo>
                  <a:lnTo>
                    <a:pt x="200" y="267"/>
                  </a:lnTo>
                  <a:lnTo>
                    <a:pt x="213" y="238"/>
                  </a:lnTo>
                  <a:lnTo>
                    <a:pt x="228" y="210"/>
                  </a:lnTo>
                  <a:lnTo>
                    <a:pt x="248" y="186"/>
                  </a:lnTo>
                  <a:lnTo>
                    <a:pt x="269" y="164"/>
                  </a:lnTo>
                  <a:lnTo>
                    <a:pt x="293" y="150"/>
                  </a:lnTo>
                  <a:lnTo>
                    <a:pt x="273" y="121"/>
                  </a:lnTo>
                  <a:lnTo>
                    <a:pt x="252" y="101"/>
                  </a:lnTo>
                  <a:lnTo>
                    <a:pt x="227" y="87"/>
                  </a:lnTo>
                  <a:lnTo>
                    <a:pt x="198" y="80"/>
                  </a:lnTo>
                  <a:lnTo>
                    <a:pt x="168" y="76"/>
                  </a:lnTo>
                  <a:lnTo>
                    <a:pt x="137" y="76"/>
                  </a:lnTo>
                  <a:lnTo>
                    <a:pt x="104" y="80"/>
                  </a:lnTo>
                  <a:lnTo>
                    <a:pt x="75" y="88"/>
                  </a:lnTo>
                  <a:lnTo>
                    <a:pt x="65" y="91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0" y="94"/>
                  </a:lnTo>
                  <a:lnTo>
                    <a:pt x="23" y="98"/>
                  </a:lnTo>
                  <a:lnTo>
                    <a:pt x="14" y="93"/>
                  </a:lnTo>
                  <a:lnTo>
                    <a:pt x="9" y="87"/>
                  </a:lnTo>
                  <a:lnTo>
                    <a:pt x="4" y="79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13" y="46"/>
                  </a:lnTo>
                  <a:lnTo>
                    <a:pt x="40" y="22"/>
                  </a:lnTo>
                  <a:lnTo>
                    <a:pt x="68" y="8"/>
                  </a:lnTo>
                  <a:lnTo>
                    <a:pt x="97" y="0"/>
                  </a:lnTo>
                  <a:lnTo>
                    <a:pt x="127" y="0"/>
                  </a:lnTo>
                  <a:lnTo>
                    <a:pt x="155" y="1"/>
                  </a:lnTo>
                  <a:lnTo>
                    <a:pt x="184" y="8"/>
                  </a:lnTo>
                  <a:lnTo>
                    <a:pt x="213" y="17"/>
                  </a:lnTo>
                  <a:lnTo>
                    <a:pt x="241" y="25"/>
                  </a:lnTo>
                  <a:lnTo>
                    <a:pt x="280" y="49"/>
                  </a:lnTo>
                  <a:lnTo>
                    <a:pt x="315" y="76"/>
                  </a:lnTo>
                  <a:lnTo>
                    <a:pt x="345" y="104"/>
                  </a:lnTo>
                  <a:lnTo>
                    <a:pt x="373" y="136"/>
                  </a:lnTo>
                  <a:lnTo>
                    <a:pt x="395" y="169"/>
                  </a:lnTo>
                  <a:lnTo>
                    <a:pt x="418" y="204"/>
                  </a:lnTo>
                  <a:lnTo>
                    <a:pt x="438" y="242"/>
                  </a:lnTo>
                  <a:lnTo>
                    <a:pt x="459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 noChangeAspect="1"/>
            </p:cNvSpPr>
            <p:nvPr/>
          </p:nvSpPr>
          <p:spPr bwMode="auto">
            <a:xfrm>
              <a:off x="3172" y="1927"/>
              <a:ext cx="17" cy="10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22" y="11"/>
                </a:cxn>
                <a:cxn ang="0">
                  <a:pos x="32" y="11"/>
                </a:cxn>
                <a:cxn ang="0">
                  <a:pos x="40" y="7"/>
                </a:cxn>
                <a:cxn ang="0">
                  <a:pos x="47" y="0"/>
                </a:cxn>
                <a:cxn ang="0">
                  <a:pos x="5" y="31"/>
                </a:cxn>
              </a:cxnLst>
              <a:rect l="0" t="0" r="r" b="b"/>
              <a:pathLst>
                <a:path w="47" h="31">
                  <a:moveTo>
                    <a:pt x="5" y="31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22" y="11"/>
                  </a:lnTo>
                  <a:lnTo>
                    <a:pt x="32" y="11"/>
                  </a:lnTo>
                  <a:lnTo>
                    <a:pt x="40" y="7"/>
                  </a:lnTo>
                  <a:lnTo>
                    <a:pt x="47" y="0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7"/>
            <p:cNvSpPr>
              <a:spLocks noChangeAspect="1"/>
            </p:cNvSpPr>
            <p:nvPr/>
          </p:nvSpPr>
          <p:spPr bwMode="auto">
            <a:xfrm>
              <a:off x="3056" y="1992"/>
              <a:ext cx="239" cy="292"/>
            </a:xfrm>
            <a:custGeom>
              <a:avLst/>
              <a:gdLst/>
              <a:ahLst/>
              <a:cxnLst>
                <a:cxn ang="0">
                  <a:pos x="291" y="664"/>
                </a:cxn>
                <a:cxn ang="0">
                  <a:pos x="256" y="684"/>
                </a:cxn>
                <a:cxn ang="0">
                  <a:pos x="222" y="705"/>
                </a:cxn>
                <a:cxn ang="0">
                  <a:pos x="187" y="727"/>
                </a:cxn>
                <a:cxn ang="0">
                  <a:pos x="153" y="750"/>
                </a:cxn>
                <a:cxn ang="0">
                  <a:pos x="117" y="768"/>
                </a:cxn>
                <a:cxn ang="0">
                  <a:pos x="80" y="784"/>
                </a:cxn>
                <a:cxn ang="0">
                  <a:pos x="41" y="794"/>
                </a:cxn>
                <a:cxn ang="0">
                  <a:pos x="0" y="798"/>
                </a:cxn>
                <a:cxn ang="0">
                  <a:pos x="125" y="477"/>
                </a:cxn>
                <a:cxn ang="0">
                  <a:pos x="162" y="467"/>
                </a:cxn>
                <a:cxn ang="0">
                  <a:pos x="191" y="446"/>
                </a:cxn>
                <a:cxn ang="0">
                  <a:pos x="217" y="415"/>
                </a:cxn>
                <a:cxn ang="0">
                  <a:pos x="241" y="381"/>
                </a:cxn>
                <a:cxn ang="0">
                  <a:pos x="263" y="344"/>
                </a:cxn>
                <a:cxn ang="0">
                  <a:pos x="290" y="313"/>
                </a:cxn>
                <a:cxn ang="0">
                  <a:pos x="321" y="290"/>
                </a:cxn>
                <a:cxn ang="0">
                  <a:pos x="364" y="280"/>
                </a:cxn>
                <a:cxn ang="0">
                  <a:pos x="374" y="318"/>
                </a:cxn>
                <a:cxn ang="0">
                  <a:pos x="363" y="353"/>
                </a:cxn>
                <a:cxn ang="0">
                  <a:pos x="338" y="382"/>
                </a:cxn>
                <a:cxn ang="0">
                  <a:pos x="305" y="411"/>
                </a:cxn>
                <a:cxn ang="0">
                  <a:pos x="270" y="437"/>
                </a:cxn>
                <a:cxn ang="0">
                  <a:pos x="245" y="466"/>
                </a:cxn>
                <a:cxn ang="0">
                  <a:pos x="231" y="495"/>
                </a:cxn>
                <a:cxn ang="0">
                  <a:pos x="239" y="529"/>
                </a:cxn>
                <a:cxn ang="0">
                  <a:pos x="274" y="512"/>
                </a:cxn>
                <a:cxn ang="0">
                  <a:pos x="307" y="492"/>
                </a:cxn>
                <a:cxn ang="0">
                  <a:pos x="336" y="468"/>
                </a:cxn>
                <a:cxn ang="0">
                  <a:pos x="363" y="440"/>
                </a:cxn>
                <a:cxn ang="0">
                  <a:pos x="387" y="409"/>
                </a:cxn>
                <a:cxn ang="0">
                  <a:pos x="411" y="378"/>
                </a:cxn>
                <a:cxn ang="0">
                  <a:pos x="433" y="349"/>
                </a:cxn>
                <a:cxn ang="0">
                  <a:pos x="457" y="320"/>
                </a:cxn>
                <a:cxn ang="0">
                  <a:pos x="470" y="292"/>
                </a:cxn>
                <a:cxn ang="0">
                  <a:pos x="473" y="268"/>
                </a:cxn>
                <a:cxn ang="0">
                  <a:pos x="466" y="244"/>
                </a:cxn>
                <a:cxn ang="0">
                  <a:pos x="455" y="225"/>
                </a:cxn>
                <a:cxn ang="0">
                  <a:pos x="435" y="208"/>
                </a:cxn>
                <a:cxn ang="0">
                  <a:pos x="415" y="195"/>
                </a:cxn>
                <a:cxn ang="0">
                  <a:pos x="394" y="187"/>
                </a:cxn>
                <a:cxn ang="0">
                  <a:pos x="374" y="185"/>
                </a:cxn>
                <a:cxn ang="0">
                  <a:pos x="400" y="147"/>
                </a:cxn>
                <a:cxn ang="0">
                  <a:pos x="429" y="118"/>
                </a:cxn>
                <a:cxn ang="0">
                  <a:pos x="462" y="91"/>
                </a:cxn>
                <a:cxn ang="0">
                  <a:pos x="498" y="68"/>
                </a:cxn>
                <a:cxn ang="0">
                  <a:pos x="535" y="47"/>
                </a:cxn>
                <a:cxn ang="0">
                  <a:pos x="574" y="30"/>
                </a:cxn>
                <a:cxn ang="0">
                  <a:pos x="613" y="14"/>
                </a:cxn>
                <a:cxn ang="0">
                  <a:pos x="654" y="0"/>
                </a:cxn>
                <a:cxn ang="0">
                  <a:pos x="653" y="95"/>
                </a:cxn>
                <a:cxn ang="0">
                  <a:pos x="639" y="190"/>
                </a:cxn>
                <a:cxn ang="0">
                  <a:pos x="611" y="281"/>
                </a:cxn>
                <a:cxn ang="0">
                  <a:pos x="570" y="370"/>
                </a:cxn>
                <a:cxn ang="0">
                  <a:pos x="515" y="451"/>
                </a:cxn>
                <a:cxn ang="0">
                  <a:pos x="452" y="529"/>
                </a:cxn>
                <a:cxn ang="0">
                  <a:pos x="376" y="601"/>
                </a:cxn>
                <a:cxn ang="0">
                  <a:pos x="291" y="664"/>
                </a:cxn>
              </a:cxnLst>
              <a:rect l="0" t="0" r="r" b="b"/>
              <a:pathLst>
                <a:path w="654" h="798">
                  <a:moveTo>
                    <a:pt x="291" y="664"/>
                  </a:moveTo>
                  <a:lnTo>
                    <a:pt x="256" y="684"/>
                  </a:lnTo>
                  <a:lnTo>
                    <a:pt x="222" y="705"/>
                  </a:lnTo>
                  <a:lnTo>
                    <a:pt x="187" y="727"/>
                  </a:lnTo>
                  <a:lnTo>
                    <a:pt x="153" y="750"/>
                  </a:lnTo>
                  <a:lnTo>
                    <a:pt x="117" y="768"/>
                  </a:lnTo>
                  <a:lnTo>
                    <a:pt x="80" y="784"/>
                  </a:lnTo>
                  <a:lnTo>
                    <a:pt x="41" y="794"/>
                  </a:lnTo>
                  <a:lnTo>
                    <a:pt x="0" y="798"/>
                  </a:lnTo>
                  <a:lnTo>
                    <a:pt x="125" y="477"/>
                  </a:lnTo>
                  <a:lnTo>
                    <a:pt x="162" y="467"/>
                  </a:lnTo>
                  <a:lnTo>
                    <a:pt x="191" y="446"/>
                  </a:lnTo>
                  <a:lnTo>
                    <a:pt x="217" y="415"/>
                  </a:lnTo>
                  <a:lnTo>
                    <a:pt x="241" y="381"/>
                  </a:lnTo>
                  <a:lnTo>
                    <a:pt x="263" y="344"/>
                  </a:lnTo>
                  <a:lnTo>
                    <a:pt x="290" y="313"/>
                  </a:lnTo>
                  <a:lnTo>
                    <a:pt x="321" y="290"/>
                  </a:lnTo>
                  <a:lnTo>
                    <a:pt x="364" y="280"/>
                  </a:lnTo>
                  <a:lnTo>
                    <a:pt x="374" y="318"/>
                  </a:lnTo>
                  <a:lnTo>
                    <a:pt x="363" y="353"/>
                  </a:lnTo>
                  <a:lnTo>
                    <a:pt x="338" y="382"/>
                  </a:lnTo>
                  <a:lnTo>
                    <a:pt x="305" y="411"/>
                  </a:lnTo>
                  <a:lnTo>
                    <a:pt x="270" y="437"/>
                  </a:lnTo>
                  <a:lnTo>
                    <a:pt x="245" y="466"/>
                  </a:lnTo>
                  <a:lnTo>
                    <a:pt x="231" y="495"/>
                  </a:lnTo>
                  <a:lnTo>
                    <a:pt x="239" y="529"/>
                  </a:lnTo>
                  <a:lnTo>
                    <a:pt x="274" y="512"/>
                  </a:lnTo>
                  <a:lnTo>
                    <a:pt x="307" y="492"/>
                  </a:lnTo>
                  <a:lnTo>
                    <a:pt x="336" y="468"/>
                  </a:lnTo>
                  <a:lnTo>
                    <a:pt x="363" y="440"/>
                  </a:lnTo>
                  <a:lnTo>
                    <a:pt x="387" y="409"/>
                  </a:lnTo>
                  <a:lnTo>
                    <a:pt x="411" y="378"/>
                  </a:lnTo>
                  <a:lnTo>
                    <a:pt x="433" y="349"/>
                  </a:lnTo>
                  <a:lnTo>
                    <a:pt x="457" y="320"/>
                  </a:lnTo>
                  <a:lnTo>
                    <a:pt x="470" y="292"/>
                  </a:lnTo>
                  <a:lnTo>
                    <a:pt x="473" y="268"/>
                  </a:lnTo>
                  <a:lnTo>
                    <a:pt x="466" y="244"/>
                  </a:lnTo>
                  <a:lnTo>
                    <a:pt x="455" y="225"/>
                  </a:lnTo>
                  <a:lnTo>
                    <a:pt x="435" y="208"/>
                  </a:lnTo>
                  <a:lnTo>
                    <a:pt x="415" y="195"/>
                  </a:lnTo>
                  <a:lnTo>
                    <a:pt x="394" y="187"/>
                  </a:lnTo>
                  <a:lnTo>
                    <a:pt x="374" y="185"/>
                  </a:lnTo>
                  <a:lnTo>
                    <a:pt x="400" y="147"/>
                  </a:lnTo>
                  <a:lnTo>
                    <a:pt x="429" y="118"/>
                  </a:lnTo>
                  <a:lnTo>
                    <a:pt x="462" y="91"/>
                  </a:lnTo>
                  <a:lnTo>
                    <a:pt x="498" y="68"/>
                  </a:lnTo>
                  <a:lnTo>
                    <a:pt x="535" y="47"/>
                  </a:lnTo>
                  <a:lnTo>
                    <a:pt x="574" y="30"/>
                  </a:lnTo>
                  <a:lnTo>
                    <a:pt x="613" y="14"/>
                  </a:lnTo>
                  <a:lnTo>
                    <a:pt x="654" y="0"/>
                  </a:lnTo>
                  <a:lnTo>
                    <a:pt x="653" y="95"/>
                  </a:lnTo>
                  <a:lnTo>
                    <a:pt x="639" y="190"/>
                  </a:lnTo>
                  <a:lnTo>
                    <a:pt x="611" y="281"/>
                  </a:lnTo>
                  <a:lnTo>
                    <a:pt x="570" y="370"/>
                  </a:lnTo>
                  <a:lnTo>
                    <a:pt x="515" y="451"/>
                  </a:lnTo>
                  <a:lnTo>
                    <a:pt x="452" y="529"/>
                  </a:lnTo>
                  <a:lnTo>
                    <a:pt x="376" y="601"/>
                  </a:lnTo>
                  <a:lnTo>
                    <a:pt x="291" y="66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8"/>
            <p:cNvSpPr>
              <a:spLocks noChangeAspect="1"/>
            </p:cNvSpPr>
            <p:nvPr/>
          </p:nvSpPr>
          <p:spPr bwMode="auto">
            <a:xfrm>
              <a:off x="2233" y="2217"/>
              <a:ext cx="666" cy="211"/>
            </a:xfrm>
            <a:custGeom>
              <a:avLst/>
              <a:gdLst/>
              <a:ahLst/>
              <a:cxnLst>
                <a:cxn ang="0">
                  <a:pos x="1552" y="542"/>
                </a:cxn>
                <a:cxn ang="0">
                  <a:pos x="1529" y="433"/>
                </a:cxn>
                <a:cxn ang="0">
                  <a:pos x="1464" y="328"/>
                </a:cxn>
                <a:cxn ang="0">
                  <a:pos x="1360" y="227"/>
                </a:cxn>
                <a:cxn ang="0">
                  <a:pos x="1224" y="132"/>
                </a:cxn>
                <a:cxn ang="0">
                  <a:pos x="974" y="55"/>
                </a:cxn>
                <a:cxn ang="0">
                  <a:pos x="790" y="43"/>
                </a:cxn>
                <a:cxn ang="0">
                  <a:pos x="521" y="82"/>
                </a:cxn>
                <a:cxn ang="0">
                  <a:pos x="387" y="136"/>
                </a:cxn>
                <a:cxn ang="0">
                  <a:pos x="269" y="205"/>
                </a:cxn>
                <a:cxn ang="0">
                  <a:pos x="176" y="285"/>
                </a:cxn>
                <a:cxn ang="0">
                  <a:pos x="106" y="371"/>
                </a:cxn>
                <a:cxn ang="0">
                  <a:pos x="148" y="389"/>
                </a:cxn>
                <a:cxn ang="0">
                  <a:pos x="170" y="392"/>
                </a:cxn>
                <a:cxn ang="0">
                  <a:pos x="184" y="395"/>
                </a:cxn>
                <a:cxn ang="0">
                  <a:pos x="194" y="403"/>
                </a:cxn>
                <a:cxn ang="0">
                  <a:pos x="206" y="416"/>
                </a:cxn>
                <a:cxn ang="0">
                  <a:pos x="189" y="434"/>
                </a:cxn>
                <a:cxn ang="0">
                  <a:pos x="146" y="443"/>
                </a:cxn>
                <a:cxn ang="0">
                  <a:pos x="104" y="440"/>
                </a:cxn>
                <a:cxn ang="0">
                  <a:pos x="63" y="429"/>
                </a:cxn>
                <a:cxn ang="0">
                  <a:pos x="27" y="411"/>
                </a:cxn>
                <a:cxn ang="0">
                  <a:pos x="7" y="386"/>
                </a:cxn>
                <a:cxn ang="0">
                  <a:pos x="1" y="356"/>
                </a:cxn>
                <a:cxn ang="0">
                  <a:pos x="4" y="326"/>
                </a:cxn>
                <a:cxn ang="0">
                  <a:pos x="59" y="336"/>
                </a:cxn>
                <a:cxn ang="0">
                  <a:pos x="206" y="192"/>
                </a:cxn>
                <a:cxn ang="0">
                  <a:pos x="429" y="84"/>
                </a:cxn>
                <a:cxn ang="0">
                  <a:pos x="700" y="17"/>
                </a:cxn>
                <a:cxn ang="0">
                  <a:pos x="982" y="0"/>
                </a:cxn>
                <a:cxn ang="0">
                  <a:pos x="1155" y="54"/>
                </a:cxn>
                <a:cxn ang="0">
                  <a:pos x="1314" y="122"/>
                </a:cxn>
                <a:cxn ang="0">
                  <a:pos x="1451" y="211"/>
                </a:cxn>
                <a:cxn ang="0">
                  <a:pos x="1557" y="318"/>
                </a:cxn>
                <a:cxn ang="0">
                  <a:pos x="1665" y="499"/>
                </a:cxn>
                <a:cxn ang="0">
                  <a:pos x="1707" y="475"/>
                </a:cxn>
                <a:cxn ang="0">
                  <a:pos x="1745" y="450"/>
                </a:cxn>
                <a:cxn ang="0">
                  <a:pos x="1790" y="446"/>
                </a:cxn>
                <a:cxn ang="0">
                  <a:pos x="1780" y="483"/>
                </a:cxn>
                <a:cxn ang="0">
                  <a:pos x="1693" y="526"/>
                </a:cxn>
                <a:cxn ang="0">
                  <a:pos x="1594" y="559"/>
                </a:cxn>
                <a:cxn ang="0">
                  <a:pos x="1483" y="574"/>
                </a:cxn>
                <a:cxn ang="0">
                  <a:pos x="1407" y="552"/>
                </a:cxn>
              </a:cxnLst>
              <a:rect l="0" t="0" r="r" b="b"/>
              <a:pathLst>
                <a:path w="1816" h="574">
                  <a:moveTo>
                    <a:pt x="1407" y="552"/>
                  </a:moveTo>
                  <a:lnTo>
                    <a:pt x="1552" y="542"/>
                  </a:lnTo>
                  <a:lnTo>
                    <a:pt x="1547" y="487"/>
                  </a:lnTo>
                  <a:lnTo>
                    <a:pt x="1529" y="433"/>
                  </a:lnTo>
                  <a:lnTo>
                    <a:pt x="1503" y="380"/>
                  </a:lnTo>
                  <a:lnTo>
                    <a:pt x="1464" y="328"/>
                  </a:lnTo>
                  <a:lnTo>
                    <a:pt x="1416" y="277"/>
                  </a:lnTo>
                  <a:lnTo>
                    <a:pt x="1360" y="227"/>
                  </a:lnTo>
                  <a:lnTo>
                    <a:pt x="1297" y="179"/>
                  </a:lnTo>
                  <a:lnTo>
                    <a:pt x="1224" y="132"/>
                  </a:lnTo>
                  <a:lnTo>
                    <a:pt x="1027" y="358"/>
                  </a:lnTo>
                  <a:lnTo>
                    <a:pt x="974" y="55"/>
                  </a:lnTo>
                  <a:lnTo>
                    <a:pt x="882" y="44"/>
                  </a:lnTo>
                  <a:lnTo>
                    <a:pt x="790" y="43"/>
                  </a:lnTo>
                  <a:lnTo>
                    <a:pt x="707" y="358"/>
                  </a:lnTo>
                  <a:lnTo>
                    <a:pt x="521" y="82"/>
                  </a:lnTo>
                  <a:lnTo>
                    <a:pt x="452" y="108"/>
                  </a:lnTo>
                  <a:lnTo>
                    <a:pt x="387" y="136"/>
                  </a:lnTo>
                  <a:lnTo>
                    <a:pt x="327" y="169"/>
                  </a:lnTo>
                  <a:lnTo>
                    <a:pt x="269" y="205"/>
                  </a:lnTo>
                  <a:lnTo>
                    <a:pt x="221" y="245"/>
                  </a:lnTo>
                  <a:lnTo>
                    <a:pt x="176" y="285"/>
                  </a:lnTo>
                  <a:lnTo>
                    <a:pt x="139" y="329"/>
                  </a:lnTo>
                  <a:lnTo>
                    <a:pt x="106" y="371"/>
                  </a:lnTo>
                  <a:lnTo>
                    <a:pt x="138" y="393"/>
                  </a:lnTo>
                  <a:lnTo>
                    <a:pt x="148" y="389"/>
                  </a:lnTo>
                  <a:lnTo>
                    <a:pt x="159" y="389"/>
                  </a:lnTo>
                  <a:lnTo>
                    <a:pt x="170" y="392"/>
                  </a:lnTo>
                  <a:lnTo>
                    <a:pt x="179" y="390"/>
                  </a:lnTo>
                  <a:lnTo>
                    <a:pt x="184" y="395"/>
                  </a:lnTo>
                  <a:lnTo>
                    <a:pt x="188" y="400"/>
                  </a:lnTo>
                  <a:lnTo>
                    <a:pt x="194" y="403"/>
                  </a:lnTo>
                  <a:lnTo>
                    <a:pt x="197" y="408"/>
                  </a:lnTo>
                  <a:lnTo>
                    <a:pt x="206" y="416"/>
                  </a:lnTo>
                  <a:lnTo>
                    <a:pt x="207" y="424"/>
                  </a:lnTo>
                  <a:lnTo>
                    <a:pt x="189" y="434"/>
                  </a:lnTo>
                  <a:lnTo>
                    <a:pt x="167" y="440"/>
                  </a:lnTo>
                  <a:lnTo>
                    <a:pt x="146" y="443"/>
                  </a:lnTo>
                  <a:lnTo>
                    <a:pt x="124" y="442"/>
                  </a:lnTo>
                  <a:lnTo>
                    <a:pt x="104" y="440"/>
                  </a:lnTo>
                  <a:lnTo>
                    <a:pt x="83" y="435"/>
                  </a:lnTo>
                  <a:lnTo>
                    <a:pt x="63" y="429"/>
                  </a:lnTo>
                  <a:lnTo>
                    <a:pt x="42" y="420"/>
                  </a:lnTo>
                  <a:lnTo>
                    <a:pt x="27" y="411"/>
                  </a:lnTo>
                  <a:lnTo>
                    <a:pt x="15" y="398"/>
                  </a:lnTo>
                  <a:lnTo>
                    <a:pt x="7" y="386"/>
                  </a:lnTo>
                  <a:lnTo>
                    <a:pt x="1" y="370"/>
                  </a:lnTo>
                  <a:lnTo>
                    <a:pt x="1" y="356"/>
                  </a:lnTo>
                  <a:lnTo>
                    <a:pt x="0" y="340"/>
                  </a:lnTo>
                  <a:lnTo>
                    <a:pt x="4" y="326"/>
                  </a:lnTo>
                  <a:lnTo>
                    <a:pt x="8" y="313"/>
                  </a:lnTo>
                  <a:lnTo>
                    <a:pt x="59" y="336"/>
                  </a:lnTo>
                  <a:lnTo>
                    <a:pt x="120" y="261"/>
                  </a:lnTo>
                  <a:lnTo>
                    <a:pt x="206" y="192"/>
                  </a:lnTo>
                  <a:lnTo>
                    <a:pt x="311" y="133"/>
                  </a:lnTo>
                  <a:lnTo>
                    <a:pt x="429" y="84"/>
                  </a:lnTo>
                  <a:lnTo>
                    <a:pt x="562" y="46"/>
                  </a:lnTo>
                  <a:lnTo>
                    <a:pt x="700" y="17"/>
                  </a:lnTo>
                  <a:lnTo>
                    <a:pt x="842" y="4"/>
                  </a:lnTo>
                  <a:lnTo>
                    <a:pt x="982" y="0"/>
                  </a:lnTo>
                  <a:lnTo>
                    <a:pt x="1071" y="26"/>
                  </a:lnTo>
                  <a:lnTo>
                    <a:pt x="1155" y="54"/>
                  </a:lnTo>
                  <a:lnTo>
                    <a:pt x="1239" y="86"/>
                  </a:lnTo>
                  <a:lnTo>
                    <a:pt x="1314" y="122"/>
                  </a:lnTo>
                  <a:lnTo>
                    <a:pt x="1388" y="165"/>
                  </a:lnTo>
                  <a:lnTo>
                    <a:pt x="1451" y="211"/>
                  </a:lnTo>
                  <a:lnTo>
                    <a:pt x="1509" y="263"/>
                  </a:lnTo>
                  <a:lnTo>
                    <a:pt x="1557" y="318"/>
                  </a:lnTo>
                  <a:lnTo>
                    <a:pt x="1637" y="500"/>
                  </a:lnTo>
                  <a:lnTo>
                    <a:pt x="1665" y="499"/>
                  </a:lnTo>
                  <a:lnTo>
                    <a:pt x="1686" y="488"/>
                  </a:lnTo>
                  <a:lnTo>
                    <a:pt x="1707" y="475"/>
                  </a:lnTo>
                  <a:lnTo>
                    <a:pt x="1725" y="461"/>
                  </a:lnTo>
                  <a:lnTo>
                    <a:pt x="1745" y="450"/>
                  </a:lnTo>
                  <a:lnTo>
                    <a:pt x="1767" y="443"/>
                  </a:lnTo>
                  <a:lnTo>
                    <a:pt x="1790" y="446"/>
                  </a:lnTo>
                  <a:lnTo>
                    <a:pt x="1816" y="459"/>
                  </a:lnTo>
                  <a:lnTo>
                    <a:pt x="1780" y="483"/>
                  </a:lnTo>
                  <a:lnTo>
                    <a:pt x="1737" y="504"/>
                  </a:lnTo>
                  <a:lnTo>
                    <a:pt x="1693" y="526"/>
                  </a:lnTo>
                  <a:lnTo>
                    <a:pt x="1644" y="543"/>
                  </a:lnTo>
                  <a:lnTo>
                    <a:pt x="1594" y="559"/>
                  </a:lnTo>
                  <a:lnTo>
                    <a:pt x="1539" y="568"/>
                  </a:lnTo>
                  <a:lnTo>
                    <a:pt x="1483" y="574"/>
                  </a:lnTo>
                  <a:lnTo>
                    <a:pt x="1424" y="573"/>
                  </a:lnTo>
                  <a:lnTo>
                    <a:pt x="1407" y="5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9"/>
            <p:cNvSpPr>
              <a:spLocks noChangeAspect="1"/>
            </p:cNvSpPr>
            <p:nvPr/>
          </p:nvSpPr>
          <p:spPr bwMode="auto">
            <a:xfrm>
              <a:off x="2370" y="2515"/>
              <a:ext cx="288" cy="76"/>
            </a:xfrm>
            <a:custGeom>
              <a:avLst/>
              <a:gdLst/>
              <a:ahLst/>
              <a:cxnLst>
                <a:cxn ang="0">
                  <a:pos x="778" y="62"/>
                </a:cxn>
                <a:cxn ang="0">
                  <a:pos x="787" y="72"/>
                </a:cxn>
                <a:cxn ang="0">
                  <a:pos x="761" y="109"/>
                </a:cxn>
                <a:cxn ang="0">
                  <a:pos x="730" y="138"/>
                </a:cxn>
                <a:cxn ang="0">
                  <a:pos x="693" y="160"/>
                </a:cxn>
                <a:cxn ang="0">
                  <a:pos x="655" y="178"/>
                </a:cxn>
                <a:cxn ang="0">
                  <a:pos x="613" y="188"/>
                </a:cxn>
                <a:cxn ang="0">
                  <a:pos x="572" y="196"/>
                </a:cxn>
                <a:cxn ang="0">
                  <a:pos x="529" y="202"/>
                </a:cxn>
                <a:cxn ang="0">
                  <a:pos x="486" y="207"/>
                </a:cxn>
                <a:cxn ang="0">
                  <a:pos x="415" y="203"/>
                </a:cxn>
                <a:cxn ang="0">
                  <a:pos x="346" y="196"/>
                </a:cxn>
                <a:cxn ang="0">
                  <a:pos x="278" y="182"/>
                </a:cxn>
                <a:cxn ang="0">
                  <a:pos x="215" y="162"/>
                </a:cxn>
                <a:cxn ang="0">
                  <a:pos x="153" y="134"/>
                </a:cxn>
                <a:cxn ang="0">
                  <a:pos x="97" y="100"/>
                </a:cxn>
                <a:cxn ang="0">
                  <a:pos x="45" y="6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91" y="45"/>
                </a:cxn>
                <a:cxn ang="0">
                  <a:pos x="184" y="86"/>
                </a:cxn>
                <a:cxn ang="0">
                  <a:pos x="282" y="119"/>
                </a:cxn>
                <a:cxn ang="0">
                  <a:pos x="385" y="143"/>
                </a:cxn>
                <a:cxn ang="0">
                  <a:pos x="486" y="151"/>
                </a:cxn>
                <a:cxn ang="0">
                  <a:pos x="589" y="143"/>
                </a:cxn>
                <a:cxn ang="0">
                  <a:pos x="686" y="114"/>
                </a:cxn>
                <a:cxn ang="0">
                  <a:pos x="778" y="62"/>
                </a:cxn>
              </a:cxnLst>
              <a:rect l="0" t="0" r="r" b="b"/>
              <a:pathLst>
                <a:path w="787" h="207">
                  <a:moveTo>
                    <a:pt x="778" y="62"/>
                  </a:moveTo>
                  <a:lnTo>
                    <a:pt x="787" y="72"/>
                  </a:lnTo>
                  <a:lnTo>
                    <a:pt x="761" y="109"/>
                  </a:lnTo>
                  <a:lnTo>
                    <a:pt x="730" y="138"/>
                  </a:lnTo>
                  <a:lnTo>
                    <a:pt x="693" y="160"/>
                  </a:lnTo>
                  <a:lnTo>
                    <a:pt x="655" y="178"/>
                  </a:lnTo>
                  <a:lnTo>
                    <a:pt x="613" y="188"/>
                  </a:lnTo>
                  <a:lnTo>
                    <a:pt x="572" y="196"/>
                  </a:lnTo>
                  <a:lnTo>
                    <a:pt x="529" y="202"/>
                  </a:lnTo>
                  <a:lnTo>
                    <a:pt x="486" y="207"/>
                  </a:lnTo>
                  <a:lnTo>
                    <a:pt x="415" y="203"/>
                  </a:lnTo>
                  <a:lnTo>
                    <a:pt x="346" y="196"/>
                  </a:lnTo>
                  <a:lnTo>
                    <a:pt x="278" y="182"/>
                  </a:lnTo>
                  <a:lnTo>
                    <a:pt x="215" y="162"/>
                  </a:lnTo>
                  <a:lnTo>
                    <a:pt x="153" y="134"/>
                  </a:lnTo>
                  <a:lnTo>
                    <a:pt x="97" y="100"/>
                  </a:lnTo>
                  <a:lnTo>
                    <a:pt x="45" y="6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91" y="45"/>
                  </a:lnTo>
                  <a:lnTo>
                    <a:pt x="184" y="86"/>
                  </a:lnTo>
                  <a:lnTo>
                    <a:pt x="282" y="119"/>
                  </a:lnTo>
                  <a:lnTo>
                    <a:pt x="385" y="143"/>
                  </a:lnTo>
                  <a:lnTo>
                    <a:pt x="486" y="151"/>
                  </a:lnTo>
                  <a:lnTo>
                    <a:pt x="589" y="143"/>
                  </a:lnTo>
                  <a:lnTo>
                    <a:pt x="686" y="114"/>
                  </a:lnTo>
                  <a:lnTo>
                    <a:pt x="77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 noChangeAspect="1"/>
            </p:cNvSpPr>
            <p:nvPr/>
          </p:nvSpPr>
          <p:spPr bwMode="auto">
            <a:xfrm>
              <a:off x="2089" y="2779"/>
              <a:ext cx="749" cy="299"/>
            </a:xfrm>
            <a:custGeom>
              <a:avLst/>
              <a:gdLst/>
              <a:ahLst/>
              <a:cxnLst>
                <a:cxn ang="0">
                  <a:pos x="318" y="43"/>
                </a:cxn>
                <a:cxn ang="0">
                  <a:pos x="487" y="87"/>
                </a:cxn>
                <a:cxn ang="0">
                  <a:pos x="650" y="149"/>
                </a:cxn>
                <a:cxn ang="0">
                  <a:pos x="805" y="239"/>
                </a:cxn>
                <a:cxn ang="0">
                  <a:pos x="945" y="262"/>
                </a:cxn>
                <a:cxn ang="0">
                  <a:pos x="1093" y="235"/>
                </a:cxn>
                <a:cxn ang="0">
                  <a:pos x="1245" y="224"/>
                </a:cxn>
                <a:cxn ang="0">
                  <a:pos x="1384" y="181"/>
                </a:cxn>
                <a:cxn ang="0">
                  <a:pos x="1506" y="110"/>
                </a:cxn>
                <a:cxn ang="0">
                  <a:pos x="1634" y="76"/>
                </a:cxn>
                <a:cxn ang="0">
                  <a:pos x="1767" y="52"/>
                </a:cxn>
                <a:cxn ang="0">
                  <a:pos x="1895" y="35"/>
                </a:cxn>
                <a:cxn ang="0">
                  <a:pos x="2007" y="87"/>
                </a:cxn>
                <a:cxn ang="0">
                  <a:pos x="2044" y="233"/>
                </a:cxn>
                <a:cxn ang="0">
                  <a:pos x="2030" y="400"/>
                </a:cxn>
                <a:cxn ang="0">
                  <a:pos x="2013" y="570"/>
                </a:cxn>
                <a:cxn ang="0">
                  <a:pos x="1938" y="694"/>
                </a:cxn>
                <a:cxn ang="0">
                  <a:pos x="1771" y="698"/>
                </a:cxn>
                <a:cxn ang="0">
                  <a:pos x="1598" y="645"/>
                </a:cxn>
                <a:cxn ang="0">
                  <a:pos x="1422" y="598"/>
                </a:cxn>
                <a:cxn ang="0">
                  <a:pos x="1283" y="592"/>
                </a:cxn>
                <a:cxn ang="0">
                  <a:pos x="1182" y="601"/>
                </a:cxn>
                <a:cxn ang="0">
                  <a:pos x="1080" y="618"/>
                </a:cxn>
                <a:cxn ang="0">
                  <a:pos x="979" y="615"/>
                </a:cxn>
                <a:cxn ang="0">
                  <a:pos x="888" y="547"/>
                </a:cxn>
                <a:cxn ang="0">
                  <a:pos x="677" y="605"/>
                </a:cxn>
                <a:cxn ang="0">
                  <a:pos x="487" y="718"/>
                </a:cxn>
                <a:cxn ang="0">
                  <a:pos x="293" y="806"/>
                </a:cxn>
                <a:cxn ang="0">
                  <a:pos x="79" y="797"/>
                </a:cxn>
                <a:cxn ang="0">
                  <a:pos x="10" y="621"/>
                </a:cxn>
                <a:cxn ang="0">
                  <a:pos x="3" y="431"/>
                </a:cxn>
                <a:cxn ang="0">
                  <a:pos x="21" y="235"/>
                </a:cxn>
                <a:cxn ang="0">
                  <a:pos x="37" y="49"/>
                </a:cxn>
                <a:cxn ang="0">
                  <a:pos x="77" y="19"/>
                </a:cxn>
                <a:cxn ang="0">
                  <a:pos x="131" y="3"/>
                </a:cxn>
                <a:cxn ang="0">
                  <a:pos x="186" y="3"/>
                </a:cxn>
                <a:cxn ang="0">
                  <a:pos x="234" y="28"/>
                </a:cxn>
              </a:cxnLst>
              <a:rect l="0" t="0" r="r" b="b"/>
              <a:pathLst>
                <a:path w="2044" h="818">
                  <a:moveTo>
                    <a:pt x="234" y="28"/>
                  </a:moveTo>
                  <a:lnTo>
                    <a:pt x="318" y="43"/>
                  </a:lnTo>
                  <a:lnTo>
                    <a:pt x="404" y="63"/>
                  </a:lnTo>
                  <a:lnTo>
                    <a:pt x="487" y="87"/>
                  </a:lnTo>
                  <a:lnTo>
                    <a:pt x="571" y="117"/>
                  </a:lnTo>
                  <a:lnTo>
                    <a:pt x="650" y="149"/>
                  </a:lnTo>
                  <a:lnTo>
                    <a:pt x="729" y="191"/>
                  </a:lnTo>
                  <a:lnTo>
                    <a:pt x="805" y="239"/>
                  </a:lnTo>
                  <a:lnTo>
                    <a:pt x="878" y="298"/>
                  </a:lnTo>
                  <a:lnTo>
                    <a:pt x="945" y="262"/>
                  </a:lnTo>
                  <a:lnTo>
                    <a:pt x="1018" y="243"/>
                  </a:lnTo>
                  <a:lnTo>
                    <a:pt x="1093" y="235"/>
                  </a:lnTo>
                  <a:lnTo>
                    <a:pt x="1170" y="231"/>
                  </a:lnTo>
                  <a:lnTo>
                    <a:pt x="1245" y="224"/>
                  </a:lnTo>
                  <a:lnTo>
                    <a:pt x="1317" y="209"/>
                  </a:lnTo>
                  <a:lnTo>
                    <a:pt x="1384" y="181"/>
                  </a:lnTo>
                  <a:lnTo>
                    <a:pt x="1447" y="132"/>
                  </a:lnTo>
                  <a:lnTo>
                    <a:pt x="1506" y="110"/>
                  </a:lnTo>
                  <a:lnTo>
                    <a:pt x="1570" y="91"/>
                  </a:lnTo>
                  <a:lnTo>
                    <a:pt x="1634" y="76"/>
                  </a:lnTo>
                  <a:lnTo>
                    <a:pt x="1702" y="64"/>
                  </a:lnTo>
                  <a:lnTo>
                    <a:pt x="1767" y="52"/>
                  </a:lnTo>
                  <a:lnTo>
                    <a:pt x="1831" y="43"/>
                  </a:lnTo>
                  <a:lnTo>
                    <a:pt x="1895" y="35"/>
                  </a:lnTo>
                  <a:lnTo>
                    <a:pt x="1957" y="28"/>
                  </a:lnTo>
                  <a:lnTo>
                    <a:pt x="2007" y="87"/>
                  </a:lnTo>
                  <a:lnTo>
                    <a:pt x="2035" y="157"/>
                  </a:lnTo>
                  <a:lnTo>
                    <a:pt x="2044" y="233"/>
                  </a:lnTo>
                  <a:lnTo>
                    <a:pt x="2041" y="316"/>
                  </a:lnTo>
                  <a:lnTo>
                    <a:pt x="2030" y="400"/>
                  </a:lnTo>
                  <a:lnTo>
                    <a:pt x="2020" y="485"/>
                  </a:lnTo>
                  <a:lnTo>
                    <a:pt x="2013" y="570"/>
                  </a:lnTo>
                  <a:lnTo>
                    <a:pt x="2018" y="652"/>
                  </a:lnTo>
                  <a:lnTo>
                    <a:pt x="1938" y="694"/>
                  </a:lnTo>
                  <a:lnTo>
                    <a:pt x="1857" y="708"/>
                  </a:lnTo>
                  <a:lnTo>
                    <a:pt x="1771" y="698"/>
                  </a:lnTo>
                  <a:lnTo>
                    <a:pt x="1687" y="675"/>
                  </a:lnTo>
                  <a:lnTo>
                    <a:pt x="1598" y="645"/>
                  </a:lnTo>
                  <a:lnTo>
                    <a:pt x="1511" y="616"/>
                  </a:lnTo>
                  <a:lnTo>
                    <a:pt x="1422" y="598"/>
                  </a:lnTo>
                  <a:lnTo>
                    <a:pt x="1333" y="599"/>
                  </a:lnTo>
                  <a:lnTo>
                    <a:pt x="1283" y="592"/>
                  </a:lnTo>
                  <a:lnTo>
                    <a:pt x="1232" y="594"/>
                  </a:lnTo>
                  <a:lnTo>
                    <a:pt x="1182" y="601"/>
                  </a:lnTo>
                  <a:lnTo>
                    <a:pt x="1131" y="611"/>
                  </a:lnTo>
                  <a:lnTo>
                    <a:pt x="1080" y="618"/>
                  </a:lnTo>
                  <a:lnTo>
                    <a:pt x="1030" y="621"/>
                  </a:lnTo>
                  <a:lnTo>
                    <a:pt x="979" y="615"/>
                  </a:lnTo>
                  <a:lnTo>
                    <a:pt x="930" y="599"/>
                  </a:lnTo>
                  <a:lnTo>
                    <a:pt x="888" y="547"/>
                  </a:lnTo>
                  <a:lnTo>
                    <a:pt x="778" y="564"/>
                  </a:lnTo>
                  <a:lnTo>
                    <a:pt x="677" y="605"/>
                  </a:lnTo>
                  <a:lnTo>
                    <a:pt x="580" y="659"/>
                  </a:lnTo>
                  <a:lnTo>
                    <a:pt x="487" y="718"/>
                  </a:lnTo>
                  <a:lnTo>
                    <a:pt x="391" y="770"/>
                  </a:lnTo>
                  <a:lnTo>
                    <a:pt x="293" y="806"/>
                  </a:lnTo>
                  <a:lnTo>
                    <a:pt x="190" y="818"/>
                  </a:lnTo>
                  <a:lnTo>
                    <a:pt x="79" y="797"/>
                  </a:lnTo>
                  <a:lnTo>
                    <a:pt x="34" y="711"/>
                  </a:lnTo>
                  <a:lnTo>
                    <a:pt x="10" y="621"/>
                  </a:lnTo>
                  <a:lnTo>
                    <a:pt x="0" y="526"/>
                  </a:lnTo>
                  <a:lnTo>
                    <a:pt x="3" y="431"/>
                  </a:lnTo>
                  <a:lnTo>
                    <a:pt x="10" y="332"/>
                  </a:lnTo>
                  <a:lnTo>
                    <a:pt x="21" y="235"/>
                  </a:lnTo>
                  <a:lnTo>
                    <a:pt x="31" y="139"/>
                  </a:lnTo>
                  <a:lnTo>
                    <a:pt x="37" y="49"/>
                  </a:lnTo>
                  <a:lnTo>
                    <a:pt x="53" y="32"/>
                  </a:lnTo>
                  <a:lnTo>
                    <a:pt x="77" y="19"/>
                  </a:lnTo>
                  <a:lnTo>
                    <a:pt x="103" y="8"/>
                  </a:lnTo>
                  <a:lnTo>
                    <a:pt x="131" y="3"/>
                  </a:lnTo>
                  <a:lnTo>
                    <a:pt x="158" y="0"/>
                  </a:lnTo>
                  <a:lnTo>
                    <a:pt x="186" y="3"/>
                  </a:lnTo>
                  <a:lnTo>
                    <a:pt x="211" y="11"/>
                  </a:lnTo>
                  <a:lnTo>
                    <a:pt x="23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 noChangeAspect="1"/>
            </p:cNvSpPr>
            <p:nvPr/>
          </p:nvSpPr>
          <p:spPr bwMode="auto">
            <a:xfrm>
              <a:off x="2118" y="2805"/>
              <a:ext cx="281" cy="251"/>
            </a:xfrm>
            <a:custGeom>
              <a:avLst/>
              <a:gdLst/>
              <a:ahLst/>
              <a:cxnLst>
                <a:cxn ang="0">
                  <a:pos x="757" y="290"/>
                </a:cxn>
                <a:cxn ang="0">
                  <a:pos x="692" y="269"/>
                </a:cxn>
                <a:cxn ang="0">
                  <a:pos x="621" y="255"/>
                </a:cxn>
                <a:cxn ang="0">
                  <a:pos x="544" y="245"/>
                </a:cxn>
                <a:cxn ang="0">
                  <a:pos x="465" y="244"/>
                </a:cxn>
                <a:cxn ang="0">
                  <a:pos x="384" y="245"/>
                </a:cxn>
                <a:cxn ang="0">
                  <a:pos x="305" y="255"/>
                </a:cxn>
                <a:cxn ang="0">
                  <a:pos x="230" y="269"/>
                </a:cxn>
                <a:cxn ang="0">
                  <a:pos x="166" y="290"/>
                </a:cxn>
                <a:cxn ang="0">
                  <a:pos x="166" y="311"/>
                </a:cxn>
                <a:cxn ang="0">
                  <a:pos x="242" y="314"/>
                </a:cxn>
                <a:cxn ang="0">
                  <a:pos x="322" y="313"/>
                </a:cxn>
                <a:cxn ang="0">
                  <a:pos x="403" y="308"/>
                </a:cxn>
                <a:cxn ang="0">
                  <a:pos x="485" y="310"/>
                </a:cxn>
                <a:cxn ang="0">
                  <a:pos x="564" y="315"/>
                </a:cxn>
                <a:cxn ang="0">
                  <a:pos x="638" y="335"/>
                </a:cxn>
                <a:cxn ang="0">
                  <a:pos x="707" y="369"/>
                </a:cxn>
                <a:cxn ang="0">
                  <a:pos x="768" y="425"/>
                </a:cxn>
                <a:cxn ang="0">
                  <a:pos x="683" y="439"/>
                </a:cxn>
                <a:cxn ang="0">
                  <a:pos x="606" y="468"/>
                </a:cxn>
                <a:cxn ang="0">
                  <a:pos x="533" y="504"/>
                </a:cxn>
                <a:cxn ang="0">
                  <a:pos x="463" y="546"/>
                </a:cxn>
                <a:cxn ang="0">
                  <a:pos x="389" y="589"/>
                </a:cxn>
                <a:cxn ang="0">
                  <a:pos x="318" y="629"/>
                </a:cxn>
                <a:cxn ang="0">
                  <a:pos x="243" y="662"/>
                </a:cxn>
                <a:cxn ang="0">
                  <a:pos x="166" y="686"/>
                </a:cxn>
                <a:cxn ang="0">
                  <a:pos x="132" y="682"/>
                </a:cxn>
                <a:cxn ang="0">
                  <a:pos x="104" y="670"/>
                </a:cxn>
                <a:cxn ang="0">
                  <a:pos x="79" y="653"/>
                </a:cxn>
                <a:cxn ang="0">
                  <a:pos x="60" y="634"/>
                </a:cxn>
                <a:cxn ang="0">
                  <a:pos x="42" y="608"/>
                </a:cxn>
                <a:cxn ang="0">
                  <a:pos x="28" y="580"/>
                </a:cxn>
                <a:cxn ang="0">
                  <a:pos x="17" y="549"/>
                </a:cxn>
                <a:cxn ang="0">
                  <a:pos x="10" y="520"/>
                </a:cxn>
                <a:cxn ang="0">
                  <a:pos x="1" y="452"/>
                </a:cxn>
                <a:cxn ang="0">
                  <a:pos x="0" y="387"/>
                </a:cxn>
                <a:cxn ang="0">
                  <a:pos x="3" y="323"/>
                </a:cxn>
                <a:cxn ang="0">
                  <a:pos x="11" y="259"/>
                </a:cxn>
                <a:cxn ang="0">
                  <a:pos x="18" y="194"/>
                </a:cxn>
                <a:cxn ang="0">
                  <a:pos x="27" y="130"/>
                </a:cxn>
                <a:cxn ang="0">
                  <a:pos x="31" y="65"/>
                </a:cxn>
                <a:cxn ang="0">
                  <a:pos x="31" y="0"/>
                </a:cxn>
                <a:cxn ang="0">
                  <a:pos x="132" y="10"/>
                </a:cxn>
                <a:cxn ang="0">
                  <a:pos x="232" y="28"/>
                </a:cxn>
                <a:cxn ang="0">
                  <a:pos x="328" y="52"/>
                </a:cxn>
                <a:cxn ang="0">
                  <a:pos x="420" y="86"/>
                </a:cxn>
                <a:cxn ang="0">
                  <a:pos x="509" y="124"/>
                </a:cxn>
                <a:cxn ang="0">
                  <a:pos x="595" y="172"/>
                </a:cxn>
                <a:cxn ang="0">
                  <a:pos x="676" y="227"/>
                </a:cxn>
                <a:cxn ang="0">
                  <a:pos x="757" y="290"/>
                </a:cxn>
              </a:cxnLst>
              <a:rect l="0" t="0" r="r" b="b"/>
              <a:pathLst>
                <a:path w="768" h="686">
                  <a:moveTo>
                    <a:pt x="757" y="290"/>
                  </a:moveTo>
                  <a:lnTo>
                    <a:pt x="692" y="269"/>
                  </a:lnTo>
                  <a:lnTo>
                    <a:pt x="621" y="255"/>
                  </a:lnTo>
                  <a:lnTo>
                    <a:pt x="544" y="245"/>
                  </a:lnTo>
                  <a:lnTo>
                    <a:pt x="465" y="244"/>
                  </a:lnTo>
                  <a:lnTo>
                    <a:pt x="384" y="245"/>
                  </a:lnTo>
                  <a:lnTo>
                    <a:pt x="305" y="255"/>
                  </a:lnTo>
                  <a:lnTo>
                    <a:pt x="230" y="269"/>
                  </a:lnTo>
                  <a:lnTo>
                    <a:pt x="166" y="290"/>
                  </a:lnTo>
                  <a:lnTo>
                    <a:pt x="166" y="311"/>
                  </a:lnTo>
                  <a:lnTo>
                    <a:pt x="242" y="314"/>
                  </a:lnTo>
                  <a:lnTo>
                    <a:pt x="322" y="313"/>
                  </a:lnTo>
                  <a:lnTo>
                    <a:pt x="403" y="308"/>
                  </a:lnTo>
                  <a:lnTo>
                    <a:pt x="485" y="310"/>
                  </a:lnTo>
                  <a:lnTo>
                    <a:pt x="564" y="315"/>
                  </a:lnTo>
                  <a:lnTo>
                    <a:pt x="638" y="335"/>
                  </a:lnTo>
                  <a:lnTo>
                    <a:pt x="707" y="369"/>
                  </a:lnTo>
                  <a:lnTo>
                    <a:pt x="768" y="425"/>
                  </a:lnTo>
                  <a:lnTo>
                    <a:pt x="683" y="439"/>
                  </a:lnTo>
                  <a:lnTo>
                    <a:pt x="606" y="468"/>
                  </a:lnTo>
                  <a:lnTo>
                    <a:pt x="533" y="504"/>
                  </a:lnTo>
                  <a:lnTo>
                    <a:pt x="463" y="546"/>
                  </a:lnTo>
                  <a:lnTo>
                    <a:pt x="389" y="589"/>
                  </a:lnTo>
                  <a:lnTo>
                    <a:pt x="318" y="629"/>
                  </a:lnTo>
                  <a:lnTo>
                    <a:pt x="243" y="662"/>
                  </a:lnTo>
                  <a:lnTo>
                    <a:pt x="166" y="686"/>
                  </a:lnTo>
                  <a:lnTo>
                    <a:pt x="132" y="682"/>
                  </a:lnTo>
                  <a:lnTo>
                    <a:pt x="104" y="670"/>
                  </a:lnTo>
                  <a:lnTo>
                    <a:pt x="79" y="653"/>
                  </a:lnTo>
                  <a:lnTo>
                    <a:pt x="60" y="634"/>
                  </a:lnTo>
                  <a:lnTo>
                    <a:pt x="42" y="608"/>
                  </a:lnTo>
                  <a:lnTo>
                    <a:pt x="28" y="580"/>
                  </a:lnTo>
                  <a:lnTo>
                    <a:pt x="17" y="549"/>
                  </a:lnTo>
                  <a:lnTo>
                    <a:pt x="10" y="520"/>
                  </a:lnTo>
                  <a:lnTo>
                    <a:pt x="1" y="452"/>
                  </a:lnTo>
                  <a:lnTo>
                    <a:pt x="0" y="387"/>
                  </a:lnTo>
                  <a:lnTo>
                    <a:pt x="3" y="323"/>
                  </a:lnTo>
                  <a:lnTo>
                    <a:pt x="11" y="259"/>
                  </a:lnTo>
                  <a:lnTo>
                    <a:pt x="18" y="194"/>
                  </a:lnTo>
                  <a:lnTo>
                    <a:pt x="27" y="130"/>
                  </a:lnTo>
                  <a:lnTo>
                    <a:pt x="31" y="65"/>
                  </a:lnTo>
                  <a:lnTo>
                    <a:pt x="31" y="0"/>
                  </a:lnTo>
                  <a:lnTo>
                    <a:pt x="132" y="10"/>
                  </a:lnTo>
                  <a:lnTo>
                    <a:pt x="232" y="28"/>
                  </a:lnTo>
                  <a:lnTo>
                    <a:pt x="328" y="52"/>
                  </a:lnTo>
                  <a:lnTo>
                    <a:pt x="420" y="86"/>
                  </a:lnTo>
                  <a:lnTo>
                    <a:pt x="509" y="124"/>
                  </a:lnTo>
                  <a:lnTo>
                    <a:pt x="595" y="172"/>
                  </a:lnTo>
                  <a:lnTo>
                    <a:pt x="676" y="227"/>
                  </a:lnTo>
                  <a:lnTo>
                    <a:pt x="757" y="29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ChangeAspect="1"/>
            </p:cNvSpPr>
            <p:nvPr/>
          </p:nvSpPr>
          <p:spPr bwMode="auto">
            <a:xfrm>
              <a:off x="2543" y="2817"/>
              <a:ext cx="266" cy="194"/>
            </a:xfrm>
            <a:custGeom>
              <a:avLst/>
              <a:gdLst/>
              <a:ahLst/>
              <a:cxnLst>
                <a:cxn ang="0">
                  <a:pos x="725" y="110"/>
                </a:cxn>
                <a:cxn ang="0">
                  <a:pos x="725" y="504"/>
                </a:cxn>
                <a:cxn ang="0">
                  <a:pos x="652" y="527"/>
                </a:cxn>
                <a:cxn ang="0">
                  <a:pos x="582" y="530"/>
                </a:cxn>
                <a:cxn ang="0">
                  <a:pos x="513" y="517"/>
                </a:cxn>
                <a:cxn ang="0">
                  <a:pos x="446" y="497"/>
                </a:cxn>
                <a:cxn ang="0">
                  <a:pos x="377" y="471"/>
                </a:cxn>
                <a:cxn ang="0">
                  <a:pos x="308" y="447"/>
                </a:cxn>
                <a:cxn ang="0">
                  <a:pos x="237" y="427"/>
                </a:cxn>
                <a:cxn ang="0">
                  <a:pos x="166" y="421"/>
                </a:cxn>
                <a:cxn ang="0">
                  <a:pos x="0" y="411"/>
                </a:cxn>
                <a:cxn ang="0">
                  <a:pos x="9" y="307"/>
                </a:cxn>
                <a:cxn ang="0">
                  <a:pos x="24" y="323"/>
                </a:cxn>
                <a:cxn ang="0">
                  <a:pos x="45" y="326"/>
                </a:cxn>
                <a:cxn ang="0">
                  <a:pos x="69" y="318"/>
                </a:cxn>
                <a:cxn ang="0">
                  <a:pos x="98" y="309"/>
                </a:cxn>
                <a:cxn ang="0">
                  <a:pos x="129" y="292"/>
                </a:cxn>
                <a:cxn ang="0">
                  <a:pos x="161" y="276"/>
                </a:cxn>
                <a:cxn ang="0">
                  <a:pos x="194" y="262"/>
                </a:cxn>
                <a:cxn ang="0">
                  <a:pos x="227" y="255"/>
                </a:cxn>
                <a:cxn ang="0">
                  <a:pos x="243" y="257"/>
                </a:cxn>
                <a:cxn ang="0">
                  <a:pos x="263" y="257"/>
                </a:cxn>
                <a:cxn ang="0">
                  <a:pos x="282" y="254"/>
                </a:cxn>
                <a:cxn ang="0">
                  <a:pos x="303" y="249"/>
                </a:cxn>
                <a:cxn ang="0">
                  <a:pos x="322" y="242"/>
                </a:cxn>
                <a:cxn ang="0">
                  <a:pos x="341" y="234"/>
                </a:cxn>
                <a:cxn ang="0">
                  <a:pos x="358" y="224"/>
                </a:cxn>
                <a:cxn ang="0">
                  <a:pos x="372" y="214"/>
                </a:cxn>
                <a:cxn ang="0">
                  <a:pos x="319" y="204"/>
                </a:cxn>
                <a:cxn ang="0">
                  <a:pos x="270" y="203"/>
                </a:cxn>
                <a:cxn ang="0">
                  <a:pos x="222" y="204"/>
                </a:cxn>
                <a:cxn ang="0">
                  <a:pos x="178" y="213"/>
                </a:cxn>
                <a:cxn ang="0">
                  <a:pos x="135" y="224"/>
                </a:cxn>
                <a:cxn ang="0">
                  <a:pos x="92" y="240"/>
                </a:cxn>
                <a:cxn ang="0">
                  <a:pos x="50" y="255"/>
                </a:cxn>
                <a:cxn ang="0">
                  <a:pos x="9" y="276"/>
                </a:cxn>
                <a:cxn ang="0">
                  <a:pos x="4" y="237"/>
                </a:cxn>
                <a:cxn ang="0">
                  <a:pos x="11" y="207"/>
                </a:cxn>
                <a:cxn ang="0">
                  <a:pos x="26" y="183"/>
                </a:cxn>
                <a:cxn ang="0">
                  <a:pos x="52" y="165"/>
                </a:cxn>
                <a:cxn ang="0">
                  <a:pos x="78" y="147"/>
                </a:cxn>
                <a:cxn ang="0">
                  <a:pos x="109" y="133"/>
                </a:cxn>
                <a:cxn ang="0">
                  <a:pos x="139" y="117"/>
                </a:cxn>
                <a:cxn ang="0">
                  <a:pos x="166" y="100"/>
                </a:cxn>
                <a:cxn ang="0">
                  <a:pos x="232" y="76"/>
                </a:cxn>
                <a:cxn ang="0">
                  <a:pos x="306" y="50"/>
                </a:cxn>
                <a:cxn ang="0">
                  <a:pos x="384" y="24"/>
                </a:cxn>
                <a:cxn ang="0">
                  <a:pos x="464" y="7"/>
                </a:cxn>
                <a:cxn ang="0">
                  <a:pos x="540" y="0"/>
                </a:cxn>
                <a:cxn ang="0">
                  <a:pos x="611" y="13"/>
                </a:cxn>
                <a:cxn ang="0">
                  <a:pos x="673" y="47"/>
                </a:cxn>
                <a:cxn ang="0">
                  <a:pos x="725" y="110"/>
                </a:cxn>
              </a:cxnLst>
              <a:rect l="0" t="0" r="r" b="b"/>
              <a:pathLst>
                <a:path w="725" h="530">
                  <a:moveTo>
                    <a:pt x="725" y="110"/>
                  </a:moveTo>
                  <a:lnTo>
                    <a:pt x="725" y="504"/>
                  </a:lnTo>
                  <a:lnTo>
                    <a:pt x="652" y="527"/>
                  </a:lnTo>
                  <a:lnTo>
                    <a:pt x="582" y="530"/>
                  </a:lnTo>
                  <a:lnTo>
                    <a:pt x="513" y="517"/>
                  </a:lnTo>
                  <a:lnTo>
                    <a:pt x="446" y="497"/>
                  </a:lnTo>
                  <a:lnTo>
                    <a:pt x="377" y="471"/>
                  </a:lnTo>
                  <a:lnTo>
                    <a:pt x="308" y="447"/>
                  </a:lnTo>
                  <a:lnTo>
                    <a:pt x="237" y="427"/>
                  </a:lnTo>
                  <a:lnTo>
                    <a:pt x="166" y="421"/>
                  </a:lnTo>
                  <a:lnTo>
                    <a:pt x="0" y="411"/>
                  </a:lnTo>
                  <a:lnTo>
                    <a:pt x="9" y="307"/>
                  </a:lnTo>
                  <a:lnTo>
                    <a:pt x="24" y="323"/>
                  </a:lnTo>
                  <a:lnTo>
                    <a:pt x="45" y="326"/>
                  </a:lnTo>
                  <a:lnTo>
                    <a:pt x="69" y="318"/>
                  </a:lnTo>
                  <a:lnTo>
                    <a:pt x="98" y="309"/>
                  </a:lnTo>
                  <a:lnTo>
                    <a:pt x="129" y="292"/>
                  </a:lnTo>
                  <a:lnTo>
                    <a:pt x="161" y="276"/>
                  </a:lnTo>
                  <a:lnTo>
                    <a:pt x="194" y="262"/>
                  </a:lnTo>
                  <a:lnTo>
                    <a:pt x="227" y="255"/>
                  </a:lnTo>
                  <a:lnTo>
                    <a:pt x="243" y="257"/>
                  </a:lnTo>
                  <a:lnTo>
                    <a:pt x="263" y="257"/>
                  </a:lnTo>
                  <a:lnTo>
                    <a:pt x="282" y="254"/>
                  </a:lnTo>
                  <a:lnTo>
                    <a:pt x="303" y="249"/>
                  </a:lnTo>
                  <a:lnTo>
                    <a:pt x="322" y="242"/>
                  </a:lnTo>
                  <a:lnTo>
                    <a:pt x="341" y="234"/>
                  </a:lnTo>
                  <a:lnTo>
                    <a:pt x="358" y="224"/>
                  </a:lnTo>
                  <a:lnTo>
                    <a:pt x="372" y="214"/>
                  </a:lnTo>
                  <a:lnTo>
                    <a:pt x="319" y="204"/>
                  </a:lnTo>
                  <a:lnTo>
                    <a:pt x="270" y="203"/>
                  </a:lnTo>
                  <a:lnTo>
                    <a:pt x="222" y="204"/>
                  </a:lnTo>
                  <a:lnTo>
                    <a:pt x="178" y="213"/>
                  </a:lnTo>
                  <a:lnTo>
                    <a:pt x="135" y="224"/>
                  </a:lnTo>
                  <a:lnTo>
                    <a:pt x="92" y="240"/>
                  </a:lnTo>
                  <a:lnTo>
                    <a:pt x="50" y="255"/>
                  </a:lnTo>
                  <a:lnTo>
                    <a:pt x="9" y="276"/>
                  </a:lnTo>
                  <a:lnTo>
                    <a:pt x="4" y="237"/>
                  </a:lnTo>
                  <a:lnTo>
                    <a:pt x="11" y="207"/>
                  </a:lnTo>
                  <a:lnTo>
                    <a:pt x="26" y="183"/>
                  </a:lnTo>
                  <a:lnTo>
                    <a:pt x="52" y="165"/>
                  </a:lnTo>
                  <a:lnTo>
                    <a:pt x="78" y="147"/>
                  </a:lnTo>
                  <a:lnTo>
                    <a:pt x="109" y="133"/>
                  </a:lnTo>
                  <a:lnTo>
                    <a:pt x="139" y="117"/>
                  </a:lnTo>
                  <a:lnTo>
                    <a:pt x="166" y="100"/>
                  </a:lnTo>
                  <a:lnTo>
                    <a:pt x="232" y="76"/>
                  </a:lnTo>
                  <a:lnTo>
                    <a:pt x="306" y="50"/>
                  </a:lnTo>
                  <a:lnTo>
                    <a:pt x="384" y="24"/>
                  </a:lnTo>
                  <a:lnTo>
                    <a:pt x="464" y="7"/>
                  </a:lnTo>
                  <a:lnTo>
                    <a:pt x="540" y="0"/>
                  </a:lnTo>
                  <a:lnTo>
                    <a:pt x="611" y="13"/>
                  </a:lnTo>
                  <a:lnTo>
                    <a:pt x="673" y="47"/>
                  </a:lnTo>
                  <a:lnTo>
                    <a:pt x="725" y="1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 noChangeAspect="1"/>
            </p:cNvSpPr>
            <p:nvPr/>
          </p:nvSpPr>
          <p:spPr bwMode="auto">
            <a:xfrm>
              <a:off x="2422" y="2885"/>
              <a:ext cx="91" cy="90"/>
            </a:xfrm>
            <a:custGeom>
              <a:avLst/>
              <a:gdLst/>
              <a:ahLst/>
              <a:cxnLst>
                <a:cxn ang="0">
                  <a:pos x="249" y="10"/>
                </a:cxn>
                <a:cxn ang="0">
                  <a:pos x="247" y="41"/>
                </a:cxn>
                <a:cxn ang="0">
                  <a:pos x="247" y="74"/>
                </a:cxn>
                <a:cxn ang="0">
                  <a:pos x="244" y="106"/>
                </a:cxn>
                <a:cxn ang="0">
                  <a:pos x="240" y="140"/>
                </a:cxn>
                <a:cxn ang="0">
                  <a:pos x="232" y="168"/>
                </a:cxn>
                <a:cxn ang="0">
                  <a:pos x="222" y="196"/>
                </a:cxn>
                <a:cxn ang="0">
                  <a:pos x="206" y="219"/>
                </a:cxn>
                <a:cxn ang="0">
                  <a:pos x="187" y="238"/>
                </a:cxn>
                <a:cxn ang="0">
                  <a:pos x="166" y="244"/>
                </a:cxn>
                <a:cxn ang="0">
                  <a:pos x="146" y="248"/>
                </a:cxn>
                <a:cxn ang="0">
                  <a:pos x="125" y="248"/>
                </a:cxn>
                <a:cxn ang="0">
                  <a:pos x="107" y="247"/>
                </a:cxn>
                <a:cxn ang="0">
                  <a:pos x="88" y="238"/>
                </a:cxn>
                <a:cxn ang="0">
                  <a:pos x="73" y="227"/>
                </a:cxn>
                <a:cxn ang="0">
                  <a:pos x="60" y="209"/>
                </a:cxn>
                <a:cxn ang="0">
                  <a:pos x="52" y="186"/>
                </a:cxn>
                <a:cxn ang="0">
                  <a:pos x="0" y="52"/>
                </a:cxn>
                <a:cxn ang="0">
                  <a:pos x="29" y="41"/>
                </a:cxn>
                <a:cxn ang="0">
                  <a:pos x="62" y="31"/>
                </a:cxn>
                <a:cxn ang="0">
                  <a:pos x="91" y="20"/>
                </a:cxn>
                <a:cxn ang="0">
                  <a:pos x="123" y="12"/>
                </a:cxn>
                <a:cxn ang="0">
                  <a:pos x="154" y="3"/>
                </a:cxn>
                <a:cxn ang="0">
                  <a:pos x="185" y="0"/>
                </a:cxn>
                <a:cxn ang="0">
                  <a:pos x="216" y="0"/>
                </a:cxn>
                <a:cxn ang="0">
                  <a:pos x="249" y="10"/>
                </a:cxn>
              </a:cxnLst>
              <a:rect l="0" t="0" r="r" b="b"/>
              <a:pathLst>
                <a:path w="249" h="248">
                  <a:moveTo>
                    <a:pt x="249" y="10"/>
                  </a:moveTo>
                  <a:lnTo>
                    <a:pt x="247" y="41"/>
                  </a:lnTo>
                  <a:lnTo>
                    <a:pt x="247" y="74"/>
                  </a:lnTo>
                  <a:lnTo>
                    <a:pt x="244" y="106"/>
                  </a:lnTo>
                  <a:lnTo>
                    <a:pt x="240" y="140"/>
                  </a:lnTo>
                  <a:lnTo>
                    <a:pt x="232" y="168"/>
                  </a:lnTo>
                  <a:lnTo>
                    <a:pt x="222" y="196"/>
                  </a:lnTo>
                  <a:lnTo>
                    <a:pt x="206" y="219"/>
                  </a:lnTo>
                  <a:lnTo>
                    <a:pt x="187" y="238"/>
                  </a:lnTo>
                  <a:lnTo>
                    <a:pt x="166" y="244"/>
                  </a:lnTo>
                  <a:lnTo>
                    <a:pt x="146" y="248"/>
                  </a:lnTo>
                  <a:lnTo>
                    <a:pt x="125" y="248"/>
                  </a:lnTo>
                  <a:lnTo>
                    <a:pt x="107" y="247"/>
                  </a:lnTo>
                  <a:lnTo>
                    <a:pt x="88" y="238"/>
                  </a:lnTo>
                  <a:lnTo>
                    <a:pt x="73" y="227"/>
                  </a:lnTo>
                  <a:lnTo>
                    <a:pt x="60" y="209"/>
                  </a:lnTo>
                  <a:lnTo>
                    <a:pt x="52" y="186"/>
                  </a:lnTo>
                  <a:lnTo>
                    <a:pt x="0" y="52"/>
                  </a:lnTo>
                  <a:lnTo>
                    <a:pt x="29" y="41"/>
                  </a:lnTo>
                  <a:lnTo>
                    <a:pt x="62" y="31"/>
                  </a:lnTo>
                  <a:lnTo>
                    <a:pt x="91" y="20"/>
                  </a:lnTo>
                  <a:lnTo>
                    <a:pt x="123" y="12"/>
                  </a:lnTo>
                  <a:lnTo>
                    <a:pt x="154" y="3"/>
                  </a:lnTo>
                  <a:lnTo>
                    <a:pt x="185" y="0"/>
                  </a:lnTo>
                  <a:lnTo>
                    <a:pt x="216" y="0"/>
                  </a:lnTo>
                  <a:lnTo>
                    <a:pt x="249" y="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" name="Can 104"/>
          <p:cNvSpPr/>
          <p:nvPr/>
        </p:nvSpPr>
        <p:spPr>
          <a:xfrm>
            <a:off x="7005486" y="1283109"/>
            <a:ext cx="634198" cy="796416"/>
          </a:xfrm>
          <a:prstGeom prst="can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/>
      <p:bldP spid="47" grpId="0" animBg="1"/>
      <p:bldP spid="48" grpId="0" animBg="1"/>
      <p:bldP spid="41" grpId="0" animBg="1"/>
      <p:bldP spid="42" grpId="0" animBg="1"/>
      <p:bldP spid="43" grpId="0" animBg="1"/>
      <p:bldP spid="51" grpId="0" animBg="1"/>
      <p:bldP spid="55" grpId="0" animBg="1"/>
      <p:bldP spid="1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204"/>
          <p:cNvGrpSpPr/>
          <p:nvPr/>
        </p:nvGrpSpPr>
        <p:grpSpPr>
          <a:xfrm>
            <a:off x="6221990" y="1226779"/>
            <a:ext cx="865187" cy="792163"/>
            <a:chOff x="5177248" y="2526481"/>
            <a:chExt cx="865187" cy="792163"/>
          </a:xfrm>
        </p:grpSpPr>
        <p:sp>
          <p:nvSpPr>
            <p:cNvPr id="101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02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03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6610"/>
            <a:ext cx="8229600" cy="720725"/>
          </a:xfrm>
        </p:spPr>
        <p:txBody>
          <a:bodyPr>
            <a:normAutofit fontScale="90000"/>
          </a:bodyPr>
          <a:lstStyle/>
          <a:p>
            <a:r>
              <a:rPr lang="fr-CH" dirty="0" err="1" smtClean="0"/>
              <a:t>Bounded</a:t>
            </a:r>
            <a:r>
              <a:rPr lang="fr-CH" dirty="0" smtClean="0"/>
              <a:t>-Quantum-Storage Model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700213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15801" y="2173237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2" name="Group 96"/>
          <p:cNvGrpSpPr/>
          <p:nvPr/>
        </p:nvGrpSpPr>
        <p:grpSpPr>
          <a:xfrm>
            <a:off x="3408925" y="1118572"/>
            <a:ext cx="2260600" cy="461297"/>
            <a:chOff x="5444203" y="2740895"/>
            <a:chExt cx="2260600" cy="461297"/>
          </a:xfrm>
        </p:grpSpPr>
        <p:grpSp>
          <p:nvGrpSpPr>
            <p:cNvPr id="3" name="Group 94"/>
            <p:cNvGrpSpPr/>
            <p:nvPr/>
          </p:nvGrpSpPr>
          <p:grpSpPr>
            <a:xfrm>
              <a:off x="6358603" y="2755643"/>
              <a:ext cx="431800" cy="431800"/>
              <a:chOff x="6609326" y="2787752"/>
              <a:chExt cx="431800" cy="431800"/>
            </a:xfrm>
          </p:grpSpPr>
          <p:sp>
            <p:nvSpPr>
              <p:cNvPr id="82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3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4" name="Group 95"/>
            <p:cNvGrpSpPr/>
            <p:nvPr/>
          </p:nvGrpSpPr>
          <p:grpSpPr>
            <a:xfrm>
              <a:off x="7273003" y="2740895"/>
              <a:ext cx="431800" cy="431800"/>
              <a:chOff x="6609326" y="2340077"/>
              <a:chExt cx="431800" cy="431800"/>
            </a:xfrm>
          </p:grpSpPr>
          <p:sp>
            <p:nvSpPr>
              <p:cNvPr id="84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5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5" name="Group 93"/>
            <p:cNvGrpSpPr/>
            <p:nvPr/>
          </p:nvGrpSpPr>
          <p:grpSpPr>
            <a:xfrm>
              <a:off x="6815803" y="2755643"/>
              <a:ext cx="431800" cy="431800"/>
              <a:chOff x="6609326" y="3248127"/>
              <a:chExt cx="431800" cy="431800"/>
            </a:xfrm>
          </p:grpSpPr>
          <p:sp>
            <p:nvSpPr>
              <p:cNvPr id="86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7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6" name="Group 92"/>
            <p:cNvGrpSpPr/>
            <p:nvPr/>
          </p:nvGrpSpPr>
          <p:grpSpPr>
            <a:xfrm>
              <a:off x="5901403" y="2755643"/>
              <a:ext cx="431800" cy="431800"/>
              <a:chOff x="6609326" y="3703740"/>
              <a:chExt cx="431800" cy="431800"/>
            </a:xfrm>
          </p:grpSpPr>
          <p:sp>
            <p:nvSpPr>
              <p:cNvPr id="88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9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7" name="Group 91"/>
            <p:cNvGrpSpPr/>
            <p:nvPr/>
          </p:nvGrpSpPr>
          <p:grpSpPr>
            <a:xfrm>
              <a:off x="5444203" y="2770392"/>
              <a:ext cx="431800" cy="431800"/>
              <a:chOff x="6609326" y="4159352"/>
              <a:chExt cx="431800" cy="431800"/>
            </a:xfrm>
          </p:grpSpPr>
          <p:sp>
            <p:nvSpPr>
              <p:cNvPr id="90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91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pic>
        <p:nvPicPr>
          <p:cNvPr id="35" name="Picture 10" descr="BD0743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22" y="2504215"/>
            <a:ext cx="967949" cy="1000985"/>
          </a:xfrm>
          <a:prstGeom prst="rect">
            <a:avLst/>
          </a:prstGeom>
          <a:noFill/>
        </p:spPr>
      </p:pic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24727" y="3763779"/>
            <a:ext cx="1116393" cy="732022"/>
          </a:xfrm>
          <a:prstGeom prst="rect">
            <a:avLst/>
          </a:prstGeom>
          <a:solidFill>
            <a:srgbClr val="9B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r>
              <a:rPr lang="en-US" sz="2400" b="0" dirty="0" smtClean="0">
                <a:cs typeface="Arial" charset="0"/>
              </a:rPr>
              <a:t>1-2 OT</a:t>
            </a:r>
            <a:endParaRPr lang="en-US" sz="2400" b="0" dirty="0">
              <a:cs typeface="Arial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34562" y="4830087"/>
            <a:ext cx="1121797" cy="7477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400" b="0" dirty="0" smtClean="0">
              <a:latin typeface="+mj-lt"/>
              <a:cs typeface="Arial" charset="0"/>
            </a:endParaRPr>
          </a:p>
          <a:p>
            <a:pPr algn="ctr" eaLnBrk="0" hangingPunct="0"/>
            <a:r>
              <a:rPr lang="en-US" sz="3600" b="0" dirty="0" smtClean="0">
                <a:latin typeface="+mj-lt"/>
                <a:cs typeface="Arial" charset="0"/>
              </a:rPr>
              <a:t>=</a:t>
            </a:r>
            <a:endParaRPr lang="en-US" sz="3600" b="0" dirty="0">
              <a:latin typeface="+mj-lt"/>
              <a:cs typeface="Arial" charset="0"/>
            </a:endParaRPr>
          </a:p>
        </p:txBody>
      </p:sp>
      <p:sp>
        <p:nvSpPr>
          <p:cNvPr id="53" name="Rectangle 298"/>
          <p:cNvSpPr>
            <a:spLocks noChangeArrowheads="1"/>
          </p:cNvSpPr>
          <p:nvPr/>
        </p:nvSpPr>
        <p:spPr bwMode="auto">
          <a:xfrm>
            <a:off x="621420" y="4859111"/>
            <a:ext cx="201540" cy="29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000" b="0" dirty="0" smtClean="0">
                <a:latin typeface="Lucida Sans Unicode"/>
                <a:cs typeface="Arial" charset="0"/>
              </a:rPr>
              <a:t>?</a:t>
            </a:r>
            <a:endParaRPr lang="de-CH" sz="2000" b="0" baseline="-25000" dirty="0">
              <a:latin typeface="Lucida Sans Unicode"/>
              <a:cs typeface="Arial" charset="0"/>
            </a:endParaRPr>
          </a:p>
        </p:txBody>
      </p:sp>
      <p:sp>
        <p:nvSpPr>
          <p:cNvPr id="57" name="Rectangle 298"/>
          <p:cNvSpPr>
            <a:spLocks noChangeArrowheads="1"/>
          </p:cNvSpPr>
          <p:nvPr/>
        </p:nvSpPr>
        <p:spPr bwMode="auto">
          <a:xfrm>
            <a:off x="1504336" y="2426795"/>
            <a:ext cx="7639664" cy="389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quantum memory bound applies at a specified moment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besides that, players are </a:t>
            </a:r>
            <a:r>
              <a:rPr lang="en-US" sz="2400" b="0" dirty="0" smtClean="0">
                <a:solidFill>
                  <a:schemeClr val="accent2"/>
                </a:solidFill>
                <a:cs typeface="Arial" charset="0"/>
              </a:rPr>
              <a:t>unbounded</a:t>
            </a:r>
            <a:r>
              <a:rPr lang="en-US" sz="2400" b="0" dirty="0" smtClean="0">
                <a:cs typeface="Arial" charset="0"/>
              </a:rPr>
              <a:t> </a:t>
            </a:r>
            <a:br>
              <a:rPr lang="en-US" sz="2400" b="0" dirty="0" smtClean="0">
                <a:cs typeface="Arial" charset="0"/>
              </a:rPr>
            </a:br>
            <a:r>
              <a:rPr lang="en-US" sz="2400" b="0" dirty="0" smtClean="0">
                <a:cs typeface="Arial" charset="0"/>
              </a:rPr>
              <a:t>(in time and space)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honest players do not need </a:t>
            </a:r>
            <a:r>
              <a:rPr lang="en-US" sz="2400" b="0" dirty="0" smtClean="0">
                <a:solidFill>
                  <a:srgbClr val="0000FF"/>
                </a:solidFill>
                <a:cs typeface="Arial" charset="0"/>
              </a:rPr>
              <a:t>quantum memory </a:t>
            </a:r>
            <a:r>
              <a:rPr lang="en-US" sz="2400" b="0" dirty="0" smtClean="0">
                <a:cs typeface="Arial" charset="0"/>
              </a:rPr>
              <a:t>at all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honest players:		    </a:t>
            </a:r>
            <a:r>
              <a:rPr lang="en-US" sz="2400" dirty="0" smtClean="0">
                <a:solidFill>
                  <a:schemeClr val="accent2"/>
                </a:solidFill>
                <a:cs typeface="Arial" charset="0"/>
              </a:rPr>
              <a:t>0</a:t>
            </a:r>
            <a:r>
              <a:rPr lang="en-US" sz="2400" b="0" dirty="0" smtClean="0">
                <a:cs typeface="Arial" charset="0"/>
              </a:rPr>
              <a:t>	  k	</a:t>
            </a:r>
            <a:br>
              <a:rPr lang="en-US" sz="2400" b="0" dirty="0" smtClean="0">
                <a:cs typeface="Arial" charset="0"/>
              </a:rPr>
            </a:br>
            <a:r>
              <a:rPr lang="en-US" sz="2400" b="0" dirty="0" smtClean="0">
                <a:cs typeface="Arial" charset="0"/>
              </a:rPr>
              <a:t>dishonest players:	</a:t>
            </a:r>
            <a:r>
              <a:rPr lang="en-US" sz="2400" dirty="0" smtClean="0">
                <a:solidFill>
                  <a:schemeClr val="accent2"/>
                </a:solidFill>
                <a:cs typeface="Arial" charset="0"/>
              </a:rPr>
              <a:t>&lt;n/4</a:t>
            </a:r>
            <a:r>
              <a:rPr lang="en-US" sz="2400" b="0" dirty="0" smtClean="0">
                <a:cs typeface="Arial" charset="0"/>
              </a:rPr>
              <a:t>	&lt;</a:t>
            </a:r>
            <a:r>
              <a:rPr lang="en-US" sz="2400" b="0" dirty="0" smtClean="0">
                <a:latin typeface="Lucida Sans Unicode"/>
                <a:cs typeface="Arial" charset="0"/>
              </a:rPr>
              <a:t>k</a:t>
            </a:r>
            <a:r>
              <a:rPr lang="en-US" sz="2400" b="0" baseline="30000" dirty="0" smtClean="0">
                <a:latin typeface="Arial"/>
                <a:cs typeface="Arial" charset="0"/>
              </a:rPr>
              <a:t>2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solidFill>
                  <a:schemeClr val="accent2"/>
                </a:solidFill>
                <a:cs typeface="Arial" charset="0"/>
              </a:rPr>
              <a:t>unconditional security </a:t>
            </a:r>
            <a:r>
              <a:rPr lang="en-US" sz="2400" b="0" dirty="0" smtClean="0">
                <a:cs typeface="Arial" charset="0"/>
              </a:rPr>
              <a:t>against quantum-memory bounded adversaries</a:t>
            </a:r>
            <a:endParaRPr lang="en-US" sz="2400" b="0" baseline="30000" dirty="0" smtClean="0">
              <a:latin typeface="Arial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 rot="10800000" flipV="1">
            <a:off x="545691" y="698938"/>
            <a:ext cx="4866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>[</a:t>
            </a:r>
            <a:r>
              <a:rPr lang="en-US" b="0" dirty="0" err="1" smtClean="0"/>
              <a:t>Damgaard</a:t>
            </a:r>
            <a:r>
              <a:rPr lang="en-US" b="0" dirty="0" smtClean="0"/>
              <a:t> Fehr </a:t>
            </a:r>
            <a:r>
              <a:rPr lang="en-US" b="0" dirty="0" err="1" smtClean="0"/>
              <a:t>Salvail</a:t>
            </a:r>
            <a:r>
              <a:rPr lang="en-US" b="0" dirty="0" smtClean="0"/>
              <a:t> S 05]</a:t>
            </a:r>
            <a:endParaRPr lang="en-US" b="0" dirty="0"/>
          </a:p>
        </p:txBody>
      </p:sp>
      <p:pic>
        <p:nvPicPr>
          <p:cNvPr id="41" name="Picture 4" descr="j00915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2921" y="1089337"/>
            <a:ext cx="803634" cy="1220832"/>
          </a:xfrm>
          <a:prstGeom prst="rect">
            <a:avLst/>
          </a:prstGeom>
          <a:noFill/>
        </p:spPr>
      </p:pic>
      <p:pic>
        <p:nvPicPr>
          <p:cNvPr id="42" name="Picture 5" descr="j00916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024" y="1413365"/>
            <a:ext cx="931555" cy="1055762"/>
          </a:xfrm>
          <a:prstGeom prst="rect">
            <a:avLst/>
          </a:prstGeom>
          <a:noFill/>
        </p:spPr>
      </p:pic>
      <p:sp>
        <p:nvSpPr>
          <p:cNvPr id="43" name="Can 42"/>
          <p:cNvSpPr/>
          <p:nvPr/>
        </p:nvSpPr>
        <p:spPr>
          <a:xfrm>
            <a:off x="1725561" y="1445340"/>
            <a:ext cx="368709" cy="501447"/>
          </a:xfrm>
          <a:prstGeom prst="can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an 43"/>
          <p:cNvSpPr/>
          <p:nvPr/>
        </p:nvSpPr>
        <p:spPr>
          <a:xfrm>
            <a:off x="7226727" y="1489590"/>
            <a:ext cx="353961" cy="545691"/>
          </a:xfrm>
          <a:prstGeom prst="can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75"/>
          <p:cNvGrpSpPr>
            <a:grpSpLocks noChangeAspect="1"/>
          </p:cNvGrpSpPr>
          <p:nvPr/>
        </p:nvGrpSpPr>
        <p:grpSpPr bwMode="auto">
          <a:xfrm>
            <a:off x="7739026" y="1016614"/>
            <a:ext cx="844550" cy="1295400"/>
            <a:chOff x="1791" y="572"/>
            <a:chExt cx="1659" cy="2541"/>
          </a:xfrm>
        </p:grpSpPr>
        <p:sp>
          <p:nvSpPr>
            <p:cNvPr id="49" name="AutoShape 76"/>
            <p:cNvSpPr>
              <a:spLocks noChangeAspect="1" noChangeArrowheads="1"/>
            </p:cNvSpPr>
            <p:nvPr/>
          </p:nvSpPr>
          <p:spPr bwMode="auto">
            <a:xfrm rot="12426342">
              <a:off x="3134" y="655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50" name="AutoShape 77"/>
            <p:cNvSpPr>
              <a:spLocks noChangeAspect="1" noChangeArrowheads="1"/>
            </p:cNvSpPr>
            <p:nvPr/>
          </p:nvSpPr>
          <p:spPr bwMode="auto">
            <a:xfrm>
              <a:off x="2054" y="572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51" name="AutoShape 78"/>
            <p:cNvSpPr>
              <a:spLocks noChangeAspect="1" noChangeArrowheads="1" noTextEdit="1"/>
            </p:cNvSpPr>
            <p:nvPr/>
          </p:nvSpPr>
          <p:spPr bwMode="auto">
            <a:xfrm>
              <a:off x="1791" y="738"/>
              <a:ext cx="1564" cy="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9"/>
            <p:cNvSpPr>
              <a:spLocks noChangeAspect="1"/>
            </p:cNvSpPr>
            <p:nvPr/>
          </p:nvSpPr>
          <p:spPr bwMode="auto">
            <a:xfrm>
              <a:off x="1805" y="754"/>
              <a:ext cx="1522" cy="2030"/>
            </a:xfrm>
            <a:custGeom>
              <a:avLst/>
              <a:gdLst/>
              <a:ahLst/>
              <a:cxnLst>
                <a:cxn ang="0">
                  <a:pos x="3314" y="282"/>
                </a:cxn>
                <a:cxn ang="0">
                  <a:pos x="3538" y="459"/>
                </a:cxn>
                <a:cxn ang="0">
                  <a:pos x="3696" y="698"/>
                </a:cxn>
                <a:cxn ang="0">
                  <a:pos x="3826" y="856"/>
                </a:cxn>
                <a:cxn ang="0">
                  <a:pos x="3988" y="990"/>
                </a:cxn>
                <a:cxn ang="0">
                  <a:pos x="4096" y="1342"/>
                </a:cxn>
                <a:cxn ang="0">
                  <a:pos x="4109" y="2034"/>
                </a:cxn>
                <a:cxn ang="0">
                  <a:pos x="3975" y="2716"/>
                </a:cxn>
                <a:cxn ang="0">
                  <a:pos x="3875" y="2995"/>
                </a:cxn>
                <a:cxn ang="0">
                  <a:pos x="3827" y="3099"/>
                </a:cxn>
                <a:cxn ang="0">
                  <a:pos x="3789" y="3200"/>
                </a:cxn>
                <a:cxn ang="0">
                  <a:pos x="3878" y="3145"/>
                </a:cxn>
                <a:cxn ang="0">
                  <a:pos x="3986" y="3099"/>
                </a:cxn>
                <a:cxn ang="0">
                  <a:pos x="4107" y="3165"/>
                </a:cxn>
                <a:cxn ang="0">
                  <a:pos x="4154" y="3389"/>
                </a:cxn>
                <a:cxn ang="0">
                  <a:pos x="4114" y="3621"/>
                </a:cxn>
                <a:cxn ang="0">
                  <a:pos x="3968" y="3863"/>
                </a:cxn>
                <a:cxn ang="0">
                  <a:pos x="3730" y="4084"/>
                </a:cxn>
                <a:cxn ang="0">
                  <a:pos x="3457" y="4239"/>
                </a:cxn>
                <a:cxn ang="0">
                  <a:pos x="3220" y="4550"/>
                </a:cxn>
                <a:cxn ang="0">
                  <a:pos x="2882" y="4970"/>
                </a:cxn>
                <a:cxn ang="0">
                  <a:pos x="2492" y="5350"/>
                </a:cxn>
                <a:cxn ang="0">
                  <a:pos x="2172" y="5488"/>
                </a:cxn>
                <a:cxn ang="0">
                  <a:pos x="1833" y="5543"/>
                </a:cxn>
                <a:cxn ang="0">
                  <a:pos x="1390" y="5370"/>
                </a:cxn>
                <a:cxn ang="0">
                  <a:pos x="940" y="4867"/>
                </a:cxn>
                <a:cxn ang="0">
                  <a:pos x="712" y="4228"/>
                </a:cxn>
                <a:cxn ang="0">
                  <a:pos x="630" y="3979"/>
                </a:cxn>
                <a:cxn ang="0">
                  <a:pos x="544" y="3991"/>
                </a:cxn>
                <a:cxn ang="0">
                  <a:pos x="447" y="3959"/>
                </a:cxn>
                <a:cxn ang="0">
                  <a:pos x="273" y="3844"/>
                </a:cxn>
                <a:cxn ang="0">
                  <a:pos x="105" y="3637"/>
                </a:cxn>
                <a:cxn ang="0">
                  <a:pos x="3" y="3397"/>
                </a:cxn>
                <a:cxn ang="0">
                  <a:pos x="14" y="3196"/>
                </a:cxn>
                <a:cxn ang="0">
                  <a:pos x="97" y="3026"/>
                </a:cxn>
                <a:cxn ang="0">
                  <a:pos x="241" y="2937"/>
                </a:cxn>
                <a:cxn ang="0">
                  <a:pos x="335" y="2920"/>
                </a:cxn>
                <a:cxn ang="0">
                  <a:pos x="428" y="2937"/>
                </a:cxn>
                <a:cxn ang="0">
                  <a:pos x="474" y="2968"/>
                </a:cxn>
                <a:cxn ang="0">
                  <a:pos x="497" y="2982"/>
                </a:cxn>
                <a:cxn ang="0">
                  <a:pos x="522" y="2993"/>
                </a:cxn>
                <a:cxn ang="0">
                  <a:pos x="508" y="2799"/>
                </a:cxn>
                <a:cxn ang="0">
                  <a:pos x="509" y="2593"/>
                </a:cxn>
                <a:cxn ang="0">
                  <a:pos x="482" y="2355"/>
                </a:cxn>
                <a:cxn ang="0">
                  <a:pos x="480" y="2016"/>
                </a:cxn>
                <a:cxn ang="0">
                  <a:pos x="527" y="1675"/>
                </a:cxn>
                <a:cxn ang="0">
                  <a:pos x="640" y="1307"/>
                </a:cxn>
                <a:cxn ang="0">
                  <a:pos x="896" y="976"/>
                </a:cxn>
                <a:cxn ang="0">
                  <a:pos x="1238" y="719"/>
                </a:cxn>
                <a:cxn ang="0">
                  <a:pos x="1318" y="548"/>
                </a:cxn>
                <a:cxn ang="0">
                  <a:pos x="1454" y="413"/>
                </a:cxn>
                <a:cxn ang="0">
                  <a:pos x="1627" y="266"/>
                </a:cxn>
                <a:cxn ang="0">
                  <a:pos x="1897" y="155"/>
                </a:cxn>
                <a:cxn ang="0">
                  <a:pos x="2176" y="68"/>
                </a:cxn>
                <a:cxn ang="0">
                  <a:pos x="2443" y="4"/>
                </a:cxn>
                <a:cxn ang="0">
                  <a:pos x="2723" y="17"/>
                </a:cxn>
                <a:cxn ang="0">
                  <a:pos x="2969" y="117"/>
                </a:cxn>
              </a:cxnLst>
              <a:rect l="0" t="0" r="r" b="b"/>
              <a:pathLst>
                <a:path w="4154" h="5543">
                  <a:moveTo>
                    <a:pt x="3156" y="179"/>
                  </a:moveTo>
                  <a:lnTo>
                    <a:pt x="3235" y="230"/>
                  </a:lnTo>
                  <a:lnTo>
                    <a:pt x="3314" y="282"/>
                  </a:lnTo>
                  <a:lnTo>
                    <a:pt x="3393" y="337"/>
                  </a:lnTo>
                  <a:lnTo>
                    <a:pt x="3469" y="396"/>
                  </a:lnTo>
                  <a:lnTo>
                    <a:pt x="3538" y="459"/>
                  </a:lnTo>
                  <a:lnTo>
                    <a:pt x="3601" y="529"/>
                  </a:lnTo>
                  <a:lnTo>
                    <a:pt x="3653" y="608"/>
                  </a:lnTo>
                  <a:lnTo>
                    <a:pt x="3696" y="698"/>
                  </a:lnTo>
                  <a:lnTo>
                    <a:pt x="3727" y="760"/>
                  </a:lnTo>
                  <a:lnTo>
                    <a:pt x="3772" y="812"/>
                  </a:lnTo>
                  <a:lnTo>
                    <a:pt x="3826" y="856"/>
                  </a:lnTo>
                  <a:lnTo>
                    <a:pt x="3884" y="898"/>
                  </a:lnTo>
                  <a:lnTo>
                    <a:pt x="3938" y="941"/>
                  </a:lnTo>
                  <a:lnTo>
                    <a:pt x="3988" y="990"/>
                  </a:lnTo>
                  <a:lnTo>
                    <a:pt x="4026" y="1049"/>
                  </a:lnTo>
                  <a:lnTo>
                    <a:pt x="4048" y="1124"/>
                  </a:lnTo>
                  <a:lnTo>
                    <a:pt x="4096" y="1342"/>
                  </a:lnTo>
                  <a:lnTo>
                    <a:pt x="4121" y="1568"/>
                  </a:lnTo>
                  <a:lnTo>
                    <a:pt x="4123" y="1799"/>
                  </a:lnTo>
                  <a:lnTo>
                    <a:pt x="4109" y="2034"/>
                  </a:lnTo>
                  <a:lnTo>
                    <a:pt x="4076" y="2265"/>
                  </a:lnTo>
                  <a:lnTo>
                    <a:pt x="4031" y="2495"/>
                  </a:lnTo>
                  <a:lnTo>
                    <a:pt x="3975" y="2716"/>
                  </a:lnTo>
                  <a:lnTo>
                    <a:pt x="3913" y="2930"/>
                  </a:lnTo>
                  <a:lnTo>
                    <a:pt x="3893" y="2961"/>
                  </a:lnTo>
                  <a:lnTo>
                    <a:pt x="3875" y="2995"/>
                  </a:lnTo>
                  <a:lnTo>
                    <a:pt x="3858" y="3028"/>
                  </a:lnTo>
                  <a:lnTo>
                    <a:pt x="3843" y="3065"/>
                  </a:lnTo>
                  <a:lnTo>
                    <a:pt x="3827" y="3099"/>
                  </a:lnTo>
                  <a:lnTo>
                    <a:pt x="3813" y="3134"/>
                  </a:lnTo>
                  <a:lnTo>
                    <a:pt x="3801" y="3166"/>
                  </a:lnTo>
                  <a:lnTo>
                    <a:pt x="3789" y="3200"/>
                  </a:lnTo>
                  <a:lnTo>
                    <a:pt x="3816" y="3185"/>
                  </a:lnTo>
                  <a:lnTo>
                    <a:pt x="3847" y="3166"/>
                  </a:lnTo>
                  <a:lnTo>
                    <a:pt x="3878" y="3145"/>
                  </a:lnTo>
                  <a:lnTo>
                    <a:pt x="3913" y="3125"/>
                  </a:lnTo>
                  <a:lnTo>
                    <a:pt x="3948" y="3109"/>
                  </a:lnTo>
                  <a:lnTo>
                    <a:pt x="3986" y="3099"/>
                  </a:lnTo>
                  <a:lnTo>
                    <a:pt x="4026" y="3096"/>
                  </a:lnTo>
                  <a:lnTo>
                    <a:pt x="4069" y="3107"/>
                  </a:lnTo>
                  <a:lnTo>
                    <a:pt x="4107" y="3165"/>
                  </a:lnTo>
                  <a:lnTo>
                    <a:pt x="4134" y="3235"/>
                  </a:lnTo>
                  <a:lnTo>
                    <a:pt x="4148" y="3310"/>
                  </a:lnTo>
                  <a:lnTo>
                    <a:pt x="4154" y="3389"/>
                  </a:lnTo>
                  <a:lnTo>
                    <a:pt x="4147" y="3468"/>
                  </a:lnTo>
                  <a:lnTo>
                    <a:pt x="4134" y="3546"/>
                  </a:lnTo>
                  <a:lnTo>
                    <a:pt x="4114" y="3621"/>
                  </a:lnTo>
                  <a:lnTo>
                    <a:pt x="4090" y="3689"/>
                  </a:lnTo>
                  <a:lnTo>
                    <a:pt x="4033" y="3777"/>
                  </a:lnTo>
                  <a:lnTo>
                    <a:pt x="3968" y="3863"/>
                  </a:lnTo>
                  <a:lnTo>
                    <a:pt x="3895" y="3943"/>
                  </a:lnTo>
                  <a:lnTo>
                    <a:pt x="3816" y="4018"/>
                  </a:lnTo>
                  <a:lnTo>
                    <a:pt x="3730" y="4084"/>
                  </a:lnTo>
                  <a:lnTo>
                    <a:pt x="3642" y="4143"/>
                  </a:lnTo>
                  <a:lnTo>
                    <a:pt x="3549" y="4194"/>
                  </a:lnTo>
                  <a:lnTo>
                    <a:pt x="3457" y="4239"/>
                  </a:lnTo>
                  <a:lnTo>
                    <a:pt x="3384" y="4239"/>
                  </a:lnTo>
                  <a:lnTo>
                    <a:pt x="3308" y="4397"/>
                  </a:lnTo>
                  <a:lnTo>
                    <a:pt x="3220" y="4550"/>
                  </a:lnTo>
                  <a:lnTo>
                    <a:pt x="3116" y="4695"/>
                  </a:lnTo>
                  <a:lnTo>
                    <a:pt x="3004" y="4836"/>
                  </a:lnTo>
                  <a:lnTo>
                    <a:pt x="2882" y="4970"/>
                  </a:lnTo>
                  <a:lnTo>
                    <a:pt x="2754" y="5101"/>
                  </a:lnTo>
                  <a:lnTo>
                    <a:pt x="2623" y="5226"/>
                  </a:lnTo>
                  <a:lnTo>
                    <a:pt x="2492" y="5350"/>
                  </a:lnTo>
                  <a:lnTo>
                    <a:pt x="2388" y="5399"/>
                  </a:lnTo>
                  <a:lnTo>
                    <a:pt x="2281" y="5447"/>
                  </a:lnTo>
                  <a:lnTo>
                    <a:pt x="2172" y="5488"/>
                  </a:lnTo>
                  <a:lnTo>
                    <a:pt x="2061" y="5522"/>
                  </a:lnTo>
                  <a:lnTo>
                    <a:pt x="1947" y="5540"/>
                  </a:lnTo>
                  <a:lnTo>
                    <a:pt x="1833" y="5543"/>
                  </a:lnTo>
                  <a:lnTo>
                    <a:pt x="1716" y="5524"/>
                  </a:lnTo>
                  <a:lnTo>
                    <a:pt x="1601" y="5485"/>
                  </a:lnTo>
                  <a:lnTo>
                    <a:pt x="1390" y="5370"/>
                  </a:lnTo>
                  <a:lnTo>
                    <a:pt x="1211" y="5225"/>
                  </a:lnTo>
                  <a:lnTo>
                    <a:pt x="1062" y="5056"/>
                  </a:lnTo>
                  <a:lnTo>
                    <a:pt x="940" y="4867"/>
                  </a:lnTo>
                  <a:lnTo>
                    <a:pt x="841" y="4661"/>
                  </a:lnTo>
                  <a:lnTo>
                    <a:pt x="767" y="4447"/>
                  </a:lnTo>
                  <a:lnTo>
                    <a:pt x="712" y="4228"/>
                  </a:lnTo>
                  <a:lnTo>
                    <a:pt x="677" y="4010"/>
                  </a:lnTo>
                  <a:lnTo>
                    <a:pt x="657" y="3959"/>
                  </a:lnTo>
                  <a:lnTo>
                    <a:pt x="630" y="3979"/>
                  </a:lnTo>
                  <a:lnTo>
                    <a:pt x="603" y="3991"/>
                  </a:lnTo>
                  <a:lnTo>
                    <a:pt x="574" y="3994"/>
                  </a:lnTo>
                  <a:lnTo>
                    <a:pt x="544" y="3991"/>
                  </a:lnTo>
                  <a:lnTo>
                    <a:pt x="512" y="3983"/>
                  </a:lnTo>
                  <a:lnTo>
                    <a:pt x="480" y="3972"/>
                  </a:lnTo>
                  <a:lnTo>
                    <a:pt x="447" y="3959"/>
                  </a:lnTo>
                  <a:lnTo>
                    <a:pt x="418" y="3948"/>
                  </a:lnTo>
                  <a:lnTo>
                    <a:pt x="342" y="3898"/>
                  </a:lnTo>
                  <a:lnTo>
                    <a:pt x="273" y="3844"/>
                  </a:lnTo>
                  <a:lnTo>
                    <a:pt x="210" y="3779"/>
                  </a:lnTo>
                  <a:lnTo>
                    <a:pt x="155" y="3711"/>
                  </a:lnTo>
                  <a:lnTo>
                    <a:pt x="105" y="3637"/>
                  </a:lnTo>
                  <a:lnTo>
                    <a:pt x="63" y="3558"/>
                  </a:lnTo>
                  <a:lnTo>
                    <a:pt x="28" y="3477"/>
                  </a:lnTo>
                  <a:lnTo>
                    <a:pt x="3" y="3397"/>
                  </a:lnTo>
                  <a:lnTo>
                    <a:pt x="0" y="3330"/>
                  </a:lnTo>
                  <a:lnTo>
                    <a:pt x="4" y="3262"/>
                  </a:lnTo>
                  <a:lnTo>
                    <a:pt x="14" y="3196"/>
                  </a:lnTo>
                  <a:lnTo>
                    <a:pt x="32" y="3135"/>
                  </a:lnTo>
                  <a:lnTo>
                    <a:pt x="58" y="3076"/>
                  </a:lnTo>
                  <a:lnTo>
                    <a:pt x="97" y="3026"/>
                  </a:lnTo>
                  <a:lnTo>
                    <a:pt x="146" y="2983"/>
                  </a:lnTo>
                  <a:lnTo>
                    <a:pt x="211" y="2951"/>
                  </a:lnTo>
                  <a:lnTo>
                    <a:pt x="241" y="2937"/>
                  </a:lnTo>
                  <a:lnTo>
                    <a:pt x="273" y="2927"/>
                  </a:lnTo>
                  <a:lnTo>
                    <a:pt x="302" y="2921"/>
                  </a:lnTo>
                  <a:lnTo>
                    <a:pt x="335" y="2920"/>
                  </a:lnTo>
                  <a:lnTo>
                    <a:pt x="366" y="2921"/>
                  </a:lnTo>
                  <a:lnTo>
                    <a:pt x="397" y="2927"/>
                  </a:lnTo>
                  <a:lnTo>
                    <a:pt x="428" y="2937"/>
                  </a:lnTo>
                  <a:lnTo>
                    <a:pt x="460" y="2951"/>
                  </a:lnTo>
                  <a:lnTo>
                    <a:pt x="467" y="2959"/>
                  </a:lnTo>
                  <a:lnTo>
                    <a:pt x="474" y="2968"/>
                  </a:lnTo>
                  <a:lnTo>
                    <a:pt x="481" y="2973"/>
                  </a:lnTo>
                  <a:lnTo>
                    <a:pt x="489" y="2979"/>
                  </a:lnTo>
                  <a:lnTo>
                    <a:pt x="497" y="2982"/>
                  </a:lnTo>
                  <a:lnTo>
                    <a:pt x="505" y="2986"/>
                  </a:lnTo>
                  <a:lnTo>
                    <a:pt x="513" y="2989"/>
                  </a:lnTo>
                  <a:lnTo>
                    <a:pt x="522" y="2993"/>
                  </a:lnTo>
                  <a:lnTo>
                    <a:pt x="513" y="2931"/>
                  </a:lnTo>
                  <a:lnTo>
                    <a:pt x="511" y="2866"/>
                  </a:lnTo>
                  <a:lnTo>
                    <a:pt x="508" y="2799"/>
                  </a:lnTo>
                  <a:lnTo>
                    <a:pt x="508" y="2731"/>
                  </a:lnTo>
                  <a:lnTo>
                    <a:pt x="508" y="2661"/>
                  </a:lnTo>
                  <a:lnTo>
                    <a:pt x="509" y="2593"/>
                  </a:lnTo>
                  <a:lnTo>
                    <a:pt x="509" y="2526"/>
                  </a:lnTo>
                  <a:lnTo>
                    <a:pt x="511" y="2464"/>
                  </a:lnTo>
                  <a:lnTo>
                    <a:pt x="482" y="2355"/>
                  </a:lnTo>
                  <a:lnTo>
                    <a:pt x="471" y="2244"/>
                  </a:lnTo>
                  <a:lnTo>
                    <a:pt x="470" y="2130"/>
                  </a:lnTo>
                  <a:lnTo>
                    <a:pt x="480" y="2016"/>
                  </a:lnTo>
                  <a:lnTo>
                    <a:pt x="492" y="1901"/>
                  </a:lnTo>
                  <a:lnTo>
                    <a:pt x="511" y="1787"/>
                  </a:lnTo>
                  <a:lnTo>
                    <a:pt x="527" y="1675"/>
                  </a:lnTo>
                  <a:lnTo>
                    <a:pt x="543" y="1570"/>
                  </a:lnTo>
                  <a:lnTo>
                    <a:pt x="582" y="1433"/>
                  </a:lnTo>
                  <a:lnTo>
                    <a:pt x="640" y="1307"/>
                  </a:lnTo>
                  <a:lnTo>
                    <a:pt x="713" y="1188"/>
                  </a:lnTo>
                  <a:lnTo>
                    <a:pt x="800" y="1078"/>
                  </a:lnTo>
                  <a:lnTo>
                    <a:pt x="896" y="976"/>
                  </a:lnTo>
                  <a:lnTo>
                    <a:pt x="1004" y="881"/>
                  </a:lnTo>
                  <a:lnTo>
                    <a:pt x="1117" y="795"/>
                  </a:lnTo>
                  <a:lnTo>
                    <a:pt x="1238" y="719"/>
                  </a:lnTo>
                  <a:lnTo>
                    <a:pt x="1255" y="655"/>
                  </a:lnTo>
                  <a:lnTo>
                    <a:pt x="1283" y="600"/>
                  </a:lnTo>
                  <a:lnTo>
                    <a:pt x="1318" y="548"/>
                  </a:lnTo>
                  <a:lnTo>
                    <a:pt x="1362" y="501"/>
                  </a:lnTo>
                  <a:lnTo>
                    <a:pt x="1407" y="456"/>
                  </a:lnTo>
                  <a:lnTo>
                    <a:pt x="1454" y="413"/>
                  </a:lnTo>
                  <a:lnTo>
                    <a:pt x="1502" y="368"/>
                  </a:lnTo>
                  <a:lnTo>
                    <a:pt x="1549" y="324"/>
                  </a:lnTo>
                  <a:lnTo>
                    <a:pt x="1627" y="266"/>
                  </a:lnTo>
                  <a:lnTo>
                    <a:pt x="1715" y="222"/>
                  </a:lnTo>
                  <a:lnTo>
                    <a:pt x="1805" y="186"/>
                  </a:lnTo>
                  <a:lnTo>
                    <a:pt x="1897" y="155"/>
                  </a:lnTo>
                  <a:lnTo>
                    <a:pt x="1990" y="127"/>
                  </a:lnTo>
                  <a:lnTo>
                    <a:pt x="2085" y="99"/>
                  </a:lnTo>
                  <a:lnTo>
                    <a:pt x="2176" y="68"/>
                  </a:lnTo>
                  <a:lnTo>
                    <a:pt x="2265" y="34"/>
                  </a:lnTo>
                  <a:lnTo>
                    <a:pt x="2352" y="16"/>
                  </a:lnTo>
                  <a:lnTo>
                    <a:pt x="2443" y="4"/>
                  </a:lnTo>
                  <a:lnTo>
                    <a:pt x="2537" y="0"/>
                  </a:lnTo>
                  <a:lnTo>
                    <a:pt x="2632" y="4"/>
                  </a:lnTo>
                  <a:lnTo>
                    <a:pt x="2723" y="17"/>
                  </a:lnTo>
                  <a:lnTo>
                    <a:pt x="2812" y="39"/>
                  </a:lnTo>
                  <a:lnTo>
                    <a:pt x="2895" y="72"/>
                  </a:lnTo>
                  <a:lnTo>
                    <a:pt x="2969" y="117"/>
                  </a:lnTo>
                  <a:lnTo>
                    <a:pt x="3156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80"/>
            <p:cNvSpPr>
              <a:spLocks noChangeAspect="1"/>
            </p:cNvSpPr>
            <p:nvPr/>
          </p:nvSpPr>
          <p:spPr bwMode="auto">
            <a:xfrm>
              <a:off x="2619" y="801"/>
              <a:ext cx="270" cy="114"/>
            </a:xfrm>
            <a:custGeom>
              <a:avLst/>
              <a:gdLst/>
              <a:ahLst/>
              <a:cxnLst>
                <a:cxn ang="0">
                  <a:pos x="190" y="7"/>
                </a:cxn>
                <a:cxn ang="0">
                  <a:pos x="187" y="22"/>
                </a:cxn>
                <a:cxn ang="0">
                  <a:pos x="218" y="42"/>
                </a:cxn>
                <a:cxn ang="0">
                  <a:pos x="286" y="55"/>
                </a:cxn>
                <a:cxn ang="0">
                  <a:pos x="356" y="55"/>
                </a:cxn>
                <a:cxn ang="0">
                  <a:pos x="424" y="52"/>
                </a:cxn>
                <a:cxn ang="0">
                  <a:pos x="422" y="63"/>
                </a:cxn>
                <a:cxn ang="0">
                  <a:pos x="348" y="73"/>
                </a:cxn>
                <a:cxn ang="0">
                  <a:pos x="272" y="81"/>
                </a:cxn>
                <a:cxn ang="0">
                  <a:pos x="209" y="108"/>
                </a:cxn>
                <a:cxn ang="0">
                  <a:pos x="223" y="143"/>
                </a:cxn>
                <a:cxn ang="0">
                  <a:pos x="304" y="141"/>
                </a:cxn>
                <a:cxn ang="0">
                  <a:pos x="389" y="132"/>
                </a:cxn>
                <a:cxn ang="0">
                  <a:pos x="472" y="149"/>
                </a:cxn>
                <a:cxn ang="0">
                  <a:pos x="633" y="177"/>
                </a:cxn>
                <a:cxn ang="0">
                  <a:pos x="580" y="176"/>
                </a:cxn>
                <a:cxn ang="0">
                  <a:pos x="524" y="170"/>
                </a:cxn>
                <a:cxn ang="0">
                  <a:pos x="474" y="177"/>
                </a:cxn>
                <a:cxn ang="0">
                  <a:pos x="446" y="218"/>
                </a:cxn>
                <a:cxn ang="0">
                  <a:pos x="515" y="236"/>
                </a:cxn>
                <a:cxn ang="0">
                  <a:pos x="587" y="252"/>
                </a:cxn>
                <a:cxn ang="0">
                  <a:pos x="660" y="260"/>
                </a:cxn>
                <a:cxn ang="0">
                  <a:pos x="737" y="270"/>
                </a:cxn>
                <a:cxn ang="0">
                  <a:pos x="586" y="270"/>
                </a:cxn>
                <a:cxn ang="0">
                  <a:pos x="431" y="274"/>
                </a:cxn>
                <a:cxn ang="0">
                  <a:pos x="276" y="286"/>
                </a:cxn>
                <a:cxn ang="0">
                  <a:pos x="126" y="311"/>
                </a:cxn>
                <a:cxn ang="0">
                  <a:pos x="183" y="277"/>
                </a:cxn>
                <a:cxn ang="0">
                  <a:pos x="254" y="262"/>
                </a:cxn>
                <a:cxn ang="0">
                  <a:pos x="321" y="239"/>
                </a:cxn>
                <a:cxn ang="0">
                  <a:pos x="375" y="197"/>
                </a:cxn>
                <a:cxn ang="0">
                  <a:pos x="304" y="173"/>
                </a:cxn>
                <a:cxn ang="0">
                  <a:pos x="227" y="183"/>
                </a:cxn>
                <a:cxn ang="0">
                  <a:pos x="147" y="210"/>
                </a:cxn>
                <a:cxn ang="0">
                  <a:pos x="74" y="239"/>
                </a:cxn>
                <a:cxn ang="0">
                  <a:pos x="90" y="219"/>
                </a:cxn>
                <a:cxn ang="0">
                  <a:pos x="100" y="188"/>
                </a:cxn>
                <a:cxn ang="0">
                  <a:pos x="103" y="153"/>
                </a:cxn>
                <a:cxn ang="0">
                  <a:pos x="104" y="125"/>
                </a:cxn>
                <a:cxn ang="0">
                  <a:pos x="76" y="104"/>
                </a:cxn>
                <a:cxn ang="0">
                  <a:pos x="40" y="101"/>
                </a:cxn>
                <a:cxn ang="0">
                  <a:pos x="9" y="104"/>
                </a:cxn>
                <a:cxn ang="0">
                  <a:pos x="26" y="93"/>
                </a:cxn>
                <a:cxn ang="0">
                  <a:pos x="85" y="80"/>
                </a:cxn>
                <a:cxn ang="0">
                  <a:pos x="141" y="65"/>
                </a:cxn>
                <a:cxn ang="0">
                  <a:pos x="173" y="29"/>
                </a:cxn>
                <a:cxn ang="0">
                  <a:pos x="197" y="0"/>
                </a:cxn>
              </a:cxnLst>
              <a:rect l="0" t="0" r="r" b="b"/>
              <a:pathLst>
                <a:path w="737" h="311">
                  <a:moveTo>
                    <a:pt x="197" y="0"/>
                  </a:moveTo>
                  <a:lnTo>
                    <a:pt x="190" y="7"/>
                  </a:lnTo>
                  <a:lnTo>
                    <a:pt x="187" y="15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218" y="42"/>
                  </a:lnTo>
                  <a:lnTo>
                    <a:pt x="252" y="50"/>
                  </a:lnTo>
                  <a:lnTo>
                    <a:pt x="286" y="55"/>
                  </a:lnTo>
                  <a:lnTo>
                    <a:pt x="322" y="56"/>
                  </a:lnTo>
                  <a:lnTo>
                    <a:pt x="356" y="55"/>
                  </a:lnTo>
                  <a:lnTo>
                    <a:pt x="391" y="53"/>
                  </a:lnTo>
                  <a:lnTo>
                    <a:pt x="424" y="52"/>
                  </a:lnTo>
                  <a:lnTo>
                    <a:pt x="458" y="52"/>
                  </a:lnTo>
                  <a:lnTo>
                    <a:pt x="422" y="63"/>
                  </a:lnTo>
                  <a:lnTo>
                    <a:pt x="386" y="70"/>
                  </a:lnTo>
                  <a:lnTo>
                    <a:pt x="348" y="73"/>
                  </a:lnTo>
                  <a:lnTo>
                    <a:pt x="310" y="77"/>
                  </a:lnTo>
                  <a:lnTo>
                    <a:pt x="272" y="81"/>
                  </a:lnTo>
                  <a:lnTo>
                    <a:pt x="238" y="91"/>
                  </a:lnTo>
                  <a:lnTo>
                    <a:pt x="209" y="108"/>
                  </a:lnTo>
                  <a:lnTo>
                    <a:pt x="187" y="135"/>
                  </a:lnTo>
                  <a:lnTo>
                    <a:pt x="223" y="143"/>
                  </a:lnTo>
                  <a:lnTo>
                    <a:pt x="263" y="145"/>
                  </a:lnTo>
                  <a:lnTo>
                    <a:pt x="304" y="141"/>
                  </a:lnTo>
                  <a:lnTo>
                    <a:pt x="348" y="136"/>
                  </a:lnTo>
                  <a:lnTo>
                    <a:pt x="389" y="132"/>
                  </a:lnTo>
                  <a:lnTo>
                    <a:pt x="431" y="135"/>
                  </a:lnTo>
                  <a:lnTo>
                    <a:pt x="472" y="149"/>
                  </a:lnTo>
                  <a:lnTo>
                    <a:pt x="510" y="177"/>
                  </a:lnTo>
                  <a:lnTo>
                    <a:pt x="633" y="177"/>
                  </a:lnTo>
                  <a:lnTo>
                    <a:pt x="608" y="177"/>
                  </a:lnTo>
                  <a:lnTo>
                    <a:pt x="580" y="176"/>
                  </a:lnTo>
                  <a:lnTo>
                    <a:pt x="552" y="172"/>
                  </a:lnTo>
                  <a:lnTo>
                    <a:pt x="524" y="170"/>
                  </a:lnTo>
                  <a:lnTo>
                    <a:pt x="497" y="170"/>
                  </a:lnTo>
                  <a:lnTo>
                    <a:pt x="474" y="177"/>
                  </a:lnTo>
                  <a:lnTo>
                    <a:pt x="456" y="191"/>
                  </a:lnTo>
                  <a:lnTo>
                    <a:pt x="446" y="218"/>
                  </a:lnTo>
                  <a:lnTo>
                    <a:pt x="480" y="228"/>
                  </a:lnTo>
                  <a:lnTo>
                    <a:pt x="515" y="236"/>
                  </a:lnTo>
                  <a:lnTo>
                    <a:pt x="550" y="243"/>
                  </a:lnTo>
                  <a:lnTo>
                    <a:pt x="587" y="252"/>
                  </a:lnTo>
                  <a:lnTo>
                    <a:pt x="624" y="256"/>
                  </a:lnTo>
                  <a:lnTo>
                    <a:pt x="660" y="260"/>
                  </a:lnTo>
                  <a:lnTo>
                    <a:pt x="698" y="264"/>
                  </a:lnTo>
                  <a:lnTo>
                    <a:pt x="737" y="270"/>
                  </a:lnTo>
                  <a:lnTo>
                    <a:pt x="661" y="270"/>
                  </a:lnTo>
                  <a:lnTo>
                    <a:pt x="586" y="270"/>
                  </a:lnTo>
                  <a:lnTo>
                    <a:pt x="508" y="270"/>
                  </a:lnTo>
                  <a:lnTo>
                    <a:pt x="431" y="274"/>
                  </a:lnTo>
                  <a:lnTo>
                    <a:pt x="352" y="279"/>
                  </a:lnTo>
                  <a:lnTo>
                    <a:pt x="276" y="286"/>
                  </a:lnTo>
                  <a:lnTo>
                    <a:pt x="199" y="295"/>
                  </a:lnTo>
                  <a:lnTo>
                    <a:pt x="126" y="311"/>
                  </a:lnTo>
                  <a:lnTo>
                    <a:pt x="151" y="291"/>
                  </a:lnTo>
                  <a:lnTo>
                    <a:pt x="183" y="277"/>
                  </a:lnTo>
                  <a:lnTo>
                    <a:pt x="217" y="267"/>
                  </a:lnTo>
                  <a:lnTo>
                    <a:pt x="254" y="262"/>
                  </a:lnTo>
                  <a:lnTo>
                    <a:pt x="287" y="252"/>
                  </a:lnTo>
                  <a:lnTo>
                    <a:pt x="321" y="239"/>
                  </a:lnTo>
                  <a:lnTo>
                    <a:pt x="349" y="222"/>
                  </a:lnTo>
                  <a:lnTo>
                    <a:pt x="375" y="197"/>
                  </a:lnTo>
                  <a:lnTo>
                    <a:pt x="341" y="179"/>
                  </a:lnTo>
                  <a:lnTo>
                    <a:pt x="304" y="173"/>
                  </a:lnTo>
                  <a:lnTo>
                    <a:pt x="265" y="174"/>
                  </a:lnTo>
                  <a:lnTo>
                    <a:pt x="227" y="183"/>
                  </a:lnTo>
                  <a:lnTo>
                    <a:pt x="186" y="194"/>
                  </a:lnTo>
                  <a:lnTo>
                    <a:pt x="147" y="210"/>
                  </a:lnTo>
                  <a:lnTo>
                    <a:pt x="109" y="225"/>
                  </a:lnTo>
                  <a:lnTo>
                    <a:pt x="74" y="239"/>
                  </a:lnTo>
                  <a:lnTo>
                    <a:pt x="82" y="231"/>
                  </a:lnTo>
                  <a:lnTo>
                    <a:pt x="90" y="219"/>
                  </a:lnTo>
                  <a:lnTo>
                    <a:pt x="95" y="204"/>
                  </a:lnTo>
                  <a:lnTo>
                    <a:pt x="100" y="188"/>
                  </a:lnTo>
                  <a:lnTo>
                    <a:pt x="102" y="170"/>
                  </a:lnTo>
                  <a:lnTo>
                    <a:pt x="103" y="153"/>
                  </a:lnTo>
                  <a:lnTo>
                    <a:pt x="103" y="136"/>
                  </a:lnTo>
                  <a:lnTo>
                    <a:pt x="104" y="125"/>
                  </a:lnTo>
                  <a:lnTo>
                    <a:pt x="92" y="111"/>
                  </a:lnTo>
                  <a:lnTo>
                    <a:pt x="76" y="104"/>
                  </a:lnTo>
                  <a:lnTo>
                    <a:pt x="58" y="101"/>
                  </a:lnTo>
                  <a:lnTo>
                    <a:pt x="40" y="101"/>
                  </a:lnTo>
                  <a:lnTo>
                    <a:pt x="21" y="101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26" y="93"/>
                  </a:lnTo>
                  <a:lnTo>
                    <a:pt x="55" y="87"/>
                  </a:lnTo>
                  <a:lnTo>
                    <a:pt x="85" y="80"/>
                  </a:lnTo>
                  <a:lnTo>
                    <a:pt x="116" y="74"/>
                  </a:lnTo>
                  <a:lnTo>
                    <a:pt x="141" y="65"/>
                  </a:lnTo>
                  <a:lnTo>
                    <a:pt x="162" y="50"/>
                  </a:lnTo>
                  <a:lnTo>
                    <a:pt x="173" y="29"/>
                  </a:lnTo>
                  <a:lnTo>
                    <a:pt x="178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81"/>
            <p:cNvSpPr>
              <a:spLocks noChangeAspect="1"/>
            </p:cNvSpPr>
            <p:nvPr/>
          </p:nvSpPr>
          <p:spPr bwMode="auto">
            <a:xfrm>
              <a:off x="2060" y="944"/>
              <a:ext cx="1140" cy="1801"/>
            </a:xfrm>
            <a:custGeom>
              <a:avLst/>
              <a:gdLst/>
              <a:ahLst/>
              <a:cxnLst>
                <a:cxn ang="0">
                  <a:pos x="1599" y="23"/>
                </a:cxn>
                <a:cxn ang="0">
                  <a:pos x="1609" y="56"/>
                </a:cxn>
                <a:cxn ang="0">
                  <a:pos x="1576" y="55"/>
                </a:cxn>
                <a:cxn ang="0">
                  <a:pos x="1540" y="102"/>
                </a:cxn>
                <a:cxn ang="0">
                  <a:pos x="1513" y="145"/>
                </a:cxn>
                <a:cxn ang="0">
                  <a:pos x="1619" y="158"/>
                </a:cxn>
                <a:cxn ang="0">
                  <a:pos x="1854" y="111"/>
                </a:cxn>
                <a:cxn ang="0">
                  <a:pos x="2095" y="94"/>
                </a:cxn>
                <a:cxn ang="0">
                  <a:pos x="2100" y="135"/>
                </a:cxn>
                <a:cxn ang="0">
                  <a:pos x="1973" y="175"/>
                </a:cxn>
                <a:cxn ang="0">
                  <a:pos x="1877" y="252"/>
                </a:cxn>
                <a:cxn ang="0">
                  <a:pos x="1931" y="265"/>
                </a:cxn>
                <a:cxn ang="0">
                  <a:pos x="1997" y="255"/>
                </a:cxn>
                <a:cxn ang="0">
                  <a:pos x="2072" y="235"/>
                </a:cxn>
                <a:cxn ang="0">
                  <a:pos x="2176" y="221"/>
                </a:cxn>
                <a:cxn ang="0">
                  <a:pos x="2287" y="223"/>
                </a:cxn>
                <a:cxn ang="0">
                  <a:pos x="2298" y="228"/>
                </a:cxn>
                <a:cxn ang="0">
                  <a:pos x="2261" y="239"/>
                </a:cxn>
                <a:cxn ang="0">
                  <a:pos x="2240" y="273"/>
                </a:cxn>
                <a:cxn ang="0">
                  <a:pos x="2441" y="280"/>
                </a:cxn>
                <a:cxn ang="0">
                  <a:pos x="2672" y="275"/>
                </a:cxn>
                <a:cxn ang="0">
                  <a:pos x="2894" y="304"/>
                </a:cxn>
                <a:cxn ang="0">
                  <a:pos x="2896" y="335"/>
                </a:cxn>
                <a:cxn ang="0">
                  <a:pos x="2918" y="349"/>
                </a:cxn>
                <a:cxn ang="0">
                  <a:pos x="2966" y="356"/>
                </a:cxn>
                <a:cxn ang="0">
                  <a:pos x="2982" y="489"/>
                </a:cxn>
                <a:cxn ang="0">
                  <a:pos x="3031" y="607"/>
                </a:cxn>
                <a:cxn ang="0">
                  <a:pos x="3098" y="928"/>
                </a:cxn>
                <a:cxn ang="0">
                  <a:pos x="3081" y="1666"/>
                </a:cxn>
                <a:cxn ang="0">
                  <a:pos x="2980" y="2406"/>
                </a:cxn>
                <a:cxn ang="0">
                  <a:pos x="2896" y="2847"/>
                </a:cxn>
                <a:cxn ang="0">
                  <a:pos x="2816" y="3147"/>
                </a:cxn>
                <a:cxn ang="0">
                  <a:pos x="2738" y="3451"/>
                </a:cxn>
                <a:cxn ang="0">
                  <a:pos x="2375" y="4114"/>
                </a:cxn>
                <a:cxn ang="0">
                  <a:pos x="1852" y="4671"/>
                </a:cxn>
                <a:cxn ang="0">
                  <a:pos x="1261" y="4918"/>
                </a:cxn>
                <a:cxn ang="0">
                  <a:pos x="886" y="4842"/>
                </a:cxn>
                <a:cxn ang="0">
                  <a:pos x="562" y="4624"/>
                </a:cxn>
                <a:cxn ang="0">
                  <a:pos x="268" y="4228"/>
                </a:cxn>
                <a:cxn ang="0">
                  <a:pos x="111" y="3720"/>
                </a:cxn>
                <a:cxn ang="0">
                  <a:pos x="11" y="3192"/>
                </a:cxn>
                <a:cxn ang="0">
                  <a:pos x="0" y="2852"/>
                </a:cxn>
                <a:cxn ang="0">
                  <a:pos x="33" y="2533"/>
                </a:cxn>
                <a:cxn ang="0">
                  <a:pos x="101" y="2184"/>
                </a:cxn>
                <a:cxn ang="0">
                  <a:pos x="170" y="1778"/>
                </a:cxn>
                <a:cxn ang="0">
                  <a:pos x="267" y="1371"/>
                </a:cxn>
                <a:cxn ang="0">
                  <a:pos x="372" y="995"/>
                </a:cxn>
                <a:cxn ang="0">
                  <a:pos x="475" y="627"/>
                </a:cxn>
                <a:cxn ang="0">
                  <a:pos x="654" y="304"/>
                </a:cxn>
                <a:cxn ang="0">
                  <a:pos x="737" y="259"/>
                </a:cxn>
                <a:cxn ang="0">
                  <a:pos x="818" y="217"/>
                </a:cxn>
                <a:cxn ang="0">
                  <a:pos x="921" y="192"/>
                </a:cxn>
                <a:cxn ang="0">
                  <a:pos x="1055" y="113"/>
                </a:cxn>
                <a:cxn ang="0">
                  <a:pos x="1197" y="83"/>
                </a:cxn>
                <a:cxn ang="0">
                  <a:pos x="1329" y="54"/>
                </a:cxn>
                <a:cxn ang="0">
                  <a:pos x="1461" y="11"/>
                </a:cxn>
                <a:cxn ang="0">
                  <a:pos x="1607" y="3"/>
                </a:cxn>
              </a:cxnLst>
              <a:rect l="0" t="0" r="r" b="b"/>
              <a:pathLst>
                <a:path w="3111" h="4918">
                  <a:moveTo>
                    <a:pt x="1607" y="3"/>
                  </a:moveTo>
                  <a:lnTo>
                    <a:pt x="1599" y="11"/>
                  </a:lnTo>
                  <a:lnTo>
                    <a:pt x="1599" y="23"/>
                  </a:lnTo>
                  <a:lnTo>
                    <a:pt x="1602" y="35"/>
                  </a:lnTo>
                  <a:lnTo>
                    <a:pt x="1607" y="48"/>
                  </a:lnTo>
                  <a:lnTo>
                    <a:pt x="1609" y="56"/>
                  </a:lnTo>
                  <a:lnTo>
                    <a:pt x="1607" y="62"/>
                  </a:lnTo>
                  <a:lnTo>
                    <a:pt x="1596" y="61"/>
                  </a:lnTo>
                  <a:lnTo>
                    <a:pt x="1576" y="55"/>
                  </a:lnTo>
                  <a:lnTo>
                    <a:pt x="1568" y="72"/>
                  </a:lnTo>
                  <a:lnTo>
                    <a:pt x="1555" y="87"/>
                  </a:lnTo>
                  <a:lnTo>
                    <a:pt x="1540" y="102"/>
                  </a:lnTo>
                  <a:lnTo>
                    <a:pt x="1526" y="117"/>
                  </a:lnTo>
                  <a:lnTo>
                    <a:pt x="1515" y="130"/>
                  </a:lnTo>
                  <a:lnTo>
                    <a:pt x="1513" y="145"/>
                  </a:lnTo>
                  <a:lnTo>
                    <a:pt x="1522" y="161"/>
                  </a:lnTo>
                  <a:lnTo>
                    <a:pt x="1545" y="180"/>
                  </a:lnTo>
                  <a:lnTo>
                    <a:pt x="1619" y="158"/>
                  </a:lnTo>
                  <a:lnTo>
                    <a:pt x="1696" y="140"/>
                  </a:lnTo>
                  <a:lnTo>
                    <a:pt x="1773" y="123"/>
                  </a:lnTo>
                  <a:lnTo>
                    <a:pt x="1854" y="111"/>
                  </a:lnTo>
                  <a:lnTo>
                    <a:pt x="1934" y="102"/>
                  </a:lnTo>
                  <a:lnTo>
                    <a:pt x="2014" y="96"/>
                  </a:lnTo>
                  <a:lnTo>
                    <a:pt x="2095" y="94"/>
                  </a:lnTo>
                  <a:lnTo>
                    <a:pt x="2178" y="97"/>
                  </a:lnTo>
                  <a:lnTo>
                    <a:pt x="2140" y="118"/>
                  </a:lnTo>
                  <a:lnTo>
                    <a:pt x="2100" y="135"/>
                  </a:lnTo>
                  <a:lnTo>
                    <a:pt x="2057" y="148"/>
                  </a:lnTo>
                  <a:lnTo>
                    <a:pt x="2015" y="162"/>
                  </a:lnTo>
                  <a:lnTo>
                    <a:pt x="1973" y="175"/>
                  </a:lnTo>
                  <a:lnTo>
                    <a:pt x="1937" y="193"/>
                  </a:lnTo>
                  <a:lnTo>
                    <a:pt x="1903" y="217"/>
                  </a:lnTo>
                  <a:lnTo>
                    <a:pt x="1877" y="252"/>
                  </a:lnTo>
                  <a:lnTo>
                    <a:pt x="1893" y="261"/>
                  </a:lnTo>
                  <a:lnTo>
                    <a:pt x="1911" y="265"/>
                  </a:lnTo>
                  <a:lnTo>
                    <a:pt x="1931" y="265"/>
                  </a:lnTo>
                  <a:lnTo>
                    <a:pt x="1952" y="263"/>
                  </a:lnTo>
                  <a:lnTo>
                    <a:pt x="1973" y="259"/>
                  </a:lnTo>
                  <a:lnTo>
                    <a:pt x="1997" y="255"/>
                  </a:lnTo>
                  <a:lnTo>
                    <a:pt x="2020" y="252"/>
                  </a:lnTo>
                  <a:lnTo>
                    <a:pt x="2043" y="252"/>
                  </a:lnTo>
                  <a:lnTo>
                    <a:pt x="2072" y="235"/>
                  </a:lnTo>
                  <a:lnTo>
                    <a:pt x="2104" y="227"/>
                  </a:lnTo>
                  <a:lnTo>
                    <a:pt x="2138" y="221"/>
                  </a:lnTo>
                  <a:lnTo>
                    <a:pt x="2176" y="221"/>
                  </a:lnTo>
                  <a:lnTo>
                    <a:pt x="2212" y="221"/>
                  </a:lnTo>
                  <a:lnTo>
                    <a:pt x="2250" y="223"/>
                  </a:lnTo>
                  <a:lnTo>
                    <a:pt x="2287" y="223"/>
                  </a:lnTo>
                  <a:lnTo>
                    <a:pt x="2323" y="221"/>
                  </a:lnTo>
                  <a:lnTo>
                    <a:pt x="2311" y="224"/>
                  </a:lnTo>
                  <a:lnTo>
                    <a:pt x="2298" y="228"/>
                  </a:lnTo>
                  <a:lnTo>
                    <a:pt x="2285" y="231"/>
                  </a:lnTo>
                  <a:lnTo>
                    <a:pt x="2274" y="235"/>
                  </a:lnTo>
                  <a:lnTo>
                    <a:pt x="2261" y="239"/>
                  </a:lnTo>
                  <a:lnTo>
                    <a:pt x="2253" y="248"/>
                  </a:lnTo>
                  <a:lnTo>
                    <a:pt x="2245" y="258"/>
                  </a:lnTo>
                  <a:lnTo>
                    <a:pt x="2240" y="273"/>
                  </a:lnTo>
                  <a:lnTo>
                    <a:pt x="2292" y="304"/>
                  </a:lnTo>
                  <a:lnTo>
                    <a:pt x="2366" y="290"/>
                  </a:lnTo>
                  <a:lnTo>
                    <a:pt x="2441" y="280"/>
                  </a:lnTo>
                  <a:lnTo>
                    <a:pt x="2519" y="275"/>
                  </a:lnTo>
                  <a:lnTo>
                    <a:pt x="2596" y="273"/>
                  </a:lnTo>
                  <a:lnTo>
                    <a:pt x="2672" y="275"/>
                  </a:lnTo>
                  <a:lnTo>
                    <a:pt x="2748" y="280"/>
                  </a:lnTo>
                  <a:lnTo>
                    <a:pt x="2821" y="290"/>
                  </a:lnTo>
                  <a:lnTo>
                    <a:pt x="2894" y="304"/>
                  </a:lnTo>
                  <a:lnTo>
                    <a:pt x="2890" y="317"/>
                  </a:lnTo>
                  <a:lnTo>
                    <a:pt x="2892" y="328"/>
                  </a:lnTo>
                  <a:lnTo>
                    <a:pt x="2896" y="335"/>
                  </a:lnTo>
                  <a:lnTo>
                    <a:pt x="2903" y="342"/>
                  </a:lnTo>
                  <a:lnTo>
                    <a:pt x="2910" y="345"/>
                  </a:lnTo>
                  <a:lnTo>
                    <a:pt x="2918" y="349"/>
                  </a:lnTo>
                  <a:lnTo>
                    <a:pt x="2927" y="352"/>
                  </a:lnTo>
                  <a:lnTo>
                    <a:pt x="2935" y="356"/>
                  </a:lnTo>
                  <a:lnTo>
                    <a:pt x="2966" y="356"/>
                  </a:lnTo>
                  <a:lnTo>
                    <a:pt x="2965" y="404"/>
                  </a:lnTo>
                  <a:lnTo>
                    <a:pt x="2970" y="448"/>
                  </a:lnTo>
                  <a:lnTo>
                    <a:pt x="2982" y="489"/>
                  </a:lnTo>
                  <a:lnTo>
                    <a:pt x="2997" y="529"/>
                  </a:lnTo>
                  <a:lnTo>
                    <a:pt x="3013" y="568"/>
                  </a:lnTo>
                  <a:lnTo>
                    <a:pt x="3031" y="607"/>
                  </a:lnTo>
                  <a:lnTo>
                    <a:pt x="3046" y="645"/>
                  </a:lnTo>
                  <a:lnTo>
                    <a:pt x="3060" y="689"/>
                  </a:lnTo>
                  <a:lnTo>
                    <a:pt x="3098" y="928"/>
                  </a:lnTo>
                  <a:lnTo>
                    <a:pt x="3111" y="1171"/>
                  </a:lnTo>
                  <a:lnTo>
                    <a:pt x="3103" y="1416"/>
                  </a:lnTo>
                  <a:lnTo>
                    <a:pt x="3081" y="1666"/>
                  </a:lnTo>
                  <a:lnTo>
                    <a:pt x="3048" y="1913"/>
                  </a:lnTo>
                  <a:lnTo>
                    <a:pt x="3014" y="2161"/>
                  </a:lnTo>
                  <a:lnTo>
                    <a:pt x="2980" y="2406"/>
                  </a:lnTo>
                  <a:lnTo>
                    <a:pt x="2956" y="2651"/>
                  </a:lnTo>
                  <a:lnTo>
                    <a:pt x="2925" y="2748"/>
                  </a:lnTo>
                  <a:lnTo>
                    <a:pt x="2896" y="2847"/>
                  </a:lnTo>
                  <a:lnTo>
                    <a:pt x="2868" y="2945"/>
                  </a:lnTo>
                  <a:lnTo>
                    <a:pt x="2842" y="3047"/>
                  </a:lnTo>
                  <a:lnTo>
                    <a:pt x="2816" y="3147"/>
                  </a:lnTo>
                  <a:lnTo>
                    <a:pt x="2790" y="3248"/>
                  </a:lnTo>
                  <a:lnTo>
                    <a:pt x="2764" y="3349"/>
                  </a:lnTo>
                  <a:lnTo>
                    <a:pt x="2738" y="3451"/>
                  </a:lnTo>
                  <a:lnTo>
                    <a:pt x="2633" y="3673"/>
                  </a:lnTo>
                  <a:lnTo>
                    <a:pt x="2513" y="3897"/>
                  </a:lnTo>
                  <a:lnTo>
                    <a:pt x="2375" y="4114"/>
                  </a:lnTo>
                  <a:lnTo>
                    <a:pt x="2221" y="4321"/>
                  </a:lnTo>
                  <a:lnTo>
                    <a:pt x="2046" y="4507"/>
                  </a:lnTo>
                  <a:lnTo>
                    <a:pt x="1852" y="4671"/>
                  </a:lnTo>
                  <a:lnTo>
                    <a:pt x="1637" y="4805"/>
                  </a:lnTo>
                  <a:lnTo>
                    <a:pt x="1401" y="4904"/>
                  </a:lnTo>
                  <a:lnTo>
                    <a:pt x="1261" y="4918"/>
                  </a:lnTo>
                  <a:lnTo>
                    <a:pt x="1131" y="4912"/>
                  </a:lnTo>
                  <a:lnTo>
                    <a:pt x="1004" y="4885"/>
                  </a:lnTo>
                  <a:lnTo>
                    <a:pt x="886" y="4842"/>
                  </a:lnTo>
                  <a:lnTo>
                    <a:pt x="772" y="4781"/>
                  </a:lnTo>
                  <a:lnTo>
                    <a:pt x="664" y="4708"/>
                  </a:lnTo>
                  <a:lnTo>
                    <a:pt x="562" y="4624"/>
                  </a:lnTo>
                  <a:lnTo>
                    <a:pt x="467" y="4531"/>
                  </a:lnTo>
                  <a:lnTo>
                    <a:pt x="354" y="4383"/>
                  </a:lnTo>
                  <a:lnTo>
                    <a:pt x="268" y="4228"/>
                  </a:lnTo>
                  <a:lnTo>
                    <a:pt x="202" y="4063"/>
                  </a:lnTo>
                  <a:lnTo>
                    <a:pt x="152" y="3894"/>
                  </a:lnTo>
                  <a:lnTo>
                    <a:pt x="111" y="3720"/>
                  </a:lnTo>
                  <a:lnTo>
                    <a:pt x="77" y="3544"/>
                  </a:lnTo>
                  <a:lnTo>
                    <a:pt x="45" y="3366"/>
                  </a:lnTo>
                  <a:lnTo>
                    <a:pt x="11" y="3192"/>
                  </a:lnTo>
                  <a:lnTo>
                    <a:pt x="2" y="3075"/>
                  </a:lnTo>
                  <a:lnTo>
                    <a:pt x="0" y="2964"/>
                  </a:lnTo>
                  <a:lnTo>
                    <a:pt x="0" y="2852"/>
                  </a:lnTo>
                  <a:lnTo>
                    <a:pt x="5" y="2747"/>
                  </a:lnTo>
                  <a:lnTo>
                    <a:pt x="15" y="2640"/>
                  </a:lnTo>
                  <a:lnTo>
                    <a:pt x="33" y="2533"/>
                  </a:lnTo>
                  <a:lnTo>
                    <a:pt x="59" y="2426"/>
                  </a:lnTo>
                  <a:lnTo>
                    <a:pt x="94" y="2319"/>
                  </a:lnTo>
                  <a:lnTo>
                    <a:pt x="101" y="2184"/>
                  </a:lnTo>
                  <a:lnTo>
                    <a:pt x="118" y="2050"/>
                  </a:lnTo>
                  <a:lnTo>
                    <a:pt x="140" y="1913"/>
                  </a:lnTo>
                  <a:lnTo>
                    <a:pt x="170" y="1778"/>
                  </a:lnTo>
                  <a:lnTo>
                    <a:pt x="199" y="1642"/>
                  </a:lnTo>
                  <a:lnTo>
                    <a:pt x="233" y="1507"/>
                  </a:lnTo>
                  <a:lnTo>
                    <a:pt x="267" y="1371"/>
                  </a:lnTo>
                  <a:lnTo>
                    <a:pt x="301" y="1239"/>
                  </a:lnTo>
                  <a:lnTo>
                    <a:pt x="339" y="1118"/>
                  </a:lnTo>
                  <a:lnTo>
                    <a:pt x="372" y="995"/>
                  </a:lnTo>
                  <a:lnTo>
                    <a:pt x="403" y="870"/>
                  </a:lnTo>
                  <a:lnTo>
                    <a:pt x="437" y="748"/>
                  </a:lnTo>
                  <a:lnTo>
                    <a:pt x="475" y="627"/>
                  </a:lnTo>
                  <a:lnTo>
                    <a:pt x="521" y="511"/>
                  </a:lnTo>
                  <a:lnTo>
                    <a:pt x="579" y="401"/>
                  </a:lnTo>
                  <a:lnTo>
                    <a:pt x="654" y="304"/>
                  </a:lnTo>
                  <a:lnTo>
                    <a:pt x="682" y="293"/>
                  </a:lnTo>
                  <a:lnTo>
                    <a:pt x="710" y="277"/>
                  </a:lnTo>
                  <a:lnTo>
                    <a:pt x="737" y="259"/>
                  </a:lnTo>
                  <a:lnTo>
                    <a:pt x="763" y="244"/>
                  </a:lnTo>
                  <a:lnTo>
                    <a:pt x="789" y="228"/>
                  </a:lnTo>
                  <a:lnTo>
                    <a:pt x="818" y="217"/>
                  </a:lnTo>
                  <a:lnTo>
                    <a:pt x="848" y="214"/>
                  </a:lnTo>
                  <a:lnTo>
                    <a:pt x="882" y="221"/>
                  </a:lnTo>
                  <a:lnTo>
                    <a:pt x="921" y="192"/>
                  </a:lnTo>
                  <a:lnTo>
                    <a:pt x="963" y="163"/>
                  </a:lnTo>
                  <a:lnTo>
                    <a:pt x="1008" y="135"/>
                  </a:lnTo>
                  <a:lnTo>
                    <a:pt x="1055" y="113"/>
                  </a:lnTo>
                  <a:lnTo>
                    <a:pt x="1101" y="93"/>
                  </a:lnTo>
                  <a:lnTo>
                    <a:pt x="1149" y="83"/>
                  </a:lnTo>
                  <a:lnTo>
                    <a:pt x="1197" y="83"/>
                  </a:lnTo>
                  <a:lnTo>
                    <a:pt x="1244" y="97"/>
                  </a:lnTo>
                  <a:lnTo>
                    <a:pt x="1287" y="73"/>
                  </a:lnTo>
                  <a:lnTo>
                    <a:pt x="1329" y="54"/>
                  </a:lnTo>
                  <a:lnTo>
                    <a:pt x="1372" y="35"/>
                  </a:lnTo>
                  <a:lnTo>
                    <a:pt x="1417" y="23"/>
                  </a:lnTo>
                  <a:lnTo>
                    <a:pt x="1461" y="11"/>
                  </a:lnTo>
                  <a:lnTo>
                    <a:pt x="1509" y="4"/>
                  </a:lnTo>
                  <a:lnTo>
                    <a:pt x="1557" y="0"/>
                  </a:lnTo>
                  <a:lnTo>
                    <a:pt x="1607" y="3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82"/>
            <p:cNvSpPr>
              <a:spLocks noChangeAspect="1"/>
            </p:cNvSpPr>
            <p:nvPr/>
          </p:nvSpPr>
          <p:spPr bwMode="auto">
            <a:xfrm>
              <a:off x="3007" y="995"/>
              <a:ext cx="2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0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3"/>
            <p:cNvSpPr>
              <a:spLocks noChangeAspect="1"/>
            </p:cNvSpPr>
            <p:nvPr/>
          </p:nvSpPr>
          <p:spPr bwMode="auto">
            <a:xfrm rot="4815893">
              <a:off x="2479" y="1056"/>
              <a:ext cx="179" cy="208"/>
            </a:xfrm>
            <a:custGeom>
              <a:avLst/>
              <a:gdLst/>
              <a:ahLst/>
              <a:cxnLst>
                <a:cxn ang="0">
                  <a:pos x="488" y="70"/>
                </a:cxn>
                <a:cxn ang="0">
                  <a:pos x="475" y="75"/>
                </a:cxn>
                <a:cxn ang="0">
                  <a:pos x="464" y="82"/>
                </a:cxn>
                <a:cxn ang="0">
                  <a:pos x="451" y="90"/>
                </a:cxn>
                <a:cxn ang="0">
                  <a:pos x="440" y="99"/>
                </a:cxn>
                <a:cxn ang="0">
                  <a:pos x="427" y="106"/>
                </a:cxn>
                <a:cxn ang="0">
                  <a:pos x="416" y="111"/>
                </a:cxn>
                <a:cxn ang="0">
                  <a:pos x="405" y="113"/>
                </a:cxn>
                <a:cxn ang="0">
                  <a:pos x="393" y="113"/>
                </a:cxn>
                <a:cxn ang="0">
                  <a:pos x="347" y="165"/>
                </a:cxn>
                <a:cxn ang="0">
                  <a:pos x="302" y="213"/>
                </a:cxn>
                <a:cxn ang="0">
                  <a:pos x="256" y="256"/>
                </a:cxn>
                <a:cxn ang="0">
                  <a:pos x="213" y="300"/>
                </a:cxn>
                <a:cxn ang="0">
                  <a:pos x="173" y="344"/>
                </a:cxn>
                <a:cxn ang="0">
                  <a:pos x="140" y="396"/>
                </a:cxn>
                <a:cxn ang="0">
                  <a:pos x="116" y="455"/>
                </a:cxn>
                <a:cxn ang="0">
                  <a:pos x="104" y="528"/>
                </a:cxn>
                <a:cxn ang="0">
                  <a:pos x="104" y="569"/>
                </a:cxn>
                <a:cxn ang="0">
                  <a:pos x="0" y="569"/>
                </a:cxn>
                <a:cxn ang="0">
                  <a:pos x="1" y="534"/>
                </a:cxn>
                <a:cxn ang="0">
                  <a:pos x="9" y="500"/>
                </a:cxn>
                <a:cxn ang="0">
                  <a:pos x="19" y="466"/>
                </a:cxn>
                <a:cxn ang="0">
                  <a:pos x="35" y="434"/>
                </a:cxn>
                <a:cxn ang="0">
                  <a:pos x="50" y="400"/>
                </a:cxn>
                <a:cxn ang="0">
                  <a:pos x="69" y="366"/>
                </a:cxn>
                <a:cxn ang="0">
                  <a:pos x="85" y="332"/>
                </a:cxn>
                <a:cxn ang="0">
                  <a:pos x="104" y="298"/>
                </a:cxn>
                <a:cxn ang="0">
                  <a:pos x="125" y="265"/>
                </a:cxn>
                <a:cxn ang="0">
                  <a:pos x="146" y="229"/>
                </a:cxn>
                <a:cxn ang="0">
                  <a:pos x="166" y="193"/>
                </a:cxn>
                <a:cxn ang="0">
                  <a:pos x="187" y="158"/>
                </a:cxn>
                <a:cxn ang="0">
                  <a:pos x="208" y="120"/>
                </a:cxn>
                <a:cxn ang="0">
                  <a:pos x="229" y="84"/>
                </a:cxn>
                <a:cxn ang="0">
                  <a:pos x="253" y="49"/>
                </a:cxn>
                <a:cxn ang="0">
                  <a:pos x="280" y="18"/>
                </a:cxn>
                <a:cxn ang="0">
                  <a:pos x="303" y="10"/>
                </a:cxn>
                <a:cxn ang="0">
                  <a:pos x="333" y="4"/>
                </a:cxn>
                <a:cxn ang="0">
                  <a:pos x="362" y="0"/>
                </a:cxn>
                <a:cxn ang="0">
                  <a:pos x="395" y="1"/>
                </a:cxn>
                <a:cxn ang="0">
                  <a:pos x="423" y="6"/>
                </a:cxn>
                <a:cxn ang="0">
                  <a:pos x="450" y="20"/>
                </a:cxn>
                <a:cxn ang="0">
                  <a:pos x="471" y="39"/>
                </a:cxn>
                <a:cxn ang="0">
                  <a:pos x="488" y="70"/>
                </a:cxn>
              </a:cxnLst>
              <a:rect l="0" t="0" r="r" b="b"/>
              <a:pathLst>
                <a:path w="488" h="569">
                  <a:moveTo>
                    <a:pt x="488" y="70"/>
                  </a:moveTo>
                  <a:lnTo>
                    <a:pt x="475" y="75"/>
                  </a:lnTo>
                  <a:lnTo>
                    <a:pt x="464" y="82"/>
                  </a:lnTo>
                  <a:lnTo>
                    <a:pt x="451" y="90"/>
                  </a:lnTo>
                  <a:lnTo>
                    <a:pt x="440" y="99"/>
                  </a:lnTo>
                  <a:lnTo>
                    <a:pt x="427" y="106"/>
                  </a:lnTo>
                  <a:lnTo>
                    <a:pt x="416" y="111"/>
                  </a:lnTo>
                  <a:lnTo>
                    <a:pt x="405" y="113"/>
                  </a:lnTo>
                  <a:lnTo>
                    <a:pt x="393" y="113"/>
                  </a:lnTo>
                  <a:lnTo>
                    <a:pt x="347" y="165"/>
                  </a:lnTo>
                  <a:lnTo>
                    <a:pt x="302" y="213"/>
                  </a:lnTo>
                  <a:lnTo>
                    <a:pt x="256" y="256"/>
                  </a:lnTo>
                  <a:lnTo>
                    <a:pt x="213" y="300"/>
                  </a:lnTo>
                  <a:lnTo>
                    <a:pt x="173" y="344"/>
                  </a:lnTo>
                  <a:lnTo>
                    <a:pt x="140" y="396"/>
                  </a:lnTo>
                  <a:lnTo>
                    <a:pt x="116" y="455"/>
                  </a:lnTo>
                  <a:lnTo>
                    <a:pt x="104" y="528"/>
                  </a:lnTo>
                  <a:lnTo>
                    <a:pt x="104" y="569"/>
                  </a:lnTo>
                  <a:lnTo>
                    <a:pt x="0" y="569"/>
                  </a:lnTo>
                  <a:lnTo>
                    <a:pt x="1" y="534"/>
                  </a:lnTo>
                  <a:lnTo>
                    <a:pt x="9" y="500"/>
                  </a:lnTo>
                  <a:lnTo>
                    <a:pt x="19" y="466"/>
                  </a:lnTo>
                  <a:lnTo>
                    <a:pt x="35" y="434"/>
                  </a:lnTo>
                  <a:lnTo>
                    <a:pt x="50" y="400"/>
                  </a:lnTo>
                  <a:lnTo>
                    <a:pt x="69" y="366"/>
                  </a:lnTo>
                  <a:lnTo>
                    <a:pt x="85" y="332"/>
                  </a:lnTo>
                  <a:lnTo>
                    <a:pt x="104" y="298"/>
                  </a:lnTo>
                  <a:lnTo>
                    <a:pt x="125" y="265"/>
                  </a:lnTo>
                  <a:lnTo>
                    <a:pt x="146" y="229"/>
                  </a:lnTo>
                  <a:lnTo>
                    <a:pt x="166" y="193"/>
                  </a:lnTo>
                  <a:lnTo>
                    <a:pt x="187" y="158"/>
                  </a:lnTo>
                  <a:lnTo>
                    <a:pt x="208" y="120"/>
                  </a:lnTo>
                  <a:lnTo>
                    <a:pt x="229" y="84"/>
                  </a:lnTo>
                  <a:lnTo>
                    <a:pt x="253" y="49"/>
                  </a:lnTo>
                  <a:lnTo>
                    <a:pt x="280" y="18"/>
                  </a:lnTo>
                  <a:lnTo>
                    <a:pt x="303" y="10"/>
                  </a:lnTo>
                  <a:lnTo>
                    <a:pt x="333" y="4"/>
                  </a:lnTo>
                  <a:lnTo>
                    <a:pt x="362" y="0"/>
                  </a:lnTo>
                  <a:lnTo>
                    <a:pt x="395" y="1"/>
                  </a:lnTo>
                  <a:lnTo>
                    <a:pt x="423" y="6"/>
                  </a:lnTo>
                  <a:lnTo>
                    <a:pt x="450" y="20"/>
                  </a:lnTo>
                  <a:lnTo>
                    <a:pt x="471" y="39"/>
                  </a:lnTo>
                  <a:lnTo>
                    <a:pt x="48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4"/>
            <p:cNvSpPr>
              <a:spLocks noChangeAspect="1"/>
            </p:cNvSpPr>
            <p:nvPr/>
          </p:nvSpPr>
          <p:spPr bwMode="auto">
            <a:xfrm rot="-3415759">
              <a:off x="2823" y="1085"/>
              <a:ext cx="182" cy="200"/>
            </a:xfrm>
            <a:custGeom>
              <a:avLst/>
              <a:gdLst/>
              <a:ahLst/>
              <a:cxnLst>
                <a:cxn ang="0">
                  <a:pos x="156" y="61"/>
                </a:cxn>
                <a:cxn ang="0">
                  <a:pos x="180" y="88"/>
                </a:cxn>
                <a:cxn ang="0">
                  <a:pos x="208" y="114"/>
                </a:cxn>
                <a:cxn ang="0">
                  <a:pos x="237" y="136"/>
                </a:cxn>
                <a:cxn ang="0">
                  <a:pos x="263" y="159"/>
                </a:cxn>
                <a:cxn ang="0">
                  <a:pos x="284" y="181"/>
                </a:cxn>
                <a:cxn ang="0">
                  <a:pos x="300" y="208"/>
                </a:cxn>
                <a:cxn ang="0">
                  <a:pos x="305" y="239"/>
                </a:cxn>
                <a:cxn ang="0">
                  <a:pos x="301" y="280"/>
                </a:cxn>
                <a:cxn ang="0">
                  <a:pos x="312" y="306"/>
                </a:cxn>
                <a:cxn ang="0">
                  <a:pos x="325" y="336"/>
                </a:cxn>
                <a:cxn ang="0">
                  <a:pos x="338" y="367"/>
                </a:cxn>
                <a:cxn ang="0">
                  <a:pos x="350" y="398"/>
                </a:cxn>
                <a:cxn ang="0">
                  <a:pos x="357" y="426"/>
                </a:cxn>
                <a:cxn ang="0">
                  <a:pos x="362" y="456"/>
                </a:cxn>
                <a:cxn ang="0">
                  <a:pos x="360" y="482"/>
                </a:cxn>
                <a:cxn ang="0">
                  <a:pos x="353" y="508"/>
                </a:cxn>
                <a:cxn ang="0">
                  <a:pos x="335" y="511"/>
                </a:cxn>
                <a:cxn ang="0">
                  <a:pos x="325" y="509"/>
                </a:cxn>
                <a:cxn ang="0">
                  <a:pos x="318" y="502"/>
                </a:cxn>
                <a:cxn ang="0">
                  <a:pos x="315" y="492"/>
                </a:cxn>
                <a:cxn ang="0">
                  <a:pos x="311" y="480"/>
                </a:cxn>
                <a:cxn ang="0">
                  <a:pos x="310" y="467"/>
                </a:cxn>
                <a:cxn ang="0">
                  <a:pos x="305" y="454"/>
                </a:cxn>
                <a:cxn ang="0">
                  <a:pos x="301" y="446"/>
                </a:cxn>
                <a:cxn ang="0">
                  <a:pos x="282" y="419"/>
                </a:cxn>
                <a:cxn ang="0">
                  <a:pos x="262" y="397"/>
                </a:cxn>
                <a:cxn ang="0">
                  <a:pos x="238" y="375"/>
                </a:cxn>
                <a:cxn ang="0">
                  <a:pos x="217" y="356"/>
                </a:cxn>
                <a:cxn ang="0">
                  <a:pos x="194" y="333"/>
                </a:cxn>
                <a:cxn ang="0">
                  <a:pos x="176" y="311"/>
                </a:cxn>
                <a:cxn ang="0">
                  <a:pos x="162" y="285"/>
                </a:cxn>
                <a:cxn ang="0">
                  <a:pos x="156" y="259"/>
                </a:cxn>
                <a:cxn ang="0">
                  <a:pos x="130" y="256"/>
                </a:cxn>
                <a:cxn ang="0">
                  <a:pos x="116" y="242"/>
                </a:cxn>
                <a:cxn ang="0">
                  <a:pos x="107" y="222"/>
                </a:cxn>
                <a:cxn ang="0">
                  <a:pos x="103" y="199"/>
                </a:cxn>
                <a:cxn ang="0">
                  <a:pos x="96" y="177"/>
                </a:cxn>
                <a:cxn ang="0">
                  <a:pos x="87" y="163"/>
                </a:cxn>
                <a:cxn ang="0">
                  <a:pos x="69" y="157"/>
                </a:cxn>
                <a:cxn ang="0">
                  <a:pos x="42" y="166"/>
                </a:cxn>
                <a:cxn ang="0">
                  <a:pos x="27" y="154"/>
                </a:cxn>
                <a:cxn ang="0">
                  <a:pos x="17" y="142"/>
                </a:cxn>
                <a:cxn ang="0">
                  <a:pos x="9" y="126"/>
                </a:cxn>
                <a:cxn ang="0">
                  <a:pos x="4" y="111"/>
                </a:cxn>
                <a:cxn ang="0">
                  <a:pos x="0" y="91"/>
                </a:cxn>
                <a:cxn ang="0">
                  <a:pos x="0" y="74"/>
                </a:cxn>
                <a:cxn ang="0">
                  <a:pos x="0" y="56"/>
                </a:cxn>
                <a:cxn ang="0">
                  <a:pos x="0" y="40"/>
                </a:cxn>
                <a:cxn ang="0">
                  <a:pos x="42" y="0"/>
                </a:cxn>
                <a:cxn ang="0">
                  <a:pos x="54" y="8"/>
                </a:cxn>
                <a:cxn ang="0">
                  <a:pos x="65" y="21"/>
                </a:cxn>
                <a:cxn ang="0">
                  <a:pos x="78" y="33"/>
                </a:cxn>
                <a:cxn ang="0">
                  <a:pos x="90" y="46"/>
                </a:cxn>
                <a:cxn ang="0">
                  <a:pos x="103" y="56"/>
                </a:cxn>
                <a:cxn ang="0">
                  <a:pos x="120" y="63"/>
                </a:cxn>
                <a:cxn ang="0">
                  <a:pos x="137" y="64"/>
                </a:cxn>
                <a:cxn ang="0">
                  <a:pos x="156" y="61"/>
                </a:cxn>
              </a:cxnLst>
              <a:rect l="0" t="0" r="r" b="b"/>
              <a:pathLst>
                <a:path w="362" h="511">
                  <a:moveTo>
                    <a:pt x="156" y="61"/>
                  </a:moveTo>
                  <a:lnTo>
                    <a:pt x="180" y="88"/>
                  </a:lnTo>
                  <a:lnTo>
                    <a:pt x="208" y="114"/>
                  </a:lnTo>
                  <a:lnTo>
                    <a:pt x="237" y="136"/>
                  </a:lnTo>
                  <a:lnTo>
                    <a:pt x="263" y="159"/>
                  </a:lnTo>
                  <a:lnTo>
                    <a:pt x="284" y="181"/>
                  </a:lnTo>
                  <a:lnTo>
                    <a:pt x="300" y="208"/>
                  </a:lnTo>
                  <a:lnTo>
                    <a:pt x="305" y="239"/>
                  </a:lnTo>
                  <a:lnTo>
                    <a:pt x="301" y="280"/>
                  </a:lnTo>
                  <a:lnTo>
                    <a:pt x="312" y="306"/>
                  </a:lnTo>
                  <a:lnTo>
                    <a:pt x="325" y="336"/>
                  </a:lnTo>
                  <a:lnTo>
                    <a:pt x="338" y="367"/>
                  </a:lnTo>
                  <a:lnTo>
                    <a:pt x="350" y="398"/>
                  </a:lnTo>
                  <a:lnTo>
                    <a:pt x="357" y="426"/>
                  </a:lnTo>
                  <a:lnTo>
                    <a:pt x="362" y="456"/>
                  </a:lnTo>
                  <a:lnTo>
                    <a:pt x="360" y="482"/>
                  </a:lnTo>
                  <a:lnTo>
                    <a:pt x="353" y="508"/>
                  </a:lnTo>
                  <a:lnTo>
                    <a:pt x="335" y="511"/>
                  </a:lnTo>
                  <a:lnTo>
                    <a:pt x="325" y="509"/>
                  </a:lnTo>
                  <a:lnTo>
                    <a:pt x="318" y="502"/>
                  </a:lnTo>
                  <a:lnTo>
                    <a:pt x="315" y="492"/>
                  </a:lnTo>
                  <a:lnTo>
                    <a:pt x="311" y="480"/>
                  </a:lnTo>
                  <a:lnTo>
                    <a:pt x="310" y="467"/>
                  </a:lnTo>
                  <a:lnTo>
                    <a:pt x="305" y="454"/>
                  </a:lnTo>
                  <a:lnTo>
                    <a:pt x="301" y="446"/>
                  </a:lnTo>
                  <a:lnTo>
                    <a:pt x="282" y="419"/>
                  </a:lnTo>
                  <a:lnTo>
                    <a:pt x="262" y="397"/>
                  </a:lnTo>
                  <a:lnTo>
                    <a:pt x="238" y="375"/>
                  </a:lnTo>
                  <a:lnTo>
                    <a:pt x="217" y="356"/>
                  </a:lnTo>
                  <a:lnTo>
                    <a:pt x="194" y="333"/>
                  </a:lnTo>
                  <a:lnTo>
                    <a:pt x="176" y="311"/>
                  </a:lnTo>
                  <a:lnTo>
                    <a:pt x="162" y="285"/>
                  </a:lnTo>
                  <a:lnTo>
                    <a:pt x="156" y="259"/>
                  </a:lnTo>
                  <a:lnTo>
                    <a:pt x="130" y="256"/>
                  </a:lnTo>
                  <a:lnTo>
                    <a:pt x="116" y="242"/>
                  </a:lnTo>
                  <a:lnTo>
                    <a:pt x="107" y="222"/>
                  </a:lnTo>
                  <a:lnTo>
                    <a:pt x="103" y="199"/>
                  </a:lnTo>
                  <a:lnTo>
                    <a:pt x="96" y="177"/>
                  </a:lnTo>
                  <a:lnTo>
                    <a:pt x="87" y="163"/>
                  </a:lnTo>
                  <a:lnTo>
                    <a:pt x="69" y="157"/>
                  </a:lnTo>
                  <a:lnTo>
                    <a:pt x="42" y="166"/>
                  </a:lnTo>
                  <a:lnTo>
                    <a:pt x="27" y="154"/>
                  </a:lnTo>
                  <a:lnTo>
                    <a:pt x="17" y="142"/>
                  </a:lnTo>
                  <a:lnTo>
                    <a:pt x="9" y="126"/>
                  </a:lnTo>
                  <a:lnTo>
                    <a:pt x="4" y="111"/>
                  </a:lnTo>
                  <a:lnTo>
                    <a:pt x="0" y="91"/>
                  </a:lnTo>
                  <a:lnTo>
                    <a:pt x="0" y="74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42" y="0"/>
                  </a:lnTo>
                  <a:lnTo>
                    <a:pt x="54" y="8"/>
                  </a:lnTo>
                  <a:lnTo>
                    <a:pt x="65" y="21"/>
                  </a:lnTo>
                  <a:lnTo>
                    <a:pt x="78" y="33"/>
                  </a:lnTo>
                  <a:lnTo>
                    <a:pt x="90" y="46"/>
                  </a:lnTo>
                  <a:lnTo>
                    <a:pt x="103" y="56"/>
                  </a:lnTo>
                  <a:lnTo>
                    <a:pt x="120" y="63"/>
                  </a:lnTo>
                  <a:lnTo>
                    <a:pt x="137" y="64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85"/>
            <p:cNvSpPr>
              <a:spLocks noChangeAspect="1"/>
            </p:cNvSpPr>
            <p:nvPr/>
          </p:nvSpPr>
          <p:spPr bwMode="auto">
            <a:xfrm>
              <a:off x="2362" y="1205"/>
              <a:ext cx="328" cy="447"/>
            </a:xfrm>
            <a:custGeom>
              <a:avLst/>
              <a:gdLst/>
              <a:ahLst/>
              <a:cxnLst>
                <a:cxn ang="0">
                  <a:pos x="587" y="0"/>
                </a:cxn>
                <a:cxn ang="0">
                  <a:pos x="575" y="5"/>
                </a:cxn>
                <a:cxn ang="0">
                  <a:pos x="562" y="12"/>
                </a:cxn>
                <a:cxn ang="0">
                  <a:pos x="548" y="19"/>
                </a:cxn>
                <a:cxn ang="0">
                  <a:pos x="535" y="26"/>
                </a:cxn>
                <a:cxn ang="0">
                  <a:pos x="521" y="32"/>
                </a:cxn>
                <a:cxn ang="0">
                  <a:pos x="507" y="41"/>
                </a:cxn>
                <a:cxn ang="0">
                  <a:pos x="495" y="49"/>
                </a:cxn>
                <a:cxn ang="0">
                  <a:pos x="483" y="62"/>
                </a:cxn>
                <a:cxn ang="0">
                  <a:pos x="512" y="52"/>
                </a:cxn>
                <a:cxn ang="0">
                  <a:pos x="544" y="48"/>
                </a:cxn>
                <a:cxn ang="0">
                  <a:pos x="578" y="48"/>
                </a:cxn>
                <a:cxn ang="0">
                  <a:pos x="613" y="52"/>
                </a:cxn>
                <a:cxn ang="0">
                  <a:pos x="647" y="60"/>
                </a:cxn>
                <a:cxn ang="0">
                  <a:pos x="682" y="74"/>
                </a:cxn>
                <a:cxn ang="0">
                  <a:pos x="714" y="91"/>
                </a:cxn>
                <a:cxn ang="0">
                  <a:pos x="744" y="114"/>
                </a:cxn>
                <a:cxn ang="0">
                  <a:pos x="797" y="187"/>
                </a:cxn>
                <a:cxn ang="0">
                  <a:pos x="838" y="269"/>
                </a:cxn>
                <a:cxn ang="0">
                  <a:pos x="866" y="356"/>
                </a:cxn>
                <a:cxn ang="0">
                  <a:pos x="886" y="449"/>
                </a:cxn>
                <a:cxn ang="0">
                  <a:pos x="894" y="545"/>
                </a:cxn>
                <a:cxn ang="0">
                  <a:pos x="897" y="643"/>
                </a:cxn>
                <a:cxn ang="0">
                  <a:pos x="894" y="742"/>
                </a:cxn>
                <a:cxn ang="0">
                  <a:pos x="888" y="840"/>
                </a:cxn>
                <a:cxn ang="0">
                  <a:pos x="866" y="933"/>
                </a:cxn>
                <a:cxn ang="0">
                  <a:pos x="842" y="1027"/>
                </a:cxn>
                <a:cxn ang="0">
                  <a:pos x="811" y="1119"/>
                </a:cxn>
                <a:cxn ang="0">
                  <a:pos x="776" y="1209"/>
                </a:cxn>
                <a:cxn ang="0">
                  <a:pos x="728" y="1291"/>
                </a:cxn>
                <a:cxn ang="0">
                  <a:pos x="670" y="1365"/>
                </a:cxn>
                <a:cxn ang="0">
                  <a:pos x="600" y="1430"/>
                </a:cxn>
                <a:cxn ang="0">
                  <a:pos x="516" y="1485"/>
                </a:cxn>
                <a:cxn ang="0">
                  <a:pos x="465" y="1502"/>
                </a:cxn>
                <a:cxn ang="0">
                  <a:pos x="416" y="1510"/>
                </a:cxn>
                <a:cxn ang="0">
                  <a:pos x="367" y="1509"/>
                </a:cxn>
                <a:cxn ang="0">
                  <a:pos x="322" y="1502"/>
                </a:cxn>
                <a:cxn ang="0">
                  <a:pos x="275" y="1485"/>
                </a:cxn>
                <a:cxn ang="0">
                  <a:pos x="232" y="1465"/>
                </a:cxn>
                <a:cxn ang="0">
                  <a:pos x="189" y="1440"/>
                </a:cxn>
                <a:cxn ang="0">
                  <a:pos x="151" y="1412"/>
                </a:cxn>
                <a:cxn ang="0">
                  <a:pos x="71" y="1308"/>
                </a:cxn>
                <a:cxn ang="0">
                  <a:pos x="23" y="1192"/>
                </a:cxn>
                <a:cxn ang="0">
                  <a:pos x="1" y="1064"/>
                </a:cxn>
                <a:cxn ang="0">
                  <a:pos x="0" y="932"/>
                </a:cxn>
                <a:cxn ang="0">
                  <a:pos x="12" y="795"/>
                </a:cxn>
                <a:cxn ang="0">
                  <a:pos x="36" y="661"/>
                </a:cxn>
                <a:cxn ang="0">
                  <a:pos x="63" y="533"/>
                </a:cxn>
                <a:cxn ang="0">
                  <a:pos x="90" y="415"/>
                </a:cxn>
                <a:cxn ang="0">
                  <a:pos x="123" y="336"/>
                </a:cxn>
                <a:cxn ang="0">
                  <a:pos x="167" y="262"/>
                </a:cxn>
                <a:cxn ang="0">
                  <a:pos x="219" y="191"/>
                </a:cxn>
                <a:cxn ang="0">
                  <a:pos x="279" y="129"/>
                </a:cxn>
                <a:cxn ang="0">
                  <a:pos x="346" y="76"/>
                </a:cxn>
                <a:cxn ang="0">
                  <a:pos x="420" y="35"/>
                </a:cxn>
                <a:cxn ang="0">
                  <a:pos x="499" y="8"/>
                </a:cxn>
                <a:cxn ang="0">
                  <a:pos x="587" y="0"/>
                </a:cxn>
              </a:cxnLst>
              <a:rect l="0" t="0" r="r" b="b"/>
              <a:pathLst>
                <a:path w="897" h="1510">
                  <a:moveTo>
                    <a:pt x="587" y="0"/>
                  </a:moveTo>
                  <a:lnTo>
                    <a:pt x="575" y="5"/>
                  </a:lnTo>
                  <a:lnTo>
                    <a:pt x="562" y="12"/>
                  </a:lnTo>
                  <a:lnTo>
                    <a:pt x="548" y="19"/>
                  </a:lnTo>
                  <a:lnTo>
                    <a:pt x="535" y="26"/>
                  </a:lnTo>
                  <a:lnTo>
                    <a:pt x="521" y="32"/>
                  </a:lnTo>
                  <a:lnTo>
                    <a:pt x="507" y="41"/>
                  </a:lnTo>
                  <a:lnTo>
                    <a:pt x="495" y="49"/>
                  </a:lnTo>
                  <a:lnTo>
                    <a:pt x="483" y="62"/>
                  </a:lnTo>
                  <a:lnTo>
                    <a:pt x="512" y="52"/>
                  </a:lnTo>
                  <a:lnTo>
                    <a:pt x="544" y="48"/>
                  </a:lnTo>
                  <a:lnTo>
                    <a:pt x="578" y="48"/>
                  </a:lnTo>
                  <a:lnTo>
                    <a:pt x="613" y="52"/>
                  </a:lnTo>
                  <a:lnTo>
                    <a:pt x="647" y="60"/>
                  </a:lnTo>
                  <a:lnTo>
                    <a:pt x="682" y="74"/>
                  </a:lnTo>
                  <a:lnTo>
                    <a:pt x="714" y="91"/>
                  </a:lnTo>
                  <a:lnTo>
                    <a:pt x="744" y="114"/>
                  </a:lnTo>
                  <a:lnTo>
                    <a:pt x="797" y="187"/>
                  </a:lnTo>
                  <a:lnTo>
                    <a:pt x="838" y="269"/>
                  </a:lnTo>
                  <a:lnTo>
                    <a:pt x="866" y="356"/>
                  </a:lnTo>
                  <a:lnTo>
                    <a:pt x="886" y="449"/>
                  </a:lnTo>
                  <a:lnTo>
                    <a:pt x="894" y="545"/>
                  </a:lnTo>
                  <a:lnTo>
                    <a:pt x="897" y="643"/>
                  </a:lnTo>
                  <a:lnTo>
                    <a:pt x="894" y="742"/>
                  </a:lnTo>
                  <a:lnTo>
                    <a:pt x="888" y="840"/>
                  </a:lnTo>
                  <a:lnTo>
                    <a:pt x="866" y="933"/>
                  </a:lnTo>
                  <a:lnTo>
                    <a:pt x="842" y="1027"/>
                  </a:lnTo>
                  <a:lnTo>
                    <a:pt x="811" y="1119"/>
                  </a:lnTo>
                  <a:lnTo>
                    <a:pt x="776" y="1209"/>
                  </a:lnTo>
                  <a:lnTo>
                    <a:pt x="728" y="1291"/>
                  </a:lnTo>
                  <a:lnTo>
                    <a:pt x="670" y="1365"/>
                  </a:lnTo>
                  <a:lnTo>
                    <a:pt x="600" y="1430"/>
                  </a:lnTo>
                  <a:lnTo>
                    <a:pt x="516" y="1485"/>
                  </a:lnTo>
                  <a:lnTo>
                    <a:pt x="465" y="1502"/>
                  </a:lnTo>
                  <a:lnTo>
                    <a:pt x="416" y="1510"/>
                  </a:lnTo>
                  <a:lnTo>
                    <a:pt x="367" y="1509"/>
                  </a:lnTo>
                  <a:lnTo>
                    <a:pt x="322" y="1502"/>
                  </a:lnTo>
                  <a:lnTo>
                    <a:pt x="275" y="1485"/>
                  </a:lnTo>
                  <a:lnTo>
                    <a:pt x="232" y="1465"/>
                  </a:lnTo>
                  <a:lnTo>
                    <a:pt x="189" y="1440"/>
                  </a:lnTo>
                  <a:lnTo>
                    <a:pt x="151" y="1412"/>
                  </a:lnTo>
                  <a:lnTo>
                    <a:pt x="71" y="1308"/>
                  </a:lnTo>
                  <a:lnTo>
                    <a:pt x="23" y="1192"/>
                  </a:lnTo>
                  <a:lnTo>
                    <a:pt x="1" y="1064"/>
                  </a:lnTo>
                  <a:lnTo>
                    <a:pt x="0" y="932"/>
                  </a:lnTo>
                  <a:lnTo>
                    <a:pt x="12" y="795"/>
                  </a:lnTo>
                  <a:lnTo>
                    <a:pt x="36" y="661"/>
                  </a:lnTo>
                  <a:lnTo>
                    <a:pt x="63" y="533"/>
                  </a:lnTo>
                  <a:lnTo>
                    <a:pt x="90" y="415"/>
                  </a:lnTo>
                  <a:lnTo>
                    <a:pt x="123" y="336"/>
                  </a:lnTo>
                  <a:lnTo>
                    <a:pt x="167" y="262"/>
                  </a:lnTo>
                  <a:lnTo>
                    <a:pt x="219" y="191"/>
                  </a:lnTo>
                  <a:lnTo>
                    <a:pt x="279" y="129"/>
                  </a:lnTo>
                  <a:lnTo>
                    <a:pt x="346" y="76"/>
                  </a:lnTo>
                  <a:lnTo>
                    <a:pt x="420" y="35"/>
                  </a:lnTo>
                  <a:lnTo>
                    <a:pt x="499" y="8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86"/>
            <p:cNvSpPr>
              <a:spLocks noChangeAspect="1"/>
            </p:cNvSpPr>
            <p:nvPr/>
          </p:nvSpPr>
          <p:spPr bwMode="auto">
            <a:xfrm>
              <a:off x="2497" y="1240"/>
              <a:ext cx="573" cy="860"/>
            </a:xfrm>
            <a:custGeom>
              <a:avLst/>
              <a:gdLst/>
              <a:ahLst/>
              <a:cxnLst>
                <a:cxn ang="0">
                  <a:pos x="1563" y="449"/>
                </a:cxn>
                <a:cxn ang="0">
                  <a:pos x="1539" y="751"/>
                </a:cxn>
                <a:cxn ang="0">
                  <a:pos x="1459" y="1031"/>
                </a:cxn>
                <a:cxn ang="0">
                  <a:pos x="1309" y="1279"/>
                </a:cxn>
                <a:cxn ang="0">
                  <a:pos x="1171" y="1397"/>
                </a:cxn>
                <a:cxn ang="0">
                  <a:pos x="1098" y="1410"/>
                </a:cxn>
                <a:cxn ang="0">
                  <a:pos x="1023" y="1410"/>
                </a:cxn>
                <a:cxn ang="0">
                  <a:pos x="960" y="1391"/>
                </a:cxn>
                <a:cxn ang="0">
                  <a:pos x="908" y="1362"/>
                </a:cxn>
                <a:cxn ang="0">
                  <a:pos x="860" y="1324"/>
                </a:cxn>
                <a:cxn ang="0">
                  <a:pos x="820" y="1280"/>
                </a:cxn>
                <a:cxn ang="0">
                  <a:pos x="790" y="1232"/>
                </a:cxn>
                <a:cxn ang="0">
                  <a:pos x="798" y="1346"/>
                </a:cxn>
                <a:cxn ang="0">
                  <a:pos x="873" y="1631"/>
                </a:cxn>
                <a:cxn ang="0">
                  <a:pos x="925" y="1915"/>
                </a:cxn>
                <a:cxn ang="0">
                  <a:pos x="887" y="2195"/>
                </a:cxn>
                <a:cxn ang="0">
                  <a:pos x="801" y="2344"/>
                </a:cxn>
                <a:cxn ang="0">
                  <a:pos x="778" y="2363"/>
                </a:cxn>
                <a:cxn ang="0">
                  <a:pos x="753" y="2380"/>
                </a:cxn>
                <a:cxn ang="0">
                  <a:pos x="728" y="2399"/>
                </a:cxn>
                <a:cxn ang="0">
                  <a:pos x="701" y="2449"/>
                </a:cxn>
                <a:cxn ang="0">
                  <a:pos x="657" y="2519"/>
                </a:cxn>
                <a:cxn ang="0">
                  <a:pos x="597" y="2582"/>
                </a:cxn>
                <a:cxn ang="0">
                  <a:pos x="525" y="2633"/>
                </a:cxn>
                <a:cxn ang="0">
                  <a:pos x="434" y="2660"/>
                </a:cxn>
                <a:cxn ang="0">
                  <a:pos x="330" y="2658"/>
                </a:cxn>
                <a:cxn ang="0">
                  <a:pos x="233" y="2632"/>
                </a:cxn>
                <a:cxn ang="0">
                  <a:pos x="144" y="2577"/>
                </a:cxn>
                <a:cxn ang="0">
                  <a:pos x="81" y="2489"/>
                </a:cxn>
                <a:cxn ang="0">
                  <a:pos x="43" y="2387"/>
                </a:cxn>
                <a:cxn ang="0">
                  <a:pos x="16" y="2280"/>
                </a:cxn>
                <a:cxn ang="0">
                  <a:pos x="2" y="2174"/>
                </a:cxn>
                <a:cxn ang="0">
                  <a:pos x="31" y="2092"/>
                </a:cxn>
                <a:cxn ang="0">
                  <a:pos x="72" y="2197"/>
                </a:cxn>
                <a:cxn ang="0">
                  <a:pos x="137" y="2309"/>
                </a:cxn>
                <a:cxn ang="0">
                  <a:pos x="228" y="2402"/>
                </a:cxn>
                <a:cxn ang="0">
                  <a:pos x="353" y="2456"/>
                </a:cxn>
                <a:cxn ang="0">
                  <a:pos x="455" y="2439"/>
                </a:cxn>
                <a:cxn ang="0">
                  <a:pos x="549" y="2426"/>
                </a:cxn>
                <a:cxn ang="0">
                  <a:pos x="635" y="2398"/>
                </a:cxn>
                <a:cxn ang="0">
                  <a:pos x="716" y="2342"/>
                </a:cxn>
                <a:cxn ang="0">
                  <a:pos x="846" y="2036"/>
                </a:cxn>
                <a:cxn ang="0">
                  <a:pos x="820" y="1711"/>
                </a:cxn>
                <a:cxn ang="0">
                  <a:pos x="735" y="1376"/>
                </a:cxn>
                <a:cxn ang="0">
                  <a:pos x="685" y="1043"/>
                </a:cxn>
                <a:cxn ang="0">
                  <a:pos x="708" y="804"/>
                </a:cxn>
                <a:cxn ang="0">
                  <a:pos x="752" y="570"/>
                </a:cxn>
                <a:cxn ang="0">
                  <a:pos x="815" y="344"/>
                </a:cxn>
                <a:cxn ang="0">
                  <a:pos x="903" y="130"/>
                </a:cxn>
                <a:cxn ang="0">
                  <a:pos x="1010" y="71"/>
                </a:cxn>
                <a:cxn ang="0">
                  <a:pos x="1130" y="20"/>
                </a:cxn>
                <a:cxn ang="0">
                  <a:pos x="1254" y="0"/>
                </a:cxn>
                <a:cxn ang="0">
                  <a:pos x="1380" y="37"/>
                </a:cxn>
                <a:cxn ang="0">
                  <a:pos x="1446" y="86"/>
                </a:cxn>
                <a:cxn ang="0">
                  <a:pos x="1487" y="154"/>
                </a:cxn>
                <a:cxn ang="0">
                  <a:pos x="1518" y="227"/>
                </a:cxn>
                <a:cxn ang="0">
                  <a:pos x="1558" y="296"/>
                </a:cxn>
              </a:cxnLst>
              <a:rect l="0" t="0" r="r" b="b"/>
              <a:pathLst>
                <a:path w="1563" h="2664">
                  <a:moveTo>
                    <a:pt x="1558" y="296"/>
                  </a:moveTo>
                  <a:lnTo>
                    <a:pt x="1563" y="449"/>
                  </a:lnTo>
                  <a:lnTo>
                    <a:pt x="1558" y="603"/>
                  </a:lnTo>
                  <a:lnTo>
                    <a:pt x="1539" y="751"/>
                  </a:lnTo>
                  <a:lnTo>
                    <a:pt x="1508" y="896"/>
                  </a:lnTo>
                  <a:lnTo>
                    <a:pt x="1459" y="1031"/>
                  </a:lnTo>
                  <a:lnTo>
                    <a:pt x="1394" y="1160"/>
                  </a:lnTo>
                  <a:lnTo>
                    <a:pt x="1309" y="1279"/>
                  </a:lnTo>
                  <a:lnTo>
                    <a:pt x="1204" y="1387"/>
                  </a:lnTo>
                  <a:lnTo>
                    <a:pt x="1171" y="1397"/>
                  </a:lnTo>
                  <a:lnTo>
                    <a:pt x="1134" y="1405"/>
                  </a:lnTo>
                  <a:lnTo>
                    <a:pt x="1098" y="1410"/>
                  </a:lnTo>
                  <a:lnTo>
                    <a:pt x="1061" y="1412"/>
                  </a:lnTo>
                  <a:lnTo>
                    <a:pt x="1023" y="1410"/>
                  </a:lnTo>
                  <a:lnTo>
                    <a:pt x="991" y="1402"/>
                  </a:lnTo>
                  <a:lnTo>
                    <a:pt x="960" y="1391"/>
                  </a:lnTo>
                  <a:lnTo>
                    <a:pt x="934" y="1376"/>
                  </a:lnTo>
                  <a:lnTo>
                    <a:pt x="908" y="1362"/>
                  </a:lnTo>
                  <a:lnTo>
                    <a:pt x="882" y="1345"/>
                  </a:lnTo>
                  <a:lnTo>
                    <a:pt x="860" y="1324"/>
                  </a:lnTo>
                  <a:lnTo>
                    <a:pt x="840" y="1304"/>
                  </a:lnTo>
                  <a:lnTo>
                    <a:pt x="820" y="1280"/>
                  </a:lnTo>
                  <a:lnTo>
                    <a:pt x="805" y="1256"/>
                  </a:lnTo>
                  <a:lnTo>
                    <a:pt x="790" y="1232"/>
                  </a:lnTo>
                  <a:lnTo>
                    <a:pt x="778" y="1210"/>
                  </a:lnTo>
                  <a:lnTo>
                    <a:pt x="798" y="1346"/>
                  </a:lnTo>
                  <a:lnTo>
                    <a:pt x="833" y="1487"/>
                  </a:lnTo>
                  <a:lnTo>
                    <a:pt x="873" y="1631"/>
                  </a:lnTo>
                  <a:lnTo>
                    <a:pt x="906" y="1774"/>
                  </a:lnTo>
                  <a:lnTo>
                    <a:pt x="925" y="1915"/>
                  </a:lnTo>
                  <a:lnTo>
                    <a:pt x="922" y="2057"/>
                  </a:lnTo>
                  <a:lnTo>
                    <a:pt x="887" y="2195"/>
                  </a:lnTo>
                  <a:lnTo>
                    <a:pt x="811" y="2332"/>
                  </a:lnTo>
                  <a:lnTo>
                    <a:pt x="801" y="2344"/>
                  </a:lnTo>
                  <a:lnTo>
                    <a:pt x="791" y="2354"/>
                  </a:lnTo>
                  <a:lnTo>
                    <a:pt x="778" y="2363"/>
                  </a:lnTo>
                  <a:lnTo>
                    <a:pt x="767" y="2372"/>
                  </a:lnTo>
                  <a:lnTo>
                    <a:pt x="753" y="2380"/>
                  </a:lnTo>
                  <a:lnTo>
                    <a:pt x="740" y="2389"/>
                  </a:lnTo>
                  <a:lnTo>
                    <a:pt x="728" y="2399"/>
                  </a:lnTo>
                  <a:lnTo>
                    <a:pt x="716" y="2415"/>
                  </a:lnTo>
                  <a:lnTo>
                    <a:pt x="701" y="2449"/>
                  </a:lnTo>
                  <a:lnTo>
                    <a:pt x="681" y="2485"/>
                  </a:lnTo>
                  <a:lnTo>
                    <a:pt x="657" y="2519"/>
                  </a:lnTo>
                  <a:lnTo>
                    <a:pt x="629" y="2553"/>
                  </a:lnTo>
                  <a:lnTo>
                    <a:pt x="597" y="2582"/>
                  </a:lnTo>
                  <a:lnTo>
                    <a:pt x="563" y="2610"/>
                  </a:lnTo>
                  <a:lnTo>
                    <a:pt x="525" y="2633"/>
                  </a:lnTo>
                  <a:lnTo>
                    <a:pt x="489" y="2653"/>
                  </a:lnTo>
                  <a:lnTo>
                    <a:pt x="434" y="2660"/>
                  </a:lnTo>
                  <a:lnTo>
                    <a:pt x="380" y="2664"/>
                  </a:lnTo>
                  <a:lnTo>
                    <a:pt x="330" y="2658"/>
                  </a:lnTo>
                  <a:lnTo>
                    <a:pt x="280" y="2650"/>
                  </a:lnTo>
                  <a:lnTo>
                    <a:pt x="233" y="2632"/>
                  </a:lnTo>
                  <a:lnTo>
                    <a:pt x="188" y="2608"/>
                  </a:lnTo>
                  <a:lnTo>
                    <a:pt x="144" y="2577"/>
                  </a:lnTo>
                  <a:lnTo>
                    <a:pt x="105" y="2539"/>
                  </a:lnTo>
                  <a:lnTo>
                    <a:pt x="81" y="2489"/>
                  </a:lnTo>
                  <a:lnTo>
                    <a:pt x="61" y="2440"/>
                  </a:lnTo>
                  <a:lnTo>
                    <a:pt x="43" y="2387"/>
                  </a:lnTo>
                  <a:lnTo>
                    <a:pt x="29" y="2334"/>
                  </a:lnTo>
                  <a:lnTo>
                    <a:pt x="16" y="2280"/>
                  </a:lnTo>
                  <a:lnTo>
                    <a:pt x="7" y="2226"/>
                  </a:lnTo>
                  <a:lnTo>
                    <a:pt x="2" y="2174"/>
                  </a:lnTo>
                  <a:lnTo>
                    <a:pt x="0" y="2123"/>
                  </a:lnTo>
                  <a:lnTo>
                    <a:pt x="31" y="2092"/>
                  </a:lnTo>
                  <a:lnTo>
                    <a:pt x="48" y="2142"/>
                  </a:lnTo>
                  <a:lnTo>
                    <a:pt x="72" y="2197"/>
                  </a:lnTo>
                  <a:lnTo>
                    <a:pt x="102" y="2253"/>
                  </a:lnTo>
                  <a:lnTo>
                    <a:pt x="137" y="2309"/>
                  </a:lnTo>
                  <a:lnTo>
                    <a:pt x="178" y="2358"/>
                  </a:lnTo>
                  <a:lnTo>
                    <a:pt x="228" y="2402"/>
                  </a:lnTo>
                  <a:lnTo>
                    <a:pt x="286" y="2434"/>
                  </a:lnTo>
                  <a:lnTo>
                    <a:pt x="353" y="2456"/>
                  </a:lnTo>
                  <a:lnTo>
                    <a:pt x="404" y="2444"/>
                  </a:lnTo>
                  <a:lnTo>
                    <a:pt x="455" y="2439"/>
                  </a:lnTo>
                  <a:lnTo>
                    <a:pt x="503" y="2432"/>
                  </a:lnTo>
                  <a:lnTo>
                    <a:pt x="549" y="2426"/>
                  </a:lnTo>
                  <a:lnTo>
                    <a:pt x="593" y="2413"/>
                  </a:lnTo>
                  <a:lnTo>
                    <a:pt x="635" y="2398"/>
                  </a:lnTo>
                  <a:lnTo>
                    <a:pt x="676" y="2374"/>
                  </a:lnTo>
                  <a:lnTo>
                    <a:pt x="716" y="2342"/>
                  </a:lnTo>
                  <a:lnTo>
                    <a:pt x="806" y="2192"/>
                  </a:lnTo>
                  <a:lnTo>
                    <a:pt x="846" y="2036"/>
                  </a:lnTo>
                  <a:lnTo>
                    <a:pt x="846" y="1876"/>
                  </a:lnTo>
                  <a:lnTo>
                    <a:pt x="820" y="1711"/>
                  </a:lnTo>
                  <a:lnTo>
                    <a:pt x="778" y="1543"/>
                  </a:lnTo>
                  <a:lnTo>
                    <a:pt x="735" y="1376"/>
                  </a:lnTo>
                  <a:lnTo>
                    <a:pt x="700" y="1207"/>
                  </a:lnTo>
                  <a:lnTo>
                    <a:pt x="685" y="1043"/>
                  </a:lnTo>
                  <a:lnTo>
                    <a:pt x="694" y="922"/>
                  </a:lnTo>
                  <a:lnTo>
                    <a:pt x="708" y="804"/>
                  </a:lnTo>
                  <a:lnTo>
                    <a:pt x="726" y="686"/>
                  </a:lnTo>
                  <a:lnTo>
                    <a:pt x="752" y="570"/>
                  </a:lnTo>
                  <a:lnTo>
                    <a:pt x="780" y="455"/>
                  </a:lnTo>
                  <a:lnTo>
                    <a:pt x="815" y="344"/>
                  </a:lnTo>
                  <a:lnTo>
                    <a:pt x="856" y="234"/>
                  </a:lnTo>
                  <a:lnTo>
                    <a:pt x="903" y="130"/>
                  </a:lnTo>
                  <a:lnTo>
                    <a:pt x="954" y="100"/>
                  </a:lnTo>
                  <a:lnTo>
                    <a:pt x="1010" y="71"/>
                  </a:lnTo>
                  <a:lnTo>
                    <a:pt x="1068" y="42"/>
                  </a:lnTo>
                  <a:lnTo>
                    <a:pt x="1130" y="20"/>
                  </a:lnTo>
                  <a:lnTo>
                    <a:pt x="1190" y="4"/>
                  </a:lnTo>
                  <a:lnTo>
                    <a:pt x="1254" y="0"/>
                  </a:lnTo>
                  <a:lnTo>
                    <a:pt x="1317" y="10"/>
                  </a:lnTo>
                  <a:lnTo>
                    <a:pt x="1380" y="37"/>
                  </a:lnTo>
                  <a:lnTo>
                    <a:pt x="1417" y="58"/>
                  </a:lnTo>
                  <a:lnTo>
                    <a:pt x="1446" y="86"/>
                  </a:lnTo>
                  <a:lnTo>
                    <a:pt x="1469" y="117"/>
                  </a:lnTo>
                  <a:lnTo>
                    <a:pt x="1487" y="154"/>
                  </a:lnTo>
                  <a:lnTo>
                    <a:pt x="1503" y="189"/>
                  </a:lnTo>
                  <a:lnTo>
                    <a:pt x="1518" y="227"/>
                  </a:lnTo>
                  <a:lnTo>
                    <a:pt x="1535" y="262"/>
                  </a:lnTo>
                  <a:lnTo>
                    <a:pt x="1558" y="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87"/>
            <p:cNvSpPr>
              <a:spLocks noChangeAspect="1"/>
            </p:cNvSpPr>
            <p:nvPr/>
          </p:nvSpPr>
          <p:spPr bwMode="auto">
            <a:xfrm>
              <a:off x="2391" y="1246"/>
              <a:ext cx="274" cy="385"/>
            </a:xfrm>
            <a:custGeom>
              <a:avLst/>
              <a:gdLst/>
              <a:ahLst/>
              <a:cxnLst>
                <a:cxn ang="0">
                  <a:pos x="750" y="540"/>
                </a:cxn>
                <a:cxn ang="0">
                  <a:pos x="740" y="649"/>
                </a:cxn>
                <a:cxn ang="0">
                  <a:pos x="726" y="761"/>
                </a:cxn>
                <a:cxn ang="0">
                  <a:pos x="703" y="870"/>
                </a:cxn>
                <a:cxn ang="0">
                  <a:pos x="672" y="977"/>
                </a:cxn>
                <a:cxn ang="0">
                  <a:pos x="627" y="1074"/>
                </a:cxn>
                <a:cxn ang="0">
                  <a:pos x="567" y="1163"/>
                </a:cxn>
                <a:cxn ang="0">
                  <a:pos x="487" y="1237"/>
                </a:cxn>
                <a:cxn ang="0">
                  <a:pos x="387" y="1298"/>
                </a:cxn>
                <a:cxn ang="0">
                  <a:pos x="347" y="1299"/>
                </a:cxn>
                <a:cxn ang="0">
                  <a:pos x="311" y="1299"/>
                </a:cxn>
                <a:cxn ang="0">
                  <a:pos x="277" y="1296"/>
                </a:cxn>
                <a:cxn ang="0">
                  <a:pos x="245" y="1292"/>
                </a:cxn>
                <a:cxn ang="0">
                  <a:pos x="212" y="1281"/>
                </a:cxn>
                <a:cxn ang="0">
                  <a:pos x="183" y="1267"/>
                </a:cxn>
                <a:cxn ang="0">
                  <a:pos x="153" y="1249"/>
                </a:cxn>
                <a:cxn ang="0">
                  <a:pos x="126" y="1225"/>
                </a:cxn>
                <a:cxn ang="0">
                  <a:pos x="56" y="1112"/>
                </a:cxn>
                <a:cxn ang="0">
                  <a:pos x="17" y="991"/>
                </a:cxn>
                <a:cxn ang="0">
                  <a:pos x="0" y="861"/>
                </a:cxn>
                <a:cxn ang="0">
                  <a:pos x="5" y="730"/>
                </a:cxn>
                <a:cxn ang="0">
                  <a:pos x="24" y="595"/>
                </a:cxn>
                <a:cxn ang="0">
                  <a:pos x="55" y="466"/>
                </a:cxn>
                <a:cxn ang="0">
                  <a:pos x="90" y="342"/>
                </a:cxn>
                <a:cxn ang="0">
                  <a:pos x="126" y="228"/>
                </a:cxn>
                <a:cxn ang="0">
                  <a:pos x="131" y="249"/>
                </a:cxn>
                <a:cxn ang="0">
                  <a:pos x="139" y="270"/>
                </a:cxn>
                <a:cxn ang="0">
                  <a:pos x="149" y="290"/>
                </a:cxn>
                <a:cxn ang="0">
                  <a:pos x="163" y="308"/>
                </a:cxn>
                <a:cxn ang="0">
                  <a:pos x="176" y="325"/>
                </a:cxn>
                <a:cxn ang="0">
                  <a:pos x="193" y="342"/>
                </a:cxn>
                <a:cxn ang="0">
                  <a:pos x="209" y="357"/>
                </a:cxn>
                <a:cxn ang="0">
                  <a:pos x="231" y="374"/>
                </a:cxn>
                <a:cxn ang="0">
                  <a:pos x="253" y="377"/>
                </a:cxn>
                <a:cxn ang="0">
                  <a:pos x="278" y="383"/>
                </a:cxn>
                <a:cxn ang="0">
                  <a:pos x="302" y="385"/>
                </a:cxn>
                <a:cxn ang="0">
                  <a:pos x="326" y="388"/>
                </a:cxn>
                <a:cxn ang="0">
                  <a:pos x="347" y="385"/>
                </a:cxn>
                <a:cxn ang="0">
                  <a:pos x="370" y="378"/>
                </a:cxn>
                <a:cxn ang="0">
                  <a:pos x="388" y="364"/>
                </a:cxn>
                <a:cxn ang="0">
                  <a:pos x="406" y="342"/>
                </a:cxn>
                <a:cxn ang="0">
                  <a:pos x="433" y="312"/>
                </a:cxn>
                <a:cxn ang="0">
                  <a:pos x="460" y="281"/>
                </a:cxn>
                <a:cxn ang="0">
                  <a:pos x="484" y="248"/>
                </a:cxn>
                <a:cxn ang="0">
                  <a:pos x="506" y="212"/>
                </a:cxn>
                <a:cxn ang="0">
                  <a:pos x="522" y="173"/>
                </a:cxn>
                <a:cxn ang="0">
                  <a:pos x="530" y="133"/>
                </a:cxn>
                <a:cxn ang="0">
                  <a:pos x="530" y="93"/>
                </a:cxn>
                <a:cxn ang="0">
                  <a:pos x="522" y="52"/>
                </a:cxn>
                <a:cxn ang="0">
                  <a:pos x="480" y="0"/>
                </a:cxn>
                <a:cxn ang="0">
                  <a:pos x="567" y="25"/>
                </a:cxn>
                <a:cxn ang="0">
                  <a:pos x="629" y="73"/>
                </a:cxn>
                <a:cxn ang="0">
                  <a:pos x="671" y="135"/>
                </a:cxn>
                <a:cxn ang="0">
                  <a:pos x="699" y="211"/>
                </a:cxn>
                <a:cxn ang="0">
                  <a:pos x="714" y="291"/>
                </a:cxn>
                <a:cxn ang="0">
                  <a:pos x="727" y="377"/>
                </a:cxn>
                <a:cxn ang="0">
                  <a:pos x="736" y="460"/>
                </a:cxn>
                <a:cxn ang="0">
                  <a:pos x="750" y="540"/>
                </a:cxn>
              </a:cxnLst>
              <a:rect l="0" t="0" r="r" b="b"/>
              <a:pathLst>
                <a:path w="750" h="1299">
                  <a:moveTo>
                    <a:pt x="750" y="540"/>
                  </a:moveTo>
                  <a:lnTo>
                    <a:pt x="740" y="649"/>
                  </a:lnTo>
                  <a:lnTo>
                    <a:pt x="726" y="761"/>
                  </a:lnTo>
                  <a:lnTo>
                    <a:pt x="703" y="870"/>
                  </a:lnTo>
                  <a:lnTo>
                    <a:pt x="672" y="977"/>
                  </a:lnTo>
                  <a:lnTo>
                    <a:pt x="627" y="1074"/>
                  </a:lnTo>
                  <a:lnTo>
                    <a:pt x="567" y="1163"/>
                  </a:lnTo>
                  <a:lnTo>
                    <a:pt x="487" y="1237"/>
                  </a:lnTo>
                  <a:lnTo>
                    <a:pt x="387" y="1298"/>
                  </a:lnTo>
                  <a:lnTo>
                    <a:pt x="347" y="1299"/>
                  </a:lnTo>
                  <a:lnTo>
                    <a:pt x="311" y="1299"/>
                  </a:lnTo>
                  <a:lnTo>
                    <a:pt x="277" y="1296"/>
                  </a:lnTo>
                  <a:lnTo>
                    <a:pt x="245" y="1292"/>
                  </a:lnTo>
                  <a:lnTo>
                    <a:pt x="212" y="1281"/>
                  </a:lnTo>
                  <a:lnTo>
                    <a:pt x="183" y="1267"/>
                  </a:lnTo>
                  <a:lnTo>
                    <a:pt x="153" y="1249"/>
                  </a:lnTo>
                  <a:lnTo>
                    <a:pt x="126" y="1225"/>
                  </a:lnTo>
                  <a:lnTo>
                    <a:pt x="56" y="1112"/>
                  </a:lnTo>
                  <a:lnTo>
                    <a:pt x="17" y="991"/>
                  </a:lnTo>
                  <a:lnTo>
                    <a:pt x="0" y="861"/>
                  </a:lnTo>
                  <a:lnTo>
                    <a:pt x="5" y="730"/>
                  </a:lnTo>
                  <a:lnTo>
                    <a:pt x="24" y="595"/>
                  </a:lnTo>
                  <a:lnTo>
                    <a:pt x="55" y="466"/>
                  </a:lnTo>
                  <a:lnTo>
                    <a:pt x="90" y="342"/>
                  </a:lnTo>
                  <a:lnTo>
                    <a:pt x="126" y="228"/>
                  </a:lnTo>
                  <a:lnTo>
                    <a:pt x="131" y="249"/>
                  </a:lnTo>
                  <a:lnTo>
                    <a:pt x="139" y="270"/>
                  </a:lnTo>
                  <a:lnTo>
                    <a:pt x="149" y="290"/>
                  </a:lnTo>
                  <a:lnTo>
                    <a:pt x="163" y="308"/>
                  </a:lnTo>
                  <a:lnTo>
                    <a:pt x="176" y="325"/>
                  </a:lnTo>
                  <a:lnTo>
                    <a:pt x="193" y="342"/>
                  </a:lnTo>
                  <a:lnTo>
                    <a:pt x="209" y="357"/>
                  </a:lnTo>
                  <a:lnTo>
                    <a:pt x="231" y="374"/>
                  </a:lnTo>
                  <a:lnTo>
                    <a:pt x="253" y="377"/>
                  </a:lnTo>
                  <a:lnTo>
                    <a:pt x="278" y="383"/>
                  </a:lnTo>
                  <a:lnTo>
                    <a:pt x="302" y="385"/>
                  </a:lnTo>
                  <a:lnTo>
                    <a:pt x="326" y="388"/>
                  </a:lnTo>
                  <a:lnTo>
                    <a:pt x="347" y="385"/>
                  </a:lnTo>
                  <a:lnTo>
                    <a:pt x="370" y="378"/>
                  </a:lnTo>
                  <a:lnTo>
                    <a:pt x="388" y="364"/>
                  </a:lnTo>
                  <a:lnTo>
                    <a:pt x="406" y="342"/>
                  </a:lnTo>
                  <a:lnTo>
                    <a:pt x="433" y="312"/>
                  </a:lnTo>
                  <a:lnTo>
                    <a:pt x="460" y="281"/>
                  </a:lnTo>
                  <a:lnTo>
                    <a:pt x="484" y="248"/>
                  </a:lnTo>
                  <a:lnTo>
                    <a:pt x="506" y="212"/>
                  </a:lnTo>
                  <a:lnTo>
                    <a:pt x="522" y="173"/>
                  </a:lnTo>
                  <a:lnTo>
                    <a:pt x="530" y="133"/>
                  </a:lnTo>
                  <a:lnTo>
                    <a:pt x="530" y="93"/>
                  </a:lnTo>
                  <a:lnTo>
                    <a:pt x="522" y="52"/>
                  </a:lnTo>
                  <a:lnTo>
                    <a:pt x="480" y="0"/>
                  </a:lnTo>
                  <a:lnTo>
                    <a:pt x="567" y="25"/>
                  </a:lnTo>
                  <a:lnTo>
                    <a:pt x="629" y="73"/>
                  </a:lnTo>
                  <a:lnTo>
                    <a:pt x="671" y="135"/>
                  </a:lnTo>
                  <a:lnTo>
                    <a:pt x="699" y="211"/>
                  </a:lnTo>
                  <a:lnTo>
                    <a:pt x="714" y="291"/>
                  </a:lnTo>
                  <a:lnTo>
                    <a:pt x="727" y="377"/>
                  </a:lnTo>
                  <a:lnTo>
                    <a:pt x="736" y="460"/>
                  </a:lnTo>
                  <a:lnTo>
                    <a:pt x="750" y="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88"/>
            <p:cNvSpPr>
              <a:spLocks noChangeAspect="1"/>
            </p:cNvSpPr>
            <p:nvPr/>
          </p:nvSpPr>
          <p:spPr bwMode="auto">
            <a:xfrm>
              <a:off x="2500" y="1255"/>
              <a:ext cx="40" cy="37"/>
            </a:xfrm>
            <a:custGeom>
              <a:avLst/>
              <a:gdLst/>
              <a:ahLst/>
              <a:cxnLst>
                <a:cxn ang="0">
                  <a:pos x="105" y="49"/>
                </a:cxn>
                <a:cxn ang="0">
                  <a:pos x="107" y="56"/>
                </a:cxn>
                <a:cxn ang="0">
                  <a:pos x="107" y="64"/>
                </a:cxn>
                <a:cxn ang="0">
                  <a:pos x="104" y="73"/>
                </a:cxn>
                <a:cxn ang="0">
                  <a:pos x="101" y="81"/>
                </a:cxn>
                <a:cxn ang="0">
                  <a:pos x="96" y="88"/>
                </a:cxn>
                <a:cxn ang="0">
                  <a:pos x="88" y="95"/>
                </a:cxn>
                <a:cxn ang="0">
                  <a:pos x="81" y="98"/>
                </a:cxn>
                <a:cxn ang="0">
                  <a:pos x="74" y="101"/>
                </a:cxn>
                <a:cxn ang="0">
                  <a:pos x="62" y="100"/>
                </a:cxn>
                <a:cxn ang="0">
                  <a:pos x="51" y="100"/>
                </a:cxn>
                <a:cxn ang="0">
                  <a:pos x="39" y="98"/>
                </a:cxn>
                <a:cxn ang="0">
                  <a:pos x="29" y="97"/>
                </a:cxn>
                <a:cxn ang="0">
                  <a:pos x="20" y="91"/>
                </a:cxn>
                <a:cxn ang="0">
                  <a:pos x="13" y="87"/>
                </a:cxn>
                <a:cxn ang="0">
                  <a:pos x="6" y="77"/>
                </a:cxn>
                <a:cxn ang="0">
                  <a:pos x="3" y="69"/>
                </a:cxn>
                <a:cxn ang="0">
                  <a:pos x="0" y="49"/>
                </a:cxn>
                <a:cxn ang="0">
                  <a:pos x="11" y="29"/>
                </a:cxn>
                <a:cxn ang="0">
                  <a:pos x="29" y="14"/>
                </a:cxn>
                <a:cxn ang="0">
                  <a:pos x="53" y="4"/>
                </a:cxn>
                <a:cxn ang="0">
                  <a:pos x="76" y="0"/>
                </a:cxn>
                <a:cxn ang="0">
                  <a:pos x="94" y="4"/>
                </a:cxn>
                <a:cxn ang="0">
                  <a:pos x="104" y="19"/>
                </a:cxn>
                <a:cxn ang="0">
                  <a:pos x="105" y="49"/>
                </a:cxn>
              </a:cxnLst>
              <a:rect l="0" t="0" r="r" b="b"/>
              <a:pathLst>
                <a:path w="107" h="101">
                  <a:moveTo>
                    <a:pt x="105" y="49"/>
                  </a:moveTo>
                  <a:lnTo>
                    <a:pt x="107" y="56"/>
                  </a:lnTo>
                  <a:lnTo>
                    <a:pt x="107" y="64"/>
                  </a:lnTo>
                  <a:lnTo>
                    <a:pt x="104" y="73"/>
                  </a:lnTo>
                  <a:lnTo>
                    <a:pt x="101" y="81"/>
                  </a:lnTo>
                  <a:lnTo>
                    <a:pt x="96" y="88"/>
                  </a:lnTo>
                  <a:lnTo>
                    <a:pt x="88" y="95"/>
                  </a:lnTo>
                  <a:lnTo>
                    <a:pt x="81" y="98"/>
                  </a:lnTo>
                  <a:lnTo>
                    <a:pt x="74" y="101"/>
                  </a:lnTo>
                  <a:lnTo>
                    <a:pt x="62" y="100"/>
                  </a:lnTo>
                  <a:lnTo>
                    <a:pt x="51" y="100"/>
                  </a:lnTo>
                  <a:lnTo>
                    <a:pt x="39" y="98"/>
                  </a:lnTo>
                  <a:lnTo>
                    <a:pt x="29" y="97"/>
                  </a:lnTo>
                  <a:lnTo>
                    <a:pt x="20" y="91"/>
                  </a:lnTo>
                  <a:lnTo>
                    <a:pt x="13" y="87"/>
                  </a:lnTo>
                  <a:lnTo>
                    <a:pt x="6" y="77"/>
                  </a:lnTo>
                  <a:lnTo>
                    <a:pt x="3" y="69"/>
                  </a:lnTo>
                  <a:lnTo>
                    <a:pt x="0" y="49"/>
                  </a:lnTo>
                  <a:lnTo>
                    <a:pt x="11" y="29"/>
                  </a:lnTo>
                  <a:lnTo>
                    <a:pt x="29" y="14"/>
                  </a:lnTo>
                  <a:lnTo>
                    <a:pt x="53" y="4"/>
                  </a:lnTo>
                  <a:lnTo>
                    <a:pt x="76" y="0"/>
                  </a:lnTo>
                  <a:lnTo>
                    <a:pt x="94" y="4"/>
                  </a:lnTo>
                  <a:lnTo>
                    <a:pt x="104" y="19"/>
                  </a:lnTo>
                  <a:lnTo>
                    <a:pt x="105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9"/>
            <p:cNvSpPr>
              <a:spLocks noChangeAspect="1"/>
            </p:cNvSpPr>
            <p:nvPr/>
          </p:nvSpPr>
          <p:spPr bwMode="auto">
            <a:xfrm>
              <a:off x="2787" y="1265"/>
              <a:ext cx="261" cy="403"/>
            </a:xfrm>
            <a:custGeom>
              <a:avLst/>
              <a:gdLst/>
              <a:ahLst/>
              <a:cxnLst>
                <a:cxn ang="0">
                  <a:pos x="713" y="377"/>
                </a:cxn>
                <a:cxn ang="0">
                  <a:pos x="703" y="607"/>
                </a:cxn>
                <a:cxn ang="0">
                  <a:pos x="647" y="828"/>
                </a:cxn>
                <a:cxn ang="0">
                  <a:pos x="564" y="1039"/>
                </a:cxn>
                <a:cxn ang="0">
                  <a:pos x="490" y="1178"/>
                </a:cxn>
                <a:cxn ang="0">
                  <a:pos x="424" y="1226"/>
                </a:cxn>
                <a:cxn ang="0">
                  <a:pos x="344" y="1246"/>
                </a:cxn>
                <a:cxn ang="0">
                  <a:pos x="260" y="1247"/>
                </a:cxn>
                <a:cxn ang="0">
                  <a:pos x="153" y="1201"/>
                </a:cxn>
                <a:cxn ang="0">
                  <a:pos x="67" y="1085"/>
                </a:cxn>
                <a:cxn ang="0">
                  <a:pos x="22" y="949"/>
                </a:cxn>
                <a:cxn ang="0">
                  <a:pos x="2" y="799"/>
                </a:cxn>
                <a:cxn ang="0">
                  <a:pos x="7" y="702"/>
                </a:cxn>
                <a:cxn ang="0">
                  <a:pos x="11" y="657"/>
                </a:cxn>
                <a:cxn ang="0">
                  <a:pos x="7" y="612"/>
                </a:cxn>
                <a:cxn ang="0">
                  <a:pos x="11" y="564"/>
                </a:cxn>
                <a:cxn ang="0">
                  <a:pos x="29" y="511"/>
                </a:cxn>
                <a:cxn ang="0">
                  <a:pos x="42" y="453"/>
                </a:cxn>
                <a:cxn ang="0">
                  <a:pos x="52" y="395"/>
                </a:cxn>
                <a:cxn ang="0">
                  <a:pos x="68" y="338"/>
                </a:cxn>
                <a:cxn ang="0">
                  <a:pos x="75" y="335"/>
                </a:cxn>
                <a:cxn ang="0">
                  <a:pos x="85" y="369"/>
                </a:cxn>
                <a:cxn ang="0">
                  <a:pos x="118" y="393"/>
                </a:cxn>
                <a:cxn ang="0">
                  <a:pos x="157" y="412"/>
                </a:cxn>
                <a:cxn ang="0">
                  <a:pos x="216" y="433"/>
                </a:cxn>
                <a:cxn ang="0">
                  <a:pos x="292" y="418"/>
                </a:cxn>
                <a:cxn ang="0">
                  <a:pos x="361" y="372"/>
                </a:cxn>
                <a:cxn ang="0">
                  <a:pos x="420" y="311"/>
                </a:cxn>
                <a:cxn ang="0">
                  <a:pos x="451" y="256"/>
                </a:cxn>
                <a:cxn ang="0">
                  <a:pos x="464" y="208"/>
                </a:cxn>
                <a:cxn ang="0">
                  <a:pos x="468" y="162"/>
                </a:cxn>
                <a:cxn ang="0">
                  <a:pos x="457" y="115"/>
                </a:cxn>
                <a:cxn ang="0">
                  <a:pos x="431" y="86"/>
                </a:cxn>
                <a:cxn ang="0">
                  <a:pos x="414" y="65"/>
                </a:cxn>
                <a:cxn ang="0">
                  <a:pos x="406" y="38"/>
                </a:cxn>
                <a:cxn ang="0">
                  <a:pos x="398" y="11"/>
                </a:cxn>
                <a:cxn ang="0">
                  <a:pos x="451" y="3"/>
                </a:cxn>
                <a:cxn ang="0">
                  <a:pos x="547" y="43"/>
                </a:cxn>
                <a:cxn ang="0">
                  <a:pos x="618" y="119"/>
                </a:cxn>
                <a:cxn ang="0">
                  <a:pos x="672" y="211"/>
                </a:cxn>
              </a:cxnLst>
              <a:rect l="0" t="0" r="r" b="b"/>
              <a:pathLst>
                <a:path w="714" h="1249">
                  <a:moveTo>
                    <a:pt x="694" y="259"/>
                  </a:moveTo>
                  <a:lnTo>
                    <a:pt x="713" y="377"/>
                  </a:lnTo>
                  <a:lnTo>
                    <a:pt x="714" y="494"/>
                  </a:lnTo>
                  <a:lnTo>
                    <a:pt x="703" y="607"/>
                  </a:lnTo>
                  <a:lnTo>
                    <a:pt x="680" y="719"/>
                  </a:lnTo>
                  <a:lnTo>
                    <a:pt x="647" y="828"/>
                  </a:lnTo>
                  <a:lnTo>
                    <a:pt x="607" y="935"/>
                  </a:lnTo>
                  <a:lnTo>
                    <a:pt x="564" y="1039"/>
                  </a:lnTo>
                  <a:lnTo>
                    <a:pt x="519" y="1142"/>
                  </a:lnTo>
                  <a:lnTo>
                    <a:pt x="490" y="1178"/>
                  </a:lnTo>
                  <a:lnTo>
                    <a:pt x="459" y="1206"/>
                  </a:lnTo>
                  <a:lnTo>
                    <a:pt x="424" y="1226"/>
                  </a:lnTo>
                  <a:lnTo>
                    <a:pt x="386" y="1240"/>
                  </a:lnTo>
                  <a:lnTo>
                    <a:pt x="344" y="1246"/>
                  </a:lnTo>
                  <a:lnTo>
                    <a:pt x="302" y="1249"/>
                  </a:lnTo>
                  <a:lnTo>
                    <a:pt x="260" y="1247"/>
                  </a:lnTo>
                  <a:lnTo>
                    <a:pt x="218" y="1246"/>
                  </a:lnTo>
                  <a:lnTo>
                    <a:pt x="153" y="1201"/>
                  </a:lnTo>
                  <a:lnTo>
                    <a:pt x="105" y="1147"/>
                  </a:lnTo>
                  <a:lnTo>
                    <a:pt x="67" y="1085"/>
                  </a:lnTo>
                  <a:lnTo>
                    <a:pt x="42" y="1021"/>
                  </a:lnTo>
                  <a:lnTo>
                    <a:pt x="22" y="949"/>
                  </a:lnTo>
                  <a:lnTo>
                    <a:pt x="11" y="876"/>
                  </a:lnTo>
                  <a:lnTo>
                    <a:pt x="2" y="799"/>
                  </a:lnTo>
                  <a:lnTo>
                    <a:pt x="0" y="726"/>
                  </a:lnTo>
                  <a:lnTo>
                    <a:pt x="7" y="702"/>
                  </a:lnTo>
                  <a:lnTo>
                    <a:pt x="11" y="680"/>
                  </a:lnTo>
                  <a:lnTo>
                    <a:pt x="11" y="657"/>
                  </a:lnTo>
                  <a:lnTo>
                    <a:pt x="9" y="636"/>
                  </a:lnTo>
                  <a:lnTo>
                    <a:pt x="7" y="612"/>
                  </a:lnTo>
                  <a:lnTo>
                    <a:pt x="7" y="590"/>
                  </a:lnTo>
                  <a:lnTo>
                    <a:pt x="11" y="564"/>
                  </a:lnTo>
                  <a:lnTo>
                    <a:pt x="21" y="539"/>
                  </a:lnTo>
                  <a:lnTo>
                    <a:pt x="29" y="511"/>
                  </a:lnTo>
                  <a:lnTo>
                    <a:pt x="36" y="483"/>
                  </a:lnTo>
                  <a:lnTo>
                    <a:pt x="42" y="453"/>
                  </a:lnTo>
                  <a:lnTo>
                    <a:pt x="47" y="425"/>
                  </a:lnTo>
                  <a:lnTo>
                    <a:pt x="52" y="395"/>
                  </a:lnTo>
                  <a:lnTo>
                    <a:pt x="59" y="366"/>
                  </a:lnTo>
                  <a:lnTo>
                    <a:pt x="68" y="338"/>
                  </a:lnTo>
                  <a:lnTo>
                    <a:pt x="83" y="311"/>
                  </a:lnTo>
                  <a:lnTo>
                    <a:pt x="75" y="335"/>
                  </a:lnTo>
                  <a:lnTo>
                    <a:pt x="77" y="355"/>
                  </a:lnTo>
                  <a:lnTo>
                    <a:pt x="85" y="369"/>
                  </a:lnTo>
                  <a:lnTo>
                    <a:pt x="101" y="383"/>
                  </a:lnTo>
                  <a:lnTo>
                    <a:pt x="118" y="393"/>
                  </a:lnTo>
                  <a:lnTo>
                    <a:pt x="137" y="404"/>
                  </a:lnTo>
                  <a:lnTo>
                    <a:pt x="157" y="412"/>
                  </a:lnTo>
                  <a:lnTo>
                    <a:pt x="175" y="425"/>
                  </a:lnTo>
                  <a:lnTo>
                    <a:pt x="216" y="433"/>
                  </a:lnTo>
                  <a:lnTo>
                    <a:pt x="256" y="431"/>
                  </a:lnTo>
                  <a:lnTo>
                    <a:pt x="292" y="418"/>
                  </a:lnTo>
                  <a:lnTo>
                    <a:pt x="329" y="398"/>
                  </a:lnTo>
                  <a:lnTo>
                    <a:pt x="361" y="372"/>
                  </a:lnTo>
                  <a:lnTo>
                    <a:pt x="392" y="342"/>
                  </a:lnTo>
                  <a:lnTo>
                    <a:pt x="420" y="311"/>
                  </a:lnTo>
                  <a:lnTo>
                    <a:pt x="445" y="280"/>
                  </a:lnTo>
                  <a:lnTo>
                    <a:pt x="451" y="256"/>
                  </a:lnTo>
                  <a:lnTo>
                    <a:pt x="458" y="232"/>
                  </a:lnTo>
                  <a:lnTo>
                    <a:pt x="464" y="208"/>
                  </a:lnTo>
                  <a:lnTo>
                    <a:pt x="468" y="186"/>
                  </a:lnTo>
                  <a:lnTo>
                    <a:pt x="468" y="162"/>
                  </a:lnTo>
                  <a:lnTo>
                    <a:pt x="465" y="139"/>
                  </a:lnTo>
                  <a:lnTo>
                    <a:pt x="457" y="115"/>
                  </a:lnTo>
                  <a:lnTo>
                    <a:pt x="445" y="93"/>
                  </a:lnTo>
                  <a:lnTo>
                    <a:pt x="431" y="86"/>
                  </a:lnTo>
                  <a:lnTo>
                    <a:pt x="422" y="77"/>
                  </a:lnTo>
                  <a:lnTo>
                    <a:pt x="414" y="65"/>
                  </a:lnTo>
                  <a:lnTo>
                    <a:pt x="410" y="53"/>
                  </a:lnTo>
                  <a:lnTo>
                    <a:pt x="406" y="38"/>
                  </a:lnTo>
                  <a:lnTo>
                    <a:pt x="403" y="25"/>
                  </a:lnTo>
                  <a:lnTo>
                    <a:pt x="398" y="11"/>
                  </a:lnTo>
                  <a:lnTo>
                    <a:pt x="393" y="0"/>
                  </a:lnTo>
                  <a:lnTo>
                    <a:pt x="451" y="3"/>
                  </a:lnTo>
                  <a:lnTo>
                    <a:pt x="502" y="18"/>
                  </a:lnTo>
                  <a:lnTo>
                    <a:pt x="547" y="43"/>
                  </a:lnTo>
                  <a:lnTo>
                    <a:pt x="586" y="79"/>
                  </a:lnTo>
                  <a:lnTo>
                    <a:pt x="618" y="119"/>
                  </a:lnTo>
                  <a:lnTo>
                    <a:pt x="648" y="165"/>
                  </a:lnTo>
                  <a:lnTo>
                    <a:pt x="672" y="211"/>
                  </a:lnTo>
                  <a:lnTo>
                    <a:pt x="694" y="2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0"/>
            <p:cNvSpPr>
              <a:spLocks noChangeAspect="1"/>
            </p:cNvSpPr>
            <p:nvPr/>
          </p:nvSpPr>
          <p:spPr bwMode="auto">
            <a:xfrm>
              <a:off x="2874" y="1306"/>
              <a:ext cx="37" cy="39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97" y="13"/>
                </a:cxn>
                <a:cxn ang="0">
                  <a:pos x="100" y="26"/>
                </a:cxn>
                <a:cxn ang="0">
                  <a:pos x="98" y="40"/>
                </a:cxn>
                <a:cxn ang="0">
                  <a:pos x="95" y="54"/>
                </a:cxn>
                <a:cxn ang="0">
                  <a:pos x="88" y="67"/>
                </a:cxn>
                <a:cxn ang="0">
                  <a:pos x="81" y="81"/>
                </a:cxn>
                <a:cxn ang="0">
                  <a:pos x="71" y="93"/>
                </a:cxn>
                <a:cxn ang="0">
                  <a:pos x="62" y="106"/>
                </a:cxn>
                <a:cxn ang="0">
                  <a:pos x="47" y="103"/>
                </a:cxn>
                <a:cxn ang="0">
                  <a:pos x="35" y="100"/>
                </a:cxn>
                <a:cxn ang="0">
                  <a:pos x="22" y="93"/>
                </a:cxn>
                <a:cxn ang="0">
                  <a:pos x="12" y="86"/>
                </a:cxn>
                <a:cxn ang="0">
                  <a:pos x="2" y="76"/>
                </a:cxn>
                <a:cxn ang="0">
                  <a:pos x="0" y="67"/>
                </a:cxn>
                <a:cxn ang="0">
                  <a:pos x="0" y="55"/>
                </a:cxn>
                <a:cxn ang="0">
                  <a:pos x="9" y="44"/>
                </a:cxn>
                <a:cxn ang="0">
                  <a:pos x="11" y="26"/>
                </a:cxn>
                <a:cxn ang="0">
                  <a:pos x="18" y="15"/>
                </a:cxn>
                <a:cxn ang="0">
                  <a:pos x="26" y="6"/>
                </a:cxn>
                <a:cxn ang="0">
                  <a:pos x="39" y="3"/>
                </a:cxn>
                <a:cxn ang="0">
                  <a:pos x="52" y="0"/>
                </a:cxn>
                <a:cxn ang="0">
                  <a:pos x="66" y="0"/>
                </a:cxn>
                <a:cxn ang="0">
                  <a:pos x="78" y="0"/>
                </a:cxn>
                <a:cxn ang="0">
                  <a:pos x="92" y="2"/>
                </a:cxn>
              </a:cxnLst>
              <a:rect l="0" t="0" r="r" b="b"/>
              <a:pathLst>
                <a:path w="100" h="106">
                  <a:moveTo>
                    <a:pt x="92" y="2"/>
                  </a:moveTo>
                  <a:lnTo>
                    <a:pt x="97" y="13"/>
                  </a:lnTo>
                  <a:lnTo>
                    <a:pt x="100" y="26"/>
                  </a:lnTo>
                  <a:lnTo>
                    <a:pt x="98" y="40"/>
                  </a:lnTo>
                  <a:lnTo>
                    <a:pt x="95" y="54"/>
                  </a:lnTo>
                  <a:lnTo>
                    <a:pt x="88" y="67"/>
                  </a:lnTo>
                  <a:lnTo>
                    <a:pt x="81" y="81"/>
                  </a:lnTo>
                  <a:lnTo>
                    <a:pt x="71" y="93"/>
                  </a:lnTo>
                  <a:lnTo>
                    <a:pt x="62" y="106"/>
                  </a:lnTo>
                  <a:lnTo>
                    <a:pt x="47" y="103"/>
                  </a:lnTo>
                  <a:lnTo>
                    <a:pt x="35" y="100"/>
                  </a:lnTo>
                  <a:lnTo>
                    <a:pt x="22" y="93"/>
                  </a:lnTo>
                  <a:lnTo>
                    <a:pt x="12" y="86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11" y="26"/>
                  </a:lnTo>
                  <a:lnTo>
                    <a:pt x="18" y="15"/>
                  </a:lnTo>
                  <a:lnTo>
                    <a:pt x="26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71"/>
            <p:cNvSpPr>
              <a:spLocks noChangeAspect="1" noChangeArrowheads="1"/>
            </p:cNvSpPr>
            <p:nvPr/>
          </p:nvSpPr>
          <p:spPr bwMode="auto">
            <a:xfrm>
              <a:off x="3242" y="1417"/>
              <a:ext cx="4" cy="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73" name="Rectangle 72"/>
            <p:cNvSpPr>
              <a:spLocks noChangeAspect="1" noChangeArrowheads="1"/>
            </p:cNvSpPr>
            <p:nvPr/>
          </p:nvSpPr>
          <p:spPr bwMode="auto">
            <a:xfrm>
              <a:off x="3204" y="1550"/>
              <a:ext cx="8" cy="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74" name="Freeform 73"/>
            <p:cNvSpPr>
              <a:spLocks noChangeAspect="1"/>
            </p:cNvSpPr>
            <p:nvPr/>
          </p:nvSpPr>
          <p:spPr bwMode="auto">
            <a:xfrm>
              <a:off x="1832" y="1847"/>
              <a:ext cx="209" cy="341"/>
            </a:xfrm>
            <a:custGeom>
              <a:avLst/>
              <a:gdLst/>
              <a:ahLst/>
              <a:cxnLst>
                <a:cxn ang="0">
                  <a:pos x="480" y="177"/>
                </a:cxn>
                <a:cxn ang="0">
                  <a:pos x="519" y="262"/>
                </a:cxn>
                <a:cxn ang="0">
                  <a:pos x="542" y="350"/>
                </a:cxn>
                <a:cxn ang="0">
                  <a:pos x="550" y="438"/>
                </a:cxn>
                <a:cxn ang="0">
                  <a:pos x="553" y="528"/>
                </a:cxn>
                <a:cxn ang="0">
                  <a:pos x="550" y="618"/>
                </a:cxn>
                <a:cxn ang="0">
                  <a:pos x="550" y="712"/>
                </a:cxn>
                <a:cxn ang="0">
                  <a:pos x="556" y="807"/>
                </a:cxn>
                <a:cxn ang="0">
                  <a:pos x="573" y="904"/>
                </a:cxn>
                <a:cxn ang="0">
                  <a:pos x="547" y="919"/>
                </a:cxn>
                <a:cxn ang="0">
                  <a:pos x="522" y="929"/>
                </a:cxn>
                <a:cxn ang="0">
                  <a:pos x="495" y="932"/>
                </a:cxn>
                <a:cxn ang="0">
                  <a:pos x="469" y="932"/>
                </a:cxn>
                <a:cxn ang="0">
                  <a:pos x="440" y="925"/>
                </a:cxn>
                <a:cxn ang="0">
                  <a:pos x="415" y="914"/>
                </a:cxn>
                <a:cxn ang="0">
                  <a:pos x="388" y="900"/>
                </a:cxn>
                <a:cxn ang="0">
                  <a:pos x="366" y="883"/>
                </a:cxn>
                <a:cxn ang="0">
                  <a:pos x="284" y="809"/>
                </a:cxn>
                <a:cxn ang="0">
                  <a:pos x="208" y="735"/>
                </a:cxn>
                <a:cxn ang="0">
                  <a:pos x="139" y="655"/>
                </a:cxn>
                <a:cxn ang="0">
                  <a:pos x="83" y="571"/>
                </a:cxn>
                <a:cxn ang="0">
                  <a:pos x="38" y="481"/>
                </a:cxn>
                <a:cxn ang="0">
                  <a:pos x="10" y="387"/>
                </a:cxn>
                <a:cxn ang="0">
                  <a:pos x="0" y="286"/>
                </a:cxn>
                <a:cxn ang="0">
                  <a:pos x="13" y="177"/>
                </a:cxn>
                <a:cxn ang="0">
                  <a:pos x="27" y="143"/>
                </a:cxn>
                <a:cxn ang="0">
                  <a:pos x="48" y="114"/>
                </a:cxn>
                <a:cxn ang="0">
                  <a:pos x="72" y="89"/>
                </a:cxn>
                <a:cxn ang="0">
                  <a:pos x="101" y="69"/>
                </a:cxn>
                <a:cxn ang="0">
                  <a:pos x="132" y="48"/>
                </a:cxn>
                <a:cxn ang="0">
                  <a:pos x="165" y="31"/>
                </a:cxn>
                <a:cxn ang="0">
                  <a:pos x="197" y="14"/>
                </a:cxn>
                <a:cxn ang="0">
                  <a:pos x="231" y="0"/>
                </a:cxn>
                <a:cxn ang="0">
                  <a:pos x="272" y="3"/>
                </a:cxn>
                <a:cxn ang="0">
                  <a:pos x="311" y="13"/>
                </a:cxn>
                <a:cxn ang="0">
                  <a:pos x="348" y="29"/>
                </a:cxn>
                <a:cxn ang="0">
                  <a:pos x="381" y="52"/>
                </a:cxn>
                <a:cxn ang="0">
                  <a:pos x="411" y="77"/>
                </a:cxn>
                <a:cxn ang="0">
                  <a:pos x="439" y="108"/>
                </a:cxn>
                <a:cxn ang="0">
                  <a:pos x="460" y="141"/>
                </a:cxn>
                <a:cxn ang="0">
                  <a:pos x="480" y="177"/>
                </a:cxn>
              </a:cxnLst>
              <a:rect l="0" t="0" r="r" b="b"/>
              <a:pathLst>
                <a:path w="573" h="932">
                  <a:moveTo>
                    <a:pt x="480" y="177"/>
                  </a:moveTo>
                  <a:lnTo>
                    <a:pt x="519" y="262"/>
                  </a:lnTo>
                  <a:lnTo>
                    <a:pt x="542" y="350"/>
                  </a:lnTo>
                  <a:lnTo>
                    <a:pt x="550" y="438"/>
                  </a:lnTo>
                  <a:lnTo>
                    <a:pt x="553" y="528"/>
                  </a:lnTo>
                  <a:lnTo>
                    <a:pt x="550" y="618"/>
                  </a:lnTo>
                  <a:lnTo>
                    <a:pt x="550" y="712"/>
                  </a:lnTo>
                  <a:lnTo>
                    <a:pt x="556" y="807"/>
                  </a:lnTo>
                  <a:lnTo>
                    <a:pt x="573" y="904"/>
                  </a:lnTo>
                  <a:lnTo>
                    <a:pt x="547" y="919"/>
                  </a:lnTo>
                  <a:lnTo>
                    <a:pt x="522" y="929"/>
                  </a:lnTo>
                  <a:lnTo>
                    <a:pt x="495" y="932"/>
                  </a:lnTo>
                  <a:lnTo>
                    <a:pt x="469" y="932"/>
                  </a:lnTo>
                  <a:lnTo>
                    <a:pt x="440" y="925"/>
                  </a:lnTo>
                  <a:lnTo>
                    <a:pt x="415" y="914"/>
                  </a:lnTo>
                  <a:lnTo>
                    <a:pt x="388" y="900"/>
                  </a:lnTo>
                  <a:lnTo>
                    <a:pt x="366" y="883"/>
                  </a:lnTo>
                  <a:lnTo>
                    <a:pt x="284" y="809"/>
                  </a:lnTo>
                  <a:lnTo>
                    <a:pt x="208" y="735"/>
                  </a:lnTo>
                  <a:lnTo>
                    <a:pt x="139" y="655"/>
                  </a:lnTo>
                  <a:lnTo>
                    <a:pt x="83" y="571"/>
                  </a:lnTo>
                  <a:lnTo>
                    <a:pt x="38" y="481"/>
                  </a:lnTo>
                  <a:lnTo>
                    <a:pt x="10" y="387"/>
                  </a:lnTo>
                  <a:lnTo>
                    <a:pt x="0" y="286"/>
                  </a:lnTo>
                  <a:lnTo>
                    <a:pt x="13" y="177"/>
                  </a:lnTo>
                  <a:lnTo>
                    <a:pt x="27" y="143"/>
                  </a:lnTo>
                  <a:lnTo>
                    <a:pt x="48" y="114"/>
                  </a:lnTo>
                  <a:lnTo>
                    <a:pt x="72" y="89"/>
                  </a:lnTo>
                  <a:lnTo>
                    <a:pt x="101" y="69"/>
                  </a:lnTo>
                  <a:lnTo>
                    <a:pt x="132" y="48"/>
                  </a:lnTo>
                  <a:lnTo>
                    <a:pt x="165" y="31"/>
                  </a:lnTo>
                  <a:lnTo>
                    <a:pt x="197" y="14"/>
                  </a:lnTo>
                  <a:lnTo>
                    <a:pt x="231" y="0"/>
                  </a:lnTo>
                  <a:lnTo>
                    <a:pt x="272" y="3"/>
                  </a:lnTo>
                  <a:lnTo>
                    <a:pt x="311" y="13"/>
                  </a:lnTo>
                  <a:lnTo>
                    <a:pt x="348" y="29"/>
                  </a:lnTo>
                  <a:lnTo>
                    <a:pt x="381" y="52"/>
                  </a:lnTo>
                  <a:lnTo>
                    <a:pt x="411" y="77"/>
                  </a:lnTo>
                  <a:lnTo>
                    <a:pt x="439" y="108"/>
                  </a:lnTo>
                  <a:lnTo>
                    <a:pt x="460" y="141"/>
                  </a:lnTo>
                  <a:lnTo>
                    <a:pt x="480" y="17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 noChangeAspect="1"/>
            </p:cNvSpPr>
            <p:nvPr/>
          </p:nvSpPr>
          <p:spPr bwMode="auto">
            <a:xfrm>
              <a:off x="3113" y="1916"/>
              <a:ext cx="182" cy="215"/>
            </a:xfrm>
            <a:custGeom>
              <a:avLst/>
              <a:gdLst/>
              <a:ahLst/>
              <a:cxnLst>
                <a:cxn ang="0">
                  <a:pos x="498" y="112"/>
                </a:cxn>
                <a:cxn ang="0">
                  <a:pos x="498" y="164"/>
                </a:cxn>
                <a:cxn ang="0">
                  <a:pos x="436" y="167"/>
                </a:cxn>
                <a:cxn ang="0">
                  <a:pos x="379" y="184"/>
                </a:cxn>
                <a:cxn ang="0">
                  <a:pos x="322" y="212"/>
                </a:cxn>
                <a:cxn ang="0">
                  <a:pos x="272" y="249"/>
                </a:cxn>
                <a:cxn ang="0">
                  <a:pos x="221" y="290"/>
                </a:cxn>
                <a:cxn ang="0">
                  <a:pos x="176" y="337"/>
                </a:cxn>
                <a:cxn ang="0">
                  <a:pos x="133" y="385"/>
                </a:cxn>
                <a:cxn ang="0">
                  <a:pos x="93" y="435"/>
                </a:cxn>
                <a:cxn ang="0">
                  <a:pos x="78" y="453"/>
                </a:cxn>
                <a:cxn ang="0">
                  <a:pos x="68" y="474"/>
                </a:cxn>
                <a:cxn ang="0">
                  <a:pos x="58" y="495"/>
                </a:cxn>
                <a:cxn ang="0">
                  <a:pos x="51" y="516"/>
                </a:cxn>
                <a:cxn ang="0">
                  <a:pos x="40" y="535"/>
                </a:cxn>
                <a:cxn ang="0">
                  <a:pos x="30" y="554"/>
                </a:cxn>
                <a:cxn ang="0">
                  <a:pos x="16" y="571"/>
                </a:cxn>
                <a:cxn ang="0">
                  <a:pos x="0" y="589"/>
                </a:cxn>
                <a:cxn ang="0">
                  <a:pos x="93" y="237"/>
                </a:cxn>
                <a:cxn ang="0">
                  <a:pos x="133" y="192"/>
                </a:cxn>
                <a:cxn ang="0">
                  <a:pos x="182" y="138"/>
                </a:cxn>
                <a:cxn ang="0">
                  <a:pos x="237" y="81"/>
                </a:cxn>
                <a:cxn ang="0">
                  <a:pos x="296" y="33"/>
                </a:cxn>
                <a:cxn ang="0">
                  <a:pos x="352" y="2"/>
                </a:cxn>
                <a:cxn ang="0">
                  <a:pos x="408" y="0"/>
                </a:cxn>
                <a:cxn ang="0">
                  <a:pos x="457" y="32"/>
                </a:cxn>
                <a:cxn ang="0">
                  <a:pos x="498" y="112"/>
                </a:cxn>
              </a:cxnLst>
              <a:rect l="0" t="0" r="r" b="b"/>
              <a:pathLst>
                <a:path w="498" h="589">
                  <a:moveTo>
                    <a:pt x="498" y="112"/>
                  </a:moveTo>
                  <a:lnTo>
                    <a:pt x="498" y="164"/>
                  </a:lnTo>
                  <a:lnTo>
                    <a:pt x="436" y="167"/>
                  </a:lnTo>
                  <a:lnTo>
                    <a:pt x="379" y="184"/>
                  </a:lnTo>
                  <a:lnTo>
                    <a:pt x="322" y="212"/>
                  </a:lnTo>
                  <a:lnTo>
                    <a:pt x="272" y="249"/>
                  </a:lnTo>
                  <a:lnTo>
                    <a:pt x="221" y="290"/>
                  </a:lnTo>
                  <a:lnTo>
                    <a:pt x="176" y="337"/>
                  </a:lnTo>
                  <a:lnTo>
                    <a:pt x="133" y="385"/>
                  </a:lnTo>
                  <a:lnTo>
                    <a:pt x="93" y="435"/>
                  </a:lnTo>
                  <a:lnTo>
                    <a:pt x="78" y="453"/>
                  </a:lnTo>
                  <a:lnTo>
                    <a:pt x="68" y="474"/>
                  </a:lnTo>
                  <a:lnTo>
                    <a:pt x="58" y="495"/>
                  </a:lnTo>
                  <a:lnTo>
                    <a:pt x="51" y="516"/>
                  </a:lnTo>
                  <a:lnTo>
                    <a:pt x="40" y="535"/>
                  </a:lnTo>
                  <a:lnTo>
                    <a:pt x="30" y="554"/>
                  </a:lnTo>
                  <a:lnTo>
                    <a:pt x="16" y="571"/>
                  </a:lnTo>
                  <a:lnTo>
                    <a:pt x="0" y="589"/>
                  </a:lnTo>
                  <a:lnTo>
                    <a:pt x="93" y="237"/>
                  </a:lnTo>
                  <a:lnTo>
                    <a:pt x="133" y="192"/>
                  </a:lnTo>
                  <a:lnTo>
                    <a:pt x="182" y="138"/>
                  </a:lnTo>
                  <a:lnTo>
                    <a:pt x="237" y="81"/>
                  </a:lnTo>
                  <a:lnTo>
                    <a:pt x="296" y="33"/>
                  </a:lnTo>
                  <a:lnTo>
                    <a:pt x="352" y="2"/>
                  </a:lnTo>
                  <a:lnTo>
                    <a:pt x="408" y="0"/>
                  </a:lnTo>
                  <a:lnTo>
                    <a:pt x="457" y="32"/>
                  </a:lnTo>
                  <a:lnTo>
                    <a:pt x="498" y="11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 noChangeAspect="1"/>
            </p:cNvSpPr>
            <p:nvPr/>
          </p:nvSpPr>
          <p:spPr bwMode="auto">
            <a:xfrm>
              <a:off x="1851" y="1929"/>
              <a:ext cx="168" cy="165"/>
            </a:xfrm>
            <a:custGeom>
              <a:avLst/>
              <a:gdLst/>
              <a:ahLst/>
              <a:cxnLst>
                <a:cxn ang="0">
                  <a:pos x="454" y="297"/>
                </a:cxn>
                <a:cxn ang="0">
                  <a:pos x="454" y="322"/>
                </a:cxn>
                <a:cxn ang="0">
                  <a:pos x="454" y="346"/>
                </a:cxn>
                <a:cxn ang="0">
                  <a:pos x="446" y="369"/>
                </a:cxn>
                <a:cxn ang="0">
                  <a:pos x="426" y="376"/>
                </a:cxn>
                <a:cxn ang="0">
                  <a:pos x="412" y="359"/>
                </a:cxn>
                <a:cxn ang="0">
                  <a:pos x="404" y="333"/>
                </a:cxn>
                <a:cxn ang="0">
                  <a:pos x="398" y="307"/>
                </a:cxn>
                <a:cxn ang="0">
                  <a:pos x="383" y="300"/>
                </a:cxn>
                <a:cxn ang="0">
                  <a:pos x="356" y="301"/>
                </a:cxn>
                <a:cxn ang="0">
                  <a:pos x="331" y="290"/>
                </a:cxn>
                <a:cxn ang="0">
                  <a:pos x="315" y="267"/>
                </a:cxn>
                <a:cxn ang="0">
                  <a:pos x="305" y="255"/>
                </a:cxn>
                <a:cxn ang="0">
                  <a:pos x="290" y="260"/>
                </a:cxn>
                <a:cxn ang="0">
                  <a:pos x="277" y="271"/>
                </a:cxn>
                <a:cxn ang="0">
                  <a:pos x="272" y="287"/>
                </a:cxn>
                <a:cxn ang="0">
                  <a:pos x="266" y="314"/>
                </a:cxn>
                <a:cxn ang="0">
                  <a:pos x="273" y="349"/>
                </a:cxn>
                <a:cxn ang="0">
                  <a:pos x="296" y="378"/>
                </a:cxn>
                <a:cxn ang="0">
                  <a:pos x="328" y="397"/>
                </a:cxn>
                <a:cxn ang="0">
                  <a:pos x="359" y="402"/>
                </a:cxn>
                <a:cxn ang="0">
                  <a:pos x="386" y="404"/>
                </a:cxn>
                <a:cxn ang="0">
                  <a:pos x="394" y="419"/>
                </a:cxn>
                <a:cxn ang="0">
                  <a:pos x="384" y="438"/>
                </a:cxn>
                <a:cxn ang="0">
                  <a:pos x="367" y="449"/>
                </a:cxn>
                <a:cxn ang="0">
                  <a:pos x="346" y="452"/>
                </a:cxn>
                <a:cxn ang="0">
                  <a:pos x="310" y="452"/>
                </a:cxn>
                <a:cxn ang="0">
                  <a:pos x="265" y="442"/>
                </a:cxn>
                <a:cxn ang="0">
                  <a:pos x="225" y="416"/>
                </a:cxn>
                <a:cxn ang="0">
                  <a:pos x="197" y="378"/>
                </a:cxn>
                <a:cxn ang="0">
                  <a:pos x="187" y="328"/>
                </a:cxn>
                <a:cxn ang="0">
                  <a:pos x="200" y="267"/>
                </a:cxn>
                <a:cxn ang="0">
                  <a:pos x="228" y="210"/>
                </a:cxn>
                <a:cxn ang="0">
                  <a:pos x="269" y="164"/>
                </a:cxn>
                <a:cxn ang="0">
                  <a:pos x="273" y="121"/>
                </a:cxn>
                <a:cxn ang="0">
                  <a:pos x="227" y="87"/>
                </a:cxn>
                <a:cxn ang="0">
                  <a:pos x="168" y="76"/>
                </a:cxn>
                <a:cxn ang="0">
                  <a:pos x="104" y="80"/>
                </a:cxn>
                <a:cxn ang="0">
                  <a:pos x="65" y="91"/>
                </a:cxn>
                <a:cxn ang="0">
                  <a:pos x="44" y="93"/>
                </a:cxn>
                <a:cxn ang="0">
                  <a:pos x="30" y="94"/>
                </a:cxn>
                <a:cxn ang="0">
                  <a:pos x="14" y="93"/>
                </a:cxn>
                <a:cxn ang="0">
                  <a:pos x="4" y="79"/>
                </a:cxn>
                <a:cxn ang="0">
                  <a:pos x="0" y="63"/>
                </a:cxn>
                <a:cxn ang="0">
                  <a:pos x="4" y="49"/>
                </a:cxn>
                <a:cxn ang="0">
                  <a:pos x="40" y="22"/>
                </a:cxn>
                <a:cxn ang="0">
                  <a:pos x="97" y="0"/>
                </a:cxn>
                <a:cxn ang="0">
                  <a:pos x="155" y="1"/>
                </a:cxn>
                <a:cxn ang="0">
                  <a:pos x="213" y="17"/>
                </a:cxn>
                <a:cxn ang="0">
                  <a:pos x="280" y="49"/>
                </a:cxn>
                <a:cxn ang="0">
                  <a:pos x="345" y="104"/>
                </a:cxn>
                <a:cxn ang="0">
                  <a:pos x="395" y="169"/>
                </a:cxn>
                <a:cxn ang="0">
                  <a:pos x="438" y="242"/>
                </a:cxn>
              </a:cxnLst>
              <a:rect l="0" t="0" r="r" b="b"/>
              <a:pathLst>
                <a:path w="459" h="452">
                  <a:moveTo>
                    <a:pt x="459" y="286"/>
                  </a:moveTo>
                  <a:lnTo>
                    <a:pt x="454" y="297"/>
                  </a:lnTo>
                  <a:lnTo>
                    <a:pt x="454" y="309"/>
                  </a:lnTo>
                  <a:lnTo>
                    <a:pt x="454" y="322"/>
                  </a:lnTo>
                  <a:lnTo>
                    <a:pt x="456" y="335"/>
                  </a:lnTo>
                  <a:lnTo>
                    <a:pt x="454" y="346"/>
                  </a:lnTo>
                  <a:lnTo>
                    <a:pt x="452" y="359"/>
                  </a:lnTo>
                  <a:lnTo>
                    <a:pt x="446" y="369"/>
                  </a:lnTo>
                  <a:lnTo>
                    <a:pt x="438" y="378"/>
                  </a:lnTo>
                  <a:lnTo>
                    <a:pt x="426" y="376"/>
                  </a:lnTo>
                  <a:lnTo>
                    <a:pt x="418" y="369"/>
                  </a:lnTo>
                  <a:lnTo>
                    <a:pt x="412" y="359"/>
                  </a:lnTo>
                  <a:lnTo>
                    <a:pt x="408" y="347"/>
                  </a:lnTo>
                  <a:lnTo>
                    <a:pt x="404" y="333"/>
                  </a:lnTo>
                  <a:lnTo>
                    <a:pt x="402" y="321"/>
                  </a:lnTo>
                  <a:lnTo>
                    <a:pt x="398" y="307"/>
                  </a:lnTo>
                  <a:lnTo>
                    <a:pt x="397" y="295"/>
                  </a:lnTo>
                  <a:lnTo>
                    <a:pt x="383" y="300"/>
                  </a:lnTo>
                  <a:lnTo>
                    <a:pt x="370" y="302"/>
                  </a:lnTo>
                  <a:lnTo>
                    <a:pt x="356" y="301"/>
                  </a:lnTo>
                  <a:lnTo>
                    <a:pt x="343" y="298"/>
                  </a:lnTo>
                  <a:lnTo>
                    <a:pt x="331" y="290"/>
                  </a:lnTo>
                  <a:lnTo>
                    <a:pt x="322" y="280"/>
                  </a:lnTo>
                  <a:lnTo>
                    <a:pt x="315" y="267"/>
                  </a:lnTo>
                  <a:lnTo>
                    <a:pt x="314" y="255"/>
                  </a:lnTo>
                  <a:lnTo>
                    <a:pt x="305" y="255"/>
                  </a:lnTo>
                  <a:lnTo>
                    <a:pt x="297" y="257"/>
                  </a:lnTo>
                  <a:lnTo>
                    <a:pt x="290" y="260"/>
                  </a:lnTo>
                  <a:lnTo>
                    <a:pt x="284" y="266"/>
                  </a:lnTo>
                  <a:lnTo>
                    <a:pt x="277" y="271"/>
                  </a:lnTo>
                  <a:lnTo>
                    <a:pt x="274" y="278"/>
                  </a:lnTo>
                  <a:lnTo>
                    <a:pt x="272" y="287"/>
                  </a:lnTo>
                  <a:lnTo>
                    <a:pt x="272" y="295"/>
                  </a:lnTo>
                  <a:lnTo>
                    <a:pt x="266" y="314"/>
                  </a:lnTo>
                  <a:lnTo>
                    <a:pt x="267" y="332"/>
                  </a:lnTo>
                  <a:lnTo>
                    <a:pt x="273" y="349"/>
                  </a:lnTo>
                  <a:lnTo>
                    <a:pt x="284" y="366"/>
                  </a:lnTo>
                  <a:lnTo>
                    <a:pt x="296" y="378"/>
                  </a:lnTo>
                  <a:lnTo>
                    <a:pt x="312" y="390"/>
                  </a:lnTo>
                  <a:lnTo>
                    <a:pt x="328" y="397"/>
                  </a:lnTo>
                  <a:lnTo>
                    <a:pt x="345" y="400"/>
                  </a:lnTo>
                  <a:lnTo>
                    <a:pt x="359" y="402"/>
                  </a:lnTo>
                  <a:lnTo>
                    <a:pt x="374" y="404"/>
                  </a:lnTo>
                  <a:lnTo>
                    <a:pt x="386" y="404"/>
                  </a:lnTo>
                  <a:lnTo>
                    <a:pt x="397" y="409"/>
                  </a:lnTo>
                  <a:lnTo>
                    <a:pt x="394" y="419"/>
                  </a:lnTo>
                  <a:lnTo>
                    <a:pt x="391" y="429"/>
                  </a:lnTo>
                  <a:lnTo>
                    <a:pt x="384" y="438"/>
                  </a:lnTo>
                  <a:lnTo>
                    <a:pt x="377" y="445"/>
                  </a:lnTo>
                  <a:lnTo>
                    <a:pt x="367" y="449"/>
                  </a:lnTo>
                  <a:lnTo>
                    <a:pt x="357" y="452"/>
                  </a:lnTo>
                  <a:lnTo>
                    <a:pt x="346" y="452"/>
                  </a:lnTo>
                  <a:lnTo>
                    <a:pt x="335" y="452"/>
                  </a:lnTo>
                  <a:lnTo>
                    <a:pt x="310" y="452"/>
                  </a:lnTo>
                  <a:lnTo>
                    <a:pt x="287" y="449"/>
                  </a:lnTo>
                  <a:lnTo>
                    <a:pt x="265" y="442"/>
                  </a:lnTo>
                  <a:lnTo>
                    <a:pt x="245" y="432"/>
                  </a:lnTo>
                  <a:lnTo>
                    <a:pt x="225" y="416"/>
                  </a:lnTo>
                  <a:lnTo>
                    <a:pt x="210" y="400"/>
                  </a:lnTo>
                  <a:lnTo>
                    <a:pt x="197" y="378"/>
                  </a:lnTo>
                  <a:lnTo>
                    <a:pt x="189" y="357"/>
                  </a:lnTo>
                  <a:lnTo>
                    <a:pt x="187" y="328"/>
                  </a:lnTo>
                  <a:lnTo>
                    <a:pt x="191" y="298"/>
                  </a:lnTo>
                  <a:lnTo>
                    <a:pt x="200" y="267"/>
                  </a:lnTo>
                  <a:lnTo>
                    <a:pt x="213" y="238"/>
                  </a:lnTo>
                  <a:lnTo>
                    <a:pt x="228" y="210"/>
                  </a:lnTo>
                  <a:lnTo>
                    <a:pt x="248" y="186"/>
                  </a:lnTo>
                  <a:lnTo>
                    <a:pt x="269" y="164"/>
                  </a:lnTo>
                  <a:lnTo>
                    <a:pt x="293" y="150"/>
                  </a:lnTo>
                  <a:lnTo>
                    <a:pt x="273" y="121"/>
                  </a:lnTo>
                  <a:lnTo>
                    <a:pt x="252" y="101"/>
                  </a:lnTo>
                  <a:lnTo>
                    <a:pt x="227" y="87"/>
                  </a:lnTo>
                  <a:lnTo>
                    <a:pt x="198" y="80"/>
                  </a:lnTo>
                  <a:lnTo>
                    <a:pt x="168" y="76"/>
                  </a:lnTo>
                  <a:lnTo>
                    <a:pt x="137" y="76"/>
                  </a:lnTo>
                  <a:lnTo>
                    <a:pt x="104" y="80"/>
                  </a:lnTo>
                  <a:lnTo>
                    <a:pt x="75" y="88"/>
                  </a:lnTo>
                  <a:lnTo>
                    <a:pt x="65" y="91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0" y="94"/>
                  </a:lnTo>
                  <a:lnTo>
                    <a:pt x="23" y="98"/>
                  </a:lnTo>
                  <a:lnTo>
                    <a:pt x="14" y="93"/>
                  </a:lnTo>
                  <a:lnTo>
                    <a:pt x="9" y="87"/>
                  </a:lnTo>
                  <a:lnTo>
                    <a:pt x="4" y="79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13" y="46"/>
                  </a:lnTo>
                  <a:lnTo>
                    <a:pt x="40" y="22"/>
                  </a:lnTo>
                  <a:lnTo>
                    <a:pt x="68" y="8"/>
                  </a:lnTo>
                  <a:lnTo>
                    <a:pt x="97" y="0"/>
                  </a:lnTo>
                  <a:lnTo>
                    <a:pt x="127" y="0"/>
                  </a:lnTo>
                  <a:lnTo>
                    <a:pt x="155" y="1"/>
                  </a:lnTo>
                  <a:lnTo>
                    <a:pt x="184" y="8"/>
                  </a:lnTo>
                  <a:lnTo>
                    <a:pt x="213" y="17"/>
                  </a:lnTo>
                  <a:lnTo>
                    <a:pt x="241" y="25"/>
                  </a:lnTo>
                  <a:lnTo>
                    <a:pt x="280" y="49"/>
                  </a:lnTo>
                  <a:lnTo>
                    <a:pt x="315" y="76"/>
                  </a:lnTo>
                  <a:lnTo>
                    <a:pt x="345" y="104"/>
                  </a:lnTo>
                  <a:lnTo>
                    <a:pt x="373" y="136"/>
                  </a:lnTo>
                  <a:lnTo>
                    <a:pt x="395" y="169"/>
                  </a:lnTo>
                  <a:lnTo>
                    <a:pt x="418" y="204"/>
                  </a:lnTo>
                  <a:lnTo>
                    <a:pt x="438" y="242"/>
                  </a:lnTo>
                  <a:lnTo>
                    <a:pt x="459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 noChangeAspect="1"/>
            </p:cNvSpPr>
            <p:nvPr/>
          </p:nvSpPr>
          <p:spPr bwMode="auto">
            <a:xfrm>
              <a:off x="3172" y="1927"/>
              <a:ext cx="17" cy="10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22" y="11"/>
                </a:cxn>
                <a:cxn ang="0">
                  <a:pos x="32" y="11"/>
                </a:cxn>
                <a:cxn ang="0">
                  <a:pos x="40" y="7"/>
                </a:cxn>
                <a:cxn ang="0">
                  <a:pos x="47" y="0"/>
                </a:cxn>
                <a:cxn ang="0">
                  <a:pos x="5" y="31"/>
                </a:cxn>
              </a:cxnLst>
              <a:rect l="0" t="0" r="r" b="b"/>
              <a:pathLst>
                <a:path w="47" h="31">
                  <a:moveTo>
                    <a:pt x="5" y="31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22" y="11"/>
                  </a:lnTo>
                  <a:lnTo>
                    <a:pt x="32" y="11"/>
                  </a:lnTo>
                  <a:lnTo>
                    <a:pt x="40" y="7"/>
                  </a:lnTo>
                  <a:lnTo>
                    <a:pt x="47" y="0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 noChangeAspect="1"/>
            </p:cNvSpPr>
            <p:nvPr/>
          </p:nvSpPr>
          <p:spPr bwMode="auto">
            <a:xfrm>
              <a:off x="3056" y="1992"/>
              <a:ext cx="239" cy="292"/>
            </a:xfrm>
            <a:custGeom>
              <a:avLst/>
              <a:gdLst/>
              <a:ahLst/>
              <a:cxnLst>
                <a:cxn ang="0">
                  <a:pos x="291" y="664"/>
                </a:cxn>
                <a:cxn ang="0">
                  <a:pos x="256" y="684"/>
                </a:cxn>
                <a:cxn ang="0">
                  <a:pos x="222" y="705"/>
                </a:cxn>
                <a:cxn ang="0">
                  <a:pos x="187" y="727"/>
                </a:cxn>
                <a:cxn ang="0">
                  <a:pos x="153" y="750"/>
                </a:cxn>
                <a:cxn ang="0">
                  <a:pos x="117" y="768"/>
                </a:cxn>
                <a:cxn ang="0">
                  <a:pos x="80" y="784"/>
                </a:cxn>
                <a:cxn ang="0">
                  <a:pos x="41" y="794"/>
                </a:cxn>
                <a:cxn ang="0">
                  <a:pos x="0" y="798"/>
                </a:cxn>
                <a:cxn ang="0">
                  <a:pos x="125" y="477"/>
                </a:cxn>
                <a:cxn ang="0">
                  <a:pos x="162" y="467"/>
                </a:cxn>
                <a:cxn ang="0">
                  <a:pos x="191" y="446"/>
                </a:cxn>
                <a:cxn ang="0">
                  <a:pos x="217" y="415"/>
                </a:cxn>
                <a:cxn ang="0">
                  <a:pos x="241" y="381"/>
                </a:cxn>
                <a:cxn ang="0">
                  <a:pos x="263" y="344"/>
                </a:cxn>
                <a:cxn ang="0">
                  <a:pos x="290" y="313"/>
                </a:cxn>
                <a:cxn ang="0">
                  <a:pos x="321" y="290"/>
                </a:cxn>
                <a:cxn ang="0">
                  <a:pos x="364" y="280"/>
                </a:cxn>
                <a:cxn ang="0">
                  <a:pos x="374" y="318"/>
                </a:cxn>
                <a:cxn ang="0">
                  <a:pos x="363" y="353"/>
                </a:cxn>
                <a:cxn ang="0">
                  <a:pos x="338" y="382"/>
                </a:cxn>
                <a:cxn ang="0">
                  <a:pos x="305" y="411"/>
                </a:cxn>
                <a:cxn ang="0">
                  <a:pos x="270" y="437"/>
                </a:cxn>
                <a:cxn ang="0">
                  <a:pos x="245" y="466"/>
                </a:cxn>
                <a:cxn ang="0">
                  <a:pos x="231" y="495"/>
                </a:cxn>
                <a:cxn ang="0">
                  <a:pos x="239" y="529"/>
                </a:cxn>
                <a:cxn ang="0">
                  <a:pos x="274" y="512"/>
                </a:cxn>
                <a:cxn ang="0">
                  <a:pos x="307" y="492"/>
                </a:cxn>
                <a:cxn ang="0">
                  <a:pos x="336" y="468"/>
                </a:cxn>
                <a:cxn ang="0">
                  <a:pos x="363" y="440"/>
                </a:cxn>
                <a:cxn ang="0">
                  <a:pos x="387" y="409"/>
                </a:cxn>
                <a:cxn ang="0">
                  <a:pos x="411" y="378"/>
                </a:cxn>
                <a:cxn ang="0">
                  <a:pos x="433" y="349"/>
                </a:cxn>
                <a:cxn ang="0">
                  <a:pos x="457" y="320"/>
                </a:cxn>
                <a:cxn ang="0">
                  <a:pos x="470" y="292"/>
                </a:cxn>
                <a:cxn ang="0">
                  <a:pos x="473" y="268"/>
                </a:cxn>
                <a:cxn ang="0">
                  <a:pos x="466" y="244"/>
                </a:cxn>
                <a:cxn ang="0">
                  <a:pos x="455" y="225"/>
                </a:cxn>
                <a:cxn ang="0">
                  <a:pos x="435" y="208"/>
                </a:cxn>
                <a:cxn ang="0">
                  <a:pos x="415" y="195"/>
                </a:cxn>
                <a:cxn ang="0">
                  <a:pos x="394" y="187"/>
                </a:cxn>
                <a:cxn ang="0">
                  <a:pos x="374" y="185"/>
                </a:cxn>
                <a:cxn ang="0">
                  <a:pos x="400" y="147"/>
                </a:cxn>
                <a:cxn ang="0">
                  <a:pos x="429" y="118"/>
                </a:cxn>
                <a:cxn ang="0">
                  <a:pos x="462" y="91"/>
                </a:cxn>
                <a:cxn ang="0">
                  <a:pos x="498" y="68"/>
                </a:cxn>
                <a:cxn ang="0">
                  <a:pos x="535" y="47"/>
                </a:cxn>
                <a:cxn ang="0">
                  <a:pos x="574" y="30"/>
                </a:cxn>
                <a:cxn ang="0">
                  <a:pos x="613" y="14"/>
                </a:cxn>
                <a:cxn ang="0">
                  <a:pos x="654" y="0"/>
                </a:cxn>
                <a:cxn ang="0">
                  <a:pos x="653" y="95"/>
                </a:cxn>
                <a:cxn ang="0">
                  <a:pos x="639" y="190"/>
                </a:cxn>
                <a:cxn ang="0">
                  <a:pos x="611" y="281"/>
                </a:cxn>
                <a:cxn ang="0">
                  <a:pos x="570" y="370"/>
                </a:cxn>
                <a:cxn ang="0">
                  <a:pos x="515" y="451"/>
                </a:cxn>
                <a:cxn ang="0">
                  <a:pos x="452" y="529"/>
                </a:cxn>
                <a:cxn ang="0">
                  <a:pos x="376" y="601"/>
                </a:cxn>
                <a:cxn ang="0">
                  <a:pos x="291" y="664"/>
                </a:cxn>
              </a:cxnLst>
              <a:rect l="0" t="0" r="r" b="b"/>
              <a:pathLst>
                <a:path w="654" h="798">
                  <a:moveTo>
                    <a:pt x="291" y="664"/>
                  </a:moveTo>
                  <a:lnTo>
                    <a:pt x="256" y="684"/>
                  </a:lnTo>
                  <a:lnTo>
                    <a:pt x="222" y="705"/>
                  </a:lnTo>
                  <a:lnTo>
                    <a:pt x="187" y="727"/>
                  </a:lnTo>
                  <a:lnTo>
                    <a:pt x="153" y="750"/>
                  </a:lnTo>
                  <a:lnTo>
                    <a:pt x="117" y="768"/>
                  </a:lnTo>
                  <a:lnTo>
                    <a:pt x="80" y="784"/>
                  </a:lnTo>
                  <a:lnTo>
                    <a:pt x="41" y="794"/>
                  </a:lnTo>
                  <a:lnTo>
                    <a:pt x="0" y="798"/>
                  </a:lnTo>
                  <a:lnTo>
                    <a:pt x="125" y="477"/>
                  </a:lnTo>
                  <a:lnTo>
                    <a:pt x="162" y="467"/>
                  </a:lnTo>
                  <a:lnTo>
                    <a:pt x="191" y="446"/>
                  </a:lnTo>
                  <a:lnTo>
                    <a:pt x="217" y="415"/>
                  </a:lnTo>
                  <a:lnTo>
                    <a:pt x="241" y="381"/>
                  </a:lnTo>
                  <a:lnTo>
                    <a:pt x="263" y="344"/>
                  </a:lnTo>
                  <a:lnTo>
                    <a:pt x="290" y="313"/>
                  </a:lnTo>
                  <a:lnTo>
                    <a:pt x="321" y="290"/>
                  </a:lnTo>
                  <a:lnTo>
                    <a:pt x="364" y="280"/>
                  </a:lnTo>
                  <a:lnTo>
                    <a:pt x="374" y="318"/>
                  </a:lnTo>
                  <a:lnTo>
                    <a:pt x="363" y="353"/>
                  </a:lnTo>
                  <a:lnTo>
                    <a:pt x="338" y="382"/>
                  </a:lnTo>
                  <a:lnTo>
                    <a:pt x="305" y="411"/>
                  </a:lnTo>
                  <a:lnTo>
                    <a:pt x="270" y="437"/>
                  </a:lnTo>
                  <a:lnTo>
                    <a:pt x="245" y="466"/>
                  </a:lnTo>
                  <a:lnTo>
                    <a:pt x="231" y="495"/>
                  </a:lnTo>
                  <a:lnTo>
                    <a:pt x="239" y="529"/>
                  </a:lnTo>
                  <a:lnTo>
                    <a:pt x="274" y="512"/>
                  </a:lnTo>
                  <a:lnTo>
                    <a:pt x="307" y="492"/>
                  </a:lnTo>
                  <a:lnTo>
                    <a:pt x="336" y="468"/>
                  </a:lnTo>
                  <a:lnTo>
                    <a:pt x="363" y="440"/>
                  </a:lnTo>
                  <a:lnTo>
                    <a:pt x="387" y="409"/>
                  </a:lnTo>
                  <a:lnTo>
                    <a:pt x="411" y="378"/>
                  </a:lnTo>
                  <a:lnTo>
                    <a:pt x="433" y="349"/>
                  </a:lnTo>
                  <a:lnTo>
                    <a:pt x="457" y="320"/>
                  </a:lnTo>
                  <a:lnTo>
                    <a:pt x="470" y="292"/>
                  </a:lnTo>
                  <a:lnTo>
                    <a:pt x="473" y="268"/>
                  </a:lnTo>
                  <a:lnTo>
                    <a:pt x="466" y="244"/>
                  </a:lnTo>
                  <a:lnTo>
                    <a:pt x="455" y="225"/>
                  </a:lnTo>
                  <a:lnTo>
                    <a:pt x="435" y="208"/>
                  </a:lnTo>
                  <a:lnTo>
                    <a:pt x="415" y="195"/>
                  </a:lnTo>
                  <a:lnTo>
                    <a:pt x="394" y="187"/>
                  </a:lnTo>
                  <a:lnTo>
                    <a:pt x="374" y="185"/>
                  </a:lnTo>
                  <a:lnTo>
                    <a:pt x="400" y="147"/>
                  </a:lnTo>
                  <a:lnTo>
                    <a:pt x="429" y="118"/>
                  </a:lnTo>
                  <a:lnTo>
                    <a:pt x="462" y="91"/>
                  </a:lnTo>
                  <a:lnTo>
                    <a:pt x="498" y="68"/>
                  </a:lnTo>
                  <a:lnTo>
                    <a:pt x="535" y="47"/>
                  </a:lnTo>
                  <a:lnTo>
                    <a:pt x="574" y="30"/>
                  </a:lnTo>
                  <a:lnTo>
                    <a:pt x="613" y="14"/>
                  </a:lnTo>
                  <a:lnTo>
                    <a:pt x="654" y="0"/>
                  </a:lnTo>
                  <a:lnTo>
                    <a:pt x="653" y="95"/>
                  </a:lnTo>
                  <a:lnTo>
                    <a:pt x="639" y="190"/>
                  </a:lnTo>
                  <a:lnTo>
                    <a:pt x="611" y="281"/>
                  </a:lnTo>
                  <a:lnTo>
                    <a:pt x="570" y="370"/>
                  </a:lnTo>
                  <a:lnTo>
                    <a:pt x="515" y="451"/>
                  </a:lnTo>
                  <a:lnTo>
                    <a:pt x="452" y="529"/>
                  </a:lnTo>
                  <a:lnTo>
                    <a:pt x="376" y="601"/>
                  </a:lnTo>
                  <a:lnTo>
                    <a:pt x="291" y="66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 noChangeAspect="1"/>
            </p:cNvSpPr>
            <p:nvPr/>
          </p:nvSpPr>
          <p:spPr bwMode="auto">
            <a:xfrm>
              <a:off x="2233" y="2217"/>
              <a:ext cx="666" cy="211"/>
            </a:xfrm>
            <a:custGeom>
              <a:avLst/>
              <a:gdLst/>
              <a:ahLst/>
              <a:cxnLst>
                <a:cxn ang="0">
                  <a:pos x="1552" y="542"/>
                </a:cxn>
                <a:cxn ang="0">
                  <a:pos x="1529" y="433"/>
                </a:cxn>
                <a:cxn ang="0">
                  <a:pos x="1464" y="328"/>
                </a:cxn>
                <a:cxn ang="0">
                  <a:pos x="1360" y="227"/>
                </a:cxn>
                <a:cxn ang="0">
                  <a:pos x="1224" y="132"/>
                </a:cxn>
                <a:cxn ang="0">
                  <a:pos x="974" y="55"/>
                </a:cxn>
                <a:cxn ang="0">
                  <a:pos x="790" y="43"/>
                </a:cxn>
                <a:cxn ang="0">
                  <a:pos x="521" y="82"/>
                </a:cxn>
                <a:cxn ang="0">
                  <a:pos x="387" y="136"/>
                </a:cxn>
                <a:cxn ang="0">
                  <a:pos x="269" y="205"/>
                </a:cxn>
                <a:cxn ang="0">
                  <a:pos x="176" y="285"/>
                </a:cxn>
                <a:cxn ang="0">
                  <a:pos x="106" y="371"/>
                </a:cxn>
                <a:cxn ang="0">
                  <a:pos x="148" y="389"/>
                </a:cxn>
                <a:cxn ang="0">
                  <a:pos x="170" y="392"/>
                </a:cxn>
                <a:cxn ang="0">
                  <a:pos x="184" y="395"/>
                </a:cxn>
                <a:cxn ang="0">
                  <a:pos x="194" y="403"/>
                </a:cxn>
                <a:cxn ang="0">
                  <a:pos x="206" y="416"/>
                </a:cxn>
                <a:cxn ang="0">
                  <a:pos x="189" y="434"/>
                </a:cxn>
                <a:cxn ang="0">
                  <a:pos x="146" y="443"/>
                </a:cxn>
                <a:cxn ang="0">
                  <a:pos x="104" y="440"/>
                </a:cxn>
                <a:cxn ang="0">
                  <a:pos x="63" y="429"/>
                </a:cxn>
                <a:cxn ang="0">
                  <a:pos x="27" y="411"/>
                </a:cxn>
                <a:cxn ang="0">
                  <a:pos x="7" y="386"/>
                </a:cxn>
                <a:cxn ang="0">
                  <a:pos x="1" y="356"/>
                </a:cxn>
                <a:cxn ang="0">
                  <a:pos x="4" y="326"/>
                </a:cxn>
                <a:cxn ang="0">
                  <a:pos x="59" y="336"/>
                </a:cxn>
                <a:cxn ang="0">
                  <a:pos x="206" y="192"/>
                </a:cxn>
                <a:cxn ang="0">
                  <a:pos x="429" y="84"/>
                </a:cxn>
                <a:cxn ang="0">
                  <a:pos x="700" y="17"/>
                </a:cxn>
                <a:cxn ang="0">
                  <a:pos x="982" y="0"/>
                </a:cxn>
                <a:cxn ang="0">
                  <a:pos x="1155" y="54"/>
                </a:cxn>
                <a:cxn ang="0">
                  <a:pos x="1314" y="122"/>
                </a:cxn>
                <a:cxn ang="0">
                  <a:pos x="1451" y="211"/>
                </a:cxn>
                <a:cxn ang="0">
                  <a:pos x="1557" y="318"/>
                </a:cxn>
                <a:cxn ang="0">
                  <a:pos x="1665" y="499"/>
                </a:cxn>
                <a:cxn ang="0">
                  <a:pos x="1707" y="475"/>
                </a:cxn>
                <a:cxn ang="0">
                  <a:pos x="1745" y="450"/>
                </a:cxn>
                <a:cxn ang="0">
                  <a:pos x="1790" y="446"/>
                </a:cxn>
                <a:cxn ang="0">
                  <a:pos x="1780" y="483"/>
                </a:cxn>
                <a:cxn ang="0">
                  <a:pos x="1693" y="526"/>
                </a:cxn>
                <a:cxn ang="0">
                  <a:pos x="1594" y="559"/>
                </a:cxn>
                <a:cxn ang="0">
                  <a:pos x="1483" y="574"/>
                </a:cxn>
                <a:cxn ang="0">
                  <a:pos x="1407" y="552"/>
                </a:cxn>
              </a:cxnLst>
              <a:rect l="0" t="0" r="r" b="b"/>
              <a:pathLst>
                <a:path w="1816" h="574">
                  <a:moveTo>
                    <a:pt x="1407" y="552"/>
                  </a:moveTo>
                  <a:lnTo>
                    <a:pt x="1552" y="542"/>
                  </a:lnTo>
                  <a:lnTo>
                    <a:pt x="1547" y="487"/>
                  </a:lnTo>
                  <a:lnTo>
                    <a:pt x="1529" y="433"/>
                  </a:lnTo>
                  <a:lnTo>
                    <a:pt x="1503" y="380"/>
                  </a:lnTo>
                  <a:lnTo>
                    <a:pt x="1464" y="328"/>
                  </a:lnTo>
                  <a:lnTo>
                    <a:pt x="1416" y="277"/>
                  </a:lnTo>
                  <a:lnTo>
                    <a:pt x="1360" y="227"/>
                  </a:lnTo>
                  <a:lnTo>
                    <a:pt x="1297" y="179"/>
                  </a:lnTo>
                  <a:lnTo>
                    <a:pt x="1224" y="132"/>
                  </a:lnTo>
                  <a:lnTo>
                    <a:pt x="1027" y="358"/>
                  </a:lnTo>
                  <a:lnTo>
                    <a:pt x="974" y="55"/>
                  </a:lnTo>
                  <a:lnTo>
                    <a:pt x="882" y="44"/>
                  </a:lnTo>
                  <a:lnTo>
                    <a:pt x="790" y="43"/>
                  </a:lnTo>
                  <a:lnTo>
                    <a:pt x="707" y="358"/>
                  </a:lnTo>
                  <a:lnTo>
                    <a:pt x="521" y="82"/>
                  </a:lnTo>
                  <a:lnTo>
                    <a:pt x="452" y="108"/>
                  </a:lnTo>
                  <a:lnTo>
                    <a:pt x="387" y="136"/>
                  </a:lnTo>
                  <a:lnTo>
                    <a:pt x="327" y="169"/>
                  </a:lnTo>
                  <a:lnTo>
                    <a:pt x="269" y="205"/>
                  </a:lnTo>
                  <a:lnTo>
                    <a:pt x="221" y="245"/>
                  </a:lnTo>
                  <a:lnTo>
                    <a:pt x="176" y="285"/>
                  </a:lnTo>
                  <a:lnTo>
                    <a:pt x="139" y="329"/>
                  </a:lnTo>
                  <a:lnTo>
                    <a:pt x="106" y="371"/>
                  </a:lnTo>
                  <a:lnTo>
                    <a:pt x="138" y="393"/>
                  </a:lnTo>
                  <a:lnTo>
                    <a:pt x="148" y="389"/>
                  </a:lnTo>
                  <a:lnTo>
                    <a:pt x="159" y="389"/>
                  </a:lnTo>
                  <a:lnTo>
                    <a:pt x="170" y="392"/>
                  </a:lnTo>
                  <a:lnTo>
                    <a:pt x="179" y="390"/>
                  </a:lnTo>
                  <a:lnTo>
                    <a:pt x="184" y="395"/>
                  </a:lnTo>
                  <a:lnTo>
                    <a:pt x="188" y="400"/>
                  </a:lnTo>
                  <a:lnTo>
                    <a:pt x="194" y="403"/>
                  </a:lnTo>
                  <a:lnTo>
                    <a:pt x="197" y="408"/>
                  </a:lnTo>
                  <a:lnTo>
                    <a:pt x="206" y="416"/>
                  </a:lnTo>
                  <a:lnTo>
                    <a:pt x="207" y="424"/>
                  </a:lnTo>
                  <a:lnTo>
                    <a:pt x="189" y="434"/>
                  </a:lnTo>
                  <a:lnTo>
                    <a:pt x="167" y="440"/>
                  </a:lnTo>
                  <a:lnTo>
                    <a:pt x="146" y="443"/>
                  </a:lnTo>
                  <a:lnTo>
                    <a:pt x="124" y="442"/>
                  </a:lnTo>
                  <a:lnTo>
                    <a:pt x="104" y="440"/>
                  </a:lnTo>
                  <a:lnTo>
                    <a:pt x="83" y="435"/>
                  </a:lnTo>
                  <a:lnTo>
                    <a:pt x="63" y="429"/>
                  </a:lnTo>
                  <a:lnTo>
                    <a:pt x="42" y="420"/>
                  </a:lnTo>
                  <a:lnTo>
                    <a:pt x="27" y="411"/>
                  </a:lnTo>
                  <a:lnTo>
                    <a:pt x="15" y="398"/>
                  </a:lnTo>
                  <a:lnTo>
                    <a:pt x="7" y="386"/>
                  </a:lnTo>
                  <a:lnTo>
                    <a:pt x="1" y="370"/>
                  </a:lnTo>
                  <a:lnTo>
                    <a:pt x="1" y="356"/>
                  </a:lnTo>
                  <a:lnTo>
                    <a:pt x="0" y="340"/>
                  </a:lnTo>
                  <a:lnTo>
                    <a:pt x="4" y="326"/>
                  </a:lnTo>
                  <a:lnTo>
                    <a:pt x="8" y="313"/>
                  </a:lnTo>
                  <a:lnTo>
                    <a:pt x="59" y="336"/>
                  </a:lnTo>
                  <a:lnTo>
                    <a:pt x="120" y="261"/>
                  </a:lnTo>
                  <a:lnTo>
                    <a:pt x="206" y="192"/>
                  </a:lnTo>
                  <a:lnTo>
                    <a:pt x="311" y="133"/>
                  </a:lnTo>
                  <a:lnTo>
                    <a:pt x="429" y="84"/>
                  </a:lnTo>
                  <a:lnTo>
                    <a:pt x="562" y="46"/>
                  </a:lnTo>
                  <a:lnTo>
                    <a:pt x="700" y="17"/>
                  </a:lnTo>
                  <a:lnTo>
                    <a:pt x="842" y="4"/>
                  </a:lnTo>
                  <a:lnTo>
                    <a:pt x="982" y="0"/>
                  </a:lnTo>
                  <a:lnTo>
                    <a:pt x="1071" y="26"/>
                  </a:lnTo>
                  <a:lnTo>
                    <a:pt x="1155" y="54"/>
                  </a:lnTo>
                  <a:lnTo>
                    <a:pt x="1239" y="86"/>
                  </a:lnTo>
                  <a:lnTo>
                    <a:pt x="1314" y="122"/>
                  </a:lnTo>
                  <a:lnTo>
                    <a:pt x="1388" y="165"/>
                  </a:lnTo>
                  <a:lnTo>
                    <a:pt x="1451" y="211"/>
                  </a:lnTo>
                  <a:lnTo>
                    <a:pt x="1509" y="263"/>
                  </a:lnTo>
                  <a:lnTo>
                    <a:pt x="1557" y="318"/>
                  </a:lnTo>
                  <a:lnTo>
                    <a:pt x="1637" y="500"/>
                  </a:lnTo>
                  <a:lnTo>
                    <a:pt x="1665" y="499"/>
                  </a:lnTo>
                  <a:lnTo>
                    <a:pt x="1686" y="488"/>
                  </a:lnTo>
                  <a:lnTo>
                    <a:pt x="1707" y="475"/>
                  </a:lnTo>
                  <a:lnTo>
                    <a:pt x="1725" y="461"/>
                  </a:lnTo>
                  <a:lnTo>
                    <a:pt x="1745" y="450"/>
                  </a:lnTo>
                  <a:lnTo>
                    <a:pt x="1767" y="443"/>
                  </a:lnTo>
                  <a:lnTo>
                    <a:pt x="1790" y="446"/>
                  </a:lnTo>
                  <a:lnTo>
                    <a:pt x="1816" y="459"/>
                  </a:lnTo>
                  <a:lnTo>
                    <a:pt x="1780" y="483"/>
                  </a:lnTo>
                  <a:lnTo>
                    <a:pt x="1737" y="504"/>
                  </a:lnTo>
                  <a:lnTo>
                    <a:pt x="1693" y="526"/>
                  </a:lnTo>
                  <a:lnTo>
                    <a:pt x="1644" y="543"/>
                  </a:lnTo>
                  <a:lnTo>
                    <a:pt x="1594" y="559"/>
                  </a:lnTo>
                  <a:lnTo>
                    <a:pt x="1539" y="568"/>
                  </a:lnTo>
                  <a:lnTo>
                    <a:pt x="1483" y="574"/>
                  </a:lnTo>
                  <a:lnTo>
                    <a:pt x="1424" y="573"/>
                  </a:lnTo>
                  <a:lnTo>
                    <a:pt x="1407" y="5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 noChangeAspect="1"/>
            </p:cNvSpPr>
            <p:nvPr/>
          </p:nvSpPr>
          <p:spPr bwMode="auto">
            <a:xfrm>
              <a:off x="2370" y="2515"/>
              <a:ext cx="288" cy="76"/>
            </a:xfrm>
            <a:custGeom>
              <a:avLst/>
              <a:gdLst/>
              <a:ahLst/>
              <a:cxnLst>
                <a:cxn ang="0">
                  <a:pos x="778" y="62"/>
                </a:cxn>
                <a:cxn ang="0">
                  <a:pos x="787" y="72"/>
                </a:cxn>
                <a:cxn ang="0">
                  <a:pos x="761" y="109"/>
                </a:cxn>
                <a:cxn ang="0">
                  <a:pos x="730" y="138"/>
                </a:cxn>
                <a:cxn ang="0">
                  <a:pos x="693" y="160"/>
                </a:cxn>
                <a:cxn ang="0">
                  <a:pos x="655" y="178"/>
                </a:cxn>
                <a:cxn ang="0">
                  <a:pos x="613" y="188"/>
                </a:cxn>
                <a:cxn ang="0">
                  <a:pos x="572" y="196"/>
                </a:cxn>
                <a:cxn ang="0">
                  <a:pos x="529" y="202"/>
                </a:cxn>
                <a:cxn ang="0">
                  <a:pos x="486" y="207"/>
                </a:cxn>
                <a:cxn ang="0">
                  <a:pos x="415" y="203"/>
                </a:cxn>
                <a:cxn ang="0">
                  <a:pos x="346" y="196"/>
                </a:cxn>
                <a:cxn ang="0">
                  <a:pos x="278" y="182"/>
                </a:cxn>
                <a:cxn ang="0">
                  <a:pos x="215" y="162"/>
                </a:cxn>
                <a:cxn ang="0">
                  <a:pos x="153" y="134"/>
                </a:cxn>
                <a:cxn ang="0">
                  <a:pos x="97" y="100"/>
                </a:cxn>
                <a:cxn ang="0">
                  <a:pos x="45" y="6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91" y="45"/>
                </a:cxn>
                <a:cxn ang="0">
                  <a:pos x="184" y="86"/>
                </a:cxn>
                <a:cxn ang="0">
                  <a:pos x="282" y="119"/>
                </a:cxn>
                <a:cxn ang="0">
                  <a:pos x="385" y="143"/>
                </a:cxn>
                <a:cxn ang="0">
                  <a:pos x="486" y="151"/>
                </a:cxn>
                <a:cxn ang="0">
                  <a:pos x="589" y="143"/>
                </a:cxn>
                <a:cxn ang="0">
                  <a:pos x="686" y="114"/>
                </a:cxn>
                <a:cxn ang="0">
                  <a:pos x="778" y="62"/>
                </a:cxn>
              </a:cxnLst>
              <a:rect l="0" t="0" r="r" b="b"/>
              <a:pathLst>
                <a:path w="787" h="207">
                  <a:moveTo>
                    <a:pt x="778" y="62"/>
                  </a:moveTo>
                  <a:lnTo>
                    <a:pt x="787" y="72"/>
                  </a:lnTo>
                  <a:lnTo>
                    <a:pt x="761" y="109"/>
                  </a:lnTo>
                  <a:lnTo>
                    <a:pt x="730" y="138"/>
                  </a:lnTo>
                  <a:lnTo>
                    <a:pt x="693" y="160"/>
                  </a:lnTo>
                  <a:lnTo>
                    <a:pt x="655" y="178"/>
                  </a:lnTo>
                  <a:lnTo>
                    <a:pt x="613" y="188"/>
                  </a:lnTo>
                  <a:lnTo>
                    <a:pt x="572" y="196"/>
                  </a:lnTo>
                  <a:lnTo>
                    <a:pt x="529" y="202"/>
                  </a:lnTo>
                  <a:lnTo>
                    <a:pt x="486" y="207"/>
                  </a:lnTo>
                  <a:lnTo>
                    <a:pt x="415" y="203"/>
                  </a:lnTo>
                  <a:lnTo>
                    <a:pt x="346" y="196"/>
                  </a:lnTo>
                  <a:lnTo>
                    <a:pt x="278" y="182"/>
                  </a:lnTo>
                  <a:lnTo>
                    <a:pt x="215" y="162"/>
                  </a:lnTo>
                  <a:lnTo>
                    <a:pt x="153" y="134"/>
                  </a:lnTo>
                  <a:lnTo>
                    <a:pt x="97" y="100"/>
                  </a:lnTo>
                  <a:lnTo>
                    <a:pt x="45" y="6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91" y="45"/>
                  </a:lnTo>
                  <a:lnTo>
                    <a:pt x="184" y="86"/>
                  </a:lnTo>
                  <a:lnTo>
                    <a:pt x="282" y="119"/>
                  </a:lnTo>
                  <a:lnTo>
                    <a:pt x="385" y="143"/>
                  </a:lnTo>
                  <a:lnTo>
                    <a:pt x="486" y="151"/>
                  </a:lnTo>
                  <a:lnTo>
                    <a:pt x="589" y="143"/>
                  </a:lnTo>
                  <a:lnTo>
                    <a:pt x="686" y="114"/>
                  </a:lnTo>
                  <a:lnTo>
                    <a:pt x="77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 noChangeAspect="1"/>
            </p:cNvSpPr>
            <p:nvPr/>
          </p:nvSpPr>
          <p:spPr bwMode="auto">
            <a:xfrm>
              <a:off x="2089" y="2779"/>
              <a:ext cx="749" cy="299"/>
            </a:xfrm>
            <a:custGeom>
              <a:avLst/>
              <a:gdLst/>
              <a:ahLst/>
              <a:cxnLst>
                <a:cxn ang="0">
                  <a:pos x="318" y="43"/>
                </a:cxn>
                <a:cxn ang="0">
                  <a:pos x="487" y="87"/>
                </a:cxn>
                <a:cxn ang="0">
                  <a:pos x="650" y="149"/>
                </a:cxn>
                <a:cxn ang="0">
                  <a:pos x="805" y="239"/>
                </a:cxn>
                <a:cxn ang="0">
                  <a:pos x="945" y="262"/>
                </a:cxn>
                <a:cxn ang="0">
                  <a:pos x="1093" y="235"/>
                </a:cxn>
                <a:cxn ang="0">
                  <a:pos x="1245" y="224"/>
                </a:cxn>
                <a:cxn ang="0">
                  <a:pos x="1384" y="181"/>
                </a:cxn>
                <a:cxn ang="0">
                  <a:pos x="1506" y="110"/>
                </a:cxn>
                <a:cxn ang="0">
                  <a:pos x="1634" y="76"/>
                </a:cxn>
                <a:cxn ang="0">
                  <a:pos x="1767" y="52"/>
                </a:cxn>
                <a:cxn ang="0">
                  <a:pos x="1895" y="35"/>
                </a:cxn>
                <a:cxn ang="0">
                  <a:pos x="2007" y="87"/>
                </a:cxn>
                <a:cxn ang="0">
                  <a:pos x="2044" y="233"/>
                </a:cxn>
                <a:cxn ang="0">
                  <a:pos x="2030" y="400"/>
                </a:cxn>
                <a:cxn ang="0">
                  <a:pos x="2013" y="570"/>
                </a:cxn>
                <a:cxn ang="0">
                  <a:pos x="1938" y="694"/>
                </a:cxn>
                <a:cxn ang="0">
                  <a:pos x="1771" y="698"/>
                </a:cxn>
                <a:cxn ang="0">
                  <a:pos x="1598" y="645"/>
                </a:cxn>
                <a:cxn ang="0">
                  <a:pos x="1422" y="598"/>
                </a:cxn>
                <a:cxn ang="0">
                  <a:pos x="1283" y="592"/>
                </a:cxn>
                <a:cxn ang="0">
                  <a:pos x="1182" y="601"/>
                </a:cxn>
                <a:cxn ang="0">
                  <a:pos x="1080" y="618"/>
                </a:cxn>
                <a:cxn ang="0">
                  <a:pos x="979" y="615"/>
                </a:cxn>
                <a:cxn ang="0">
                  <a:pos x="888" y="547"/>
                </a:cxn>
                <a:cxn ang="0">
                  <a:pos x="677" y="605"/>
                </a:cxn>
                <a:cxn ang="0">
                  <a:pos x="487" y="718"/>
                </a:cxn>
                <a:cxn ang="0">
                  <a:pos x="293" y="806"/>
                </a:cxn>
                <a:cxn ang="0">
                  <a:pos x="79" y="797"/>
                </a:cxn>
                <a:cxn ang="0">
                  <a:pos x="10" y="621"/>
                </a:cxn>
                <a:cxn ang="0">
                  <a:pos x="3" y="431"/>
                </a:cxn>
                <a:cxn ang="0">
                  <a:pos x="21" y="235"/>
                </a:cxn>
                <a:cxn ang="0">
                  <a:pos x="37" y="49"/>
                </a:cxn>
                <a:cxn ang="0">
                  <a:pos x="77" y="19"/>
                </a:cxn>
                <a:cxn ang="0">
                  <a:pos x="131" y="3"/>
                </a:cxn>
                <a:cxn ang="0">
                  <a:pos x="186" y="3"/>
                </a:cxn>
                <a:cxn ang="0">
                  <a:pos x="234" y="28"/>
                </a:cxn>
              </a:cxnLst>
              <a:rect l="0" t="0" r="r" b="b"/>
              <a:pathLst>
                <a:path w="2044" h="818">
                  <a:moveTo>
                    <a:pt x="234" y="28"/>
                  </a:moveTo>
                  <a:lnTo>
                    <a:pt x="318" y="43"/>
                  </a:lnTo>
                  <a:lnTo>
                    <a:pt x="404" y="63"/>
                  </a:lnTo>
                  <a:lnTo>
                    <a:pt x="487" y="87"/>
                  </a:lnTo>
                  <a:lnTo>
                    <a:pt x="571" y="117"/>
                  </a:lnTo>
                  <a:lnTo>
                    <a:pt x="650" y="149"/>
                  </a:lnTo>
                  <a:lnTo>
                    <a:pt x="729" y="191"/>
                  </a:lnTo>
                  <a:lnTo>
                    <a:pt x="805" y="239"/>
                  </a:lnTo>
                  <a:lnTo>
                    <a:pt x="878" y="298"/>
                  </a:lnTo>
                  <a:lnTo>
                    <a:pt x="945" y="262"/>
                  </a:lnTo>
                  <a:lnTo>
                    <a:pt x="1018" y="243"/>
                  </a:lnTo>
                  <a:lnTo>
                    <a:pt x="1093" y="235"/>
                  </a:lnTo>
                  <a:lnTo>
                    <a:pt x="1170" y="231"/>
                  </a:lnTo>
                  <a:lnTo>
                    <a:pt x="1245" y="224"/>
                  </a:lnTo>
                  <a:lnTo>
                    <a:pt x="1317" y="209"/>
                  </a:lnTo>
                  <a:lnTo>
                    <a:pt x="1384" y="181"/>
                  </a:lnTo>
                  <a:lnTo>
                    <a:pt x="1447" y="132"/>
                  </a:lnTo>
                  <a:lnTo>
                    <a:pt x="1506" y="110"/>
                  </a:lnTo>
                  <a:lnTo>
                    <a:pt x="1570" y="91"/>
                  </a:lnTo>
                  <a:lnTo>
                    <a:pt x="1634" y="76"/>
                  </a:lnTo>
                  <a:lnTo>
                    <a:pt x="1702" y="64"/>
                  </a:lnTo>
                  <a:lnTo>
                    <a:pt x="1767" y="52"/>
                  </a:lnTo>
                  <a:lnTo>
                    <a:pt x="1831" y="43"/>
                  </a:lnTo>
                  <a:lnTo>
                    <a:pt x="1895" y="35"/>
                  </a:lnTo>
                  <a:lnTo>
                    <a:pt x="1957" y="28"/>
                  </a:lnTo>
                  <a:lnTo>
                    <a:pt x="2007" y="87"/>
                  </a:lnTo>
                  <a:lnTo>
                    <a:pt x="2035" y="157"/>
                  </a:lnTo>
                  <a:lnTo>
                    <a:pt x="2044" y="233"/>
                  </a:lnTo>
                  <a:lnTo>
                    <a:pt x="2041" y="316"/>
                  </a:lnTo>
                  <a:lnTo>
                    <a:pt x="2030" y="400"/>
                  </a:lnTo>
                  <a:lnTo>
                    <a:pt x="2020" y="485"/>
                  </a:lnTo>
                  <a:lnTo>
                    <a:pt x="2013" y="570"/>
                  </a:lnTo>
                  <a:lnTo>
                    <a:pt x="2018" y="652"/>
                  </a:lnTo>
                  <a:lnTo>
                    <a:pt x="1938" y="694"/>
                  </a:lnTo>
                  <a:lnTo>
                    <a:pt x="1857" y="708"/>
                  </a:lnTo>
                  <a:lnTo>
                    <a:pt x="1771" y="698"/>
                  </a:lnTo>
                  <a:lnTo>
                    <a:pt x="1687" y="675"/>
                  </a:lnTo>
                  <a:lnTo>
                    <a:pt x="1598" y="645"/>
                  </a:lnTo>
                  <a:lnTo>
                    <a:pt x="1511" y="616"/>
                  </a:lnTo>
                  <a:lnTo>
                    <a:pt x="1422" y="598"/>
                  </a:lnTo>
                  <a:lnTo>
                    <a:pt x="1333" y="599"/>
                  </a:lnTo>
                  <a:lnTo>
                    <a:pt x="1283" y="592"/>
                  </a:lnTo>
                  <a:lnTo>
                    <a:pt x="1232" y="594"/>
                  </a:lnTo>
                  <a:lnTo>
                    <a:pt x="1182" y="601"/>
                  </a:lnTo>
                  <a:lnTo>
                    <a:pt x="1131" y="611"/>
                  </a:lnTo>
                  <a:lnTo>
                    <a:pt x="1080" y="618"/>
                  </a:lnTo>
                  <a:lnTo>
                    <a:pt x="1030" y="621"/>
                  </a:lnTo>
                  <a:lnTo>
                    <a:pt x="979" y="615"/>
                  </a:lnTo>
                  <a:lnTo>
                    <a:pt x="930" y="599"/>
                  </a:lnTo>
                  <a:lnTo>
                    <a:pt x="888" y="547"/>
                  </a:lnTo>
                  <a:lnTo>
                    <a:pt x="778" y="564"/>
                  </a:lnTo>
                  <a:lnTo>
                    <a:pt x="677" y="605"/>
                  </a:lnTo>
                  <a:lnTo>
                    <a:pt x="580" y="659"/>
                  </a:lnTo>
                  <a:lnTo>
                    <a:pt x="487" y="718"/>
                  </a:lnTo>
                  <a:lnTo>
                    <a:pt x="391" y="770"/>
                  </a:lnTo>
                  <a:lnTo>
                    <a:pt x="293" y="806"/>
                  </a:lnTo>
                  <a:lnTo>
                    <a:pt x="190" y="818"/>
                  </a:lnTo>
                  <a:lnTo>
                    <a:pt x="79" y="797"/>
                  </a:lnTo>
                  <a:lnTo>
                    <a:pt x="34" y="711"/>
                  </a:lnTo>
                  <a:lnTo>
                    <a:pt x="10" y="621"/>
                  </a:lnTo>
                  <a:lnTo>
                    <a:pt x="0" y="526"/>
                  </a:lnTo>
                  <a:lnTo>
                    <a:pt x="3" y="431"/>
                  </a:lnTo>
                  <a:lnTo>
                    <a:pt x="10" y="332"/>
                  </a:lnTo>
                  <a:lnTo>
                    <a:pt x="21" y="235"/>
                  </a:lnTo>
                  <a:lnTo>
                    <a:pt x="31" y="139"/>
                  </a:lnTo>
                  <a:lnTo>
                    <a:pt x="37" y="49"/>
                  </a:lnTo>
                  <a:lnTo>
                    <a:pt x="53" y="32"/>
                  </a:lnTo>
                  <a:lnTo>
                    <a:pt x="77" y="19"/>
                  </a:lnTo>
                  <a:lnTo>
                    <a:pt x="103" y="8"/>
                  </a:lnTo>
                  <a:lnTo>
                    <a:pt x="131" y="3"/>
                  </a:lnTo>
                  <a:lnTo>
                    <a:pt x="158" y="0"/>
                  </a:lnTo>
                  <a:lnTo>
                    <a:pt x="186" y="3"/>
                  </a:lnTo>
                  <a:lnTo>
                    <a:pt x="211" y="11"/>
                  </a:lnTo>
                  <a:lnTo>
                    <a:pt x="23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 noChangeAspect="1"/>
            </p:cNvSpPr>
            <p:nvPr/>
          </p:nvSpPr>
          <p:spPr bwMode="auto">
            <a:xfrm>
              <a:off x="2118" y="2805"/>
              <a:ext cx="281" cy="251"/>
            </a:xfrm>
            <a:custGeom>
              <a:avLst/>
              <a:gdLst/>
              <a:ahLst/>
              <a:cxnLst>
                <a:cxn ang="0">
                  <a:pos x="757" y="290"/>
                </a:cxn>
                <a:cxn ang="0">
                  <a:pos x="692" y="269"/>
                </a:cxn>
                <a:cxn ang="0">
                  <a:pos x="621" y="255"/>
                </a:cxn>
                <a:cxn ang="0">
                  <a:pos x="544" y="245"/>
                </a:cxn>
                <a:cxn ang="0">
                  <a:pos x="465" y="244"/>
                </a:cxn>
                <a:cxn ang="0">
                  <a:pos x="384" y="245"/>
                </a:cxn>
                <a:cxn ang="0">
                  <a:pos x="305" y="255"/>
                </a:cxn>
                <a:cxn ang="0">
                  <a:pos x="230" y="269"/>
                </a:cxn>
                <a:cxn ang="0">
                  <a:pos x="166" y="290"/>
                </a:cxn>
                <a:cxn ang="0">
                  <a:pos x="166" y="311"/>
                </a:cxn>
                <a:cxn ang="0">
                  <a:pos x="242" y="314"/>
                </a:cxn>
                <a:cxn ang="0">
                  <a:pos x="322" y="313"/>
                </a:cxn>
                <a:cxn ang="0">
                  <a:pos x="403" y="308"/>
                </a:cxn>
                <a:cxn ang="0">
                  <a:pos x="485" y="310"/>
                </a:cxn>
                <a:cxn ang="0">
                  <a:pos x="564" y="315"/>
                </a:cxn>
                <a:cxn ang="0">
                  <a:pos x="638" y="335"/>
                </a:cxn>
                <a:cxn ang="0">
                  <a:pos x="707" y="369"/>
                </a:cxn>
                <a:cxn ang="0">
                  <a:pos x="768" y="425"/>
                </a:cxn>
                <a:cxn ang="0">
                  <a:pos x="683" y="439"/>
                </a:cxn>
                <a:cxn ang="0">
                  <a:pos x="606" y="468"/>
                </a:cxn>
                <a:cxn ang="0">
                  <a:pos x="533" y="504"/>
                </a:cxn>
                <a:cxn ang="0">
                  <a:pos x="463" y="546"/>
                </a:cxn>
                <a:cxn ang="0">
                  <a:pos x="389" y="589"/>
                </a:cxn>
                <a:cxn ang="0">
                  <a:pos x="318" y="629"/>
                </a:cxn>
                <a:cxn ang="0">
                  <a:pos x="243" y="662"/>
                </a:cxn>
                <a:cxn ang="0">
                  <a:pos x="166" y="686"/>
                </a:cxn>
                <a:cxn ang="0">
                  <a:pos x="132" y="682"/>
                </a:cxn>
                <a:cxn ang="0">
                  <a:pos x="104" y="670"/>
                </a:cxn>
                <a:cxn ang="0">
                  <a:pos x="79" y="653"/>
                </a:cxn>
                <a:cxn ang="0">
                  <a:pos x="60" y="634"/>
                </a:cxn>
                <a:cxn ang="0">
                  <a:pos x="42" y="608"/>
                </a:cxn>
                <a:cxn ang="0">
                  <a:pos x="28" y="580"/>
                </a:cxn>
                <a:cxn ang="0">
                  <a:pos x="17" y="549"/>
                </a:cxn>
                <a:cxn ang="0">
                  <a:pos x="10" y="520"/>
                </a:cxn>
                <a:cxn ang="0">
                  <a:pos x="1" y="452"/>
                </a:cxn>
                <a:cxn ang="0">
                  <a:pos x="0" y="387"/>
                </a:cxn>
                <a:cxn ang="0">
                  <a:pos x="3" y="323"/>
                </a:cxn>
                <a:cxn ang="0">
                  <a:pos x="11" y="259"/>
                </a:cxn>
                <a:cxn ang="0">
                  <a:pos x="18" y="194"/>
                </a:cxn>
                <a:cxn ang="0">
                  <a:pos x="27" y="130"/>
                </a:cxn>
                <a:cxn ang="0">
                  <a:pos x="31" y="65"/>
                </a:cxn>
                <a:cxn ang="0">
                  <a:pos x="31" y="0"/>
                </a:cxn>
                <a:cxn ang="0">
                  <a:pos x="132" y="10"/>
                </a:cxn>
                <a:cxn ang="0">
                  <a:pos x="232" y="28"/>
                </a:cxn>
                <a:cxn ang="0">
                  <a:pos x="328" y="52"/>
                </a:cxn>
                <a:cxn ang="0">
                  <a:pos x="420" y="86"/>
                </a:cxn>
                <a:cxn ang="0">
                  <a:pos x="509" y="124"/>
                </a:cxn>
                <a:cxn ang="0">
                  <a:pos x="595" y="172"/>
                </a:cxn>
                <a:cxn ang="0">
                  <a:pos x="676" y="227"/>
                </a:cxn>
                <a:cxn ang="0">
                  <a:pos x="757" y="290"/>
                </a:cxn>
              </a:cxnLst>
              <a:rect l="0" t="0" r="r" b="b"/>
              <a:pathLst>
                <a:path w="768" h="686">
                  <a:moveTo>
                    <a:pt x="757" y="290"/>
                  </a:moveTo>
                  <a:lnTo>
                    <a:pt x="692" y="269"/>
                  </a:lnTo>
                  <a:lnTo>
                    <a:pt x="621" y="255"/>
                  </a:lnTo>
                  <a:lnTo>
                    <a:pt x="544" y="245"/>
                  </a:lnTo>
                  <a:lnTo>
                    <a:pt x="465" y="244"/>
                  </a:lnTo>
                  <a:lnTo>
                    <a:pt x="384" y="245"/>
                  </a:lnTo>
                  <a:lnTo>
                    <a:pt x="305" y="255"/>
                  </a:lnTo>
                  <a:lnTo>
                    <a:pt x="230" y="269"/>
                  </a:lnTo>
                  <a:lnTo>
                    <a:pt x="166" y="290"/>
                  </a:lnTo>
                  <a:lnTo>
                    <a:pt x="166" y="311"/>
                  </a:lnTo>
                  <a:lnTo>
                    <a:pt x="242" y="314"/>
                  </a:lnTo>
                  <a:lnTo>
                    <a:pt x="322" y="313"/>
                  </a:lnTo>
                  <a:lnTo>
                    <a:pt x="403" y="308"/>
                  </a:lnTo>
                  <a:lnTo>
                    <a:pt x="485" y="310"/>
                  </a:lnTo>
                  <a:lnTo>
                    <a:pt x="564" y="315"/>
                  </a:lnTo>
                  <a:lnTo>
                    <a:pt x="638" y="335"/>
                  </a:lnTo>
                  <a:lnTo>
                    <a:pt x="707" y="369"/>
                  </a:lnTo>
                  <a:lnTo>
                    <a:pt x="768" y="425"/>
                  </a:lnTo>
                  <a:lnTo>
                    <a:pt x="683" y="439"/>
                  </a:lnTo>
                  <a:lnTo>
                    <a:pt x="606" y="468"/>
                  </a:lnTo>
                  <a:lnTo>
                    <a:pt x="533" y="504"/>
                  </a:lnTo>
                  <a:lnTo>
                    <a:pt x="463" y="546"/>
                  </a:lnTo>
                  <a:lnTo>
                    <a:pt x="389" y="589"/>
                  </a:lnTo>
                  <a:lnTo>
                    <a:pt x="318" y="629"/>
                  </a:lnTo>
                  <a:lnTo>
                    <a:pt x="243" y="662"/>
                  </a:lnTo>
                  <a:lnTo>
                    <a:pt x="166" y="686"/>
                  </a:lnTo>
                  <a:lnTo>
                    <a:pt x="132" y="682"/>
                  </a:lnTo>
                  <a:lnTo>
                    <a:pt x="104" y="670"/>
                  </a:lnTo>
                  <a:lnTo>
                    <a:pt x="79" y="653"/>
                  </a:lnTo>
                  <a:lnTo>
                    <a:pt x="60" y="634"/>
                  </a:lnTo>
                  <a:lnTo>
                    <a:pt x="42" y="608"/>
                  </a:lnTo>
                  <a:lnTo>
                    <a:pt x="28" y="580"/>
                  </a:lnTo>
                  <a:lnTo>
                    <a:pt x="17" y="549"/>
                  </a:lnTo>
                  <a:lnTo>
                    <a:pt x="10" y="520"/>
                  </a:lnTo>
                  <a:lnTo>
                    <a:pt x="1" y="452"/>
                  </a:lnTo>
                  <a:lnTo>
                    <a:pt x="0" y="387"/>
                  </a:lnTo>
                  <a:lnTo>
                    <a:pt x="3" y="323"/>
                  </a:lnTo>
                  <a:lnTo>
                    <a:pt x="11" y="259"/>
                  </a:lnTo>
                  <a:lnTo>
                    <a:pt x="18" y="194"/>
                  </a:lnTo>
                  <a:lnTo>
                    <a:pt x="27" y="130"/>
                  </a:lnTo>
                  <a:lnTo>
                    <a:pt x="31" y="65"/>
                  </a:lnTo>
                  <a:lnTo>
                    <a:pt x="31" y="0"/>
                  </a:lnTo>
                  <a:lnTo>
                    <a:pt x="132" y="10"/>
                  </a:lnTo>
                  <a:lnTo>
                    <a:pt x="232" y="28"/>
                  </a:lnTo>
                  <a:lnTo>
                    <a:pt x="328" y="52"/>
                  </a:lnTo>
                  <a:lnTo>
                    <a:pt x="420" y="86"/>
                  </a:lnTo>
                  <a:lnTo>
                    <a:pt x="509" y="124"/>
                  </a:lnTo>
                  <a:lnTo>
                    <a:pt x="595" y="172"/>
                  </a:lnTo>
                  <a:lnTo>
                    <a:pt x="676" y="227"/>
                  </a:lnTo>
                  <a:lnTo>
                    <a:pt x="757" y="29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 noChangeAspect="1"/>
            </p:cNvSpPr>
            <p:nvPr/>
          </p:nvSpPr>
          <p:spPr bwMode="auto">
            <a:xfrm>
              <a:off x="2543" y="2817"/>
              <a:ext cx="266" cy="194"/>
            </a:xfrm>
            <a:custGeom>
              <a:avLst/>
              <a:gdLst/>
              <a:ahLst/>
              <a:cxnLst>
                <a:cxn ang="0">
                  <a:pos x="725" y="110"/>
                </a:cxn>
                <a:cxn ang="0">
                  <a:pos x="725" y="504"/>
                </a:cxn>
                <a:cxn ang="0">
                  <a:pos x="652" y="527"/>
                </a:cxn>
                <a:cxn ang="0">
                  <a:pos x="582" y="530"/>
                </a:cxn>
                <a:cxn ang="0">
                  <a:pos x="513" y="517"/>
                </a:cxn>
                <a:cxn ang="0">
                  <a:pos x="446" y="497"/>
                </a:cxn>
                <a:cxn ang="0">
                  <a:pos x="377" y="471"/>
                </a:cxn>
                <a:cxn ang="0">
                  <a:pos x="308" y="447"/>
                </a:cxn>
                <a:cxn ang="0">
                  <a:pos x="237" y="427"/>
                </a:cxn>
                <a:cxn ang="0">
                  <a:pos x="166" y="421"/>
                </a:cxn>
                <a:cxn ang="0">
                  <a:pos x="0" y="411"/>
                </a:cxn>
                <a:cxn ang="0">
                  <a:pos x="9" y="307"/>
                </a:cxn>
                <a:cxn ang="0">
                  <a:pos x="24" y="323"/>
                </a:cxn>
                <a:cxn ang="0">
                  <a:pos x="45" y="326"/>
                </a:cxn>
                <a:cxn ang="0">
                  <a:pos x="69" y="318"/>
                </a:cxn>
                <a:cxn ang="0">
                  <a:pos x="98" y="309"/>
                </a:cxn>
                <a:cxn ang="0">
                  <a:pos x="129" y="292"/>
                </a:cxn>
                <a:cxn ang="0">
                  <a:pos x="161" y="276"/>
                </a:cxn>
                <a:cxn ang="0">
                  <a:pos x="194" y="262"/>
                </a:cxn>
                <a:cxn ang="0">
                  <a:pos x="227" y="255"/>
                </a:cxn>
                <a:cxn ang="0">
                  <a:pos x="243" y="257"/>
                </a:cxn>
                <a:cxn ang="0">
                  <a:pos x="263" y="257"/>
                </a:cxn>
                <a:cxn ang="0">
                  <a:pos x="282" y="254"/>
                </a:cxn>
                <a:cxn ang="0">
                  <a:pos x="303" y="249"/>
                </a:cxn>
                <a:cxn ang="0">
                  <a:pos x="322" y="242"/>
                </a:cxn>
                <a:cxn ang="0">
                  <a:pos x="341" y="234"/>
                </a:cxn>
                <a:cxn ang="0">
                  <a:pos x="358" y="224"/>
                </a:cxn>
                <a:cxn ang="0">
                  <a:pos x="372" y="214"/>
                </a:cxn>
                <a:cxn ang="0">
                  <a:pos x="319" y="204"/>
                </a:cxn>
                <a:cxn ang="0">
                  <a:pos x="270" y="203"/>
                </a:cxn>
                <a:cxn ang="0">
                  <a:pos x="222" y="204"/>
                </a:cxn>
                <a:cxn ang="0">
                  <a:pos x="178" y="213"/>
                </a:cxn>
                <a:cxn ang="0">
                  <a:pos x="135" y="224"/>
                </a:cxn>
                <a:cxn ang="0">
                  <a:pos x="92" y="240"/>
                </a:cxn>
                <a:cxn ang="0">
                  <a:pos x="50" y="255"/>
                </a:cxn>
                <a:cxn ang="0">
                  <a:pos x="9" y="276"/>
                </a:cxn>
                <a:cxn ang="0">
                  <a:pos x="4" y="237"/>
                </a:cxn>
                <a:cxn ang="0">
                  <a:pos x="11" y="207"/>
                </a:cxn>
                <a:cxn ang="0">
                  <a:pos x="26" y="183"/>
                </a:cxn>
                <a:cxn ang="0">
                  <a:pos x="52" y="165"/>
                </a:cxn>
                <a:cxn ang="0">
                  <a:pos x="78" y="147"/>
                </a:cxn>
                <a:cxn ang="0">
                  <a:pos x="109" y="133"/>
                </a:cxn>
                <a:cxn ang="0">
                  <a:pos x="139" y="117"/>
                </a:cxn>
                <a:cxn ang="0">
                  <a:pos x="166" y="100"/>
                </a:cxn>
                <a:cxn ang="0">
                  <a:pos x="232" y="76"/>
                </a:cxn>
                <a:cxn ang="0">
                  <a:pos x="306" y="50"/>
                </a:cxn>
                <a:cxn ang="0">
                  <a:pos x="384" y="24"/>
                </a:cxn>
                <a:cxn ang="0">
                  <a:pos x="464" y="7"/>
                </a:cxn>
                <a:cxn ang="0">
                  <a:pos x="540" y="0"/>
                </a:cxn>
                <a:cxn ang="0">
                  <a:pos x="611" y="13"/>
                </a:cxn>
                <a:cxn ang="0">
                  <a:pos x="673" y="47"/>
                </a:cxn>
                <a:cxn ang="0">
                  <a:pos x="725" y="110"/>
                </a:cxn>
              </a:cxnLst>
              <a:rect l="0" t="0" r="r" b="b"/>
              <a:pathLst>
                <a:path w="725" h="530">
                  <a:moveTo>
                    <a:pt x="725" y="110"/>
                  </a:moveTo>
                  <a:lnTo>
                    <a:pt x="725" y="504"/>
                  </a:lnTo>
                  <a:lnTo>
                    <a:pt x="652" y="527"/>
                  </a:lnTo>
                  <a:lnTo>
                    <a:pt x="582" y="530"/>
                  </a:lnTo>
                  <a:lnTo>
                    <a:pt x="513" y="517"/>
                  </a:lnTo>
                  <a:lnTo>
                    <a:pt x="446" y="497"/>
                  </a:lnTo>
                  <a:lnTo>
                    <a:pt x="377" y="471"/>
                  </a:lnTo>
                  <a:lnTo>
                    <a:pt x="308" y="447"/>
                  </a:lnTo>
                  <a:lnTo>
                    <a:pt x="237" y="427"/>
                  </a:lnTo>
                  <a:lnTo>
                    <a:pt x="166" y="421"/>
                  </a:lnTo>
                  <a:lnTo>
                    <a:pt x="0" y="411"/>
                  </a:lnTo>
                  <a:lnTo>
                    <a:pt x="9" y="307"/>
                  </a:lnTo>
                  <a:lnTo>
                    <a:pt x="24" y="323"/>
                  </a:lnTo>
                  <a:lnTo>
                    <a:pt x="45" y="326"/>
                  </a:lnTo>
                  <a:lnTo>
                    <a:pt x="69" y="318"/>
                  </a:lnTo>
                  <a:lnTo>
                    <a:pt x="98" y="309"/>
                  </a:lnTo>
                  <a:lnTo>
                    <a:pt x="129" y="292"/>
                  </a:lnTo>
                  <a:lnTo>
                    <a:pt x="161" y="276"/>
                  </a:lnTo>
                  <a:lnTo>
                    <a:pt x="194" y="262"/>
                  </a:lnTo>
                  <a:lnTo>
                    <a:pt x="227" y="255"/>
                  </a:lnTo>
                  <a:lnTo>
                    <a:pt x="243" y="257"/>
                  </a:lnTo>
                  <a:lnTo>
                    <a:pt x="263" y="257"/>
                  </a:lnTo>
                  <a:lnTo>
                    <a:pt x="282" y="254"/>
                  </a:lnTo>
                  <a:lnTo>
                    <a:pt x="303" y="249"/>
                  </a:lnTo>
                  <a:lnTo>
                    <a:pt x="322" y="242"/>
                  </a:lnTo>
                  <a:lnTo>
                    <a:pt x="341" y="234"/>
                  </a:lnTo>
                  <a:lnTo>
                    <a:pt x="358" y="224"/>
                  </a:lnTo>
                  <a:lnTo>
                    <a:pt x="372" y="214"/>
                  </a:lnTo>
                  <a:lnTo>
                    <a:pt x="319" y="204"/>
                  </a:lnTo>
                  <a:lnTo>
                    <a:pt x="270" y="203"/>
                  </a:lnTo>
                  <a:lnTo>
                    <a:pt x="222" y="204"/>
                  </a:lnTo>
                  <a:lnTo>
                    <a:pt x="178" y="213"/>
                  </a:lnTo>
                  <a:lnTo>
                    <a:pt x="135" y="224"/>
                  </a:lnTo>
                  <a:lnTo>
                    <a:pt x="92" y="240"/>
                  </a:lnTo>
                  <a:lnTo>
                    <a:pt x="50" y="255"/>
                  </a:lnTo>
                  <a:lnTo>
                    <a:pt x="9" y="276"/>
                  </a:lnTo>
                  <a:lnTo>
                    <a:pt x="4" y="237"/>
                  </a:lnTo>
                  <a:lnTo>
                    <a:pt x="11" y="207"/>
                  </a:lnTo>
                  <a:lnTo>
                    <a:pt x="26" y="183"/>
                  </a:lnTo>
                  <a:lnTo>
                    <a:pt x="52" y="165"/>
                  </a:lnTo>
                  <a:lnTo>
                    <a:pt x="78" y="147"/>
                  </a:lnTo>
                  <a:lnTo>
                    <a:pt x="109" y="133"/>
                  </a:lnTo>
                  <a:lnTo>
                    <a:pt x="139" y="117"/>
                  </a:lnTo>
                  <a:lnTo>
                    <a:pt x="166" y="100"/>
                  </a:lnTo>
                  <a:lnTo>
                    <a:pt x="232" y="76"/>
                  </a:lnTo>
                  <a:lnTo>
                    <a:pt x="306" y="50"/>
                  </a:lnTo>
                  <a:lnTo>
                    <a:pt x="384" y="24"/>
                  </a:lnTo>
                  <a:lnTo>
                    <a:pt x="464" y="7"/>
                  </a:lnTo>
                  <a:lnTo>
                    <a:pt x="540" y="0"/>
                  </a:lnTo>
                  <a:lnTo>
                    <a:pt x="611" y="13"/>
                  </a:lnTo>
                  <a:lnTo>
                    <a:pt x="673" y="47"/>
                  </a:lnTo>
                  <a:lnTo>
                    <a:pt x="725" y="1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 noChangeAspect="1"/>
            </p:cNvSpPr>
            <p:nvPr/>
          </p:nvSpPr>
          <p:spPr bwMode="auto">
            <a:xfrm>
              <a:off x="2422" y="2885"/>
              <a:ext cx="91" cy="90"/>
            </a:xfrm>
            <a:custGeom>
              <a:avLst/>
              <a:gdLst/>
              <a:ahLst/>
              <a:cxnLst>
                <a:cxn ang="0">
                  <a:pos x="249" y="10"/>
                </a:cxn>
                <a:cxn ang="0">
                  <a:pos x="247" y="41"/>
                </a:cxn>
                <a:cxn ang="0">
                  <a:pos x="247" y="74"/>
                </a:cxn>
                <a:cxn ang="0">
                  <a:pos x="244" y="106"/>
                </a:cxn>
                <a:cxn ang="0">
                  <a:pos x="240" y="140"/>
                </a:cxn>
                <a:cxn ang="0">
                  <a:pos x="232" y="168"/>
                </a:cxn>
                <a:cxn ang="0">
                  <a:pos x="222" y="196"/>
                </a:cxn>
                <a:cxn ang="0">
                  <a:pos x="206" y="219"/>
                </a:cxn>
                <a:cxn ang="0">
                  <a:pos x="187" y="238"/>
                </a:cxn>
                <a:cxn ang="0">
                  <a:pos x="166" y="244"/>
                </a:cxn>
                <a:cxn ang="0">
                  <a:pos x="146" y="248"/>
                </a:cxn>
                <a:cxn ang="0">
                  <a:pos x="125" y="248"/>
                </a:cxn>
                <a:cxn ang="0">
                  <a:pos x="107" y="247"/>
                </a:cxn>
                <a:cxn ang="0">
                  <a:pos x="88" y="238"/>
                </a:cxn>
                <a:cxn ang="0">
                  <a:pos x="73" y="227"/>
                </a:cxn>
                <a:cxn ang="0">
                  <a:pos x="60" y="209"/>
                </a:cxn>
                <a:cxn ang="0">
                  <a:pos x="52" y="186"/>
                </a:cxn>
                <a:cxn ang="0">
                  <a:pos x="0" y="52"/>
                </a:cxn>
                <a:cxn ang="0">
                  <a:pos x="29" y="41"/>
                </a:cxn>
                <a:cxn ang="0">
                  <a:pos x="62" y="31"/>
                </a:cxn>
                <a:cxn ang="0">
                  <a:pos x="91" y="20"/>
                </a:cxn>
                <a:cxn ang="0">
                  <a:pos x="123" y="12"/>
                </a:cxn>
                <a:cxn ang="0">
                  <a:pos x="154" y="3"/>
                </a:cxn>
                <a:cxn ang="0">
                  <a:pos x="185" y="0"/>
                </a:cxn>
                <a:cxn ang="0">
                  <a:pos x="216" y="0"/>
                </a:cxn>
                <a:cxn ang="0">
                  <a:pos x="249" y="10"/>
                </a:cxn>
              </a:cxnLst>
              <a:rect l="0" t="0" r="r" b="b"/>
              <a:pathLst>
                <a:path w="249" h="248">
                  <a:moveTo>
                    <a:pt x="249" y="10"/>
                  </a:moveTo>
                  <a:lnTo>
                    <a:pt x="247" y="41"/>
                  </a:lnTo>
                  <a:lnTo>
                    <a:pt x="247" y="74"/>
                  </a:lnTo>
                  <a:lnTo>
                    <a:pt x="244" y="106"/>
                  </a:lnTo>
                  <a:lnTo>
                    <a:pt x="240" y="140"/>
                  </a:lnTo>
                  <a:lnTo>
                    <a:pt x="232" y="168"/>
                  </a:lnTo>
                  <a:lnTo>
                    <a:pt x="222" y="196"/>
                  </a:lnTo>
                  <a:lnTo>
                    <a:pt x="206" y="219"/>
                  </a:lnTo>
                  <a:lnTo>
                    <a:pt x="187" y="238"/>
                  </a:lnTo>
                  <a:lnTo>
                    <a:pt x="166" y="244"/>
                  </a:lnTo>
                  <a:lnTo>
                    <a:pt x="146" y="248"/>
                  </a:lnTo>
                  <a:lnTo>
                    <a:pt x="125" y="248"/>
                  </a:lnTo>
                  <a:lnTo>
                    <a:pt x="107" y="247"/>
                  </a:lnTo>
                  <a:lnTo>
                    <a:pt x="88" y="238"/>
                  </a:lnTo>
                  <a:lnTo>
                    <a:pt x="73" y="227"/>
                  </a:lnTo>
                  <a:lnTo>
                    <a:pt x="60" y="209"/>
                  </a:lnTo>
                  <a:lnTo>
                    <a:pt x="52" y="186"/>
                  </a:lnTo>
                  <a:lnTo>
                    <a:pt x="0" y="52"/>
                  </a:lnTo>
                  <a:lnTo>
                    <a:pt x="29" y="41"/>
                  </a:lnTo>
                  <a:lnTo>
                    <a:pt x="62" y="31"/>
                  </a:lnTo>
                  <a:lnTo>
                    <a:pt x="91" y="20"/>
                  </a:lnTo>
                  <a:lnTo>
                    <a:pt x="123" y="12"/>
                  </a:lnTo>
                  <a:lnTo>
                    <a:pt x="154" y="3"/>
                  </a:lnTo>
                  <a:lnTo>
                    <a:pt x="185" y="0"/>
                  </a:lnTo>
                  <a:lnTo>
                    <a:pt x="216" y="0"/>
                  </a:lnTo>
                  <a:lnTo>
                    <a:pt x="249" y="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Can 96"/>
          <p:cNvSpPr/>
          <p:nvPr/>
        </p:nvSpPr>
        <p:spPr>
          <a:xfrm>
            <a:off x="6975989" y="1297858"/>
            <a:ext cx="634198" cy="796416"/>
          </a:xfrm>
          <a:prstGeom prst="can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2757944" y="1873984"/>
            <a:ext cx="4041058" cy="2856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9043" name="Picture 3"/>
          <p:cNvPicPr>
            <a:picLocks noChangeAspect="1" noChangeArrowheads="1"/>
          </p:cNvPicPr>
          <p:nvPr/>
        </p:nvPicPr>
        <p:blipFill>
          <a:blip r:embed="rId6" cstate="print"/>
          <a:srcRect l="11927" r="14470" b="6861"/>
          <a:stretch>
            <a:fillRect/>
          </a:stretch>
        </p:blipFill>
        <p:spPr bwMode="auto">
          <a:xfrm>
            <a:off x="6408139" y="943898"/>
            <a:ext cx="1275771" cy="121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59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0" grpId="0" animBg="1"/>
      <p:bldP spid="518151" grpId="0" animBg="1"/>
      <p:bldP spid="518152" grpId="0" animBg="1"/>
      <p:bldP spid="57" grpId="0" uiExpand="1" build="p"/>
      <p:bldP spid="43" grpId="0" animBg="1"/>
      <p:bldP spid="44" grpId="0" animBg="1"/>
      <p:bldP spid="97" grpId="0" animBg="1"/>
      <p:bldP spid="9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quant_mapp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335160"/>
            <a:ext cx="8515350" cy="3810000"/>
          </a:xfrm>
          <a:prstGeom prst="rect">
            <a:avLst/>
          </a:prstGeom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6743"/>
          </a:xfrm>
        </p:spPr>
        <p:txBody>
          <a:bodyPr>
            <a:normAutofit/>
          </a:bodyPr>
          <a:lstStyle/>
          <a:p>
            <a:r>
              <a:rPr lang="fr-CH" dirty="0" smtClean="0"/>
              <a:t>Quantum Memory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7667" y="928838"/>
            <a:ext cx="5519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[physics group of Eugene </a:t>
            </a:r>
            <a:r>
              <a:rPr lang="en-US" b="0" dirty="0" err="1" smtClean="0">
                <a:solidFill>
                  <a:schemeClr val="bg1"/>
                </a:solidFill>
              </a:rPr>
              <a:t>Polzik</a:t>
            </a:r>
            <a:r>
              <a:rPr lang="en-US" b="0" dirty="0" smtClean="0">
                <a:solidFill>
                  <a:schemeClr val="bg1"/>
                </a:solidFill>
              </a:rPr>
              <a:t>, Copenhagen (DK)]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8" name="Rectangle 298"/>
          <p:cNvSpPr>
            <a:spLocks noChangeArrowheads="1"/>
          </p:cNvSpPr>
          <p:nvPr/>
        </p:nvSpPr>
        <p:spPr bwMode="auto">
          <a:xfrm>
            <a:off x="575187" y="1320667"/>
            <a:ext cx="7742903" cy="102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solidFill>
                  <a:schemeClr val="bg1"/>
                </a:solidFill>
                <a:cs typeface="Arial" charset="0"/>
              </a:rPr>
              <a:t>70% fidelity, few milliseconds, …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solidFill>
                  <a:schemeClr val="accent2"/>
                </a:solidFill>
                <a:cs typeface="Arial" charset="0"/>
              </a:rPr>
              <a:t>technically very challenging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2400" b="0" baseline="30000" dirty="0" smtClean="0">
              <a:solidFill>
                <a:schemeClr val="bg1"/>
              </a:solidFill>
              <a:latin typeface="Arial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845" name="Picture 141" descr="MCj042607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153"/>
          <p:cNvGrpSpPr>
            <a:grpSpLocks/>
          </p:cNvGrpSpPr>
          <p:nvPr/>
        </p:nvGrpSpPr>
        <p:grpSpPr bwMode="auto">
          <a:xfrm rot="2148553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56846" name="Oval 142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6847" name="Line 143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48" name="Line 144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49" name="Line 145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0" name="Line 146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1" name="Line 147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2" name="Line 148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3" name="Line 149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4" name="Line 150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5" name="Line 151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6" name="Line 152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03538" y="2266950"/>
            <a:ext cx="2879725" cy="2879725"/>
            <a:chOff x="2903538" y="2266950"/>
            <a:chExt cx="2879725" cy="2879725"/>
          </a:xfrm>
        </p:grpSpPr>
        <p:sp>
          <p:nvSpPr>
            <p:cNvPr id="456715" name="Oval 11"/>
            <p:cNvSpPr>
              <a:spLocks noChangeArrowheads="1"/>
            </p:cNvSpPr>
            <p:nvPr/>
          </p:nvSpPr>
          <p:spPr bwMode="auto">
            <a:xfrm>
              <a:off x="2903538" y="2266950"/>
              <a:ext cx="2879725" cy="287972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841" name="Line 137"/>
            <p:cNvSpPr>
              <a:spLocks noChangeShapeType="1"/>
            </p:cNvSpPr>
            <p:nvPr/>
          </p:nvSpPr>
          <p:spPr bwMode="auto">
            <a:xfrm rot="13500000">
              <a:off x="4613148" y="2413128"/>
              <a:ext cx="254000" cy="14779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/>
              <a:t>Quantum Bit: </a:t>
            </a:r>
            <a:r>
              <a:rPr lang="en-US" sz="3200" dirty="0" smtClean="0"/>
              <a:t>Polarization </a:t>
            </a:r>
            <a:r>
              <a:rPr lang="en-US" sz="3200" dirty="0"/>
              <a:t>of </a:t>
            </a:r>
            <a:r>
              <a:rPr lang="en-US" sz="3200" dirty="0" smtClean="0"/>
              <a:t>a Photon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17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17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6610"/>
            <a:ext cx="8229600" cy="720725"/>
          </a:xfrm>
        </p:spPr>
        <p:txBody>
          <a:bodyPr>
            <a:normAutofit/>
          </a:bodyPr>
          <a:lstStyle/>
          <a:p>
            <a:r>
              <a:rPr lang="fr-CH" dirty="0" smtClean="0"/>
              <a:t>A Bit of </a:t>
            </a:r>
            <a:r>
              <a:rPr lang="fr-CH" dirty="0" err="1" smtClean="0"/>
              <a:t>History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700213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15801" y="2173237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2" name="Group 96"/>
          <p:cNvGrpSpPr/>
          <p:nvPr/>
        </p:nvGrpSpPr>
        <p:grpSpPr>
          <a:xfrm>
            <a:off x="3408925" y="1118572"/>
            <a:ext cx="2260600" cy="461297"/>
            <a:chOff x="5444203" y="2740895"/>
            <a:chExt cx="2260600" cy="461297"/>
          </a:xfrm>
        </p:grpSpPr>
        <p:grpSp>
          <p:nvGrpSpPr>
            <p:cNvPr id="3" name="Group 94"/>
            <p:cNvGrpSpPr/>
            <p:nvPr/>
          </p:nvGrpSpPr>
          <p:grpSpPr>
            <a:xfrm>
              <a:off x="6358603" y="2755643"/>
              <a:ext cx="431800" cy="431800"/>
              <a:chOff x="6609326" y="2787752"/>
              <a:chExt cx="431800" cy="431800"/>
            </a:xfrm>
          </p:grpSpPr>
          <p:sp>
            <p:nvSpPr>
              <p:cNvPr id="82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3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4" name="Group 95"/>
            <p:cNvGrpSpPr/>
            <p:nvPr/>
          </p:nvGrpSpPr>
          <p:grpSpPr>
            <a:xfrm>
              <a:off x="7273003" y="2740895"/>
              <a:ext cx="431800" cy="431800"/>
              <a:chOff x="6609326" y="2340077"/>
              <a:chExt cx="431800" cy="431800"/>
            </a:xfrm>
          </p:grpSpPr>
          <p:sp>
            <p:nvSpPr>
              <p:cNvPr id="84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5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5" name="Group 93"/>
            <p:cNvGrpSpPr/>
            <p:nvPr/>
          </p:nvGrpSpPr>
          <p:grpSpPr>
            <a:xfrm>
              <a:off x="6815803" y="2755643"/>
              <a:ext cx="431800" cy="431800"/>
              <a:chOff x="6609326" y="3248127"/>
              <a:chExt cx="431800" cy="431800"/>
            </a:xfrm>
          </p:grpSpPr>
          <p:sp>
            <p:nvSpPr>
              <p:cNvPr id="86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7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6" name="Group 92"/>
            <p:cNvGrpSpPr/>
            <p:nvPr/>
          </p:nvGrpSpPr>
          <p:grpSpPr>
            <a:xfrm>
              <a:off x="5901403" y="2755643"/>
              <a:ext cx="431800" cy="431800"/>
              <a:chOff x="6609326" y="3703740"/>
              <a:chExt cx="431800" cy="431800"/>
            </a:xfrm>
          </p:grpSpPr>
          <p:sp>
            <p:nvSpPr>
              <p:cNvPr id="88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89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7" name="Group 91"/>
            <p:cNvGrpSpPr/>
            <p:nvPr/>
          </p:nvGrpSpPr>
          <p:grpSpPr>
            <a:xfrm>
              <a:off x="5444203" y="2770392"/>
              <a:ext cx="431800" cy="431800"/>
              <a:chOff x="6609326" y="4159352"/>
              <a:chExt cx="431800" cy="431800"/>
            </a:xfrm>
          </p:grpSpPr>
          <p:sp>
            <p:nvSpPr>
              <p:cNvPr id="90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91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pic>
        <p:nvPicPr>
          <p:cNvPr id="35" name="Picture 10" descr="BD0743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22" y="2504215"/>
            <a:ext cx="967949" cy="1000985"/>
          </a:xfrm>
          <a:prstGeom prst="rect">
            <a:avLst/>
          </a:prstGeom>
          <a:noFill/>
        </p:spPr>
      </p:pic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24727" y="3763779"/>
            <a:ext cx="1116393" cy="732022"/>
          </a:xfrm>
          <a:prstGeom prst="rect">
            <a:avLst/>
          </a:prstGeom>
          <a:solidFill>
            <a:srgbClr val="9B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r>
              <a:rPr lang="en-US" sz="2400" b="0" dirty="0" smtClean="0">
                <a:cs typeface="Arial" charset="0"/>
              </a:rPr>
              <a:t>1-2 OT</a:t>
            </a:r>
            <a:endParaRPr lang="en-US" sz="2400" b="0" dirty="0">
              <a:cs typeface="Arial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34562" y="4830087"/>
            <a:ext cx="1121797" cy="7477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400" b="0" dirty="0" smtClean="0">
              <a:latin typeface="+mj-lt"/>
              <a:cs typeface="Arial" charset="0"/>
            </a:endParaRPr>
          </a:p>
          <a:p>
            <a:pPr algn="ctr" eaLnBrk="0" hangingPunct="0"/>
            <a:r>
              <a:rPr lang="en-US" sz="3600" b="0" dirty="0" smtClean="0">
                <a:latin typeface="+mj-lt"/>
                <a:cs typeface="Arial" charset="0"/>
              </a:rPr>
              <a:t>=</a:t>
            </a:r>
            <a:endParaRPr lang="en-US" sz="3600" b="0" dirty="0">
              <a:latin typeface="+mj-lt"/>
              <a:cs typeface="Arial" charset="0"/>
            </a:endParaRPr>
          </a:p>
        </p:txBody>
      </p:sp>
      <p:sp>
        <p:nvSpPr>
          <p:cNvPr id="53" name="Rectangle 298"/>
          <p:cNvSpPr>
            <a:spLocks noChangeArrowheads="1"/>
          </p:cNvSpPr>
          <p:nvPr/>
        </p:nvSpPr>
        <p:spPr bwMode="auto">
          <a:xfrm>
            <a:off x="621420" y="4859111"/>
            <a:ext cx="201540" cy="29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000" b="0" dirty="0" smtClean="0">
                <a:latin typeface="Lucida Sans Unicode"/>
                <a:cs typeface="Arial" charset="0"/>
              </a:rPr>
              <a:t>?</a:t>
            </a:r>
            <a:endParaRPr lang="de-CH" sz="2000" b="0" baseline="-25000" dirty="0">
              <a:latin typeface="Lucida Sans Unicode"/>
              <a:cs typeface="Arial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98120" y="2514600"/>
            <a:ext cx="1143000" cy="1082041"/>
            <a:chOff x="198120" y="2514600"/>
            <a:chExt cx="1143000" cy="1082041"/>
          </a:xfrm>
        </p:grpSpPr>
        <p:sp>
          <p:nvSpPr>
            <p:cNvPr id="60" name="Line 150"/>
            <p:cNvSpPr>
              <a:spLocks noChangeShapeType="1"/>
            </p:cNvSpPr>
            <p:nvPr/>
          </p:nvSpPr>
          <p:spPr bwMode="auto">
            <a:xfrm flipH="1">
              <a:off x="243840" y="2621281"/>
              <a:ext cx="1097280" cy="9753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61" name="Line 150"/>
            <p:cNvSpPr>
              <a:spLocks noChangeShapeType="1"/>
            </p:cNvSpPr>
            <p:nvPr/>
          </p:nvSpPr>
          <p:spPr bwMode="auto">
            <a:xfrm>
              <a:off x="198120" y="2514600"/>
              <a:ext cx="944881" cy="92964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0" y="4785360"/>
            <a:ext cx="1569720" cy="914400"/>
            <a:chOff x="0" y="4785360"/>
            <a:chExt cx="1569720" cy="914400"/>
          </a:xfrm>
        </p:grpSpPr>
        <p:sp>
          <p:nvSpPr>
            <p:cNvPr id="62" name="Line 150"/>
            <p:cNvSpPr>
              <a:spLocks noChangeShapeType="1"/>
            </p:cNvSpPr>
            <p:nvPr/>
          </p:nvSpPr>
          <p:spPr bwMode="auto">
            <a:xfrm flipH="1">
              <a:off x="0" y="4785360"/>
              <a:ext cx="1569720" cy="87654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63" name="Line 150"/>
            <p:cNvSpPr>
              <a:spLocks noChangeShapeType="1"/>
            </p:cNvSpPr>
            <p:nvPr/>
          </p:nvSpPr>
          <p:spPr bwMode="auto">
            <a:xfrm>
              <a:off x="1" y="4804531"/>
              <a:ext cx="1402080" cy="89522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" y="3724949"/>
            <a:ext cx="1600199" cy="877531"/>
            <a:chOff x="1" y="3724949"/>
            <a:chExt cx="1600199" cy="877531"/>
          </a:xfrm>
        </p:grpSpPr>
        <p:sp>
          <p:nvSpPr>
            <p:cNvPr id="64" name="Line 150"/>
            <p:cNvSpPr>
              <a:spLocks noChangeShapeType="1"/>
            </p:cNvSpPr>
            <p:nvPr/>
          </p:nvSpPr>
          <p:spPr bwMode="auto">
            <a:xfrm flipH="1">
              <a:off x="198120" y="3794760"/>
              <a:ext cx="1402080" cy="80772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65" name="Line 150"/>
            <p:cNvSpPr>
              <a:spLocks noChangeShapeType="1"/>
            </p:cNvSpPr>
            <p:nvPr/>
          </p:nvSpPr>
          <p:spPr bwMode="auto">
            <a:xfrm>
              <a:off x="1" y="3724949"/>
              <a:ext cx="1478280" cy="86229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57" name="Rectangle 298"/>
          <p:cNvSpPr>
            <a:spLocks noChangeArrowheads="1"/>
          </p:cNvSpPr>
          <p:nvPr/>
        </p:nvSpPr>
        <p:spPr bwMode="auto">
          <a:xfrm>
            <a:off x="1504336" y="2456291"/>
            <a:ext cx="7639664" cy="389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[</a:t>
            </a:r>
            <a:r>
              <a:rPr lang="en-US" sz="2400" b="0" dirty="0" err="1" smtClean="0">
                <a:cs typeface="Arial" charset="0"/>
              </a:rPr>
              <a:t>Damgaard</a:t>
            </a:r>
            <a:r>
              <a:rPr lang="en-US" sz="2400" b="0" dirty="0" smtClean="0">
                <a:cs typeface="Arial" charset="0"/>
              </a:rPr>
              <a:t> Fehr </a:t>
            </a:r>
            <a:r>
              <a:rPr lang="en-US" sz="2400" b="0" dirty="0" err="1" smtClean="0">
                <a:cs typeface="Arial" charset="0"/>
              </a:rPr>
              <a:t>Salvail</a:t>
            </a:r>
            <a:r>
              <a:rPr lang="en-US" sz="2400" b="0" dirty="0" smtClean="0">
                <a:cs typeface="Arial" charset="0"/>
              </a:rPr>
              <a:t> S 05] </a:t>
            </a:r>
            <a:br>
              <a:rPr lang="en-US" sz="2400" b="0" dirty="0" smtClean="0">
                <a:cs typeface="Arial" charset="0"/>
              </a:rPr>
            </a:br>
            <a:r>
              <a:rPr lang="en-US" sz="2400" b="0" dirty="0" smtClean="0">
                <a:cs typeface="Arial" charset="0"/>
              </a:rPr>
              <a:t>Rabin-OT and Bit Commitment</a:t>
            </a:r>
            <a:br>
              <a:rPr lang="en-US" sz="2400" b="0" dirty="0" smtClean="0">
                <a:cs typeface="Arial" charset="0"/>
              </a:rPr>
            </a:br>
            <a:endParaRPr lang="en-US" sz="24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[</a:t>
            </a:r>
            <a:r>
              <a:rPr lang="en-US" sz="2400" b="0" dirty="0" err="1" smtClean="0">
                <a:cs typeface="Arial" charset="0"/>
              </a:rPr>
              <a:t>Damgaard</a:t>
            </a:r>
            <a:r>
              <a:rPr lang="en-US" sz="2400" b="0" dirty="0" smtClean="0">
                <a:cs typeface="Arial" charset="0"/>
              </a:rPr>
              <a:t> Fehr Renner </a:t>
            </a:r>
            <a:r>
              <a:rPr lang="en-US" sz="2400" b="0" dirty="0" err="1" smtClean="0">
                <a:cs typeface="Arial" charset="0"/>
              </a:rPr>
              <a:t>Salvail</a:t>
            </a:r>
            <a:r>
              <a:rPr lang="en-US" sz="2400" b="0" dirty="0" smtClean="0">
                <a:cs typeface="Arial" charset="0"/>
              </a:rPr>
              <a:t> S 07]</a:t>
            </a:r>
            <a:br>
              <a:rPr lang="en-US" sz="2400" b="0" dirty="0" smtClean="0">
                <a:cs typeface="Arial" charset="0"/>
              </a:rPr>
            </a:br>
            <a:r>
              <a:rPr lang="en-US" sz="2400" b="0" dirty="0" smtClean="0">
                <a:cs typeface="Arial" charset="0"/>
              </a:rPr>
              <a:t>1-2 Oblivious Transfer</a:t>
            </a:r>
            <a:br>
              <a:rPr lang="en-US" sz="2400" b="0" dirty="0" smtClean="0">
                <a:cs typeface="Arial" charset="0"/>
              </a:rPr>
            </a:br>
            <a:endParaRPr lang="en-US" sz="24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[</a:t>
            </a:r>
            <a:r>
              <a:rPr lang="en-US" sz="2400" b="0" dirty="0" err="1" smtClean="0">
                <a:cs typeface="Arial" charset="0"/>
              </a:rPr>
              <a:t>Damgaard</a:t>
            </a:r>
            <a:r>
              <a:rPr lang="en-US" sz="2400" b="0" dirty="0" smtClean="0">
                <a:cs typeface="Arial" charset="0"/>
              </a:rPr>
              <a:t> Fehr </a:t>
            </a:r>
            <a:r>
              <a:rPr lang="en-US" sz="2400" b="0" dirty="0" err="1" smtClean="0">
                <a:cs typeface="Arial" charset="0"/>
              </a:rPr>
              <a:t>Salvail</a:t>
            </a:r>
            <a:r>
              <a:rPr lang="en-US" sz="2400" b="0" dirty="0" smtClean="0">
                <a:cs typeface="Arial" charset="0"/>
              </a:rPr>
              <a:t> S 07]</a:t>
            </a:r>
            <a:br>
              <a:rPr lang="en-US" sz="2400" b="0" dirty="0" smtClean="0">
                <a:cs typeface="Arial" charset="0"/>
              </a:rPr>
            </a:br>
            <a:r>
              <a:rPr lang="en-US" sz="2400" b="0" dirty="0" smtClean="0">
                <a:cs typeface="Arial" charset="0"/>
              </a:rPr>
              <a:t>Secure Identification</a:t>
            </a:r>
          </a:p>
        </p:txBody>
      </p:sp>
      <p:pic>
        <p:nvPicPr>
          <p:cNvPr id="42" name="Picture 5" descr="j00916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748" y="1074161"/>
            <a:ext cx="931555" cy="1055762"/>
          </a:xfrm>
          <a:prstGeom prst="rect">
            <a:avLst/>
          </a:prstGeom>
          <a:noFill/>
        </p:spPr>
      </p:pic>
      <p:grpSp>
        <p:nvGrpSpPr>
          <p:cNvPr id="8" name="Group 75"/>
          <p:cNvGrpSpPr>
            <a:grpSpLocks noChangeAspect="1"/>
          </p:cNvGrpSpPr>
          <p:nvPr/>
        </p:nvGrpSpPr>
        <p:grpSpPr bwMode="auto">
          <a:xfrm>
            <a:off x="7960228" y="942872"/>
            <a:ext cx="844550" cy="1295400"/>
            <a:chOff x="1791" y="572"/>
            <a:chExt cx="1659" cy="2541"/>
          </a:xfrm>
        </p:grpSpPr>
        <p:sp>
          <p:nvSpPr>
            <p:cNvPr id="49" name="AutoShape 76"/>
            <p:cNvSpPr>
              <a:spLocks noChangeAspect="1" noChangeArrowheads="1"/>
            </p:cNvSpPr>
            <p:nvPr/>
          </p:nvSpPr>
          <p:spPr bwMode="auto">
            <a:xfrm rot="12426342">
              <a:off x="3134" y="655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50" name="AutoShape 77"/>
            <p:cNvSpPr>
              <a:spLocks noChangeAspect="1" noChangeArrowheads="1"/>
            </p:cNvSpPr>
            <p:nvPr/>
          </p:nvSpPr>
          <p:spPr bwMode="auto">
            <a:xfrm>
              <a:off x="2054" y="572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51" name="AutoShape 78"/>
            <p:cNvSpPr>
              <a:spLocks noChangeAspect="1" noChangeArrowheads="1" noTextEdit="1"/>
            </p:cNvSpPr>
            <p:nvPr/>
          </p:nvSpPr>
          <p:spPr bwMode="auto">
            <a:xfrm>
              <a:off x="1791" y="738"/>
              <a:ext cx="1564" cy="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9"/>
            <p:cNvSpPr>
              <a:spLocks noChangeAspect="1"/>
            </p:cNvSpPr>
            <p:nvPr/>
          </p:nvSpPr>
          <p:spPr bwMode="auto">
            <a:xfrm>
              <a:off x="1805" y="754"/>
              <a:ext cx="1522" cy="2030"/>
            </a:xfrm>
            <a:custGeom>
              <a:avLst/>
              <a:gdLst/>
              <a:ahLst/>
              <a:cxnLst>
                <a:cxn ang="0">
                  <a:pos x="3314" y="282"/>
                </a:cxn>
                <a:cxn ang="0">
                  <a:pos x="3538" y="459"/>
                </a:cxn>
                <a:cxn ang="0">
                  <a:pos x="3696" y="698"/>
                </a:cxn>
                <a:cxn ang="0">
                  <a:pos x="3826" y="856"/>
                </a:cxn>
                <a:cxn ang="0">
                  <a:pos x="3988" y="990"/>
                </a:cxn>
                <a:cxn ang="0">
                  <a:pos x="4096" y="1342"/>
                </a:cxn>
                <a:cxn ang="0">
                  <a:pos x="4109" y="2034"/>
                </a:cxn>
                <a:cxn ang="0">
                  <a:pos x="3975" y="2716"/>
                </a:cxn>
                <a:cxn ang="0">
                  <a:pos x="3875" y="2995"/>
                </a:cxn>
                <a:cxn ang="0">
                  <a:pos x="3827" y="3099"/>
                </a:cxn>
                <a:cxn ang="0">
                  <a:pos x="3789" y="3200"/>
                </a:cxn>
                <a:cxn ang="0">
                  <a:pos x="3878" y="3145"/>
                </a:cxn>
                <a:cxn ang="0">
                  <a:pos x="3986" y="3099"/>
                </a:cxn>
                <a:cxn ang="0">
                  <a:pos x="4107" y="3165"/>
                </a:cxn>
                <a:cxn ang="0">
                  <a:pos x="4154" y="3389"/>
                </a:cxn>
                <a:cxn ang="0">
                  <a:pos x="4114" y="3621"/>
                </a:cxn>
                <a:cxn ang="0">
                  <a:pos x="3968" y="3863"/>
                </a:cxn>
                <a:cxn ang="0">
                  <a:pos x="3730" y="4084"/>
                </a:cxn>
                <a:cxn ang="0">
                  <a:pos x="3457" y="4239"/>
                </a:cxn>
                <a:cxn ang="0">
                  <a:pos x="3220" y="4550"/>
                </a:cxn>
                <a:cxn ang="0">
                  <a:pos x="2882" y="4970"/>
                </a:cxn>
                <a:cxn ang="0">
                  <a:pos x="2492" y="5350"/>
                </a:cxn>
                <a:cxn ang="0">
                  <a:pos x="2172" y="5488"/>
                </a:cxn>
                <a:cxn ang="0">
                  <a:pos x="1833" y="5543"/>
                </a:cxn>
                <a:cxn ang="0">
                  <a:pos x="1390" y="5370"/>
                </a:cxn>
                <a:cxn ang="0">
                  <a:pos x="940" y="4867"/>
                </a:cxn>
                <a:cxn ang="0">
                  <a:pos x="712" y="4228"/>
                </a:cxn>
                <a:cxn ang="0">
                  <a:pos x="630" y="3979"/>
                </a:cxn>
                <a:cxn ang="0">
                  <a:pos x="544" y="3991"/>
                </a:cxn>
                <a:cxn ang="0">
                  <a:pos x="447" y="3959"/>
                </a:cxn>
                <a:cxn ang="0">
                  <a:pos x="273" y="3844"/>
                </a:cxn>
                <a:cxn ang="0">
                  <a:pos x="105" y="3637"/>
                </a:cxn>
                <a:cxn ang="0">
                  <a:pos x="3" y="3397"/>
                </a:cxn>
                <a:cxn ang="0">
                  <a:pos x="14" y="3196"/>
                </a:cxn>
                <a:cxn ang="0">
                  <a:pos x="97" y="3026"/>
                </a:cxn>
                <a:cxn ang="0">
                  <a:pos x="241" y="2937"/>
                </a:cxn>
                <a:cxn ang="0">
                  <a:pos x="335" y="2920"/>
                </a:cxn>
                <a:cxn ang="0">
                  <a:pos x="428" y="2937"/>
                </a:cxn>
                <a:cxn ang="0">
                  <a:pos x="474" y="2968"/>
                </a:cxn>
                <a:cxn ang="0">
                  <a:pos x="497" y="2982"/>
                </a:cxn>
                <a:cxn ang="0">
                  <a:pos x="522" y="2993"/>
                </a:cxn>
                <a:cxn ang="0">
                  <a:pos x="508" y="2799"/>
                </a:cxn>
                <a:cxn ang="0">
                  <a:pos x="509" y="2593"/>
                </a:cxn>
                <a:cxn ang="0">
                  <a:pos x="482" y="2355"/>
                </a:cxn>
                <a:cxn ang="0">
                  <a:pos x="480" y="2016"/>
                </a:cxn>
                <a:cxn ang="0">
                  <a:pos x="527" y="1675"/>
                </a:cxn>
                <a:cxn ang="0">
                  <a:pos x="640" y="1307"/>
                </a:cxn>
                <a:cxn ang="0">
                  <a:pos x="896" y="976"/>
                </a:cxn>
                <a:cxn ang="0">
                  <a:pos x="1238" y="719"/>
                </a:cxn>
                <a:cxn ang="0">
                  <a:pos x="1318" y="548"/>
                </a:cxn>
                <a:cxn ang="0">
                  <a:pos x="1454" y="413"/>
                </a:cxn>
                <a:cxn ang="0">
                  <a:pos x="1627" y="266"/>
                </a:cxn>
                <a:cxn ang="0">
                  <a:pos x="1897" y="155"/>
                </a:cxn>
                <a:cxn ang="0">
                  <a:pos x="2176" y="68"/>
                </a:cxn>
                <a:cxn ang="0">
                  <a:pos x="2443" y="4"/>
                </a:cxn>
                <a:cxn ang="0">
                  <a:pos x="2723" y="17"/>
                </a:cxn>
                <a:cxn ang="0">
                  <a:pos x="2969" y="117"/>
                </a:cxn>
              </a:cxnLst>
              <a:rect l="0" t="0" r="r" b="b"/>
              <a:pathLst>
                <a:path w="4154" h="5543">
                  <a:moveTo>
                    <a:pt x="3156" y="179"/>
                  </a:moveTo>
                  <a:lnTo>
                    <a:pt x="3235" y="230"/>
                  </a:lnTo>
                  <a:lnTo>
                    <a:pt x="3314" y="282"/>
                  </a:lnTo>
                  <a:lnTo>
                    <a:pt x="3393" y="337"/>
                  </a:lnTo>
                  <a:lnTo>
                    <a:pt x="3469" y="396"/>
                  </a:lnTo>
                  <a:lnTo>
                    <a:pt x="3538" y="459"/>
                  </a:lnTo>
                  <a:lnTo>
                    <a:pt x="3601" y="529"/>
                  </a:lnTo>
                  <a:lnTo>
                    <a:pt x="3653" y="608"/>
                  </a:lnTo>
                  <a:lnTo>
                    <a:pt x="3696" y="698"/>
                  </a:lnTo>
                  <a:lnTo>
                    <a:pt x="3727" y="760"/>
                  </a:lnTo>
                  <a:lnTo>
                    <a:pt x="3772" y="812"/>
                  </a:lnTo>
                  <a:lnTo>
                    <a:pt x="3826" y="856"/>
                  </a:lnTo>
                  <a:lnTo>
                    <a:pt x="3884" y="898"/>
                  </a:lnTo>
                  <a:lnTo>
                    <a:pt x="3938" y="941"/>
                  </a:lnTo>
                  <a:lnTo>
                    <a:pt x="3988" y="990"/>
                  </a:lnTo>
                  <a:lnTo>
                    <a:pt x="4026" y="1049"/>
                  </a:lnTo>
                  <a:lnTo>
                    <a:pt x="4048" y="1124"/>
                  </a:lnTo>
                  <a:lnTo>
                    <a:pt x="4096" y="1342"/>
                  </a:lnTo>
                  <a:lnTo>
                    <a:pt x="4121" y="1568"/>
                  </a:lnTo>
                  <a:lnTo>
                    <a:pt x="4123" y="1799"/>
                  </a:lnTo>
                  <a:lnTo>
                    <a:pt x="4109" y="2034"/>
                  </a:lnTo>
                  <a:lnTo>
                    <a:pt x="4076" y="2265"/>
                  </a:lnTo>
                  <a:lnTo>
                    <a:pt x="4031" y="2495"/>
                  </a:lnTo>
                  <a:lnTo>
                    <a:pt x="3975" y="2716"/>
                  </a:lnTo>
                  <a:lnTo>
                    <a:pt x="3913" y="2930"/>
                  </a:lnTo>
                  <a:lnTo>
                    <a:pt x="3893" y="2961"/>
                  </a:lnTo>
                  <a:lnTo>
                    <a:pt x="3875" y="2995"/>
                  </a:lnTo>
                  <a:lnTo>
                    <a:pt x="3858" y="3028"/>
                  </a:lnTo>
                  <a:lnTo>
                    <a:pt x="3843" y="3065"/>
                  </a:lnTo>
                  <a:lnTo>
                    <a:pt x="3827" y="3099"/>
                  </a:lnTo>
                  <a:lnTo>
                    <a:pt x="3813" y="3134"/>
                  </a:lnTo>
                  <a:lnTo>
                    <a:pt x="3801" y="3166"/>
                  </a:lnTo>
                  <a:lnTo>
                    <a:pt x="3789" y="3200"/>
                  </a:lnTo>
                  <a:lnTo>
                    <a:pt x="3816" y="3185"/>
                  </a:lnTo>
                  <a:lnTo>
                    <a:pt x="3847" y="3166"/>
                  </a:lnTo>
                  <a:lnTo>
                    <a:pt x="3878" y="3145"/>
                  </a:lnTo>
                  <a:lnTo>
                    <a:pt x="3913" y="3125"/>
                  </a:lnTo>
                  <a:lnTo>
                    <a:pt x="3948" y="3109"/>
                  </a:lnTo>
                  <a:lnTo>
                    <a:pt x="3986" y="3099"/>
                  </a:lnTo>
                  <a:lnTo>
                    <a:pt x="4026" y="3096"/>
                  </a:lnTo>
                  <a:lnTo>
                    <a:pt x="4069" y="3107"/>
                  </a:lnTo>
                  <a:lnTo>
                    <a:pt x="4107" y="3165"/>
                  </a:lnTo>
                  <a:lnTo>
                    <a:pt x="4134" y="3235"/>
                  </a:lnTo>
                  <a:lnTo>
                    <a:pt x="4148" y="3310"/>
                  </a:lnTo>
                  <a:lnTo>
                    <a:pt x="4154" y="3389"/>
                  </a:lnTo>
                  <a:lnTo>
                    <a:pt x="4147" y="3468"/>
                  </a:lnTo>
                  <a:lnTo>
                    <a:pt x="4134" y="3546"/>
                  </a:lnTo>
                  <a:lnTo>
                    <a:pt x="4114" y="3621"/>
                  </a:lnTo>
                  <a:lnTo>
                    <a:pt x="4090" y="3689"/>
                  </a:lnTo>
                  <a:lnTo>
                    <a:pt x="4033" y="3777"/>
                  </a:lnTo>
                  <a:lnTo>
                    <a:pt x="3968" y="3863"/>
                  </a:lnTo>
                  <a:lnTo>
                    <a:pt x="3895" y="3943"/>
                  </a:lnTo>
                  <a:lnTo>
                    <a:pt x="3816" y="4018"/>
                  </a:lnTo>
                  <a:lnTo>
                    <a:pt x="3730" y="4084"/>
                  </a:lnTo>
                  <a:lnTo>
                    <a:pt x="3642" y="4143"/>
                  </a:lnTo>
                  <a:lnTo>
                    <a:pt x="3549" y="4194"/>
                  </a:lnTo>
                  <a:lnTo>
                    <a:pt x="3457" y="4239"/>
                  </a:lnTo>
                  <a:lnTo>
                    <a:pt x="3384" y="4239"/>
                  </a:lnTo>
                  <a:lnTo>
                    <a:pt x="3308" y="4397"/>
                  </a:lnTo>
                  <a:lnTo>
                    <a:pt x="3220" y="4550"/>
                  </a:lnTo>
                  <a:lnTo>
                    <a:pt x="3116" y="4695"/>
                  </a:lnTo>
                  <a:lnTo>
                    <a:pt x="3004" y="4836"/>
                  </a:lnTo>
                  <a:lnTo>
                    <a:pt x="2882" y="4970"/>
                  </a:lnTo>
                  <a:lnTo>
                    <a:pt x="2754" y="5101"/>
                  </a:lnTo>
                  <a:lnTo>
                    <a:pt x="2623" y="5226"/>
                  </a:lnTo>
                  <a:lnTo>
                    <a:pt x="2492" y="5350"/>
                  </a:lnTo>
                  <a:lnTo>
                    <a:pt x="2388" y="5399"/>
                  </a:lnTo>
                  <a:lnTo>
                    <a:pt x="2281" y="5447"/>
                  </a:lnTo>
                  <a:lnTo>
                    <a:pt x="2172" y="5488"/>
                  </a:lnTo>
                  <a:lnTo>
                    <a:pt x="2061" y="5522"/>
                  </a:lnTo>
                  <a:lnTo>
                    <a:pt x="1947" y="5540"/>
                  </a:lnTo>
                  <a:lnTo>
                    <a:pt x="1833" y="5543"/>
                  </a:lnTo>
                  <a:lnTo>
                    <a:pt x="1716" y="5524"/>
                  </a:lnTo>
                  <a:lnTo>
                    <a:pt x="1601" y="5485"/>
                  </a:lnTo>
                  <a:lnTo>
                    <a:pt x="1390" y="5370"/>
                  </a:lnTo>
                  <a:lnTo>
                    <a:pt x="1211" y="5225"/>
                  </a:lnTo>
                  <a:lnTo>
                    <a:pt x="1062" y="5056"/>
                  </a:lnTo>
                  <a:lnTo>
                    <a:pt x="940" y="4867"/>
                  </a:lnTo>
                  <a:lnTo>
                    <a:pt x="841" y="4661"/>
                  </a:lnTo>
                  <a:lnTo>
                    <a:pt x="767" y="4447"/>
                  </a:lnTo>
                  <a:lnTo>
                    <a:pt x="712" y="4228"/>
                  </a:lnTo>
                  <a:lnTo>
                    <a:pt x="677" y="4010"/>
                  </a:lnTo>
                  <a:lnTo>
                    <a:pt x="657" y="3959"/>
                  </a:lnTo>
                  <a:lnTo>
                    <a:pt x="630" y="3979"/>
                  </a:lnTo>
                  <a:lnTo>
                    <a:pt x="603" y="3991"/>
                  </a:lnTo>
                  <a:lnTo>
                    <a:pt x="574" y="3994"/>
                  </a:lnTo>
                  <a:lnTo>
                    <a:pt x="544" y="3991"/>
                  </a:lnTo>
                  <a:lnTo>
                    <a:pt x="512" y="3983"/>
                  </a:lnTo>
                  <a:lnTo>
                    <a:pt x="480" y="3972"/>
                  </a:lnTo>
                  <a:lnTo>
                    <a:pt x="447" y="3959"/>
                  </a:lnTo>
                  <a:lnTo>
                    <a:pt x="418" y="3948"/>
                  </a:lnTo>
                  <a:lnTo>
                    <a:pt x="342" y="3898"/>
                  </a:lnTo>
                  <a:lnTo>
                    <a:pt x="273" y="3844"/>
                  </a:lnTo>
                  <a:lnTo>
                    <a:pt x="210" y="3779"/>
                  </a:lnTo>
                  <a:lnTo>
                    <a:pt x="155" y="3711"/>
                  </a:lnTo>
                  <a:lnTo>
                    <a:pt x="105" y="3637"/>
                  </a:lnTo>
                  <a:lnTo>
                    <a:pt x="63" y="3558"/>
                  </a:lnTo>
                  <a:lnTo>
                    <a:pt x="28" y="3477"/>
                  </a:lnTo>
                  <a:lnTo>
                    <a:pt x="3" y="3397"/>
                  </a:lnTo>
                  <a:lnTo>
                    <a:pt x="0" y="3330"/>
                  </a:lnTo>
                  <a:lnTo>
                    <a:pt x="4" y="3262"/>
                  </a:lnTo>
                  <a:lnTo>
                    <a:pt x="14" y="3196"/>
                  </a:lnTo>
                  <a:lnTo>
                    <a:pt x="32" y="3135"/>
                  </a:lnTo>
                  <a:lnTo>
                    <a:pt x="58" y="3076"/>
                  </a:lnTo>
                  <a:lnTo>
                    <a:pt x="97" y="3026"/>
                  </a:lnTo>
                  <a:lnTo>
                    <a:pt x="146" y="2983"/>
                  </a:lnTo>
                  <a:lnTo>
                    <a:pt x="211" y="2951"/>
                  </a:lnTo>
                  <a:lnTo>
                    <a:pt x="241" y="2937"/>
                  </a:lnTo>
                  <a:lnTo>
                    <a:pt x="273" y="2927"/>
                  </a:lnTo>
                  <a:lnTo>
                    <a:pt x="302" y="2921"/>
                  </a:lnTo>
                  <a:lnTo>
                    <a:pt x="335" y="2920"/>
                  </a:lnTo>
                  <a:lnTo>
                    <a:pt x="366" y="2921"/>
                  </a:lnTo>
                  <a:lnTo>
                    <a:pt x="397" y="2927"/>
                  </a:lnTo>
                  <a:lnTo>
                    <a:pt x="428" y="2937"/>
                  </a:lnTo>
                  <a:lnTo>
                    <a:pt x="460" y="2951"/>
                  </a:lnTo>
                  <a:lnTo>
                    <a:pt x="467" y="2959"/>
                  </a:lnTo>
                  <a:lnTo>
                    <a:pt x="474" y="2968"/>
                  </a:lnTo>
                  <a:lnTo>
                    <a:pt x="481" y="2973"/>
                  </a:lnTo>
                  <a:lnTo>
                    <a:pt x="489" y="2979"/>
                  </a:lnTo>
                  <a:lnTo>
                    <a:pt x="497" y="2982"/>
                  </a:lnTo>
                  <a:lnTo>
                    <a:pt x="505" y="2986"/>
                  </a:lnTo>
                  <a:lnTo>
                    <a:pt x="513" y="2989"/>
                  </a:lnTo>
                  <a:lnTo>
                    <a:pt x="522" y="2993"/>
                  </a:lnTo>
                  <a:lnTo>
                    <a:pt x="513" y="2931"/>
                  </a:lnTo>
                  <a:lnTo>
                    <a:pt x="511" y="2866"/>
                  </a:lnTo>
                  <a:lnTo>
                    <a:pt x="508" y="2799"/>
                  </a:lnTo>
                  <a:lnTo>
                    <a:pt x="508" y="2731"/>
                  </a:lnTo>
                  <a:lnTo>
                    <a:pt x="508" y="2661"/>
                  </a:lnTo>
                  <a:lnTo>
                    <a:pt x="509" y="2593"/>
                  </a:lnTo>
                  <a:lnTo>
                    <a:pt x="509" y="2526"/>
                  </a:lnTo>
                  <a:lnTo>
                    <a:pt x="511" y="2464"/>
                  </a:lnTo>
                  <a:lnTo>
                    <a:pt x="482" y="2355"/>
                  </a:lnTo>
                  <a:lnTo>
                    <a:pt x="471" y="2244"/>
                  </a:lnTo>
                  <a:lnTo>
                    <a:pt x="470" y="2130"/>
                  </a:lnTo>
                  <a:lnTo>
                    <a:pt x="480" y="2016"/>
                  </a:lnTo>
                  <a:lnTo>
                    <a:pt x="492" y="1901"/>
                  </a:lnTo>
                  <a:lnTo>
                    <a:pt x="511" y="1787"/>
                  </a:lnTo>
                  <a:lnTo>
                    <a:pt x="527" y="1675"/>
                  </a:lnTo>
                  <a:lnTo>
                    <a:pt x="543" y="1570"/>
                  </a:lnTo>
                  <a:lnTo>
                    <a:pt x="582" y="1433"/>
                  </a:lnTo>
                  <a:lnTo>
                    <a:pt x="640" y="1307"/>
                  </a:lnTo>
                  <a:lnTo>
                    <a:pt x="713" y="1188"/>
                  </a:lnTo>
                  <a:lnTo>
                    <a:pt x="800" y="1078"/>
                  </a:lnTo>
                  <a:lnTo>
                    <a:pt x="896" y="976"/>
                  </a:lnTo>
                  <a:lnTo>
                    <a:pt x="1004" y="881"/>
                  </a:lnTo>
                  <a:lnTo>
                    <a:pt x="1117" y="795"/>
                  </a:lnTo>
                  <a:lnTo>
                    <a:pt x="1238" y="719"/>
                  </a:lnTo>
                  <a:lnTo>
                    <a:pt x="1255" y="655"/>
                  </a:lnTo>
                  <a:lnTo>
                    <a:pt x="1283" y="600"/>
                  </a:lnTo>
                  <a:lnTo>
                    <a:pt x="1318" y="548"/>
                  </a:lnTo>
                  <a:lnTo>
                    <a:pt x="1362" y="501"/>
                  </a:lnTo>
                  <a:lnTo>
                    <a:pt x="1407" y="456"/>
                  </a:lnTo>
                  <a:lnTo>
                    <a:pt x="1454" y="413"/>
                  </a:lnTo>
                  <a:lnTo>
                    <a:pt x="1502" y="368"/>
                  </a:lnTo>
                  <a:lnTo>
                    <a:pt x="1549" y="324"/>
                  </a:lnTo>
                  <a:lnTo>
                    <a:pt x="1627" y="266"/>
                  </a:lnTo>
                  <a:lnTo>
                    <a:pt x="1715" y="222"/>
                  </a:lnTo>
                  <a:lnTo>
                    <a:pt x="1805" y="186"/>
                  </a:lnTo>
                  <a:lnTo>
                    <a:pt x="1897" y="155"/>
                  </a:lnTo>
                  <a:lnTo>
                    <a:pt x="1990" y="127"/>
                  </a:lnTo>
                  <a:lnTo>
                    <a:pt x="2085" y="99"/>
                  </a:lnTo>
                  <a:lnTo>
                    <a:pt x="2176" y="68"/>
                  </a:lnTo>
                  <a:lnTo>
                    <a:pt x="2265" y="34"/>
                  </a:lnTo>
                  <a:lnTo>
                    <a:pt x="2352" y="16"/>
                  </a:lnTo>
                  <a:lnTo>
                    <a:pt x="2443" y="4"/>
                  </a:lnTo>
                  <a:lnTo>
                    <a:pt x="2537" y="0"/>
                  </a:lnTo>
                  <a:lnTo>
                    <a:pt x="2632" y="4"/>
                  </a:lnTo>
                  <a:lnTo>
                    <a:pt x="2723" y="17"/>
                  </a:lnTo>
                  <a:lnTo>
                    <a:pt x="2812" y="39"/>
                  </a:lnTo>
                  <a:lnTo>
                    <a:pt x="2895" y="72"/>
                  </a:lnTo>
                  <a:lnTo>
                    <a:pt x="2969" y="117"/>
                  </a:lnTo>
                  <a:lnTo>
                    <a:pt x="3156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80"/>
            <p:cNvSpPr>
              <a:spLocks noChangeAspect="1"/>
            </p:cNvSpPr>
            <p:nvPr/>
          </p:nvSpPr>
          <p:spPr bwMode="auto">
            <a:xfrm>
              <a:off x="2619" y="801"/>
              <a:ext cx="270" cy="114"/>
            </a:xfrm>
            <a:custGeom>
              <a:avLst/>
              <a:gdLst/>
              <a:ahLst/>
              <a:cxnLst>
                <a:cxn ang="0">
                  <a:pos x="190" y="7"/>
                </a:cxn>
                <a:cxn ang="0">
                  <a:pos x="187" y="22"/>
                </a:cxn>
                <a:cxn ang="0">
                  <a:pos x="218" y="42"/>
                </a:cxn>
                <a:cxn ang="0">
                  <a:pos x="286" y="55"/>
                </a:cxn>
                <a:cxn ang="0">
                  <a:pos x="356" y="55"/>
                </a:cxn>
                <a:cxn ang="0">
                  <a:pos x="424" y="52"/>
                </a:cxn>
                <a:cxn ang="0">
                  <a:pos x="422" y="63"/>
                </a:cxn>
                <a:cxn ang="0">
                  <a:pos x="348" y="73"/>
                </a:cxn>
                <a:cxn ang="0">
                  <a:pos x="272" y="81"/>
                </a:cxn>
                <a:cxn ang="0">
                  <a:pos x="209" y="108"/>
                </a:cxn>
                <a:cxn ang="0">
                  <a:pos x="223" y="143"/>
                </a:cxn>
                <a:cxn ang="0">
                  <a:pos x="304" y="141"/>
                </a:cxn>
                <a:cxn ang="0">
                  <a:pos x="389" y="132"/>
                </a:cxn>
                <a:cxn ang="0">
                  <a:pos x="472" y="149"/>
                </a:cxn>
                <a:cxn ang="0">
                  <a:pos x="633" y="177"/>
                </a:cxn>
                <a:cxn ang="0">
                  <a:pos x="580" y="176"/>
                </a:cxn>
                <a:cxn ang="0">
                  <a:pos x="524" y="170"/>
                </a:cxn>
                <a:cxn ang="0">
                  <a:pos x="474" y="177"/>
                </a:cxn>
                <a:cxn ang="0">
                  <a:pos x="446" y="218"/>
                </a:cxn>
                <a:cxn ang="0">
                  <a:pos x="515" y="236"/>
                </a:cxn>
                <a:cxn ang="0">
                  <a:pos x="587" y="252"/>
                </a:cxn>
                <a:cxn ang="0">
                  <a:pos x="660" y="260"/>
                </a:cxn>
                <a:cxn ang="0">
                  <a:pos x="737" y="270"/>
                </a:cxn>
                <a:cxn ang="0">
                  <a:pos x="586" y="270"/>
                </a:cxn>
                <a:cxn ang="0">
                  <a:pos x="431" y="274"/>
                </a:cxn>
                <a:cxn ang="0">
                  <a:pos x="276" y="286"/>
                </a:cxn>
                <a:cxn ang="0">
                  <a:pos x="126" y="311"/>
                </a:cxn>
                <a:cxn ang="0">
                  <a:pos x="183" y="277"/>
                </a:cxn>
                <a:cxn ang="0">
                  <a:pos x="254" y="262"/>
                </a:cxn>
                <a:cxn ang="0">
                  <a:pos x="321" y="239"/>
                </a:cxn>
                <a:cxn ang="0">
                  <a:pos x="375" y="197"/>
                </a:cxn>
                <a:cxn ang="0">
                  <a:pos x="304" y="173"/>
                </a:cxn>
                <a:cxn ang="0">
                  <a:pos x="227" y="183"/>
                </a:cxn>
                <a:cxn ang="0">
                  <a:pos x="147" y="210"/>
                </a:cxn>
                <a:cxn ang="0">
                  <a:pos x="74" y="239"/>
                </a:cxn>
                <a:cxn ang="0">
                  <a:pos x="90" y="219"/>
                </a:cxn>
                <a:cxn ang="0">
                  <a:pos x="100" y="188"/>
                </a:cxn>
                <a:cxn ang="0">
                  <a:pos x="103" y="153"/>
                </a:cxn>
                <a:cxn ang="0">
                  <a:pos x="104" y="125"/>
                </a:cxn>
                <a:cxn ang="0">
                  <a:pos x="76" y="104"/>
                </a:cxn>
                <a:cxn ang="0">
                  <a:pos x="40" y="101"/>
                </a:cxn>
                <a:cxn ang="0">
                  <a:pos x="9" y="104"/>
                </a:cxn>
                <a:cxn ang="0">
                  <a:pos x="26" y="93"/>
                </a:cxn>
                <a:cxn ang="0">
                  <a:pos x="85" y="80"/>
                </a:cxn>
                <a:cxn ang="0">
                  <a:pos x="141" y="65"/>
                </a:cxn>
                <a:cxn ang="0">
                  <a:pos x="173" y="29"/>
                </a:cxn>
                <a:cxn ang="0">
                  <a:pos x="197" y="0"/>
                </a:cxn>
              </a:cxnLst>
              <a:rect l="0" t="0" r="r" b="b"/>
              <a:pathLst>
                <a:path w="737" h="311">
                  <a:moveTo>
                    <a:pt x="197" y="0"/>
                  </a:moveTo>
                  <a:lnTo>
                    <a:pt x="190" y="7"/>
                  </a:lnTo>
                  <a:lnTo>
                    <a:pt x="187" y="15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218" y="42"/>
                  </a:lnTo>
                  <a:lnTo>
                    <a:pt x="252" y="50"/>
                  </a:lnTo>
                  <a:lnTo>
                    <a:pt x="286" y="55"/>
                  </a:lnTo>
                  <a:lnTo>
                    <a:pt x="322" y="56"/>
                  </a:lnTo>
                  <a:lnTo>
                    <a:pt x="356" y="55"/>
                  </a:lnTo>
                  <a:lnTo>
                    <a:pt x="391" y="53"/>
                  </a:lnTo>
                  <a:lnTo>
                    <a:pt x="424" y="52"/>
                  </a:lnTo>
                  <a:lnTo>
                    <a:pt x="458" y="52"/>
                  </a:lnTo>
                  <a:lnTo>
                    <a:pt x="422" y="63"/>
                  </a:lnTo>
                  <a:lnTo>
                    <a:pt x="386" y="70"/>
                  </a:lnTo>
                  <a:lnTo>
                    <a:pt x="348" y="73"/>
                  </a:lnTo>
                  <a:lnTo>
                    <a:pt x="310" y="77"/>
                  </a:lnTo>
                  <a:lnTo>
                    <a:pt x="272" y="81"/>
                  </a:lnTo>
                  <a:lnTo>
                    <a:pt x="238" y="91"/>
                  </a:lnTo>
                  <a:lnTo>
                    <a:pt x="209" y="108"/>
                  </a:lnTo>
                  <a:lnTo>
                    <a:pt x="187" y="135"/>
                  </a:lnTo>
                  <a:lnTo>
                    <a:pt x="223" y="143"/>
                  </a:lnTo>
                  <a:lnTo>
                    <a:pt x="263" y="145"/>
                  </a:lnTo>
                  <a:lnTo>
                    <a:pt x="304" y="141"/>
                  </a:lnTo>
                  <a:lnTo>
                    <a:pt x="348" y="136"/>
                  </a:lnTo>
                  <a:lnTo>
                    <a:pt x="389" y="132"/>
                  </a:lnTo>
                  <a:lnTo>
                    <a:pt x="431" y="135"/>
                  </a:lnTo>
                  <a:lnTo>
                    <a:pt x="472" y="149"/>
                  </a:lnTo>
                  <a:lnTo>
                    <a:pt x="510" y="177"/>
                  </a:lnTo>
                  <a:lnTo>
                    <a:pt x="633" y="177"/>
                  </a:lnTo>
                  <a:lnTo>
                    <a:pt x="608" y="177"/>
                  </a:lnTo>
                  <a:lnTo>
                    <a:pt x="580" y="176"/>
                  </a:lnTo>
                  <a:lnTo>
                    <a:pt x="552" y="172"/>
                  </a:lnTo>
                  <a:lnTo>
                    <a:pt x="524" y="170"/>
                  </a:lnTo>
                  <a:lnTo>
                    <a:pt x="497" y="170"/>
                  </a:lnTo>
                  <a:lnTo>
                    <a:pt x="474" y="177"/>
                  </a:lnTo>
                  <a:lnTo>
                    <a:pt x="456" y="191"/>
                  </a:lnTo>
                  <a:lnTo>
                    <a:pt x="446" y="218"/>
                  </a:lnTo>
                  <a:lnTo>
                    <a:pt x="480" y="228"/>
                  </a:lnTo>
                  <a:lnTo>
                    <a:pt x="515" y="236"/>
                  </a:lnTo>
                  <a:lnTo>
                    <a:pt x="550" y="243"/>
                  </a:lnTo>
                  <a:lnTo>
                    <a:pt x="587" y="252"/>
                  </a:lnTo>
                  <a:lnTo>
                    <a:pt x="624" y="256"/>
                  </a:lnTo>
                  <a:lnTo>
                    <a:pt x="660" y="260"/>
                  </a:lnTo>
                  <a:lnTo>
                    <a:pt x="698" y="264"/>
                  </a:lnTo>
                  <a:lnTo>
                    <a:pt x="737" y="270"/>
                  </a:lnTo>
                  <a:lnTo>
                    <a:pt x="661" y="270"/>
                  </a:lnTo>
                  <a:lnTo>
                    <a:pt x="586" y="270"/>
                  </a:lnTo>
                  <a:lnTo>
                    <a:pt x="508" y="270"/>
                  </a:lnTo>
                  <a:lnTo>
                    <a:pt x="431" y="274"/>
                  </a:lnTo>
                  <a:lnTo>
                    <a:pt x="352" y="279"/>
                  </a:lnTo>
                  <a:lnTo>
                    <a:pt x="276" y="286"/>
                  </a:lnTo>
                  <a:lnTo>
                    <a:pt x="199" y="295"/>
                  </a:lnTo>
                  <a:lnTo>
                    <a:pt x="126" y="311"/>
                  </a:lnTo>
                  <a:lnTo>
                    <a:pt x="151" y="291"/>
                  </a:lnTo>
                  <a:lnTo>
                    <a:pt x="183" y="277"/>
                  </a:lnTo>
                  <a:lnTo>
                    <a:pt x="217" y="267"/>
                  </a:lnTo>
                  <a:lnTo>
                    <a:pt x="254" y="262"/>
                  </a:lnTo>
                  <a:lnTo>
                    <a:pt x="287" y="252"/>
                  </a:lnTo>
                  <a:lnTo>
                    <a:pt x="321" y="239"/>
                  </a:lnTo>
                  <a:lnTo>
                    <a:pt x="349" y="222"/>
                  </a:lnTo>
                  <a:lnTo>
                    <a:pt x="375" y="197"/>
                  </a:lnTo>
                  <a:lnTo>
                    <a:pt x="341" y="179"/>
                  </a:lnTo>
                  <a:lnTo>
                    <a:pt x="304" y="173"/>
                  </a:lnTo>
                  <a:lnTo>
                    <a:pt x="265" y="174"/>
                  </a:lnTo>
                  <a:lnTo>
                    <a:pt x="227" y="183"/>
                  </a:lnTo>
                  <a:lnTo>
                    <a:pt x="186" y="194"/>
                  </a:lnTo>
                  <a:lnTo>
                    <a:pt x="147" y="210"/>
                  </a:lnTo>
                  <a:lnTo>
                    <a:pt x="109" y="225"/>
                  </a:lnTo>
                  <a:lnTo>
                    <a:pt x="74" y="239"/>
                  </a:lnTo>
                  <a:lnTo>
                    <a:pt x="82" y="231"/>
                  </a:lnTo>
                  <a:lnTo>
                    <a:pt x="90" y="219"/>
                  </a:lnTo>
                  <a:lnTo>
                    <a:pt x="95" y="204"/>
                  </a:lnTo>
                  <a:lnTo>
                    <a:pt x="100" y="188"/>
                  </a:lnTo>
                  <a:lnTo>
                    <a:pt x="102" y="170"/>
                  </a:lnTo>
                  <a:lnTo>
                    <a:pt x="103" y="153"/>
                  </a:lnTo>
                  <a:lnTo>
                    <a:pt x="103" y="136"/>
                  </a:lnTo>
                  <a:lnTo>
                    <a:pt x="104" y="125"/>
                  </a:lnTo>
                  <a:lnTo>
                    <a:pt x="92" y="111"/>
                  </a:lnTo>
                  <a:lnTo>
                    <a:pt x="76" y="104"/>
                  </a:lnTo>
                  <a:lnTo>
                    <a:pt x="58" y="101"/>
                  </a:lnTo>
                  <a:lnTo>
                    <a:pt x="40" y="101"/>
                  </a:lnTo>
                  <a:lnTo>
                    <a:pt x="21" y="101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26" y="93"/>
                  </a:lnTo>
                  <a:lnTo>
                    <a:pt x="55" y="87"/>
                  </a:lnTo>
                  <a:lnTo>
                    <a:pt x="85" y="80"/>
                  </a:lnTo>
                  <a:lnTo>
                    <a:pt x="116" y="74"/>
                  </a:lnTo>
                  <a:lnTo>
                    <a:pt x="141" y="65"/>
                  </a:lnTo>
                  <a:lnTo>
                    <a:pt x="162" y="50"/>
                  </a:lnTo>
                  <a:lnTo>
                    <a:pt x="173" y="29"/>
                  </a:lnTo>
                  <a:lnTo>
                    <a:pt x="178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81"/>
            <p:cNvSpPr>
              <a:spLocks noChangeAspect="1"/>
            </p:cNvSpPr>
            <p:nvPr/>
          </p:nvSpPr>
          <p:spPr bwMode="auto">
            <a:xfrm>
              <a:off x="2060" y="944"/>
              <a:ext cx="1140" cy="1801"/>
            </a:xfrm>
            <a:custGeom>
              <a:avLst/>
              <a:gdLst/>
              <a:ahLst/>
              <a:cxnLst>
                <a:cxn ang="0">
                  <a:pos x="1599" y="23"/>
                </a:cxn>
                <a:cxn ang="0">
                  <a:pos x="1609" y="56"/>
                </a:cxn>
                <a:cxn ang="0">
                  <a:pos x="1576" y="55"/>
                </a:cxn>
                <a:cxn ang="0">
                  <a:pos x="1540" y="102"/>
                </a:cxn>
                <a:cxn ang="0">
                  <a:pos x="1513" y="145"/>
                </a:cxn>
                <a:cxn ang="0">
                  <a:pos x="1619" y="158"/>
                </a:cxn>
                <a:cxn ang="0">
                  <a:pos x="1854" y="111"/>
                </a:cxn>
                <a:cxn ang="0">
                  <a:pos x="2095" y="94"/>
                </a:cxn>
                <a:cxn ang="0">
                  <a:pos x="2100" y="135"/>
                </a:cxn>
                <a:cxn ang="0">
                  <a:pos x="1973" y="175"/>
                </a:cxn>
                <a:cxn ang="0">
                  <a:pos x="1877" y="252"/>
                </a:cxn>
                <a:cxn ang="0">
                  <a:pos x="1931" y="265"/>
                </a:cxn>
                <a:cxn ang="0">
                  <a:pos x="1997" y="255"/>
                </a:cxn>
                <a:cxn ang="0">
                  <a:pos x="2072" y="235"/>
                </a:cxn>
                <a:cxn ang="0">
                  <a:pos x="2176" y="221"/>
                </a:cxn>
                <a:cxn ang="0">
                  <a:pos x="2287" y="223"/>
                </a:cxn>
                <a:cxn ang="0">
                  <a:pos x="2298" y="228"/>
                </a:cxn>
                <a:cxn ang="0">
                  <a:pos x="2261" y="239"/>
                </a:cxn>
                <a:cxn ang="0">
                  <a:pos x="2240" y="273"/>
                </a:cxn>
                <a:cxn ang="0">
                  <a:pos x="2441" y="280"/>
                </a:cxn>
                <a:cxn ang="0">
                  <a:pos x="2672" y="275"/>
                </a:cxn>
                <a:cxn ang="0">
                  <a:pos x="2894" y="304"/>
                </a:cxn>
                <a:cxn ang="0">
                  <a:pos x="2896" y="335"/>
                </a:cxn>
                <a:cxn ang="0">
                  <a:pos x="2918" y="349"/>
                </a:cxn>
                <a:cxn ang="0">
                  <a:pos x="2966" y="356"/>
                </a:cxn>
                <a:cxn ang="0">
                  <a:pos x="2982" y="489"/>
                </a:cxn>
                <a:cxn ang="0">
                  <a:pos x="3031" y="607"/>
                </a:cxn>
                <a:cxn ang="0">
                  <a:pos x="3098" y="928"/>
                </a:cxn>
                <a:cxn ang="0">
                  <a:pos x="3081" y="1666"/>
                </a:cxn>
                <a:cxn ang="0">
                  <a:pos x="2980" y="2406"/>
                </a:cxn>
                <a:cxn ang="0">
                  <a:pos x="2896" y="2847"/>
                </a:cxn>
                <a:cxn ang="0">
                  <a:pos x="2816" y="3147"/>
                </a:cxn>
                <a:cxn ang="0">
                  <a:pos x="2738" y="3451"/>
                </a:cxn>
                <a:cxn ang="0">
                  <a:pos x="2375" y="4114"/>
                </a:cxn>
                <a:cxn ang="0">
                  <a:pos x="1852" y="4671"/>
                </a:cxn>
                <a:cxn ang="0">
                  <a:pos x="1261" y="4918"/>
                </a:cxn>
                <a:cxn ang="0">
                  <a:pos x="886" y="4842"/>
                </a:cxn>
                <a:cxn ang="0">
                  <a:pos x="562" y="4624"/>
                </a:cxn>
                <a:cxn ang="0">
                  <a:pos x="268" y="4228"/>
                </a:cxn>
                <a:cxn ang="0">
                  <a:pos x="111" y="3720"/>
                </a:cxn>
                <a:cxn ang="0">
                  <a:pos x="11" y="3192"/>
                </a:cxn>
                <a:cxn ang="0">
                  <a:pos x="0" y="2852"/>
                </a:cxn>
                <a:cxn ang="0">
                  <a:pos x="33" y="2533"/>
                </a:cxn>
                <a:cxn ang="0">
                  <a:pos x="101" y="2184"/>
                </a:cxn>
                <a:cxn ang="0">
                  <a:pos x="170" y="1778"/>
                </a:cxn>
                <a:cxn ang="0">
                  <a:pos x="267" y="1371"/>
                </a:cxn>
                <a:cxn ang="0">
                  <a:pos x="372" y="995"/>
                </a:cxn>
                <a:cxn ang="0">
                  <a:pos x="475" y="627"/>
                </a:cxn>
                <a:cxn ang="0">
                  <a:pos x="654" y="304"/>
                </a:cxn>
                <a:cxn ang="0">
                  <a:pos x="737" y="259"/>
                </a:cxn>
                <a:cxn ang="0">
                  <a:pos x="818" y="217"/>
                </a:cxn>
                <a:cxn ang="0">
                  <a:pos x="921" y="192"/>
                </a:cxn>
                <a:cxn ang="0">
                  <a:pos x="1055" y="113"/>
                </a:cxn>
                <a:cxn ang="0">
                  <a:pos x="1197" y="83"/>
                </a:cxn>
                <a:cxn ang="0">
                  <a:pos x="1329" y="54"/>
                </a:cxn>
                <a:cxn ang="0">
                  <a:pos x="1461" y="11"/>
                </a:cxn>
                <a:cxn ang="0">
                  <a:pos x="1607" y="3"/>
                </a:cxn>
              </a:cxnLst>
              <a:rect l="0" t="0" r="r" b="b"/>
              <a:pathLst>
                <a:path w="3111" h="4918">
                  <a:moveTo>
                    <a:pt x="1607" y="3"/>
                  </a:moveTo>
                  <a:lnTo>
                    <a:pt x="1599" y="11"/>
                  </a:lnTo>
                  <a:lnTo>
                    <a:pt x="1599" y="23"/>
                  </a:lnTo>
                  <a:lnTo>
                    <a:pt x="1602" y="35"/>
                  </a:lnTo>
                  <a:lnTo>
                    <a:pt x="1607" y="48"/>
                  </a:lnTo>
                  <a:lnTo>
                    <a:pt x="1609" y="56"/>
                  </a:lnTo>
                  <a:lnTo>
                    <a:pt x="1607" y="62"/>
                  </a:lnTo>
                  <a:lnTo>
                    <a:pt x="1596" y="61"/>
                  </a:lnTo>
                  <a:lnTo>
                    <a:pt x="1576" y="55"/>
                  </a:lnTo>
                  <a:lnTo>
                    <a:pt x="1568" y="72"/>
                  </a:lnTo>
                  <a:lnTo>
                    <a:pt x="1555" y="87"/>
                  </a:lnTo>
                  <a:lnTo>
                    <a:pt x="1540" y="102"/>
                  </a:lnTo>
                  <a:lnTo>
                    <a:pt x="1526" y="117"/>
                  </a:lnTo>
                  <a:lnTo>
                    <a:pt x="1515" y="130"/>
                  </a:lnTo>
                  <a:lnTo>
                    <a:pt x="1513" y="145"/>
                  </a:lnTo>
                  <a:lnTo>
                    <a:pt x="1522" y="161"/>
                  </a:lnTo>
                  <a:lnTo>
                    <a:pt x="1545" y="180"/>
                  </a:lnTo>
                  <a:lnTo>
                    <a:pt x="1619" y="158"/>
                  </a:lnTo>
                  <a:lnTo>
                    <a:pt x="1696" y="140"/>
                  </a:lnTo>
                  <a:lnTo>
                    <a:pt x="1773" y="123"/>
                  </a:lnTo>
                  <a:lnTo>
                    <a:pt x="1854" y="111"/>
                  </a:lnTo>
                  <a:lnTo>
                    <a:pt x="1934" y="102"/>
                  </a:lnTo>
                  <a:lnTo>
                    <a:pt x="2014" y="96"/>
                  </a:lnTo>
                  <a:lnTo>
                    <a:pt x="2095" y="94"/>
                  </a:lnTo>
                  <a:lnTo>
                    <a:pt x="2178" y="97"/>
                  </a:lnTo>
                  <a:lnTo>
                    <a:pt x="2140" y="118"/>
                  </a:lnTo>
                  <a:lnTo>
                    <a:pt x="2100" y="135"/>
                  </a:lnTo>
                  <a:lnTo>
                    <a:pt x="2057" y="148"/>
                  </a:lnTo>
                  <a:lnTo>
                    <a:pt x="2015" y="162"/>
                  </a:lnTo>
                  <a:lnTo>
                    <a:pt x="1973" y="175"/>
                  </a:lnTo>
                  <a:lnTo>
                    <a:pt x="1937" y="193"/>
                  </a:lnTo>
                  <a:lnTo>
                    <a:pt x="1903" y="217"/>
                  </a:lnTo>
                  <a:lnTo>
                    <a:pt x="1877" y="252"/>
                  </a:lnTo>
                  <a:lnTo>
                    <a:pt x="1893" y="261"/>
                  </a:lnTo>
                  <a:lnTo>
                    <a:pt x="1911" y="265"/>
                  </a:lnTo>
                  <a:lnTo>
                    <a:pt x="1931" y="265"/>
                  </a:lnTo>
                  <a:lnTo>
                    <a:pt x="1952" y="263"/>
                  </a:lnTo>
                  <a:lnTo>
                    <a:pt x="1973" y="259"/>
                  </a:lnTo>
                  <a:lnTo>
                    <a:pt x="1997" y="255"/>
                  </a:lnTo>
                  <a:lnTo>
                    <a:pt x="2020" y="252"/>
                  </a:lnTo>
                  <a:lnTo>
                    <a:pt x="2043" y="252"/>
                  </a:lnTo>
                  <a:lnTo>
                    <a:pt x="2072" y="235"/>
                  </a:lnTo>
                  <a:lnTo>
                    <a:pt x="2104" y="227"/>
                  </a:lnTo>
                  <a:lnTo>
                    <a:pt x="2138" y="221"/>
                  </a:lnTo>
                  <a:lnTo>
                    <a:pt x="2176" y="221"/>
                  </a:lnTo>
                  <a:lnTo>
                    <a:pt x="2212" y="221"/>
                  </a:lnTo>
                  <a:lnTo>
                    <a:pt x="2250" y="223"/>
                  </a:lnTo>
                  <a:lnTo>
                    <a:pt x="2287" y="223"/>
                  </a:lnTo>
                  <a:lnTo>
                    <a:pt x="2323" y="221"/>
                  </a:lnTo>
                  <a:lnTo>
                    <a:pt x="2311" y="224"/>
                  </a:lnTo>
                  <a:lnTo>
                    <a:pt x="2298" y="228"/>
                  </a:lnTo>
                  <a:lnTo>
                    <a:pt x="2285" y="231"/>
                  </a:lnTo>
                  <a:lnTo>
                    <a:pt x="2274" y="235"/>
                  </a:lnTo>
                  <a:lnTo>
                    <a:pt x="2261" y="239"/>
                  </a:lnTo>
                  <a:lnTo>
                    <a:pt x="2253" y="248"/>
                  </a:lnTo>
                  <a:lnTo>
                    <a:pt x="2245" y="258"/>
                  </a:lnTo>
                  <a:lnTo>
                    <a:pt x="2240" y="273"/>
                  </a:lnTo>
                  <a:lnTo>
                    <a:pt x="2292" y="304"/>
                  </a:lnTo>
                  <a:lnTo>
                    <a:pt x="2366" y="290"/>
                  </a:lnTo>
                  <a:lnTo>
                    <a:pt x="2441" y="280"/>
                  </a:lnTo>
                  <a:lnTo>
                    <a:pt x="2519" y="275"/>
                  </a:lnTo>
                  <a:lnTo>
                    <a:pt x="2596" y="273"/>
                  </a:lnTo>
                  <a:lnTo>
                    <a:pt x="2672" y="275"/>
                  </a:lnTo>
                  <a:lnTo>
                    <a:pt x="2748" y="280"/>
                  </a:lnTo>
                  <a:lnTo>
                    <a:pt x="2821" y="290"/>
                  </a:lnTo>
                  <a:lnTo>
                    <a:pt x="2894" y="304"/>
                  </a:lnTo>
                  <a:lnTo>
                    <a:pt x="2890" y="317"/>
                  </a:lnTo>
                  <a:lnTo>
                    <a:pt x="2892" y="328"/>
                  </a:lnTo>
                  <a:lnTo>
                    <a:pt x="2896" y="335"/>
                  </a:lnTo>
                  <a:lnTo>
                    <a:pt x="2903" y="342"/>
                  </a:lnTo>
                  <a:lnTo>
                    <a:pt x="2910" y="345"/>
                  </a:lnTo>
                  <a:lnTo>
                    <a:pt x="2918" y="349"/>
                  </a:lnTo>
                  <a:lnTo>
                    <a:pt x="2927" y="352"/>
                  </a:lnTo>
                  <a:lnTo>
                    <a:pt x="2935" y="356"/>
                  </a:lnTo>
                  <a:lnTo>
                    <a:pt x="2966" y="356"/>
                  </a:lnTo>
                  <a:lnTo>
                    <a:pt x="2965" y="404"/>
                  </a:lnTo>
                  <a:lnTo>
                    <a:pt x="2970" y="448"/>
                  </a:lnTo>
                  <a:lnTo>
                    <a:pt x="2982" y="489"/>
                  </a:lnTo>
                  <a:lnTo>
                    <a:pt x="2997" y="529"/>
                  </a:lnTo>
                  <a:lnTo>
                    <a:pt x="3013" y="568"/>
                  </a:lnTo>
                  <a:lnTo>
                    <a:pt x="3031" y="607"/>
                  </a:lnTo>
                  <a:lnTo>
                    <a:pt x="3046" y="645"/>
                  </a:lnTo>
                  <a:lnTo>
                    <a:pt x="3060" y="689"/>
                  </a:lnTo>
                  <a:lnTo>
                    <a:pt x="3098" y="928"/>
                  </a:lnTo>
                  <a:lnTo>
                    <a:pt x="3111" y="1171"/>
                  </a:lnTo>
                  <a:lnTo>
                    <a:pt x="3103" y="1416"/>
                  </a:lnTo>
                  <a:lnTo>
                    <a:pt x="3081" y="1666"/>
                  </a:lnTo>
                  <a:lnTo>
                    <a:pt x="3048" y="1913"/>
                  </a:lnTo>
                  <a:lnTo>
                    <a:pt x="3014" y="2161"/>
                  </a:lnTo>
                  <a:lnTo>
                    <a:pt x="2980" y="2406"/>
                  </a:lnTo>
                  <a:lnTo>
                    <a:pt x="2956" y="2651"/>
                  </a:lnTo>
                  <a:lnTo>
                    <a:pt x="2925" y="2748"/>
                  </a:lnTo>
                  <a:lnTo>
                    <a:pt x="2896" y="2847"/>
                  </a:lnTo>
                  <a:lnTo>
                    <a:pt x="2868" y="2945"/>
                  </a:lnTo>
                  <a:lnTo>
                    <a:pt x="2842" y="3047"/>
                  </a:lnTo>
                  <a:lnTo>
                    <a:pt x="2816" y="3147"/>
                  </a:lnTo>
                  <a:lnTo>
                    <a:pt x="2790" y="3248"/>
                  </a:lnTo>
                  <a:lnTo>
                    <a:pt x="2764" y="3349"/>
                  </a:lnTo>
                  <a:lnTo>
                    <a:pt x="2738" y="3451"/>
                  </a:lnTo>
                  <a:lnTo>
                    <a:pt x="2633" y="3673"/>
                  </a:lnTo>
                  <a:lnTo>
                    <a:pt x="2513" y="3897"/>
                  </a:lnTo>
                  <a:lnTo>
                    <a:pt x="2375" y="4114"/>
                  </a:lnTo>
                  <a:lnTo>
                    <a:pt x="2221" y="4321"/>
                  </a:lnTo>
                  <a:lnTo>
                    <a:pt x="2046" y="4507"/>
                  </a:lnTo>
                  <a:lnTo>
                    <a:pt x="1852" y="4671"/>
                  </a:lnTo>
                  <a:lnTo>
                    <a:pt x="1637" y="4805"/>
                  </a:lnTo>
                  <a:lnTo>
                    <a:pt x="1401" y="4904"/>
                  </a:lnTo>
                  <a:lnTo>
                    <a:pt x="1261" y="4918"/>
                  </a:lnTo>
                  <a:lnTo>
                    <a:pt x="1131" y="4912"/>
                  </a:lnTo>
                  <a:lnTo>
                    <a:pt x="1004" y="4885"/>
                  </a:lnTo>
                  <a:lnTo>
                    <a:pt x="886" y="4842"/>
                  </a:lnTo>
                  <a:lnTo>
                    <a:pt x="772" y="4781"/>
                  </a:lnTo>
                  <a:lnTo>
                    <a:pt x="664" y="4708"/>
                  </a:lnTo>
                  <a:lnTo>
                    <a:pt x="562" y="4624"/>
                  </a:lnTo>
                  <a:lnTo>
                    <a:pt x="467" y="4531"/>
                  </a:lnTo>
                  <a:lnTo>
                    <a:pt x="354" y="4383"/>
                  </a:lnTo>
                  <a:lnTo>
                    <a:pt x="268" y="4228"/>
                  </a:lnTo>
                  <a:lnTo>
                    <a:pt x="202" y="4063"/>
                  </a:lnTo>
                  <a:lnTo>
                    <a:pt x="152" y="3894"/>
                  </a:lnTo>
                  <a:lnTo>
                    <a:pt x="111" y="3720"/>
                  </a:lnTo>
                  <a:lnTo>
                    <a:pt x="77" y="3544"/>
                  </a:lnTo>
                  <a:lnTo>
                    <a:pt x="45" y="3366"/>
                  </a:lnTo>
                  <a:lnTo>
                    <a:pt x="11" y="3192"/>
                  </a:lnTo>
                  <a:lnTo>
                    <a:pt x="2" y="3075"/>
                  </a:lnTo>
                  <a:lnTo>
                    <a:pt x="0" y="2964"/>
                  </a:lnTo>
                  <a:lnTo>
                    <a:pt x="0" y="2852"/>
                  </a:lnTo>
                  <a:lnTo>
                    <a:pt x="5" y="2747"/>
                  </a:lnTo>
                  <a:lnTo>
                    <a:pt x="15" y="2640"/>
                  </a:lnTo>
                  <a:lnTo>
                    <a:pt x="33" y="2533"/>
                  </a:lnTo>
                  <a:lnTo>
                    <a:pt x="59" y="2426"/>
                  </a:lnTo>
                  <a:lnTo>
                    <a:pt x="94" y="2319"/>
                  </a:lnTo>
                  <a:lnTo>
                    <a:pt x="101" y="2184"/>
                  </a:lnTo>
                  <a:lnTo>
                    <a:pt x="118" y="2050"/>
                  </a:lnTo>
                  <a:lnTo>
                    <a:pt x="140" y="1913"/>
                  </a:lnTo>
                  <a:lnTo>
                    <a:pt x="170" y="1778"/>
                  </a:lnTo>
                  <a:lnTo>
                    <a:pt x="199" y="1642"/>
                  </a:lnTo>
                  <a:lnTo>
                    <a:pt x="233" y="1507"/>
                  </a:lnTo>
                  <a:lnTo>
                    <a:pt x="267" y="1371"/>
                  </a:lnTo>
                  <a:lnTo>
                    <a:pt x="301" y="1239"/>
                  </a:lnTo>
                  <a:lnTo>
                    <a:pt x="339" y="1118"/>
                  </a:lnTo>
                  <a:lnTo>
                    <a:pt x="372" y="995"/>
                  </a:lnTo>
                  <a:lnTo>
                    <a:pt x="403" y="870"/>
                  </a:lnTo>
                  <a:lnTo>
                    <a:pt x="437" y="748"/>
                  </a:lnTo>
                  <a:lnTo>
                    <a:pt x="475" y="627"/>
                  </a:lnTo>
                  <a:lnTo>
                    <a:pt x="521" y="511"/>
                  </a:lnTo>
                  <a:lnTo>
                    <a:pt x="579" y="401"/>
                  </a:lnTo>
                  <a:lnTo>
                    <a:pt x="654" y="304"/>
                  </a:lnTo>
                  <a:lnTo>
                    <a:pt x="682" y="293"/>
                  </a:lnTo>
                  <a:lnTo>
                    <a:pt x="710" y="277"/>
                  </a:lnTo>
                  <a:lnTo>
                    <a:pt x="737" y="259"/>
                  </a:lnTo>
                  <a:lnTo>
                    <a:pt x="763" y="244"/>
                  </a:lnTo>
                  <a:lnTo>
                    <a:pt x="789" y="228"/>
                  </a:lnTo>
                  <a:lnTo>
                    <a:pt x="818" y="217"/>
                  </a:lnTo>
                  <a:lnTo>
                    <a:pt x="848" y="214"/>
                  </a:lnTo>
                  <a:lnTo>
                    <a:pt x="882" y="221"/>
                  </a:lnTo>
                  <a:lnTo>
                    <a:pt x="921" y="192"/>
                  </a:lnTo>
                  <a:lnTo>
                    <a:pt x="963" y="163"/>
                  </a:lnTo>
                  <a:lnTo>
                    <a:pt x="1008" y="135"/>
                  </a:lnTo>
                  <a:lnTo>
                    <a:pt x="1055" y="113"/>
                  </a:lnTo>
                  <a:lnTo>
                    <a:pt x="1101" y="93"/>
                  </a:lnTo>
                  <a:lnTo>
                    <a:pt x="1149" y="83"/>
                  </a:lnTo>
                  <a:lnTo>
                    <a:pt x="1197" y="83"/>
                  </a:lnTo>
                  <a:lnTo>
                    <a:pt x="1244" y="97"/>
                  </a:lnTo>
                  <a:lnTo>
                    <a:pt x="1287" y="73"/>
                  </a:lnTo>
                  <a:lnTo>
                    <a:pt x="1329" y="54"/>
                  </a:lnTo>
                  <a:lnTo>
                    <a:pt x="1372" y="35"/>
                  </a:lnTo>
                  <a:lnTo>
                    <a:pt x="1417" y="23"/>
                  </a:lnTo>
                  <a:lnTo>
                    <a:pt x="1461" y="11"/>
                  </a:lnTo>
                  <a:lnTo>
                    <a:pt x="1509" y="4"/>
                  </a:lnTo>
                  <a:lnTo>
                    <a:pt x="1557" y="0"/>
                  </a:lnTo>
                  <a:lnTo>
                    <a:pt x="1607" y="3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82"/>
            <p:cNvSpPr>
              <a:spLocks noChangeAspect="1"/>
            </p:cNvSpPr>
            <p:nvPr/>
          </p:nvSpPr>
          <p:spPr bwMode="auto">
            <a:xfrm>
              <a:off x="3007" y="995"/>
              <a:ext cx="2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0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3"/>
            <p:cNvSpPr>
              <a:spLocks noChangeAspect="1"/>
            </p:cNvSpPr>
            <p:nvPr/>
          </p:nvSpPr>
          <p:spPr bwMode="auto">
            <a:xfrm rot="4815893">
              <a:off x="2479" y="1056"/>
              <a:ext cx="179" cy="208"/>
            </a:xfrm>
            <a:custGeom>
              <a:avLst/>
              <a:gdLst/>
              <a:ahLst/>
              <a:cxnLst>
                <a:cxn ang="0">
                  <a:pos x="488" y="70"/>
                </a:cxn>
                <a:cxn ang="0">
                  <a:pos x="475" y="75"/>
                </a:cxn>
                <a:cxn ang="0">
                  <a:pos x="464" y="82"/>
                </a:cxn>
                <a:cxn ang="0">
                  <a:pos x="451" y="90"/>
                </a:cxn>
                <a:cxn ang="0">
                  <a:pos x="440" y="99"/>
                </a:cxn>
                <a:cxn ang="0">
                  <a:pos x="427" y="106"/>
                </a:cxn>
                <a:cxn ang="0">
                  <a:pos x="416" y="111"/>
                </a:cxn>
                <a:cxn ang="0">
                  <a:pos x="405" y="113"/>
                </a:cxn>
                <a:cxn ang="0">
                  <a:pos x="393" y="113"/>
                </a:cxn>
                <a:cxn ang="0">
                  <a:pos x="347" y="165"/>
                </a:cxn>
                <a:cxn ang="0">
                  <a:pos x="302" y="213"/>
                </a:cxn>
                <a:cxn ang="0">
                  <a:pos x="256" y="256"/>
                </a:cxn>
                <a:cxn ang="0">
                  <a:pos x="213" y="300"/>
                </a:cxn>
                <a:cxn ang="0">
                  <a:pos x="173" y="344"/>
                </a:cxn>
                <a:cxn ang="0">
                  <a:pos x="140" y="396"/>
                </a:cxn>
                <a:cxn ang="0">
                  <a:pos x="116" y="455"/>
                </a:cxn>
                <a:cxn ang="0">
                  <a:pos x="104" y="528"/>
                </a:cxn>
                <a:cxn ang="0">
                  <a:pos x="104" y="569"/>
                </a:cxn>
                <a:cxn ang="0">
                  <a:pos x="0" y="569"/>
                </a:cxn>
                <a:cxn ang="0">
                  <a:pos x="1" y="534"/>
                </a:cxn>
                <a:cxn ang="0">
                  <a:pos x="9" y="500"/>
                </a:cxn>
                <a:cxn ang="0">
                  <a:pos x="19" y="466"/>
                </a:cxn>
                <a:cxn ang="0">
                  <a:pos x="35" y="434"/>
                </a:cxn>
                <a:cxn ang="0">
                  <a:pos x="50" y="400"/>
                </a:cxn>
                <a:cxn ang="0">
                  <a:pos x="69" y="366"/>
                </a:cxn>
                <a:cxn ang="0">
                  <a:pos x="85" y="332"/>
                </a:cxn>
                <a:cxn ang="0">
                  <a:pos x="104" y="298"/>
                </a:cxn>
                <a:cxn ang="0">
                  <a:pos x="125" y="265"/>
                </a:cxn>
                <a:cxn ang="0">
                  <a:pos x="146" y="229"/>
                </a:cxn>
                <a:cxn ang="0">
                  <a:pos x="166" y="193"/>
                </a:cxn>
                <a:cxn ang="0">
                  <a:pos x="187" y="158"/>
                </a:cxn>
                <a:cxn ang="0">
                  <a:pos x="208" y="120"/>
                </a:cxn>
                <a:cxn ang="0">
                  <a:pos x="229" y="84"/>
                </a:cxn>
                <a:cxn ang="0">
                  <a:pos x="253" y="49"/>
                </a:cxn>
                <a:cxn ang="0">
                  <a:pos x="280" y="18"/>
                </a:cxn>
                <a:cxn ang="0">
                  <a:pos x="303" y="10"/>
                </a:cxn>
                <a:cxn ang="0">
                  <a:pos x="333" y="4"/>
                </a:cxn>
                <a:cxn ang="0">
                  <a:pos x="362" y="0"/>
                </a:cxn>
                <a:cxn ang="0">
                  <a:pos x="395" y="1"/>
                </a:cxn>
                <a:cxn ang="0">
                  <a:pos x="423" y="6"/>
                </a:cxn>
                <a:cxn ang="0">
                  <a:pos x="450" y="20"/>
                </a:cxn>
                <a:cxn ang="0">
                  <a:pos x="471" y="39"/>
                </a:cxn>
                <a:cxn ang="0">
                  <a:pos x="488" y="70"/>
                </a:cxn>
              </a:cxnLst>
              <a:rect l="0" t="0" r="r" b="b"/>
              <a:pathLst>
                <a:path w="488" h="569">
                  <a:moveTo>
                    <a:pt x="488" y="70"/>
                  </a:moveTo>
                  <a:lnTo>
                    <a:pt x="475" y="75"/>
                  </a:lnTo>
                  <a:lnTo>
                    <a:pt x="464" y="82"/>
                  </a:lnTo>
                  <a:lnTo>
                    <a:pt x="451" y="90"/>
                  </a:lnTo>
                  <a:lnTo>
                    <a:pt x="440" y="99"/>
                  </a:lnTo>
                  <a:lnTo>
                    <a:pt x="427" y="106"/>
                  </a:lnTo>
                  <a:lnTo>
                    <a:pt x="416" y="111"/>
                  </a:lnTo>
                  <a:lnTo>
                    <a:pt x="405" y="113"/>
                  </a:lnTo>
                  <a:lnTo>
                    <a:pt x="393" y="113"/>
                  </a:lnTo>
                  <a:lnTo>
                    <a:pt x="347" y="165"/>
                  </a:lnTo>
                  <a:lnTo>
                    <a:pt x="302" y="213"/>
                  </a:lnTo>
                  <a:lnTo>
                    <a:pt x="256" y="256"/>
                  </a:lnTo>
                  <a:lnTo>
                    <a:pt x="213" y="300"/>
                  </a:lnTo>
                  <a:lnTo>
                    <a:pt x="173" y="344"/>
                  </a:lnTo>
                  <a:lnTo>
                    <a:pt x="140" y="396"/>
                  </a:lnTo>
                  <a:lnTo>
                    <a:pt x="116" y="455"/>
                  </a:lnTo>
                  <a:lnTo>
                    <a:pt x="104" y="528"/>
                  </a:lnTo>
                  <a:lnTo>
                    <a:pt x="104" y="569"/>
                  </a:lnTo>
                  <a:lnTo>
                    <a:pt x="0" y="569"/>
                  </a:lnTo>
                  <a:lnTo>
                    <a:pt x="1" y="534"/>
                  </a:lnTo>
                  <a:lnTo>
                    <a:pt x="9" y="500"/>
                  </a:lnTo>
                  <a:lnTo>
                    <a:pt x="19" y="466"/>
                  </a:lnTo>
                  <a:lnTo>
                    <a:pt x="35" y="434"/>
                  </a:lnTo>
                  <a:lnTo>
                    <a:pt x="50" y="400"/>
                  </a:lnTo>
                  <a:lnTo>
                    <a:pt x="69" y="366"/>
                  </a:lnTo>
                  <a:lnTo>
                    <a:pt x="85" y="332"/>
                  </a:lnTo>
                  <a:lnTo>
                    <a:pt x="104" y="298"/>
                  </a:lnTo>
                  <a:lnTo>
                    <a:pt x="125" y="265"/>
                  </a:lnTo>
                  <a:lnTo>
                    <a:pt x="146" y="229"/>
                  </a:lnTo>
                  <a:lnTo>
                    <a:pt x="166" y="193"/>
                  </a:lnTo>
                  <a:lnTo>
                    <a:pt x="187" y="158"/>
                  </a:lnTo>
                  <a:lnTo>
                    <a:pt x="208" y="120"/>
                  </a:lnTo>
                  <a:lnTo>
                    <a:pt x="229" y="84"/>
                  </a:lnTo>
                  <a:lnTo>
                    <a:pt x="253" y="49"/>
                  </a:lnTo>
                  <a:lnTo>
                    <a:pt x="280" y="18"/>
                  </a:lnTo>
                  <a:lnTo>
                    <a:pt x="303" y="10"/>
                  </a:lnTo>
                  <a:lnTo>
                    <a:pt x="333" y="4"/>
                  </a:lnTo>
                  <a:lnTo>
                    <a:pt x="362" y="0"/>
                  </a:lnTo>
                  <a:lnTo>
                    <a:pt x="395" y="1"/>
                  </a:lnTo>
                  <a:lnTo>
                    <a:pt x="423" y="6"/>
                  </a:lnTo>
                  <a:lnTo>
                    <a:pt x="450" y="20"/>
                  </a:lnTo>
                  <a:lnTo>
                    <a:pt x="471" y="39"/>
                  </a:lnTo>
                  <a:lnTo>
                    <a:pt x="48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4"/>
            <p:cNvSpPr>
              <a:spLocks noChangeAspect="1"/>
            </p:cNvSpPr>
            <p:nvPr/>
          </p:nvSpPr>
          <p:spPr bwMode="auto">
            <a:xfrm rot="-3415759">
              <a:off x="2823" y="1085"/>
              <a:ext cx="182" cy="200"/>
            </a:xfrm>
            <a:custGeom>
              <a:avLst/>
              <a:gdLst/>
              <a:ahLst/>
              <a:cxnLst>
                <a:cxn ang="0">
                  <a:pos x="156" y="61"/>
                </a:cxn>
                <a:cxn ang="0">
                  <a:pos x="180" y="88"/>
                </a:cxn>
                <a:cxn ang="0">
                  <a:pos x="208" y="114"/>
                </a:cxn>
                <a:cxn ang="0">
                  <a:pos x="237" y="136"/>
                </a:cxn>
                <a:cxn ang="0">
                  <a:pos x="263" y="159"/>
                </a:cxn>
                <a:cxn ang="0">
                  <a:pos x="284" y="181"/>
                </a:cxn>
                <a:cxn ang="0">
                  <a:pos x="300" y="208"/>
                </a:cxn>
                <a:cxn ang="0">
                  <a:pos x="305" y="239"/>
                </a:cxn>
                <a:cxn ang="0">
                  <a:pos x="301" y="280"/>
                </a:cxn>
                <a:cxn ang="0">
                  <a:pos x="312" y="306"/>
                </a:cxn>
                <a:cxn ang="0">
                  <a:pos x="325" y="336"/>
                </a:cxn>
                <a:cxn ang="0">
                  <a:pos x="338" y="367"/>
                </a:cxn>
                <a:cxn ang="0">
                  <a:pos x="350" y="398"/>
                </a:cxn>
                <a:cxn ang="0">
                  <a:pos x="357" y="426"/>
                </a:cxn>
                <a:cxn ang="0">
                  <a:pos x="362" y="456"/>
                </a:cxn>
                <a:cxn ang="0">
                  <a:pos x="360" y="482"/>
                </a:cxn>
                <a:cxn ang="0">
                  <a:pos x="353" y="508"/>
                </a:cxn>
                <a:cxn ang="0">
                  <a:pos x="335" y="511"/>
                </a:cxn>
                <a:cxn ang="0">
                  <a:pos x="325" y="509"/>
                </a:cxn>
                <a:cxn ang="0">
                  <a:pos x="318" y="502"/>
                </a:cxn>
                <a:cxn ang="0">
                  <a:pos x="315" y="492"/>
                </a:cxn>
                <a:cxn ang="0">
                  <a:pos x="311" y="480"/>
                </a:cxn>
                <a:cxn ang="0">
                  <a:pos x="310" y="467"/>
                </a:cxn>
                <a:cxn ang="0">
                  <a:pos x="305" y="454"/>
                </a:cxn>
                <a:cxn ang="0">
                  <a:pos x="301" y="446"/>
                </a:cxn>
                <a:cxn ang="0">
                  <a:pos x="282" y="419"/>
                </a:cxn>
                <a:cxn ang="0">
                  <a:pos x="262" y="397"/>
                </a:cxn>
                <a:cxn ang="0">
                  <a:pos x="238" y="375"/>
                </a:cxn>
                <a:cxn ang="0">
                  <a:pos x="217" y="356"/>
                </a:cxn>
                <a:cxn ang="0">
                  <a:pos x="194" y="333"/>
                </a:cxn>
                <a:cxn ang="0">
                  <a:pos x="176" y="311"/>
                </a:cxn>
                <a:cxn ang="0">
                  <a:pos x="162" y="285"/>
                </a:cxn>
                <a:cxn ang="0">
                  <a:pos x="156" y="259"/>
                </a:cxn>
                <a:cxn ang="0">
                  <a:pos x="130" y="256"/>
                </a:cxn>
                <a:cxn ang="0">
                  <a:pos x="116" y="242"/>
                </a:cxn>
                <a:cxn ang="0">
                  <a:pos x="107" y="222"/>
                </a:cxn>
                <a:cxn ang="0">
                  <a:pos x="103" y="199"/>
                </a:cxn>
                <a:cxn ang="0">
                  <a:pos x="96" y="177"/>
                </a:cxn>
                <a:cxn ang="0">
                  <a:pos x="87" y="163"/>
                </a:cxn>
                <a:cxn ang="0">
                  <a:pos x="69" y="157"/>
                </a:cxn>
                <a:cxn ang="0">
                  <a:pos x="42" y="166"/>
                </a:cxn>
                <a:cxn ang="0">
                  <a:pos x="27" y="154"/>
                </a:cxn>
                <a:cxn ang="0">
                  <a:pos x="17" y="142"/>
                </a:cxn>
                <a:cxn ang="0">
                  <a:pos x="9" y="126"/>
                </a:cxn>
                <a:cxn ang="0">
                  <a:pos x="4" y="111"/>
                </a:cxn>
                <a:cxn ang="0">
                  <a:pos x="0" y="91"/>
                </a:cxn>
                <a:cxn ang="0">
                  <a:pos x="0" y="74"/>
                </a:cxn>
                <a:cxn ang="0">
                  <a:pos x="0" y="56"/>
                </a:cxn>
                <a:cxn ang="0">
                  <a:pos x="0" y="40"/>
                </a:cxn>
                <a:cxn ang="0">
                  <a:pos x="42" y="0"/>
                </a:cxn>
                <a:cxn ang="0">
                  <a:pos x="54" y="8"/>
                </a:cxn>
                <a:cxn ang="0">
                  <a:pos x="65" y="21"/>
                </a:cxn>
                <a:cxn ang="0">
                  <a:pos x="78" y="33"/>
                </a:cxn>
                <a:cxn ang="0">
                  <a:pos x="90" y="46"/>
                </a:cxn>
                <a:cxn ang="0">
                  <a:pos x="103" y="56"/>
                </a:cxn>
                <a:cxn ang="0">
                  <a:pos x="120" y="63"/>
                </a:cxn>
                <a:cxn ang="0">
                  <a:pos x="137" y="64"/>
                </a:cxn>
                <a:cxn ang="0">
                  <a:pos x="156" y="61"/>
                </a:cxn>
              </a:cxnLst>
              <a:rect l="0" t="0" r="r" b="b"/>
              <a:pathLst>
                <a:path w="362" h="511">
                  <a:moveTo>
                    <a:pt x="156" y="61"/>
                  </a:moveTo>
                  <a:lnTo>
                    <a:pt x="180" y="88"/>
                  </a:lnTo>
                  <a:lnTo>
                    <a:pt x="208" y="114"/>
                  </a:lnTo>
                  <a:lnTo>
                    <a:pt x="237" y="136"/>
                  </a:lnTo>
                  <a:lnTo>
                    <a:pt x="263" y="159"/>
                  </a:lnTo>
                  <a:lnTo>
                    <a:pt x="284" y="181"/>
                  </a:lnTo>
                  <a:lnTo>
                    <a:pt x="300" y="208"/>
                  </a:lnTo>
                  <a:lnTo>
                    <a:pt x="305" y="239"/>
                  </a:lnTo>
                  <a:lnTo>
                    <a:pt x="301" y="280"/>
                  </a:lnTo>
                  <a:lnTo>
                    <a:pt x="312" y="306"/>
                  </a:lnTo>
                  <a:lnTo>
                    <a:pt x="325" y="336"/>
                  </a:lnTo>
                  <a:lnTo>
                    <a:pt x="338" y="367"/>
                  </a:lnTo>
                  <a:lnTo>
                    <a:pt x="350" y="398"/>
                  </a:lnTo>
                  <a:lnTo>
                    <a:pt x="357" y="426"/>
                  </a:lnTo>
                  <a:lnTo>
                    <a:pt x="362" y="456"/>
                  </a:lnTo>
                  <a:lnTo>
                    <a:pt x="360" y="482"/>
                  </a:lnTo>
                  <a:lnTo>
                    <a:pt x="353" y="508"/>
                  </a:lnTo>
                  <a:lnTo>
                    <a:pt x="335" y="511"/>
                  </a:lnTo>
                  <a:lnTo>
                    <a:pt x="325" y="509"/>
                  </a:lnTo>
                  <a:lnTo>
                    <a:pt x="318" y="502"/>
                  </a:lnTo>
                  <a:lnTo>
                    <a:pt x="315" y="492"/>
                  </a:lnTo>
                  <a:lnTo>
                    <a:pt x="311" y="480"/>
                  </a:lnTo>
                  <a:lnTo>
                    <a:pt x="310" y="467"/>
                  </a:lnTo>
                  <a:lnTo>
                    <a:pt x="305" y="454"/>
                  </a:lnTo>
                  <a:lnTo>
                    <a:pt x="301" y="446"/>
                  </a:lnTo>
                  <a:lnTo>
                    <a:pt x="282" y="419"/>
                  </a:lnTo>
                  <a:lnTo>
                    <a:pt x="262" y="397"/>
                  </a:lnTo>
                  <a:lnTo>
                    <a:pt x="238" y="375"/>
                  </a:lnTo>
                  <a:lnTo>
                    <a:pt x="217" y="356"/>
                  </a:lnTo>
                  <a:lnTo>
                    <a:pt x="194" y="333"/>
                  </a:lnTo>
                  <a:lnTo>
                    <a:pt x="176" y="311"/>
                  </a:lnTo>
                  <a:lnTo>
                    <a:pt x="162" y="285"/>
                  </a:lnTo>
                  <a:lnTo>
                    <a:pt x="156" y="259"/>
                  </a:lnTo>
                  <a:lnTo>
                    <a:pt x="130" y="256"/>
                  </a:lnTo>
                  <a:lnTo>
                    <a:pt x="116" y="242"/>
                  </a:lnTo>
                  <a:lnTo>
                    <a:pt x="107" y="222"/>
                  </a:lnTo>
                  <a:lnTo>
                    <a:pt x="103" y="199"/>
                  </a:lnTo>
                  <a:lnTo>
                    <a:pt x="96" y="177"/>
                  </a:lnTo>
                  <a:lnTo>
                    <a:pt x="87" y="163"/>
                  </a:lnTo>
                  <a:lnTo>
                    <a:pt x="69" y="157"/>
                  </a:lnTo>
                  <a:lnTo>
                    <a:pt x="42" y="166"/>
                  </a:lnTo>
                  <a:lnTo>
                    <a:pt x="27" y="154"/>
                  </a:lnTo>
                  <a:lnTo>
                    <a:pt x="17" y="142"/>
                  </a:lnTo>
                  <a:lnTo>
                    <a:pt x="9" y="126"/>
                  </a:lnTo>
                  <a:lnTo>
                    <a:pt x="4" y="111"/>
                  </a:lnTo>
                  <a:lnTo>
                    <a:pt x="0" y="91"/>
                  </a:lnTo>
                  <a:lnTo>
                    <a:pt x="0" y="74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42" y="0"/>
                  </a:lnTo>
                  <a:lnTo>
                    <a:pt x="54" y="8"/>
                  </a:lnTo>
                  <a:lnTo>
                    <a:pt x="65" y="21"/>
                  </a:lnTo>
                  <a:lnTo>
                    <a:pt x="78" y="33"/>
                  </a:lnTo>
                  <a:lnTo>
                    <a:pt x="90" y="46"/>
                  </a:lnTo>
                  <a:lnTo>
                    <a:pt x="103" y="56"/>
                  </a:lnTo>
                  <a:lnTo>
                    <a:pt x="120" y="63"/>
                  </a:lnTo>
                  <a:lnTo>
                    <a:pt x="137" y="64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85"/>
            <p:cNvSpPr>
              <a:spLocks noChangeAspect="1"/>
            </p:cNvSpPr>
            <p:nvPr/>
          </p:nvSpPr>
          <p:spPr bwMode="auto">
            <a:xfrm>
              <a:off x="2362" y="1205"/>
              <a:ext cx="328" cy="447"/>
            </a:xfrm>
            <a:custGeom>
              <a:avLst/>
              <a:gdLst/>
              <a:ahLst/>
              <a:cxnLst>
                <a:cxn ang="0">
                  <a:pos x="587" y="0"/>
                </a:cxn>
                <a:cxn ang="0">
                  <a:pos x="575" y="5"/>
                </a:cxn>
                <a:cxn ang="0">
                  <a:pos x="562" y="12"/>
                </a:cxn>
                <a:cxn ang="0">
                  <a:pos x="548" y="19"/>
                </a:cxn>
                <a:cxn ang="0">
                  <a:pos x="535" y="26"/>
                </a:cxn>
                <a:cxn ang="0">
                  <a:pos x="521" y="32"/>
                </a:cxn>
                <a:cxn ang="0">
                  <a:pos x="507" y="41"/>
                </a:cxn>
                <a:cxn ang="0">
                  <a:pos x="495" y="49"/>
                </a:cxn>
                <a:cxn ang="0">
                  <a:pos x="483" y="62"/>
                </a:cxn>
                <a:cxn ang="0">
                  <a:pos x="512" y="52"/>
                </a:cxn>
                <a:cxn ang="0">
                  <a:pos x="544" y="48"/>
                </a:cxn>
                <a:cxn ang="0">
                  <a:pos x="578" y="48"/>
                </a:cxn>
                <a:cxn ang="0">
                  <a:pos x="613" y="52"/>
                </a:cxn>
                <a:cxn ang="0">
                  <a:pos x="647" y="60"/>
                </a:cxn>
                <a:cxn ang="0">
                  <a:pos x="682" y="74"/>
                </a:cxn>
                <a:cxn ang="0">
                  <a:pos x="714" y="91"/>
                </a:cxn>
                <a:cxn ang="0">
                  <a:pos x="744" y="114"/>
                </a:cxn>
                <a:cxn ang="0">
                  <a:pos x="797" y="187"/>
                </a:cxn>
                <a:cxn ang="0">
                  <a:pos x="838" y="269"/>
                </a:cxn>
                <a:cxn ang="0">
                  <a:pos x="866" y="356"/>
                </a:cxn>
                <a:cxn ang="0">
                  <a:pos x="886" y="449"/>
                </a:cxn>
                <a:cxn ang="0">
                  <a:pos x="894" y="545"/>
                </a:cxn>
                <a:cxn ang="0">
                  <a:pos x="897" y="643"/>
                </a:cxn>
                <a:cxn ang="0">
                  <a:pos x="894" y="742"/>
                </a:cxn>
                <a:cxn ang="0">
                  <a:pos x="888" y="840"/>
                </a:cxn>
                <a:cxn ang="0">
                  <a:pos x="866" y="933"/>
                </a:cxn>
                <a:cxn ang="0">
                  <a:pos x="842" y="1027"/>
                </a:cxn>
                <a:cxn ang="0">
                  <a:pos x="811" y="1119"/>
                </a:cxn>
                <a:cxn ang="0">
                  <a:pos x="776" y="1209"/>
                </a:cxn>
                <a:cxn ang="0">
                  <a:pos x="728" y="1291"/>
                </a:cxn>
                <a:cxn ang="0">
                  <a:pos x="670" y="1365"/>
                </a:cxn>
                <a:cxn ang="0">
                  <a:pos x="600" y="1430"/>
                </a:cxn>
                <a:cxn ang="0">
                  <a:pos x="516" y="1485"/>
                </a:cxn>
                <a:cxn ang="0">
                  <a:pos x="465" y="1502"/>
                </a:cxn>
                <a:cxn ang="0">
                  <a:pos x="416" y="1510"/>
                </a:cxn>
                <a:cxn ang="0">
                  <a:pos x="367" y="1509"/>
                </a:cxn>
                <a:cxn ang="0">
                  <a:pos x="322" y="1502"/>
                </a:cxn>
                <a:cxn ang="0">
                  <a:pos x="275" y="1485"/>
                </a:cxn>
                <a:cxn ang="0">
                  <a:pos x="232" y="1465"/>
                </a:cxn>
                <a:cxn ang="0">
                  <a:pos x="189" y="1440"/>
                </a:cxn>
                <a:cxn ang="0">
                  <a:pos x="151" y="1412"/>
                </a:cxn>
                <a:cxn ang="0">
                  <a:pos x="71" y="1308"/>
                </a:cxn>
                <a:cxn ang="0">
                  <a:pos x="23" y="1192"/>
                </a:cxn>
                <a:cxn ang="0">
                  <a:pos x="1" y="1064"/>
                </a:cxn>
                <a:cxn ang="0">
                  <a:pos x="0" y="932"/>
                </a:cxn>
                <a:cxn ang="0">
                  <a:pos x="12" y="795"/>
                </a:cxn>
                <a:cxn ang="0">
                  <a:pos x="36" y="661"/>
                </a:cxn>
                <a:cxn ang="0">
                  <a:pos x="63" y="533"/>
                </a:cxn>
                <a:cxn ang="0">
                  <a:pos x="90" y="415"/>
                </a:cxn>
                <a:cxn ang="0">
                  <a:pos x="123" y="336"/>
                </a:cxn>
                <a:cxn ang="0">
                  <a:pos x="167" y="262"/>
                </a:cxn>
                <a:cxn ang="0">
                  <a:pos x="219" y="191"/>
                </a:cxn>
                <a:cxn ang="0">
                  <a:pos x="279" y="129"/>
                </a:cxn>
                <a:cxn ang="0">
                  <a:pos x="346" y="76"/>
                </a:cxn>
                <a:cxn ang="0">
                  <a:pos x="420" y="35"/>
                </a:cxn>
                <a:cxn ang="0">
                  <a:pos x="499" y="8"/>
                </a:cxn>
                <a:cxn ang="0">
                  <a:pos x="587" y="0"/>
                </a:cxn>
              </a:cxnLst>
              <a:rect l="0" t="0" r="r" b="b"/>
              <a:pathLst>
                <a:path w="897" h="1510">
                  <a:moveTo>
                    <a:pt x="587" y="0"/>
                  </a:moveTo>
                  <a:lnTo>
                    <a:pt x="575" y="5"/>
                  </a:lnTo>
                  <a:lnTo>
                    <a:pt x="562" y="12"/>
                  </a:lnTo>
                  <a:lnTo>
                    <a:pt x="548" y="19"/>
                  </a:lnTo>
                  <a:lnTo>
                    <a:pt x="535" y="26"/>
                  </a:lnTo>
                  <a:lnTo>
                    <a:pt x="521" y="32"/>
                  </a:lnTo>
                  <a:lnTo>
                    <a:pt x="507" y="41"/>
                  </a:lnTo>
                  <a:lnTo>
                    <a:pt x="495" y="49"/>
                  </a:lnTo>
                  <a:lnTo>
                    <a:pt x="483" y="62"/>
                  </a:lnTo>
                  <a:lnTo>
                    <a:pt x="512" y="52"/>
                  </a:lnTo>
                  <a:lnTo>
                    <a:pt x="544" y="48"/>
                  </a:lnTo>
                  <a:lnTo>
                    <a:pt x="578" y="48"/>
                  </a:lnTo>
                  <a:lnTo>
                    <a:pt x="613" y="52"/>
                  </a:lnTo>
                  <a:lnTo>
                    <a:pt x="647" y="60"/>
                  </a:lnTo>
                  <a:lnTo>
                    <a:pt x="682" y="74"/>
                  </a:lnTo>
                  <a:lnTo>
                    <a:pt x="714" y="91"/>
                  </a:lnTo>
                  <a:lnTo>
                    <a:pt x="744" y="114"/>
                  </a:lnTo>
                  <a:lnTo>
                    <a:pt x="797" y="187"/>
                  </a:lnTo>
                  <a:lnTo>
                    <a:pt x="838" y="269"/>
                  </a:lnTo>
                  <a:lnTo>
                    <a:pt x="866" y="356"/>
                  </a:lnTo>
                  <a:lnTo>
                    <a:pt x="886" y="449"/>
                  </a:lnTo>
                  <a:lnTo>
                    <a:pt x="894" y="545"/>
                  </a:lnTo>
                  <a:lnTo>
                    <a:pt x="897" y="643"/>
                  </a:lnTo>
                  <a:lnTo>
                    <a:pt x="894" y="742"/>
                  </a:lnTo>
                  <a:lnTo>
                    <a:pt x="888" y="840"/>
                  </a:lnTo>
                  <a:lnTo>
                    <a:pt x="866" y="933"/>
                  </a:lnTo>
                  <a:lnTo>
                    <a:pt x="842" y="1027"/>
                  </a:lnTo>
                  <a:lnTo>
                    <a:pt x="811" y="1119"/>
                  </a:lnTo>
                  <a:lnTo>
                    <a:pt x="776" y="1209"/>
                  </a:lnTo>
                  <a:lnTo>
                    <a:pt x="728" y="1291"/>
                  </a:lnTo>
                  <a:lnTo>
                    <a:pt x="670" y="1365"/>
                  </a:lnTo>
                  <a:lnTo>
                    <a:pt x="600" y="1430"/>
                  </a:lnTo>
                  <a:lnTo>
                    <a:pt x="516" y="1485"/>
                  </a:lnTo>
                  <a:lnTo>
                    <a:pt x="465" y="1502"/>
                  </a:lnTo>
                  <a:lnTo>
                    <a:pt x="416" y="1510"/>
                  </a:lnTo>
                  <a:lnTo>
                    <a:pt x="367" y="1509"/>
                  </a:lnTo>
                  <a:lnTo>
                    <a:pt x="322" y="1502"/>
                  </a:lnTo>
                  <a:lnTo>
                    <a:pt x="275" y="1485"/>
                  </a:lnTo>
                  <a:lnTo>
                    <a:pt x="232" y="1465"/>
                  </a:lnTo>
                  <a:lnTo>
                    <a:pt x="189" y="1440"/>
                  </a:lnTo>
                  <a:lnTo>
                    <a:pt x="151" y="1412"/>
                  </a:lnTo>
                  <a:lnTo>
                    <a:pt x="71" y="1308"/>
                  </a:lnTo>
                  <a:lnTo>
                    <a:pt x="23" y="1192"/>
                  </a:lnTo>
                  <a:lnTo>
                    <a:pt x="1" y="1064"/>
                  </a:lnTo>
                  <a:lnTo>
                    <a:pt x="0" y="932"/>
                  </a:lnTo>
                  <a:lnTo>
                    <a:pt x="12" y="795"/>
                  </a:lnTo>
                  <a:lnTo>
                    <a:pt x="36" y="661"/>
                  </a:lnTo>
                  <a:lnTo>
                    <a:pt x="63" y="533"/>
                  </a:lnTo>
                  <a:lnTo>
                    <a:pt x="90" y="415"/>
                  </a:lnTo>
                  <a:lnTo>
                    <a:pt x="123" y="336"/>
                  </a:lnTo>
                  <a:lnTo>
                    <a:pt x="167" y="262"/>
                  </a:lnTo>
                  <a:lnTo>
                    <a:pt x="219" y="191"/>
                  </a:lnTo>
                  <a:lnTo>
                    <a:pt x="279" y="129"/>
                  </a:lnTo>
                  <a:lnTo>
                    <a:pt x="346" y="76"/>
                  </a:lnTo>
                  <a:lnTo>
                    <a:pt x="420" y="35"/>
                  </a:lnTo>
                  <a:lnTo>
                    <a:pt x="499" y="8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86"/>
            <p:cNvSpPr>
              <a:spLocks noChangeAspect="1"/>
            </p:cNvSpPr>
            <p:nvPr/>
          </p:nvSpPr>
          <p:spPr bwMode="auto">
            <a:xfrm>
              <a:off x="2497" y="1240"/>
              <a:ext cx="573" cy="860"/>
            </a:xfrm>
            <a:custGeom>
              <a:avLst/>
              <a:gdLst/>
              <a:ahLst/>
              <a:cxnLst>
                <a:cxn ang="0">
                  <a:pos x="1563" y="449"/>
                </a:cxn>
                <a:cxn ang="0">
                  <a:pos x="1539" y="751"/>
                </a:cxn>
                <a:cxn ang="0">
                  <a:pos x="1459" y="1031"/>
                </a:cxn>
                <a:cxn ang="0">
                  <a:pos x="1309" y="1279"/>
                </a:cxn>
                <a:cxn ang="0">
                  <a:pos x="1171" y="1397"/>
                </a:cxn>
                <a:cxn ang="0">
                  <a:pos x="1098" y="1410"/>
                </a:cxn>
                <a:cxn ang="0">
                  <a:pos x="1023" y="1410"/>
                </a:cxn>
                <a:cxn ang="0">
                  <a:pos x="960" y="1391"/>
                </a:cxn>
                <a:cxn ang="0">
                  <a:pos x="908" y="1362"/>
                </a:cxn>
                <a:cxn ang="0">
                  <a:pos x="860" y="1324"/>
                </a:cxn>
                <a:cxn ang="0">
                  <a:pos x="820" y="1280"/>
                </a:cxn>
                <a:cxn ang="0">
                  <a:pos x="790" y="1232"/>
                </a:cxn>
                <a:cxn ang="0">
                  <a:pos x="798" y="1346"/>
                </a:cxn>
                <a:cxn ang="0">
                  <a:pos x="873" y="1631"/>
                </a:cxn>
                <a:cxn ang="0">
                  <a:pos x="925" y="1915"/>
                </a:cxn>
                <a:cxn ang="0">
                  <a:pos x="887" y="2195"/>
                </a:cxn>
                <a:cxn ang="0">
                  <a:pos x="801" y="2344"/>
                </a:cxn>
                <a:cxn ang="0">
                  <a:pos x="778" y="2363"/>
                </a:cxn>
                <a:cxn ang="0">
                  <a:pos x="753" y="2380"/>
                </a:cxn>
                <a:cxn ang="0">
                  <a:pos x="728" y="2399"/>
                </a:cxn>
                <a:cxn ang="0">
                  <a:pos x="701" y="2449"/>
                </a:cxn>
                <a:cxn ang="0">
                  <a:pos x="657" y="2519"/>
                </a:cxn>
                <a:cxn ang="0">
                  <a:pos x="597" y="2582"/>
                </a:cxn>
                <a:cxn ang="0">
                  <a:pos x="525" y="2633"/>
                </a:cxn>
                <a:cxn ang="0">
                  <a:pos x="434" y="2660"/>
                </a:cxn>
                <a:cxn ang="0">
                  <a:pos x="330" y="2658"/>
                </a:cxn>
                <a:cxn ang="0">
                  <a:pos x="233" y="2632"/>
                </a:cxn>
                <a:cxn ang="0">
                  <a:pos x="144" y="2577"/>
                </a:cxn>
                <a:cxn ang="0">
                  <a:pos x="81" y="2489"/>
                </a:cxn>
                <a:cxn ang="0">
                  <a:pos x="43" y="2387"/>
                </a:cxn>
                <a:cxn ang="0">
                  <a:pos x="16" y="2280"/>
                </a:cxn>
                <a:cxn ang="0">
                  <a:pos x="2" y="2174"/>
                </a:cxn>
                <a:cxn ang="0">
                  <a:pos x="31" y="2092"/>
                </a:cxn>
                <a:cxn ang="0">
                  <a:pos x="72" y="2197"/>
                </a:cxn>
                <a:cxn ang="0">
                  <a:pos x="137" y="2309"/>
                </a:cxn>
                <a:cxn ang="0">
                  <a:pos x="228" y="2402"/>
                </a:cxn>
                <a:cxn ang="0">
                  <a:pos x="353" y="2456"/>
                </a:cxn>
                <a:cxn ang="0">
                  <a:pos x="455" y="2439"/>
                </a:cxn>
                <a:cxn ang="0">
                  <a:pos x="549" y="2426"/>
                </a:cxn>
                <a:cxn ang="0">
                  <a:pos x="635" y="2398"/>
                </a:cxn>
                <a:cxn ang="0">
                  <a:pos x="716" y="2342"/>
                </a:cxn>
                <a:cxn ang="0">
                  <a:pos x="846" y="2036"/>
                </a:cxn>
                <a:cxn ang="0">
                  <a:pos x="820" y="1711"/>
                </a:cxn>
                <a:cxn ang="0">
                  <a:pos x="735" y="1376"/>
                </a:cxn>
                <a:cxn ang="0">
                  <a:pos x="685" y="1043"/>
                </a:cxn>
                <a:cxn ang="0">
                  <a:pos x="708" y="804"/>
                </a:cxn>
                <a:cxn ang="0">
                  <a:pos x="752" y="570"/>
                </a:cxn>
                <a:cxn ang="0">
                  <a:pos x="815" y="344"/>
                </a:cxn>
                <a:cxn ang="0">
                  <a:pos x="903" y="130"/>
                </a:cxn>
                <a:cxn ang="0">
                  <a:pos x="1010" y="71"/>
                </a:cxn>
                <a:cxn ang="0">
                  <a:pos x="1130" y="20"/>
                </a:cxn>
                <a:cxn ang="0">
                  <a:pos x="1254" y="0"/>
                </a:cxn>
                <a:cxn ang="0">
                  <a:pos x="1380" y="37"/>
                </a:cxn>
                <a:cxn ang="0">
                  <a:pos x="1446" y="86"/>
                </a:cxn>
                <a:cxn ang="0">
                  <a:pos x="1487" y="154"/>
                </a:cxn>
                <a:cxn ang="0">
                  <a:pos x="1518" y="227"/>
                </a:cxn>
                <a:cxn ang="0">
                  <a:pos x="1558" y="296"/>
                </a:cxn>
              </a:cxnLst>
              <a:rect l="0" t="0" r="r" b="b"/>
              <a:pathLst>
                <a:path w="1563" h="2664">
                  <a:moveTo>
                    <a:pt x="1558" y="296"/>
                  </a:moveTo>
                  <a:lnTo>
                    <a:pt x="1563" y="449"/>
                  </a:lnTo>
                  <a:lnTo>
                    <a:pt x="1558" y="603"/>
                  </a:lnTo>
                  <a:lnTo>
                    <a:pt x="1539" y="751"/>
                  </a:lnTo>
                  <a:lnTo>
                    <a:pt x="1508" y="896"/>
                  </a:lnTo>
                  <a:lnTo>
                    <a:pt x="1459" y="1031"/>
                  </a:lnTo>
                  <a:lnTo>
                    <a:pt x="1394" y="1160"/>
                  </a:lnTo>
                  <a:lnTo>
                    <a:pt x="1309" y="1279"/>
                  </a:lnTo>
                  <a:lnTo>
                    <a:pt x="1204" y="1387"/>
                  </a:lnTo>
                  <a:lnTo>
                    <a:pt x="1171" y="1397"/>
                  </a:lnTo>
                  <a:lnTo>
                    <a:pt x="1134" y="1405"/>
                  </a:lnTo>
                  <a:lnTo>
                    <a:pt x="1098" y="1410"/>
                  </a:lnTo>
                  <a:lnTo>
                    <a:pt x="1061" y="1412"/>
                  </a:lnTo>
                  <a:lnTo>
                    <a:pt x="1023" y="1410"/>
                  </a:lnTo>
                  <a:lnTo>
                    <a:pt x="991" y="1402"/>
                  </a:lnTo>
                  <a:lnTo>
                    <a:pt x="960" y="1391"/>
                  </a:lnTo>
                  <a:lnTo>
                    <a:pt x="934" y="1376"/>
                  </a:lnTo>
                  <a:lnTo>
                    <a:pt x="908" y="1362"/>
                  </a:lnTo>
                  <a:lnTo>
                    <a:pt x="882" y="1345"/>
                  </a:lnTo>
                  <a:lnTo>
                    <a:pt x="860" y="1324"/>
                  </a:lnTo>
                  <a:lnTo>
                    <a:pt x="840" y="1304"/>
                  </a:lnTo>
                  <a:lnTo>
                    <a:pt x="820" y="1280"/>
                  </a:lnTo>
                  <a:lnTo>
                    <a:pt x="805" y="1256"/>
                  </a:lnTo>
                  <a:lnTo>
                    <a:pt x="790" y="1232"/>
                  </a:lnTo>
                  <a:lnTo>
                    <a:pt x="778" y="1210"/>
                  </a:lnTo>
                  <a:lnTo>
                    <a:pt x="798" y="1346"/>
                  </a:lnTo>
                  <a:lnTo>
                    <a:pt x="833" y="1487"/>
                  </a:lnTo>
                  <a:lnTo>
                    <a:pt x="873" y="1631"/>
                  </a:lnTo>
                  <a:lnTo>
                    <a:pt x="906" y="1774"/>
                  </a:lnTo>
                  <a:lnTo>
                    <a:pt x="925" y="1915"/>
                  </a:lnTo>
                  <a:lnTo>
                    <a:pt x="922" y="2057"/>
                  </a:lnTo>
                  <a:lnTo>
                    <a:pt x="887" y="2195"/>
                  </a:lnTo>
                  <a:lnTo>
                    <a:pt x="811" y="2332"/>
                  </a:lnTo>
                  <a:lnTo>
                    <a:pt x="801" y="2344"/>
                  </a:lnTo>
                  <a:lnTo>
                    <a:pt x="791" y="2354"/>
                  </a:lnTo>
                  <a:lnTo>
                    <a:pt x="778" y="2363"/>
                  </a:lnTo>
                  <a:lnTo>
                    <a:pt x="767" y="2372"/>
                  </a:lnTo>
                  <a:lnTo>
                    <a:pt x="753" y="2380"/>
                  </a:lnTo>
                  <a:lnTo>
                    <a:pt x="740" y="2389"/>
                  </a:lnTo>
                  <a:lnTo>
                    <a:pt x="728" y="2399"/>
                  </a:lnTo>
                  <a:lnTo>
                    <a:pt x="716" y="2415"/>
                  </a:lnTo>
                  <a:lnTo>
                    <a:pt x="701" y="2449"/>
                  </a:lnTo>
                  <a:lnTo>
                    <a:pt x="681" y="2485"/>
                  </a:lnTo>
                  <a:lnTo>
                    <a:pt x="657" y="2519"/>
                  </a:lnTo>
                  <a:lnTo>
                    <a:pt x="629" y="2553"/>
                  </a:lnTo>
                  <a:lnTo>
                    <a:pt x="597" y="2582"/>
                  </a:lnTo>
                  <a:lnTo>
                    <a:pt x="563" y="2610"/>
                  </a:lnTo>
                  <a:lnTo>
                    <a:pt x="525" y="2633"/>
                  </a:lnTo>
                  <a:lnTo>
                    <a:pt x="489" y="2653"/>
                  </a:lnTo>
                  <a:lnTo>
                    <a:pt x="434" y="2660"/>
                  </a:lnTo>
                  <a:lnTo>
                    <a:pt x="380" y="2664"/>
                  </a:lnTo>
                  <a:lnTo>
                    <a:pt x="330" y="2658"/>
                  </a:lnTo>
                  <a:lnTo>
                    <a:pt x="280" y="2650"/>
                  </a:lnTo>
                  <a:lnTo>
                    <a:pt x="233" y="2632"/>
                  </a:lnTo>
                  <a:lnTo>
                    <a:pt x="188" y="2608"/>
                  </a:lnTo>
                  <a:lnTo>
                    <a:pt x="144" y="2577"/>
                  </a:lnTo>
                  <a:lnTo>
                    <a:pt x="105" y="2539"/>
                  </a:lnTo>
                  <a:lnTo>
                    <a:pt x="81" y="2489"/>
                  </a:lnTo>
                  <a:lnTo>
                    <a:pt x="61" y="2440"/>
                  </a:lnTo>
                  <a:lnTo>
                    <a:pt x="43" y="2387"/>
                  </a:lnTo>
                  <a:lnTo>
                    <a:pt x="29" y="2334"/>
                  </a:lnTo>
                  <a:lnTo>
                    <a:pt x="16" y="2280"/>
                  </a:lnTo>
                  <a:lnTo>
                    <a:pt x="7" y="2226"/>
                  </a:lnTo>
                  <a:lnTo>
                    <a:pt x="2" y="2174"/>
                  </a:lnTo>
                  <a:lnTo>
                    <a:pt x="0" y="2123"/>
                  </a:lnTo>
                  <a:lnTo>
                    <a:pt x="31" y="2092"/>
                  </a:lnTo>
                  <a:lnTo>
                    <a:pt x="48" y="2142"/>
                  </a:lnTo>
                  <a:lnTo>
                    <a:pt x="72" y="2197"/>
                  </a:lnTo>
                  <a:lnTo>
                    <a:pt x="102" y="2253"/>
                  </a:lnTo>
                  <a:lnTo>
                    <a:pt x="137" y="2309"/>
                  </a:lnTo>
                  <a:lnTo>
                    <a:pt x="178" y="2358"/>
                  </a:lnTo>
                  <a:lnTo>
                    <a:pt x="228" y="2402"/>
                  </a:lnTo>
                  <a:lnTo>
                    <a:pt x="286" y="2434"/>
                  </a:lnTo>
                  <a:lnTo>
                    <a:pt x="353" y="2456"/>
                  </a:lnTo>
                  <a:lnTo>
                    <a:pt x="404" y="2444"/>
                  </a:lnTo>
                  <a:lnTo>
                    <a:pt x="455" y="2439"/>
                  </a:lnTo>
                  <a:lnTo>
                    <a:pt x="503" y="2432"/>
                  </a:lnTo>
                  <a:lnTo>
                    <a:pt x="549" y="2426"/>
                  </a:lnTo>
                  <a:lnTo>
                    <a:pt x="593" y="2413"/>
                  </a:lnTo>
                  <a:lnTo>
                    <a:pt x="635" y="2398"/>
                  </a:lnTo>
                  <a:lnTo>
                    <a:pt x="676" y="2374"/>
                  </a:lnTo>
                  <a:lnTo>
                    <a:pt x="716" y="2342"/>
                  </a:lnTo>
                  <a:lnTo>
                    <a:pt x="806" y="2192"/>
                  </a:lnTo>
                  <a:lnTo>
                    <a:pt x="846" y="2036"/>
                  </a:lnTo>
                  <a:lnTo>
                    <a:pt x="846" y="1876"/>
                  </a:lnTo>
                  <a:lnTo>
                    <a:pt x="820" y="1711"/>
                  </a:lnTo>
                  <a:lnTo>
                    <a:pt x="778" y="1543"/>
                  </a:lnTo>
                  <a:lnTo>
                    <a:pt x="735" y="1376"/>
                  </a:lnTo>
                  <a:lnTo>
                    <a:pt x="700" y="1207"/>
                  </a:lnTo>
                  <a:lnTo>
                    <a:pt x="685" y="1043"/>
                  </a:lnTo>
                  <a:lnTo>
                    <a:pt x="694" y="922"/>
                  </a:lnTo>
                  <a:lnTo>
                    <a:pt x="708" y="804"/>
                  </a:lnTo>
                  <a:lnTo>
                    <a:pt x="726" y="686"/>
                  </a:lnTo>
                  <a:lnTo>
                    <a:pt x="752" y="570"/>
                  </a:lnTo>
                  <a:lnTo>
                    <a:pt x="780" y="455"/>
                  </a:lnTo>
                  <a:lnTo>
                    <a:pt x="815" y="344"/>
                  </a:lnTo>
                  <a:lnTo>
                    <a:pt x="856" y="234"/>
                  </a:lnTo>
                  <a:lnTo>
                    <a:pt x="903" y="130"/>
                  </a:lnTo>
                  <a:lnTo>
                    <a:pt x="954" y="100"/>
                  </a:lnTo>
                  <a:lnTo>
                    <a:pt x="1010" y="71"/>
                  </a:lnTo>
                  <a:lnTo>
                    <a:pt x="1068" y="42"/>
                  </a:lnTo>
                  <a:lnTo>
                    <a:pt x="1130" y="20"/>
                  </a:lnTo>
                  <a:lnTo>
                    <a:pt x="1190" y="4"/>
                  </a:lnTo>
                  <a:lnTo>
                    <a:pt x="1254" y="0"/>
                  </a:lnTo>
                  <a:lnTo>
                    <a:pt x="1317" y="10"/>
                  </a:lnTo>
                  <a:lnTo>
                    <a:pt x="1380" y="37"/>
                  </a:lnTo>
                  <a:lnTo>
                    <a:pt x="1417" y="58"/>
                  </a:lnTo>
                  <a:lnTo>
                    <a:pt x="1446" y="86"/>
                  </a:lnTo>
                  <a:lnTo>
                    <a:pt x="1469" y="117"/>
                  </a:lnTo>
                  <a:lnTo>
                    <a:pt x="1487" y="154"/>
                  </a:lnTo>
                  <a:lnTo>
                    <a:pt x="1503" y="189"/>
                  </a:lnTo>
                  <a:lnTo>
                    <a:pt x="1518" y="227"/>
                  </a:lnTo>
                  <a:lnTo>
                    <a:pt x="1535" y="262"/>
                  </a:lnTo>
                  <a:lnTo>
                    <a:pt x="1558" y="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87"/>
            <p:cNvSpPr>
              <a:spLocks noChangeAspect="1"/>
            </p:cNvSpPr>
            <p:nvPr/>
          </p:nvSpPr>
          <p:spPr bwMode="auto">
            <a:xfrm>
              <a:off x="2391" y="1246"/>
              <a:ext cx="274" cy="385"/>
            </a:xfrm>
            <a:custGeom>
              <a:avLst/>
              <a:gdLst/>
              <a:ahLst/>
              <a:cxnLst>
                <a:cxn ang="0">
                  <a:pos x="750" y="540"/>
                </a:cxn>
                <a:cxn ang="0">
                  <a:pos x="740" y="649"/>
                </a:cxn>
                <a:cxn ang="0">
                  <a:pos x="726" y="761"/>
                </a:cxn>
                <a:cxn ang="0">
                  <a:pos x="703" y="870"/>
                </a:cxn>
                <a:cxn ang="0">
                  <a:pos x="672" y="977"/>
                </a:cxn>
                <a:cxn ang="0">
                  <a:pos x="627" y="1074"/>
                </a:cxn>
                <a:cxn ang="0">
                  <a:pos x="567" y="1163"/>
                </a:cxn>
                <a:cxn ang="0">
                  <a:pos x="487" y="1237"/>
                </a:cxn>
                <a:cxn ang="0">
                  <a:pos x="387" y="1298"/>
                </a:cxn>
                <a:cxn ang="0">
                  <a:pos x="347" y="1299"/>
                </a:cxn>
                <a:cxn ang="0">
                  <a:pos x="311" y="1299"/>
                </a:cxn>
                <a:cxn ang="0">
                  <a:pos x="277" y="1296"/>
                </a:cxn>
                <a:cxn ang="0">
                  <a:pos x="245" y="1292"/>
                </a:cxn>
                <a:cxn ang="0">
                  <a:pos x="212" y="1281"/>
                </a:cxn>
                <a:cxn ang="0">
                  <a:pos x="183" y="1267"/>
                </a:cxn>
                <a:cxn ang="0">
                  <a:pos x="153" y="1249"/>
                </a:cxn>
                <a:cxn ang="0">
                  <a:pos x="126" y="1225"/>
                </a:cxn>
                <a:cxn ang="0">
                  <a:pos x="56" y="1112"/>
                </a:cxn>
                <a:cxn ang="0">
                  <a:pos x="17" y="991"/>
                </a:cxn>
                <a:cxn ang="0">
                  <a:pos x="0" y="861"/>
                </a:cxn>
                <a:cxn ang="0">
                  <a:pos x="5" y="730"/>
                </a:cxn>
                <a:cxn ang="0">
                  <a:pos x="24" y="595"/>
                </a:cxn>
                <a:cxn ang="0">
                  <a:pos x="55" y="466"/>
                </a:cxn>
                <a:cxn ang="0">
                  <a:pos x="90" y="342"/>
                </a:cxn>
                <a:cxn ang="0">
                  <a:pos x="126" y="228"/>
                </a:cxn>
                <a:cxn ang="0">
                  <a:pos x="131" y="249"/>
                </a:cxn>
                <a:cxn ang="0">
                  <a:pos x="139" y="270"/>
                </a:cxn>
                <a:cxn ang="0">
                  <a:pos x="149" y="290"/>
                </a:cxn>
                <a:cxn ang="0">
                  <a:pos x="163" y="308"/>
                </a:cxn>
                <a:cxn ang="0">
                  <a:pos x="176" y="325"/>
                </a:cxn>
                <a:cxn ang="0">
                  <a:pos x="193" y="342"/>
                </a:cxn>
                <a:cxn ang="0">
                  <a:pos x="209" y="357"/>
                </a:cxn>
                <a:cxn ang="0">
                  <a:pos x="231" y="374"/>
                </a:cxn>
                <a:cxn ang="0">
                  <a:pos x="253" y="377"/>
                </a:cxn>
                <a:cxn ang="0">
                  <a:pos x="278" y="383"/>
                </a:cxn>
                <a:cxn ang="0">
                  <a:pos x="302" y="385"/>
                </a:cxn>
                <a:cxn ang="0">
                  <a:pos x="326" y="388"/>
                </a:cxn>
                <a:cxn ang="0">
                  <a:pos x="347" y="385"/>
                </a:cxn>
                <a:cxn ang="0">
                  <a:pos x="370" y="378"/>
                </a:cxn>
                <a:cxn ang="0">
                  <a:pos x="388" y="364"/>
                </a:cxn>
                <a:cxn ang="0">
                  <a:pos x="406" y="342"/>
                </a:cxn>
                <a:cxn ang="0">
                  <a:pos x="433" y="312"/>
                </a:cxn>
                <a:cxn ang="0">
                  <a:pos x="460" y="281"/>
                </a:cxn>
                <a:cxn ang="0">
                  <a:pos x="484" y="248"/>
                </a:cxn>
                <a:cxn ang="0">
                  <a:pos x="506" y="212"/>
                </a:cxn>
                <a:cxn ang="0">
                  <a:pos x="522" y="173"/>
                </a:cxn>
                <a:cxn ang="0">
                  <a:pos x="530" y="133"/>
                </a:cxn>
                <a:cxn ang="0">
                  <a:pos x="530" y="93"/>
                </a:cxn>
                <a:cxn ang="0">
                  <a:pos x="522" y="52"/>
                </a:cxn>
                <a:cxn ang="0">
                  <a:pos x="480" y="0"/>
                </a:cxn>
                <a:cxn ang="0">
                  <a:pos x="567" y="25"/>
                </a:cxn>
                <a:cxn ang="0">
                  <a:pos x="629" y="73"/>
                </a:cxn>
                <a:cxn ang="0">
                  <a:pos x="671" y="135"/>
                </a:cxn>
                <a:cxn ang="0">
                  <a:pos x="699" y="211"/>
                </a:cxn>
                <a:cxn ang="0">
                  <a:pos x="714" y="291"/>
                </a:cxn>
                <a:cxn ang="0">
                  <a:pos x="727" y="377"/>
                </a:cxn>
                <a:cxn ang="0">
                  <a:pos x="736" y="460"/>
                </a:cxn>
                <a:cxn ang="0">
                  <a:pos x="750" y="540"/>
                </a:cxn>
              </a:cxnLst>
              <a:rect l="0" t="0" r="r" b="b"/>
              <a:pathLst>
                <a:path w="750" h="1299">
                  <a:moveTo>
                    <a:pt x="750" y="540"/>
                  </a:moveTo>
                  <a:lnTo>
                    <a:pt x="740" y="649"/>
                  </a:lnTo>
                  <a:lnTo>
                    <a:pt x="726" y="761"/>
                  </a:lnTo>
                  <a:lnTo>
                    <a:pt x="703" y="870"/>
                  </a:lnTo>
                  <a:lnTo>
                    <a:pt x="672" y="977"/>
                  </a:lnTo>
                  <a:lnTo>
                    <a:pt x="627" y="1074"/>
                  </a:lnTo>
                  <a:lnTo>
                    <a:pt x="567" y="1163"/>
                  </a:lnTo>
                  <a:lnTo>
                    <a:pt x="487" y="1237"/>
                  </a:lnTo>
                  <a:lnTo>
                    <a:pt x="387" y="1298"/>
                  </a:lnTo>
                  <a:lnTo>
                    <a:pt x="347" y="1299"/>
                  </a:lnTo>
                  <a:lnTo>
                    <a:pt x="311" y="1299"/>
                  </a:lnTo>
                  <a:lnTo>
                    <a:pt x="277" y="1296"/>
                  </a:lnTo>
                  <a:lnTo>
                    <a:pt x="245" y="1292"/>
                  </a:lnTo>
                  <a:lnTo>
                    <a:pt x="212" y="1281"/>
                  </a:lnTo>
                  <a:lnTo>
                    <a:pt x="183" y="1267"/>
                  </a:lnTo>
                  <a:lnTo>
                    <a:pt x="153" y="1249"/>
                  </a:lnTo>
                  <a:lnTo>
                    <a:pt x="126" y="1225"/>
                  </a:lnTo>
                  <a:lnTo>
                    <a:pt x="56" y="1112"/>
                  </a:lnTo>
                  <a:lnTo>
                    <a:pt x="17" y="991"/>
                  </a:lnTo>
                  <a:lnTo>
                    <a:pt x="0" y="861"/>
                  </a:lnTo>
                  <a:lnTo>
                    <a:pt x="5" y="730"/>
                  </a:lnTo>
                  <a:lnTo>
                    <a:pt x="24" y="595"/>
                  </a:lnTo>
                  <a:lnTo>
                    <a:pt x="55" y="466"/>
                  </a:lnTo>
                  <a:lnTo>
                    <a:pt x="90" y="342"/>
                  </a:lnTo>
                  <a:lnTo>
                    <a:pt x="126" y="228"/>
                  </a:lnTo>
                  <a:lnTo>
                    <a:pt x="131" y="249"/>
                  </a:lnTo>
                  <a:lnTo>
                    <a:pt x="139" y="270"/>
                  </a:lnTo>
                  <a:lnTo>
                    <a:pt x="149" y="290"/>
                  </a:lnTo>
                  <a:lnTo>
                    <a:pt x="163" y="308"/>
                  </a:lnTo>
                  <a:lnTo>
                    <a:pt x="176" y="325"/>
                  </a:lnTo>
                  <a:lnTo>
                    <a:pt x="193" y="342"/>
                  </a:lnTo>
                  <a:lnTo>
                    <a:pt x="209" y="357"/>
                  </a:lnTo>
                  <a:lnTo>
                    <a:pt x="231" y="374"/>
                  </a:lnTo>
                  <a:lnTo>
                    <a:pt x="253" y="377"/>
                  </a:lnTo>
                  <a:lnTo>
                    <a:pt x="278" y="383"/>
                  </a:lnTo>
                  <a:lnTo>
                    <a:pt x="302" y="385"/>
                  </a:lnTo>
                  <a:lnTo>
                    <a:pt x="326" y="388"/>
                  </a:lnTo>
                  <a:lnTo>
                    <a:pt x="347" y="385"/>
                  </a:lnTo>
                  <a:lnTo>
                    <a:pt x="370" y="378"/>
                  </a:lnTo>
                  <a:lnTo>
                    <a:pt x="388" y="364"/>
                  </a:lnTo>
                  <a:lnTo>
                    <a:pt x="406" y="342"/>
                  </a:lnTo>
                  <a:lnTo>
                    <a:pt x="433" y="312"/>
                  </a:lnTo>
                  <a:lnTo>
                    <a:pt x="460" y="281"/>
                  </a:lnTo>
                  <a:lnTo>
                    <a:pt x="484" y="248"/>
                  </a:lnTo>
                  <a:lnTo>
                    <a:pt x="506" y="212"/>
                  </a:lnTo>
                  <a:lnTo>
                    <a:pt x="522" y="173"/>
                  </a:lnTo>
                  <a:lnTo>
                    <a:pt x="530" y="133"/>
                  </a:lnTo>
                  <a:lnTo>
                    <a:pt x="530" y="93"/>
                  </a:lnTo>
                  <a:lnTo>
                    <a:pt x="522" y="52"/>
                  </a:lnTo>
                  <a:lnTo>
                    <a:pt x="480" y="0"/>
                  </a:lnTo>
                  <a:lnTo>
                    <a:pt x="567" y="25"/>
                  </a:lnTo>
                  <a:lnTo>
                    <a:pt x="629" y="73"/>
                  </a:lnTo>
                  <a:lnTo>
                    <a:pt x="671" y="135"/>
                  </a:lnTo>
                  <a:lnTo>
                    <a:pt x="699" y="211"/>
                  </a:lnTo>
                  <a:lnTo>
                    <a:pt x="714" y="291"/>
                  </a:lnTo>
                  <a:lnTo>
                    <a:pt x="727" y="377"/>
                  </a:lnTo>
                  <a:lnTo>
                    <a:pt x="736" y="460"/>
                  </a:lnTo>
                  <a:lnTo>
                    <a:pt x="750" y="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88"/>
            <p:cNvSpPr>
              <a:spLocks noChangeAspect="1"/>
            </p:cNvSpPr>
            <p:nvPr/>
          </p:nvSpPr>
          <p:spPr bwMode="auto">
            <a:xfrm>
              <a:off x="2500" y="1255"/>
              <a:ext cx="40" cy="37"/>
            </a:xfrm>
            <a:custGeom>
              <a:avLst/>
              <a:gdLst/>
              <a:ahLst/>
              <a:cxnLst>
                <a:cxn ang="0">
                  <a:pos x="105" y="49"/>
                </a:cxn>
                <a:cxn ang="0">
                  <a:pos x="107" y="56"/>
                </a:cxn>
                <a:cxn ang="0">
                  <a:pos x="107" y="64"/>
                </a:cxn>
                <a:cxn ang="0">
                  <a:pos x="104" y="73"/>
                </a:cxn>
                <a:cxn ang="0">
                  <a:pos x="101" y="81"/>
                </a:cxn>
                <a:cxn ang="0">
                  <a:pos x="96" y="88"/>
                </a:cxn>
                <a:cxn ang="0">
                  <a:pos x="88" y="95"/>
                </a:cxn>
                <a:cxn ang="0">
                  <a:pos x="81" y="98"/>
                </a:cxn>
                <a:cxn ang="0">
                  <a:pos x="74" y="101"/>
                </a:cxn>
                <a:cxn ang="0">
                  <a:pos x="62" y="100"/>
                </a:cxn>
                <a:cxn ang="0">
                  <a:pos x="51" y="100"/>
                </a:cxn>
                <a:cxn ang="0">
                  <a:pos x="39" y="98"/>
                </a:cxn>
                <a:cxn ang="0">
                  <a:pos x="29" y="97"/>
                </a:cxn>
                <a:cxn ang="0">
                  <a:pos x="20" y="91"/>
                </a:cxn>
                <a:cxn ang="0">
                  <a:pos x="13" y="87"/>
                </a:cxn>
                <a:cxn ang="0">
                  <a:pos x="6" y="77"/>
                </a:cxn>
                <a:cxn ang="0">
                  <a:pos x="3" y="69"/>
                </a:cxn>
                <a:cxn ang="0">
                  <a:pos x="0" y="49"/>
                </a:cxn>
                <a:cxn ang="0">
                  <a:pos x="11" y="29"/>
                </a:cxn>
                <a:cxn ang="0">
                  <a:pos x="29" y="14"/>
                </a:cxn>
                <a:cxn ang="0">
                  <a:pos x="53" y="4"/>
                </a:cxn>
                <a:cxn ang="0">
                  <a:pos x="76" y="0"/>
                </a:cxn>
                <a:cxn ang="0">
                  <a:pos x="94" y="4"/>
                </a:cxn>
                <a:cxn ang="0">
                  <a:pos x="104" y="19"/>
                </a:cxn>
                <a:cxn ang="0">
                  <a:pos x="105" y="49"/>
                </a:cxn>
              </a:cxnLst>
              <a:rect l="0" t="0" r="r" b="b"/>
              <a:pathLst>
                <a:path w="107" h="101">
                  <a:moveTo>
                    <a:pt x="105" y="49"/>
                  </a:moveTo>
                  <a:lnTo>
                    <a:pt x="107" y="56"/>
                  </a:lnTo>
                  <a:lnTo>
                    <a:pt x="107" y="64"/>
                  </a:lnTo>
                  <a:lnTo>
                    <a:pt x="104" y="73"/>
                  </a:lnTo>
                  <a:lnTo>
                    <a:pt x="101" y="81"/>
                  </a:lnTo>
                  <a:lnTo>
                    <a:pt x="96" y="88"/>
                  </a:lnTo>
                  <a:lnTo>
                    <a:pt x="88" y="95"/>
                  </a:lnTo>
                  <a:lnTo>
                    <a:pt x="81" y="98"/>
                  </a:lnTo>
                  <a:lnTo>
                    <a:pt x="74" y="101"/>
                  </a:lnTo>
                  <a:lnTo>
                    <a:pt x="62" y="100"/>
                  </a:lnTo>
                  <a:lnTo>
                    <a:pt x="51" y="100"/>
                  </a:lnTo>
                  <a:lnTo>
                    <a:pt x="39" y="98"/>
                  </a:lnTo>
                  <a:lnTo>
                    <a:pt x="29" y="97"/>
                  </a:lnTo>
                  <a:lnTo>
                    <a:pt x="20" y="91"/>
                  </a:lnTo>
                  <a:lnTo>
                    <a:pt x="13" y="87"/>
                  </a:lnTo>
                  <a:lnTo>
                    <a:pt x="6" y="77"/>
                  </a:lnTo>
                  <a:lnTo>
                    <a:pt x="3" y="69"/>
                  </a:lnTo>
                  <a:lnTo>
                    <a:pt x="0" y="49"/>
                  </a:lnTo>
                  <a:lnTo>
                    <a:pt x="11" y="29"/>
                  </a:lnTo>
                  <a:lnTo>
                    <a:pt x="29" y="14"/>
                  </a:lnTo>
                  <a:lnTo>
                    <a:pt x="53" y="4"/>
                  </a:lnTo>
                  <a:lnTo>
                    <a:pt x="76" y="0"/>
                  </a:lnTo>
                  <a:lnTo>
                    <a:pt x="94" y="4"/>
                  </a:lnTo>
                  <a:lnTo>
                    <a:pt x="104" y="19"/>
                  </a:lnTo>
                  <a:lnTo>
                    <a:pt x="105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9"/>
            <p:cNvSpPr>
              <a:spLocks noChangeAspect="1"/>
            </p:cNvSpPr>
            <p:nvPr/>
          </p:nvSpPr>
          <p:spPr bwMode="auto">
            <a:xfrm>
              <a:off x="2787" y="1265"/>
              <a:ext cx="261" cy="403"/>
            </a:xfrm>
            <a:custGeom>
              <a:avLst/>
              <a:gdLst/>
              <a:ahLst/>
              <a:cxnLst>
                <a:cxn ang="0">
                  <a:pos x="713" y="377"/>
                </a:cxn>
                <a:cxn ang="0">
                  <a:pos x="703" y="607"/>
                </a:cxn>
                <a:cxn ang="0">
                  <a:pos x="647" y="828"/>
                </a:cxn>
                <a:cxn ang="0">
                  <a:pos x="564" y="1039"/>
                </a:cxn>
                <a:cxn ang="0">
                  <a:pos x="490" y="1178"/>
                </a:cxn>
                <a:cxn ang="0">
                  <a:pos x="424" y="1226"/>
                </a:cxn>
                <a:cxn ang="0">
                  <a:pos x="344" y="1246"/>
                </a:cxn>
                <a:cxn ang="0">
                  <a:pos x="260" y="1247"/>
                </a:cxn>
                <a:cxn ang="0">
                  <a:pos x="153" y="1201"/>
                </a:cxn>
                <a:cxn ang="0">
                  <a:pos x="67" y="1085"/>
                </a:cxn>
                <a:cxn ang="0">
                  <a:pos x="22" y="949"/>
                </a:cxn>
                <a:cxn ang="0">
                  <a:pos x="2" y="799"/>
                </a:cxn>
                <a:cxn ang="0">
                  <a:pos x="7" y="702"/>
                </a:cxn>
                <a:cxn ang="0">
                  <a:pos x="11" y="657"/>
                </a:cxn>
                <a:cxn ang="0">
                  <a:pos x="7" y="612"/>
                </a:cxn>
                <a:cxn ang="0">
                  <a:pos x="11" y="564"/>
                </a:cxn>
                <a:cxn ang="0">
                  <a:pos x="29" y="511"/>
                </a:cxn>
                <a:cxn ang="0">
                  <a:pos x="42" y="453"/>
                </a:cxn>
                <a:cxn ang="0">
                  <a:pos x="52" y="395"/>
                </a:cxn>
                <a:cxn ang="0">
                  <a:pos x="68" y="338"/>
                </a:cxn>
                <a:cxn ang="0">
                  <a:pos x="75" y="335"/>
                </a:cxn>
                <a:cxn ang="0">
                  <a:pos x="85" y="369"/>
                </a:cxn>
                <a:cxn ang="0">
                  <a:pos x="118" y="393"/>
                </a:cxn>
                <a:cxn ang="0">
                  <a:pos x="157" y="412"/>
                </a:cxn>
                <a:cxn ang="0">
                  <a:pos x="216" y="433"/>
                </a:cxn>
                <a:cxn ang="0">
                  <a:pos x="292" y="418"/>
                </a:cxn>
                <a:cxn ang="0">
                  <a:pos x="361" y="372"/>
                </a:cxn>
                <a:cxn ang="0">
                  <a:pos x="420" y="311"/>
                </a:cxn>
                <a:cxn ang="0">
                  <a:pos x="451" y="256"/>
                </a:cxn>
                <a:cxn ang="0">
                  <a:pos x="464" y="208"/>
                </a:cxn>
                <a:cxn ang="0">
                  <a:pos x="468" y="162"/>
                </a:cxn>
                <a:cxn ang="0">
                  <a:pos x="457" y="115"/>
                </a:cxn>
                <a:cxn ang="0">
                  <a:pos x="431" y="86"/>
                </a:cxn>
                <a:cxn ang="0">
                  <a:pos x="414" y="65"/>
                </a:cxn>
                <a:cxn ang="0">
                  <a:pos x="406" y="38"/>
                </a:cxn>
                <a:cxn ang="0">
                  <a:pos x="398" y="11"/>
                </a:cxn>
                <a:cxn ang="0">
                  <a:pos x="451" y="3"/>
                </a:cxn>
                <a:cxn ang="0">
                  <a:pos x="547" y="43"/>
                </a:cxn>
                <a:cxn ang="0">
                  <a:pos x="618" y="119"/>
                </a:cxn>
                <a:cxn ang="0">
                  <a:pos x="672" y="211"/>
                </a:cxn>
              </a:cxnLst>
              <a:rect l="0" t="0" r="r" b="b"/>
              <a:pathLst>
                <a:path w="714" h="1249">
                  <a:moveTo>
                    <a:pt x="694" y="259"/>
                  </a:moveTo>
                  <a:lnTo>
                    <a:pt x="713" y="377"/>
                  </a:lnTo>
                  <a:lnTo>
                    <a:pt x="714" y="494"/>
                  </a:lnTo>
                  <a:lnTo>
                    <a:pt x="703" y="607"/>
                  </a:lnTo>
                  <a:lnTo>
                    <a:pt x="680" y="719"/>
                  </a:lnTo>
                  <a:lnTo>
                    <a:pt x="647" y="828"/>
                  </a:lnTo>
                  <a:lnTo>
                    <a:pt x="607" y="935"/>
                  </a:lnTo>
                  <a:lnTo>
                    <a:pt x="564" y="1039"/>
                  </a:lnTo>
                  <a:lnTo>
                    <a:pt x="519" y="1142"/>
                  </a:lnTo>
                  <a:lnTo>
                    <a:pt x="490" y="1178"/>
                  </a:lnTo>
                  <a:lnTo>
                    <a:pt x="459" y="1206"/>
                  </a:lnTo>
                  <a:lnTo>
                    <a:pt x="424" y="1226"/>
                  </a:lnTo>
                  <a:lnTo>
                    <a:pt x="386" y="1240"/>
                  </a:lnTo>
                  <a:lnTo>
                    <a:pt x="344" y="1246"/>
                  </a:lnTo>
                  <a:lnTo>
                    <a:pt x="302" y="1249"/>
                  </a:lnTo>
                  <a:lnTo>
                    <a:pt x="260" y="1247"/>
                  </a:lnTo>
                  <a:lnTo>
                    <a:pt x="218" y="1246"/>
                  </a:lnTo>
                  <a:lnTo>
                    <a:pt x="153" y="1201"/>
                  </a:lnTo>
                  <a:lnTo>
                    <a:pt x="105" y="1147"/>
                  </a:lnTo>
                  <a:lnTo>
                    <a:pt x="67" y="1085"/>
                  </a:lnTo>
                  <a:lnTo>
                    <a:pt x="42" y="1021"/>
                  </a:lnTo>
                  <a:lnTo>
                    <a:pt x="22" y="949"/>
                  </a:lnTo>
                  <a:lnTo>
                    <a:pt x="11" y="876"/>
                  </a:lnTo>
                  <a:lnTo>
                    <a:pt x="2" y="799"/>
                  </a:lnTo>
                  <a:lnTo>
                    <a:pt x="0" y="726"/>
                  </a:lnTo>
                  <a:lnTo>
                    <a:pt x="7" y="702"/>
                  </a:lnTo>
                  <a:lnTo>
                    <a:pt x="11" y="680"/>
                  </a:lnTo>
                  <a:lnTo>
                    <a:pt x="11" y="657"/>
                  </a:lnTo>
                  <a:lnTo>
                    <a:pt x="9" y="636"/>
                  </a:lnTo>
                  <a:lnTo>
                    <a:pt x="7" y="612"/>
                  </a:lnTo>
                  <a:lnTo>
                    <a:pt x="7" y="590"/>
                  </a:lnTo>
                  <a:lnTo>
                    <a:pt x="11" y="564"/>
                  </a:lnTo>
                  <a:lnTo>
                    <a:pt x="21" y="539"/>
                  </a:lnTo>
                  <a:lnTo>
                    <a:pt x="29" y="511"/>
                  </a:lnTo>
                  <a:lnTo>
                    <a:pt x="36" y="483"/>
                  </a:lnTo>
                  <a:lnTo>
                    <a:pt x="42" y="453"/>
                  </a:lnTo>
                  <a:lnTo>
                    <a:pt x="47" y="425"/>
                  </a:lnTo>
                  <a:lnTo>
                    <a:pt x="52" y="395"/>
                  </a:lnTo>
                  <a:lnTo>
                    <a:pt x="59" y="366"/>
                  </a:lnTo>
                  <a:lnTo>
                    <a:pt x="68" y="338"/>
                  </a:lnTo>
                  <a:lnTo>
                    <a:pt x="83" y="311"/>
                  </a:lnTo>
                  <a:lnTo>
                    <a:pt x="75" y="335"/>
                  </a:lnTo>
                  <a:lnTo>
                    <a:pt x="77" y="355"/>
                  </a:lnTo>
                  <a:lnTo>
                    <a:pt x="85" y="369"/>
                  </a:lnTo>
                  <a:lnTo>
                    <a:pt x="101" y="383"/>
                  </a:lnTo>
                  <a:lnTo>
                    <a:pt x="118" y="393"/>
                  </a:lnTo>
                  <a:lnTo>
                    <a:pt x="137" y="404"/>
                  </a:lnTo>
                  <a:lnTo>
                    <a:pt x="157" y="412"/>
                  </a:lnTo>
                  <a:lnTo>
                    <a:pt x="175" y="425"/>
                  </a:lnTo>
                  <a:lnTo>
                    <a:pt x="216" y="433"/>
                  </a:lnTo>
                  <a:lnTo>
                    <a:pt x="256" y="431"/>
                  </a:lnTo>
                  <a:lnTo>
                    <a:pt x="292" y="418"/>
                  </a:lnTo>
                  <a:lnTo>
                    <a:pt x="329" y="398"/>
                  </a:lnTo>
                  <a:lnTo>
                    <a:pt x="361" y="372"/>
                  </a:lnTo>
                  <a:lnTo>
                    <a:pt x="392" y="342"/>
                  </a:lnTo>
                  <a:lnTo>
                    <a:pt x="420" y="311"/>
                  </a:lnTo>
                  <a:lnTo>
                    <a:pt x="445" y="280"/>
                  </a:lnTo>
                  <a:lnTo>
                    <a:pt x="451" y="256"/>
                  </a:lnTo>
                  <a:lnTo>
                    <a:pt x="458" y="232"/>
                  </a:lnTo>
                  <a:lnTo>
                    <a:pt x="464" y="208"/>
                  </a:lnTo>
                  <a:lnTo>
                    <a:pt x="468" y="186"/>
                  </a:lnTo>
                  <a:lnTo>
                    <a:pt x="468" y="162"/>
                  </a:lnTo>
                  <a:lnTo>
                    <a:pt x="465" y="139"/>
                  </a:lnTo>
                  <a:lnTo>
                    <a:pt x="457" y="115"/>
                  </a:lnTo>
                  <a:lnTo>
                    <a:pt x="445" y="93"/>
                  </a:lnTo>
                  <a:lnTo>
                    <a:pt x="431" y="86"/>
                  </a:lnTo>
                  <a:lnTo>
                    <a:pt x="422" y="77"/>
                  </a:lnTo>
                  <a:lnTo>
                    <a:pt x="414" y="65"/>
                  </a:lnTo>
                  <a:lnTo>
                    <a:pt x="410" y="53"/>
                  </a:lnTo>
                  <a:lnTo>
                    <a:pt x="406" y="38"/>
                  </a:lnTo>
                  <a:lnTo>
                    <a:pt x="403" y="25"/>
                  </a:lnTo>
                  <a:lnTo>
                    <a:pt x="398" y="11"/>
                  </a:lnTo>
                  <a:lnTo>
                    <a:pt x="393" y="0"/>
                  </a:lnTo>
                  <a:lnTo>
                    <a:pt x="451" y="3"/>
                  </a:lnTo>
                  <a:lnTo>
                    <a:pt x="502" y="18"/>
                  </a:lnTo>
                  <a:lnTo>
                    <a:pt x="547" y="43"/>
                  </a:lnTo>
                  <a:lnTo>
                    <a:pt x="586" y="79"/>
                  </a:lnTo>
                  <a:lnTo>
                    <a:pt x="618" y="119"/>
                  </a:lnTo>
                  <a:lnTo>
                    <a:pt x="648" y="165"/>
                  </a:lnTo>
                  <a:lnTo>
                    <a:pt x="672" y="211"/>
                  </a:lnTo>
                  <a:lnTo>
                    <a:pt x="694" y="2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0"/>
            <p:cNvSpPr>
              <a:spLocks noChangeAspect="1"/>
            </p:cNvSpPr>
            <p:nvPr/>
          </p:nvSpPr>
          <p:spPr bwMode="auto">
            <a:xfrm>
              <a:off x="2874" y="1306"/>
              <a:ext cx="37" cy="39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97" y="13"/>
                </a:cxn>
                <a:cxn ang="0">
                  <a:pos x="100" y="26"/>
                </a:cxn>
                <a:cxn ang="0">
                  <a:pos x="98" y="40"/>
                </a:cxn>
                <a:cxn ang="0">
                  <a:pos x="95" y="54"/>
                </a:cxn>
                <a:cxn ang="0">
                  <a:pos x="88" y="67"/>
                </a:cxn>
                <a:cxn ang="0">
                  <a:pos x="81" y="81"/>
                </a:cxn>
                <a:cxn ang="0">
                  <a:pos x="71" y="93"/>
                </a:cxn>
                <a:cxn ang="0">
                  <a:pos x="62" y="106"/>
                </a:cxn>
                <a:cxn ang="0">
                  <a:pos x="47" y="103"/>
                </a:cxn>
                <a:cxn ang="0">
                  <a:pos x="35" y="100"/>
                </a:cxn>
                <a:cxn ang="0">
                  <a:pos x="22" y="93"/>
                </a:cxn>
                <a:cxn ang="0">
                  <a:pos x="12" y="86"/>
                </a:cxn>
                <a:cxn ang="0">
                  <a:pos x="2" y="76"/>
                </a:cxn>
                <a:cxn ang="0">
                  <a:pos x="0" y="67"/>
                </a:cxn>
                <a:cxn ang="0">
                  <a:pos x="0" y="55"/>
                </a:cxn>
                <a:cxn ang="0">
                  <a:pos x="9" y="44"/>
                </a:cxn>
                <a:cxn ang="0">
                  <a:pos x="11" y="26"/>
                </a:cxn>
                <a:cxn ang="0">
                  <a:pos x="18" y="15"/>
                </a:cxn>
                <a:cxn ang="0">
                  <a:pos x="26" y="6"/>
                </a:cxn>
                <a:cxn ang="0">
                  <a:pos x="39" y="3"/>
                </a:cxn>
                <a:cxn ang="0">
                  <a:pos x="52" y="0"/>
                </a:cxn>
                <a:cxn ang="0">
                  <a:pos x="66" y="0"/>
                </a:cxn>
                <a:cxn ang="0">
                  <a:pos x="78" y="0"/>
                </a:cxn>
                <a:cxn ang="0">
                  <a:pos x="92" y="2"/>
                </a:cxn>
              </a:cxnLst>
              <a:rect l="0" t="0" r="r" b="b"/>
              <a:pathLst>
                <a:path w="100" h="106">
                  <a:moveTo>
                    <a:pt x="92" y="2"/>
                  </a:moveTo>
                  <a:lnTo>
                    <a:pt x="97" y="13"/>
                  </a:lnTo>
                  <a:lnTo>
                    <a:pt x="100" y="26"/>
                  </a:lnTo>
                  <a:lnTo>
                    <a:pt x="98" y="40"/>
                  </a:lnTo>
                  <a:lnTo>
                    <a:pt x="95" y="54"/>
                  </a:lnTo>
                  <a:lnTo>
                    <a:pt x="88" y="67"/>
                  </a:lnTo>
                  <a:lnTo>
                    <a:pt x="81" y="81"/>
                  </a:lnTo>
                  <a:lnTo>
                    <a:pt x="71" y="93"/>
                  </a:lnTo>
                  <a:lnTo>
                    <a:pt x="62" y="106"/>
                  </a:lnTo>
                  <a:lnTo>
                    <a:pt x="47" y="103"/>
                  </a:lnTo>
                  <a:lnTo>
                    <a:pt x="35" y="100"/>
                  </a:lnTo>
                  <a:lnTo>
                    <a:pt x="22" y="93"/>
                  </a:lnTo>
                  <a:lnTo>
                    <a:pt x="12" y="86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11" y="26"/>
                  </a:lnTo>
                  <a:lnTo>
                    <a:pt x="18" y="15"/>
                  </a:lnTo>
                  <a:lnTo>
                    <a:pt x="26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71"/>
            <p:cNvSpPr>
              <a:spLocks noChangeAspect="1" noChangeArrowheads="1"/>
            </p:cNvSpPr>
            <p:nvPr/>
          </p:nvSpPr>
          <p:spPr bwMode="auto">
            <a:xfrm>
              <a:off x="3242" y="1417"/>
              <a:ext cx="4" cy="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73" name="Rectangle 72"/>
            <p:cNvSpPr>
              <a:spLocks noChangeAspect="1" noChangeArrowheads="1"/>
            </p:cNvSpPr>
            <p:nvPr/>
          </p:nvSpPr>
          <p:spPr bwMode="auto">
            <a:xfrm>
              <a:off x="3204" y="1550"/>
              <a:ext cx="8" cy="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74" name="Freeform 73"/>
            <p:cNvSpPr>
              <a:spLocks noChangeAspect="1"/>
            </p:cNvSpPr>
            <p:nvPr/>
          </p:nvSpPr>
          <p:spPr bwMode="auto">
            <a:xfrm>
              <a:off x="1832" y="1847"/>
              <a:ext cx="209" cy="341"/>
            </a:xfrm>
            <a:custGeom>
              <a:avLst/>
              <a:gdLst/>
              <a:ahLst/>
              <a:cxnLst>
                <a:cxn ang="0">
                  <a:pos x="480" y="177"/>
                </a:cxn>
                <a:cxn ang="0">
                  <a:pos x="519" y="262"/>
                </a:cxn>
                <a:cxn ang="0">
                  <a:pos x="542" y="350"/>
                </a:cxn>
                <a:cxn ang="0">
                  <a:pos x="550" y="438"/>
                </a:cxn>
                <a:cxn ang="0">
                  <a:pos x="553" y="528"/>
                </a:cxn>
                <a:cxn ang="0">
                  <a:pos x="550" y="618"/>
                </a:cxn>
                <a:cxn ang="0">
                  <a:pos x="550" y="712"/>
                </a:cxn>
                <a:cxn ang="0">
                  <a:pos x="556" y="807"/>
                </a:cxn>
                <a:cxn ang="0">
                  <a:pos x="573" y="904"/>
                </a:cxn>
                <a:cxn ang="0">
                  <a:pos x="547" y="919"/>
                </a:cxn>
                <a:cxn ang="0">
                  <a:pos x="522" y="929"/>
                </a:cxn>
                <a:cxn ang="0">
                  <a:pos x="495" y="932"/>
                </a:cxn>
                <a:cxn ang="0">
                  <a:pos x="469" y="932"/>
                </a:cxn>
                <a:cxn ang="0">
                  <a:pos x="440" y="925"/>
                </a:cxn>
                <a:cxn ang="0">
                  <a:pos x="415" y="914"/>
                </a:cxn>
                <a:cxn ang="0">
                  <a:pos x="388" y="900"/>
                </a:cxn>
                <a:cxn ang="0">
                  <a:pos x="366" y="883"/>
                </a:cxn>
                <a:cxn ang="0">
                  <a:pos x="284" y="809"/>
                </a:cxn>
                <a:cxn ang="0">
                  <a:pos x="208" y="735"/>
                </a:cxn>
                <a:cxn ang="0">
                  <a:pos x="139" y="655"/>
                </a:cxn>
                <a:cxn ang="0">
                  <a:pos x="83" y="571"/>
                </a:cxn>
                <a:cxn ang="0">
                  <a:pos x="38" y="481"/>
                </a:cxn>
                <a:cxn ang="0">
                  <a:pos x="10" y="387"/>
                </a:cxn>
                <a:cxn ang="0">
                  <a:pos x="0" y="286"/>
                </a:cxn>
                <a:cxn ang="0">
                  <a:pos x="13" y="177"/>
                </a:cxn>
                <a:cxn ang="0">
                  <a:pos x="27" y="143"/>
                </a:cxn>
                <a:cxn ang="0">
                  <a:pos x="48" y="114"/>
                </a:cxn>
                <a:cxn ang="0">
                  <a:pos x="72" y="89"/>
                </a:cxn>
                <a:cxn ang="0">
                  <a:pos x="101" y="69"/>
                </a:cxn>
                <a:cxn ang="0">
                  <a:pos x="132" y="48"/>
                </a:cxn>
                <a:cxn ang="0">
                  <a:pos x="165" y="31"/>
                </a:cxn>
                <a:cxn ang="0">
                  <a:pos x="197" y="14"/>
                </a:cxn>
                <a:cxn ang="0">
                  <a:pos x="231" y="0"/>
                </a:cxn>
                <a:cxn ang="0">
                  <a:pos x="272" y="3"/>
                </a:cxn>
                <a:cxn ang="0">
                  <a:pos x="311" y="13"/>
                </a:cxn>
                <a:cxn ang="0">
                  <a:pos x="348" y="29"/>
                </a:cxn>
                <a:cxn ang="0">
                  <a:pos x="381" y="52"/>
                </a:cxn>
                <a:cxn ang="0">
                  <a:pos x="411" y="77"/>
                </a:cxn>
                <a:cxn ang="0">
                  <a:pos x="439" y="108"/>
                </a:cxn>
                <a:cxn ang="0">
                  <a:pos x="460" y="141"/>
                </a:cxn>
                <a:cxn ang="0">
                  <a:pos x="480" y="177"/>
                </a:cxn>
              </a:cxnLst>
              <a:rect l="0" t="0" r="r" b="b"/>
              <a:pathLst>
                <a:path w="573" h="932">
                  <a:moveTo>
                    <a:pt x="480" y="177"/>
                  </a:moveTo>
                  <a:lnTo>
                    <a:pt x="519" y="262"/>
                  </a:lnTo>
                  <a:lnTo>
                    <a:pt x="542" y="350"/>
                  </a:lnTo>
                  <a:lnTo>
                    <a:pt x="550" y="438"/>
                  </a:lnTo>
                  <a:lnTo>
                    <a:pt x="553" y="528"/>
                  </a:lnTo>
                  <a:lnTo>
                    <a:pt x="550" y="618"/>
                  </a:lnTo>
                  <a:lnTo>
                    <a:pt x="550" y="712"/>
                  </a:lnTo>
                  <a:lnTo>
                    <a:pt x="556" y="807"/>
                  </a:lnTo>
                  <a:lnTo>
                    <a:pt x="573" y="904"/>
                  </a:lnTo>
                  <a:lnTo>
                    <a:pt x="547" y="919"/>
                  </a:lnTo>
                  <a:lnTo>
                    <a:pt x="522" y="929"/>
                  </a:lnTo>
                  <a:lnTo>
                    <a:pt x="495" y="932"/>
                  </a:lnTo>
                  <a:lnTo>
                    <a:pt x="469" y="932"/>
                  </a:lnTo>
                  <a:lnTo>
                    <a:pt x="440" y="925"/>
                  </a:lnTo>
                  <a:lnTo>
                    <a:pt x="415" y="914"/>
                  </a:lnTo>
                  <a:lnTo>
                    <a:pt x="388" y="900"/>
                  </a:lnTo>
                  <a:lnTo>
                    <a:pt x="366" y="883"/>
                  </a:lnTo>
                  <a:lnTo>
                    <a:pt x="284" y="809"/>
                  </a:lnTo>
                  <a:lnTo>
                    <a:pt x="208" y="735"/>
                  </a:lnTo>
                  <a:lnTo>
                    <a:pt x="139" y="655"/>
                  </a:lnTo>
                  <a:lnTo>
                    <a:pt x="83" y="571"/>
                  </a:lnTo>
                  <a:lnTo>
                    <a:pt x="38" y="481"/>
                  </a:lnTo>
                  <a:lnTo>
                    <a:pt x="10" y="387"/>
                  </a:lnTo>
                  <a:lnTo>
                    <a:pt x="0" y="286"/>
                  </a:lnTo>
                  <a:lnTo>
                    <a:pt x="13" y="177"/>
                  </a:lnTo>
                  <a:lnTo>
                    <a:pt x="27" y="143"/>
                  </a:lnTo>
                  <a:lnTo>
                    <a:pt x="48" y="114"/>
                  </a:lnTo>
                  <a:lnTo>
                    <a:pt x="72" y="89"/>
                  </a:lnTo>
                  <a:lnTo>
                    <a:pt x="101" y="69"/>
                  </a:lnTo>
                  <a:lnTo>
                    <a:pt x="132" y="48"/>
                  </a:lnTo>
                  <a:lnTo>
                    <a:pt x="165" y="31"/>
                  </a:lnTo>
                  <a:lnTo>
                    <a:pt x="197" y="14"/>
                  </a:lnTo>
                  <a:lnTo>
                    <a:pt x="231" y="0"/>
                  </a:lnTo>
                  <a:lnTo>
                    <a:pt x="272" y="3"/>
                  </a:lnTo>
                  <a:lnTo>
                    <a:pt x="311" y="13"/>
                  </a:lnTo>
                  <a:lnTo>
                    <a:pt x="348" y="29"/>
                  </a:lnTo>
                  <a:lnTo>
                    <a:pt x="381" y="52"/>
                  </a:lnTo>
                  <a:lnTo>
                    <a:pt x="411" y="77"/>
                  </a:lnTo>
                  <a:lnTo>
                    <a:pt x="439" y="108"/>
                  </a:lnTo>
                  <a:lnTo>
                    <a:pt x="460" y="141"/>
                  </a:lnTo>
                  <a:lnTo>
                    <a:pt x="480" y="17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 noChangeAspect="1"/>
            </p:cNvSpPr>
            <p:nvPr/>
          </p:nvSpPr>
          <p:spPr bwMode="auto">
            <a:xfrm>
              <a:off x="3113" y="1916"/>
              <a:ext cx="182" cy="215"/>
            </a:xfrm>
            <a:custGeom>
              <a:avLst/>
              <a:gdLst/>
              <a:ahLst/>
              <a:cxnLst>
                <a:cxn ang="0">
                  <a:pos x="498" y="112"/>
                </a:cxn>
                <a:cxn ang="0">
                  <a:pos x="498" y="164"/>
                </a:cxn>
                <a:cxn ang="0">
                  <a:pos x="436" y="167"/>
                </a:cxn>
                <a:cxn ang="0">
                  <a:pos x="379" y="184"/>
                </a:cxn>
                <a:cxn ang="0">
                  <a:pos x="322" y="212"/>
                </a:cxn>
                <a:cxn ang="0">
                  <a:pos x="272" y="249"/>
                </a:cxn>
                <a:cxn ang="0">
                  <a:pos x="221" y="290"/>
                </a:cxn>
                <a:cxn ang="0">
                  <a:pos x="176" y="337"/>
                </a:cxn>
                <a:cxn ang="0">
                  <a:pos x="133" y="385"/>
                </a:cxn>
                <a:cxn ang="0">
                  <a:pos x="93" y="435"/>
                </a:cxn>
                <a:cxn ang="0">
                  <a:pos x="78" y="453"/>
                </a:cxn>
                <a:cxn ang="0">
                  <a:pos x="68" y="474"/>
                </a:cxn>
                <a:cxn ang="0">
                  <a:pos x="58" y="495"/>
                </a:cxn>
                <a:cxn ang="0">
                  <a:pos x="51" y="516"/>
                </a:cxn>
                <a:cxn ang="0">
                  <a:pos x="40" y="535"/>
                </a:cxn>
                <a:cxn ang="0">
                  <a:pos x="30" y="554"/>
                </a:cxn>
                <a:cxn ang="0">
                  <a:pos x="16" y="571"/>
                </a:cxn>
                <a:cxn ang="0">
                  <a:pos x="0" y="589"/>
                </a:cxn>
                <a:cxn ang="0">
                  <a:pos x="93" y="237"/>
                </a:cxn>
                <a:cxn ang="0">
                  <a:pos x="133" y="192"/>
                </a:cxn>
                <a:cxn ang="0">
                  <a:pos x="182" y="138"/>
                </a:cxn>
                <a:cxn ang="0">
                  <a:pos x="237" y="81"/>
                </a:cxn>
                <a:cxn ang="0">
                  <a:pos x="296" y="33"/>
                </a:cxn>
                <a:cxn ang="0">
                  <a:pos x="352" y="2"/>
                </a:cxn>
                <a:cxn ang="0">
                  <a:pos x="408" y="0"/>
                </a:cxn>
                <a:cxn ang="0">
                  <a:pos x="457" y="32"/>
                </a:cxn>
                <a:cxn ang="0">
                  <a:pos x="498" y="112"/>
                </a:cxn>
              </a:cxnLst>
              <a:rect l="0" t="0" r="r" b="b"/>
              <a:pathLst>
                <a:path w="498" h="589">
                  <a:moveTo>
                    <a:pt x="498" y="112"/>
                  </a:moveTo>
                  <a:lnTo>
                    <a:pt x="498" y="164"/>
                  </a:lnTo>
                  <a:lnTo>
                    <a:pt x="436" y="167"/>
                  </a:lnTo>
                  <a:lnTo>
                    <a:pt x="379" y="184"/>
                  </a:lnTo>
                  <a:lnTo>
                    <a:pt x="322" y="212"/>
                  </a:lnTo>
                  <a:lnTo>
                    <a:pt x="272" y="249"/>
                  </a:lnTo>
                  <a:lnTo>
                    <a:pt x="221" y="290"/>
                  </a:lnTo>
                  <a:lnTo>
                    <a:pt x="176" y="337"/>
                  </a:lnTo>
                  <a:lnTo>
                    <a:pt x="133" y="385"/>
                  </a:lnTo>
                  <a:lnTo>
                    <a:pt x="93" y="435"/>
                  </a:lnTo>
                  <a:lnTo>
                    <a:pt x="78" y="453"/>
                  </a:lnTo>
                  <a:lnTo>
                    <a:pt x="68" y="474"/>
                  </a:lnTo>
                  <a:lnTo>
                    <a:pt x="58" y="495"/>
                  </a:lnTo>
                  <a:lnTo>
                    <a:pt x="51" y="516"/>
                  </a:lnTo>
                  <a:lnTo>
                    <a:pt x="40" y="535"/>
                  </a:lnTo>
                  <a:lnTo>
                    <a:pt x="30" y="554"/>
                  </a:lnTo>
                  <a:lnTo>
                    <a:pt x="16" y="571"/>
                  </a:lnTo>
                  <a:lnTo>
                    <a:pt x="0" y="589"/>
                  </a:lnTo>
                  <a:lnTo>
                    <a:pt x="93" y="237"/>
                  </a:lnTo>
                  <a:lnTo>
                    <a:pt x="133" y="192"/>
                  </a:lnTo>
                  <a:lnTo>
                    <a:pt x="182" y="138"/>
                  </a:lnTo>
                  <a:lnTo>
                    <a:pt x="237" y="81"/>
                  </a:lnTo>
                  <a:lnTo>
                    <a:pt x="296" y="33"/>
                  </a:lnTo>
                  <a:lnTo>
                    <a:pt x="352" y="2"/>
                  </a:lnTo>
                  <a:lnTo>
                    <a:pt x="408" y="0"/>
                  </a:lnTo>
                  <a:lnTo>
                    <a:pt x="457" y="32"/>
                  </a:lnTo>
                  <a:lnTo>
                    <a:pt x="498" y="11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 noChangeAspect="1"/>
            </p:cNvSpPr>
            <p:nvPr/>
          </p:nvSpPr>
          <p:spPr bwMode="auto">
            <a:xfrm>
              <a:off x="1851" y="1929"/>
              <a:ext cx="168" cy="165"/>
            </a:xfrm>
            <a:custGeom>
              <a:avLst/>
              <a:gdLst/>
              <a:ahLst/>
              <a:cxnLst>
                <a:cxn ang="0">
                  <a:pos x="454" y="297"/>
                </a:cxn>
                <a:cxn ang="0">
                  <a:pos x="454" y="322"/>
                </a:cxn>
                <a:cxn ang="0">
                  <a:pos x="454" y="346"/>
                </a:cxn>
                <a:cxn ang="0">
                  <a:pos x="446" y="369"/>
                </a:cxn>
                <a:cxn ang="0">
                  <a:pos x="426" y="376"/>
                </a:cxn>
                <a:cxn ang="0">
                  <a:pos x="412" y="359"/>
                </a:cxn>
                <a:cxn ang="0">
                  <a:pos x="404" y="333"/>
                </a:cxn>
                <a:cxn ang="0">
                  <a:pos x="398" y="307"/>
                </a:cxn>
                <a:cxn ang="0">
                  <a:pos x="383" y="300"/>
                </a:cxn>
                <a:cxn ang="0">
                  <a:pos x="356" y="301"/>
                </a:cxn>
                <a:cxn ang="0">
                  <a:pos x="331" y="290"/>
                </a:cxn>
                <a:cxn ang="0">
                  <a:pos x="315" y="267"/>
                </a:cxn>
                <a:cxn ang="0">
                  <a:pos x="305" y="255"/>
                </a:cxn>
                <a:cxn ang="0">
                  <a:pos x="290" y="260"/>
                </a:cxn>
                <a:cxn ang="0">
                  <a:pos x="277" y="271"/>
                </a:cxn>
                <a:cxn ang="0">
                  <a:pos x="272" y="287"/>
                </a:cxn>
                <a:cxn ang="0">
                  <a:pos x="266" y="314"/>
                </a:cxn>
                <a:cxn ang="0">
                  <a:pos x="273" y="349"/>
                </a:cxn>
                <a:cxn ang="0">
                  <a:pos x="296" y="378"/>
                </a:cxn>
                <a:cxn ang="0">
                  <a:pos x="328" y="397"/>
                </a:cxn>
                <a:cxn ang="0">
                  <a:pos x="359" y="402"/>
                </a:cxn>
                <a:cxn ang="0">
                  <a:pos x="386" y="404"/>
                </a:cxn>
                <a:cxn ang="0">
                  <a:pos x="394" y="419"/>
                </a:cxn>
                <a:cxn ang="0">
                  <a:pos x="384" y="438"/>
                </a:cxn>
                <a:cxn ang="0">
                  <a:pos x="367" y="449"/>
                </a:cxn>
                <a:cxn ang="0">
                  <a:pos x="346" y="452"/>
                </a:cxn>
                <a:cxn ang="0">
                  <a:pos x="310" y="452"/>
                </a:cxn>
                <a:cxn ang="0">
                  <a:pos x="265" y="442"/>
                </a:cxn>
                <a:cxn ang="0">
                  <a:pos x="225" y="416"/>
                </a:cxn>
                <a:cxn ang="0">
                  <a:pos x="197" y="378"/>
                </a:cxn>
                <a:cxn ang="0">
                  <a:pos x="187" y="328"/>
                </a:cxn>
                <a:cxn ang="0">
                  <a:pos x="200" y="267"/>
                </a:cxn>
                <a:cxn ang="0">
                  <a:pos x="228" y="210"/>
                </a:cxn>
                <a:cxn ang="0">
                  <a:pos x="269" y="164"/>
                </a:cxn>
                <a:cxn ang="0">
                  <a:pos x="273" y="121"/>
                </a:cxn>
                <a:cxn ang="0">
                  <a:pos x="227" y="87"/>
                </a:cxn>
                <a:cxn ang="0">
                  <a:pos x="168" y="76"/>
                </a:cxn>
                <a:cxn ang="0">
                  <a:pos x="104" y="80"/>
                </a:cxn>
                <a:cxn ang="0">
                  <a:pos x="65" y="91"/>
                </a:cxn>
                <a:cxn ang="0">
                  <a:pos x="44" y="93"/>
                </a:cxn>
                <a:cxn ang="0">
                  <a:pos x="30" y="94"/>
                </a:cxn>
                <a:cxn ang="0">
                  <a:pos x="14" y="93"/>
                </a:cxn>
                <a:cxn ang="0">
                  <a:pos x="4" y="79"/>
                </a:cxn>
                <a:cxn ang="0">
                  <a:pos x="0" y="63"/>
                </a:cxn>
                <a:cxn ang="0">
                  <a:pos x="4" y="49"/>
                </a:cxn>
                <a:cxn ang="0">
                  <a:pos x="40" y="22"/>
                </a:cxn>
                <a:cxn ang="0">
                  <a:pos x="97" y="0"/>
                </a:cxn>
                <a:cxn ang="0">
                  <a:pos x="155" y="1"/>
                </a:cxn>
                <a:cxn ang="0">
                  <a:pos x="213" y="17"/>
                </a:cxn>
                <a:cxn ang="0">
                  <a:pos x="280" y="49"/>
                </a:cxn>
                <a:cxn ang="0">
                  <a:pos x="345" y="104"/>
                </a:cxn>
                <a:cxn ang="0">
                  <a:pos x="395" y="169"/>
                </a:cxn>
                <a:cxn ang="0">
                  <a:pos x="438" y="242"/>
                </a:cxn>
              </a:cxnLst>
              <a:rect l="0" t="0" r="r" b="b"/>
              <a:pathLst>
                <a:path w="459" h="452">
                  <a:moveTo>
                    <a:pt x="459" y="286"/>
                  </a:moveTo>
                  <a:lnTo>
                    <a:pt x="454" y="297"/>
                  </a:lnTo>
                  <a:lnTo>
                    <a:pt x="454" y="309"/>
                  </a:lnTo>
                  <a:lnTo>
                    <a:pt x="454" y="322"/>
                  </a:lnTo>
                  <a:lnTo>
                    <a:pt x="456" y="335"/>
                  </a:lnTo>
                  <a:lnTo>
                    <a:pt x="454" y="346"/>
                  </a:lnTo>
                  <a:lnTo>
                    <a:pt x="452" y="359"/>
                  </a:lnTo>
                  <a:lnTo>
                    <a:pt x="446" y="369"/>
                  </a:lnTo>
                  <a:lnTo>
                    <a:pt x="438" y="378"/>
                  </a:lnTo>
                  <a:lnTo>
                    <a:pt x="426" y="376"/>
                  </a:lnTo>
                  <a:lnTo>
                    <a:pt x="418" y="369"/>
                  </a:lnTo>
                  <a:lnTo>
                    <a:pt x="412" y="359"/>
                  </a:lnTo>
                  <a:lnTo>
                    <a:pt x="408" y="347"/>
                  </a:lnTo>
                  <a:lnTo>
                    <a:pt x="404" y="333"/>
                  </a:lnTo>
                  <a:lnTo>
                    <a:pt x="402" y="321"/>
                  </a:lnTo>
                  <a:lnTo>
                    <a:pt x="398" y="307"/>
                  </a:lnTo>
                  <a:lnTo>
                    <a:pt x="397" y="295"/>
                  </a:lnTo>
                  <a:lnTo>
                    <a:pt x="383" y="300"/>
                  </a:lnTo>
                  <a:lnTo>
                    <a:pt x="370" y="302"/>
                  </a:lnTo>
                  <a:lnTo>
                    <a:pt x="356" y="301"/>
                  </a:lnTo>
                  <a:lnTo>
                    <a:pt x="343" y="298"/>
                  </a:lnTo>
                  <a:lnTo>
                    <a:pt x="331" y="290"/>
                  </a:lnTo>
                  <a:lnTo>
                    <a:pt x="322" y="280"/>
                  </a:lnTo>
                  <a:lnTo>
                    <a:pt x="315" y="267"/>
                  </a:lnTo>
                  <a:lnTo>
                    <a:pt x="314" y="255"/>
                  </a:lnTo>
                  <a:lnTo>
                    <a:pt x="305" y="255"/>
                  </a:lnTo>
                  <a:lnTo>
                    <a:pt x="297" y="257"/>
                  </a:lnTo>
                  <a:lnTo>
                    <a:pt x="290" y="260"/>
                  </a:lnTo>
                  <a:lnTo>
                    <a:pt x="284" y="266"/>
                  </a:lnTo>
                  <a:lnTo>
                    <a:pt x="277" y="271"/>
                  </a:lnTo>
                  <a:lnTo>
                    <a:pt x="274" y="278"/>
                  </a:lnTo>
                  <a:lnTo>
                    <a:pt x="272" y="287"/>
                  </a:lnTo>
                  <a:lnTo>
                    <a:pt x="272" y="295"/>
                  </a:lnTo>
                  <a:lnTo>
                    <a:pt x="266" y="314"/>
                  </a:lnTo>
                  <a:lnTo>
                    <a:pt x="267" y="332"/>
                  </a:lnTo>
                  <a:lnTo>
                    <a:pt x="273" y="349"/>
                  </a:lnTo>
                  <a:lnTo>
                    <a:pt x="284" y="366"/>
                  </a:lnTo>
                  <a:lnTo>
                    <a:pt x="296" y="378"/>
                  </a:lnTo>
                  <a:lnTo>
                    <a:pt x="312" y="390"/>
                  </a:lnTo>
                  <a:lnTo>
                    <a:pt x="328" y="397"/>
                  </a:lnTo>
                  <a:lnTo>
                    <a:pt x="345" y="400"/>
                  </a:lnTo>
                  <a:lnTo>
                    <a:pt x="359" y="402"/>
                  </a:lnTo>
                  <a:lnTo>
                    <a:pt x="374" y="404"/>
                  </a:lnTo>
                  <a:lnTo>
                    <a:pt x="386" y="404"/>
                  </a:lnTo>
                  <a:lnTo>
                    <a:pt x="397" y="409"/>
                  </a:lnTo>
                  <a:lnTo>
                    <a:pt x="394" y="419"/>
                  </a:lnTo>
                  <a:lnTo>
                    <a:pt x="391" y="429"/>
                  </a:lnTo>
                  <a:lnTo>
                    <a:pt x="384" y="438"/>
                  </a:lnTo>
                  <a:lnTo>
                    <a:pt x="377" y="445"/>
                  </a:lnTo>
                  <a:lnTo>
                    <a:pt x="367" y="449"/>
                  </a:lnTo>
                  <a:lnTo>
                    <a:pt x="357" y="452"/>
                  </a:lnTo>
                  <a:lnTo>
                    <a:pt x="346" y="452"/>
                  </a:lnTo>
                  <a:lnTo>
                    <a:pt x="335" y="452"/>
                  </a:lnTo>
                  <a:lnTo>
                    <a:pt x="310" y="452"/>
                  </a:lnTo>
                  <a:lnTo>
                    <a:pt x="287" y="449"/>
                  </a:lnTo>
                  <a:lnTo>
                    <a:pt x="265" y="442"/>
                  </a:lnTo>
                  <a:lnTo>
                    <a:pt x="245" y="432"/>
                  </a:lnTo>
                  <a:lnTo>
                    <a:pt x="225" y="416"/>
                  </a:lnTo>
                  <a:lnTo>
                    <a:pt x="210" y="400"/>
                  </a:lnTo>
                  <a:lnTo>
                    <a:pt x="197" y="378"/>
                  </a:lnTo>
                  <a:lnTo>
                    <a:pt x="189" y="357"/>
                  </a:lnTo>
                  <a:lnTo>
                    <a:pt x="187" y="328"/>
                  </a:lnTo>
                  <a:lnTo>
                    <a:pt x="191" y="298"/>
                  </a:lnTo>
                  <a:lnTo>
                    <a:pt x="200" y="267"/>
                  </a:lnTo>
                  <a:lnTo>
                    <a:pt x="213" y="238"/>
                  </a:lnTo>
                  <a:lnTo>
                    <a:pt x="228" y="210"/>
                  </a:lnTo>
                  <a:lnTo>
                    <a:pt x="248" y="186"/>
                  </a:lnTo>
                  <a:lnTo>
                    <a:pt x="269" y="164"/>
                  </a:lnTo>
                  <a:lnTo>
                    <a:pt x="293" y="150"/>
                  </a:lnTo>
                  <a:lnTo>
                    <a:pt x="273" y="121"/>
                  </a:lnTo>
                  <a:lnTo>
                    <a:pt x="252" y="101"/>
                  </a:lnTo>
                  <a:lnTo>
                    <a:pt x="227" y="87"/>
                  </a:lnTo>
                  <a:lnTo>
                    <a:pt x="198" y="80"/>
                  </a:lnTo>
                  <a:lnTo>
                    <a:pt x="168" y="76"/>
                  </a:lnTo>
                  <a:lnTo>
                    <a:pt x="137" y="76"/>
                  </a:lnTo>
                  <a:lnTo>
                    <a:pt x="104" y="80"/>
                  </a:lnTo>
                  <a:lnTo>
                    <a:pt x="75" y="88"/>
                  </a:lnTo>
                  <a:lnTo>
                    <a:pt x="65" y="91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0" y="94"/>
                  </a:lnTo>
                  <a:lnTo>
                    <a:pt x="23" y="98"/>
                  </a:lnTo>
                  <a:lnTo>
                    <a:pt x="14" y="93"/>
                  </a:lnTo>
                  <a:lnTo>
                    <a:pt x="9" y="87"/>
                  </a:lnTo>
                  <a:lnTo>
                    <a:pt x="4" y="79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13" y="46"/>
                  </a:lnTo>
                  <a:lnTo>
                    <a:pt x="40" y="22"/>
                  </a:lnTo>
                  <a:lnTo>
                    <a:pt x="68" y="8"/>
                  </a:lnTo>
                  <a:lnTo>
                    <a:pt x="97" y="0"/>
                  </a:lnTo>
                  <a:lnTo>
                    <a:pt x="127" y="0"/>
                  </a:lnTo>
                  <a:lnTo>
                    <a:pt x="155" y="1"/>
                  </a:lnTo>
                  <a:lnTo>
                    <a:pt x="184" y="8"/>
                  </a:lnTo>
                  <a:lnTo>
                    <a:pt x="213" y="17"/>
                  </a:lnTo>
                  <a:lnTo>
                    <a:pt x="241" y="25"/>
                  </a:lnTo>
                  <a:lnTo>
                    <a:pt x="280" y="49"/>
                  </a:lnTo>
                  <a:lnTo>
                    <a:pt x="315" y="76"/>
                  </a:lnTo>
                  <a:lnTo>
                    <a:pt x="345" y="104"/>
                  </a:lnTo>
                  <a:lnTo>
                    <a:pt x="373" y="136"/>
                  </a:lnTo>
                  <a:lnTo>
                    <a:pt x="395" y="169"/>
                  </a:lnTo>
                  <a:lnTo>
                    <a:pt x="418" y="204"/>
                  </a:lnTo>
                  <a:lnTo>
                    <a:pt x="438" y="242"/>
                  </a:lnTo>
                  <a:lnTo>
                    <a:pt x="459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 noChangeAspect="1"/>
            </p:cNvSpPr>
            <p:nvPr/>
          </p:nvSpPr>
          <p:spPr bwMode="auto">
            <a:xfrm>
              <a:off x="3172" y="1927"/>
              <a:ext cx="17" cy="10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22" y="11"/>
                </a:cxn>
                <a:cxn ang="0">
                  <a:pos x="32" y="11"/>
                </a:cxn>
                <a:cxn ang="0">
                  <a:pos x="40" y="7"/>
                </a:cxn>
                <a:cxn ang="0">
                  <a:pos x="47" y="0"/>
                </a:cxn>
                <a:cxn ang="0">
                  <a:pos x="5" y="31"/>
                </a:cxn>
              </a:cxnLst>
              <a:rect l="0" t="0" r="r" b="b"/>
              <a:pathLst>
                <a:path w="47" h="31">
                  <a:moveTo>
                    <a:pt x="5" y="31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22" y="11"/>
                  </a:lnTo>
                  <a:lnTo>
                    <a:pt x="32" y="11"/>
                  </a:lnTo>
                  <a:lnTo>
                    <a:pt x="40" y="7"/>
                  </a:lnTo>
                  <a:lnTo>
                    <a:pt x="47" y="0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 noChangeAspect="1"/>
            </p:cNvSpPr>
            <p:nvPr/>
          </p:nvSpPr>
          <p:spPr bwMode="auto">
            <a:xfrm>
              <a:off x="3056" y="1992"/>
              <a:ext cx="239" cy="292"/>
            </a:xfrm>
            <a:custGeom>
              <a:avLst/>
              <a:gdLst/>
              <a:ahLst/>
              <a:cxnLst>
                <a:cxn ang="0">
                  <a:pos x="291" y="664"/>
                </a:cxn>
                <a:cxn ang="0">
                  <a:pos x="256" y="684"/>
                </a:cxn>
                <a:cxn ang="0">
                  <a:pos x="222" y="705"/>
                </a:cxn>
                <a:cxn ang="0">
                  <a:pos x="187" y="727"/>
                </a:cxn>
                <a:cxn ang="0">
                  <a:pos x="153" y="750"/>
                </a:cxn>
                <a:cxn ang="0">
                  <a:pos x="117" y="768"/>
                </a:cxn>
                <a:cxn ang="0">
                  <a:pos x="80" y="784"/>
                </a:cxn>
                <a:cxn ang="0">
                  <a:pos x="41" y="794"/>
                </a:cxn>
                <a:cxn ang="0">
                  <a:pos x="0" y="798"/>
                </a:cxn>
                <a:cxn ang="0">
                  <a:pos x="125" y="477"/>
                </a:cxn>
                <a:cxn ang="0">
                  <a:pos x="162" y="467"/>
                </a:cxn>
                <a:cxn ang="0">
                  <a:pos x="191" y="446"/>
                </a:cxn>
                <a:cxn ang="0">
                  <a:pos x="217" y="415"/>
                </a:cxn>
                <a:cxn ang="0">
                  <a:pos x="241" y="381"/>
                </a:cxn>
                <a:cxn ang="0">
                  <a:pos x="263" y="344"/>
                </a:cxn>
                <a:cxn ang="0">
                  <a:pos x="290" y="313"/>
                </a:cxn>
                <a:cxn ang="0">
                  <a:pos x="321" y="290"/>
                </a:cxn>
                <a:cxn ang="0">
                  <a:pos x="364" y="280"/>
                </a:cxn>
                <a:cxn ang="0">
                  <a:pos x="374" y="318"/>
                </a:cxn>
                <a:cxn ang="0">
                  <a:pos x="363" y="353"/>
                </a:cxn>
                <a:cxn ang="0">
                  <a:pos x="338" y="382"/>
                </a:cxn>
                <a:cxn ang="0">
                  <a:pos x="305" y="411"/>
                </a:cxn>
                <a:cxn ang="0">
                  <a:pos x="270" y="437"/>
                </a:cxn>
                <a:cxn ang="0">
                  <a:pos x="245" y="466"/>
                </a:cxn>
                <a:cxn ang="0">
                  <a:pos x="231" y="495"/>
                </a:cxn>
                <a:cxn ang="0">
                  <a:pos x="239" y="529"/>
                </a:cxn>
                <a:cxn ang="0">
                  <a:pos x="274" y="512"/>
                </a:cxn>
                <a:cxn ang="0">
                  <a:pos x="307" y="492"/>
                </a:cxn>
                <a:cxn ang="0">
                  <a:pos x="336" y="468"/>
                </a:cxn>
                <a:cxn ang="0">
                  <a:pos x="363" y="440"/>
                </a:cxn>
                <a:cxn ang="0">
                  <a:pos x="387" y="409"/>
                </a:cxn>
                <a:cxn ang="0">
                  <a:pos x="411" y="378"/>
                </a:cxn>
                <a:cxn ang="0">
                  <a:pos x="433" y="349"/>
                </a:cxn>
                <a:cxn ang="0">
                  <a:pos x="457" y="320"/>
                </a:cxn>
                <a:cxn ang="0">
                  <a:pos x="470" y="292"/>
                </a:cxn>
                <a:cxn ang="0">
                  <a:pos x="473" y="268"/>
                </a:cxn>
                <a:cxn ang="0">
                  <a:pos x="466" y="244"/>
                </a:cxn>
                <a:cxn ang="0">
                  <a:pos x="455" y="225"/>
                </a:cxn>
                <a:cxn ang="0">
                  <a:pos x="435" y="208"/>
                </a:cxn>
                <a:cxn ang="0">
                  <a:pos x="415" y="195"/>
                </a:cxn>
                <a:cxn ang="0">
                  <a:pos x="394" y="187"/>
                </a:cxn>
                <a:cxn ang="0">
                  <a:pos x="374" y="185"/>
                </a:cxn>
                <a:cxn ang="0">
                  <a:pos x="400" y="147"/>
                </a:cxn>
                <a:cxn ang="0">
                  <a:pos x="429" y="118"/>
                </a:cxn>
                <a:cxn ang="0">
                  <a:pos x="462" y="91"/>
                </a:cxn>
                <a:cxn ang="0">
                  <a:pos x="498" y="68"/>
                </a:cxn>
                <a:cxn ang="0">
                  <a:pos x="535" y="47"/>
                </a:cxn>
                <a:cxn ang="0">
                  <a:pos x="574" y="30"/>
                </a:cxn>
                <a:cxn ang="0">
                  <a:pos x="613" y="14"/>
                </a:cxn>
                <a:cxn ang="0">
                  <a:pos x="654" y="0"/>
                </a:cxn>
                <a:cxn ang="0">
                  <a:pos x="653" y="95"/>
                </a:cxn>
                <a:cxn ang="0">
                  <a:pos x="639" y="190"/>
                </a:cxn>
                <a:cxn ang="0">
                  <a:pos x="611" y="281"/>
                </a:cxn>
                <a:cxn ang="0">
                  <a:pos x="570" y="370"/>
                </a:cxn>
                <a:cxn ang="0">
                  <a:pos x="515" y="451"/>
                </a:cxn>
                <a:cxn ang="0">
                  <a:pos x="452" y="529"/>
                </a:cxn>
                <a:cxn ang="0">
                  <a:pos x="376" y="601"/>
                </a:cxn>
                <a:cxn ang="0">
                  <a:pos x="291" y="664"/>
                </a:cxn>
              </a:cxnLst>
              <a:rect l="0" t="0" r="r" b="b"/>
              <a:pathLst>
                <a:path w="654" h="798">
                  <a:moveTo>
                    <a:pt x="291" y="664"/>
                  </a:moveTo>
                  <a:lnTo>
                    <a:pt x="256" y="684"/>
                  </a:lnTo>
                  <a:lnTo>
                    <a:pt x="222" y="705"/>
                  </a:lnTo>
                  <a:lnTo>
                    <a:pt x="187" y="727"/>
                  </a:lnTo>
                  <a:lnTo>
                    <a:pt x="153" y="750"/>
                  </a:lnTo>
                  <a:lnTo>
                    <a:pt x="117" y="768"/>
                  </a:lnTo>
                  <a:lnTo>
                    <a:pt x="80" y="784"/>
                  </a:lnTo>
                  <a:lnTo>
                    <a:pt x="41" y="794"/>
                  </a:lnTo>
                  <a:lnTo>
                    <a:pt x="0" y="798"/>
                  </a:lnTo>
                  <a:lnTo>
                    <a:pt x="125" y="477"/>
                  </a:lnTo>
                  <a:lnTo>
                    <a:pt x="162" y="467"/>
                  </a:lnTo>
                  <a:lnTo>
                    <a:pt x="191" y="446"/>
                  </a:lnTo>
                  <a:lnTo>
                    <a:pt x="217" y="415"/>
                  </a:lnTo>
                  <a:lnTo>
                    <a:pt x="241" y="381"/>
                  </a:lnTo>
                  <a:lnTo>
                    <a:pt x="263" y="344"/>
                  </a:lnTo>
                  <a:lnTo>
                    <a:pt x="290" y="313"/>
                  </a:lnTo>
                  <a:lnTo>
                    <a:pt x="321" y="290"/>
                  </a:lnTo>
                  <a:lnTo>
                    <a:pt x="364" y="280"/>
                  </a:lnTo>
                  <a:lnTo>
                    <a:pt x="374" y="318"/>
                  </a:lnTo>
                  <a:lnTo>
                    <a:pt x="363" y="353"/>
                  </a:lnTo>
                  <a:lnTo>
                    <a:pt x="338" y="382"/>
                  </a:lnTo>
                  <a:lnTo>
                    <a:pt x="305" y="411"/>
                  </a:lnTo>
                  <a:lnTo>
                    <a:pt x="270" y="437"/>
                  </a:lnTo>
                  <a:lnTo>
                    <a:pt x="245" y="466"/>
                  </a:lnTo>
                  <a:lnTo>
                    <a:pt x="231" y="495"/>
                  </a:lnTo>
                  <a:lnTo>
                    <a:pt x="239" y="529"/>
                  </a:lnTo>
                  <a:lnTo>
                    <a:pt x="274" y="512"/>
                  </a:lnTo>
                  <a:lnTo>
                    <a:pt x="307" y="492"/>
                  </a:lnTo>
                  <a:lnTo>
                    <a:pt x="336" y="468"/>
                  </a:lnTo>
                  <a:lnTo>
                    <a:pt x="363" y="440"/>
                  </a:lnTo>
                  <a:lnTo>
                    <a:pt x="387" y="409"/>
                  </a:lnTo>
                  <a:lnTo>
                    <a:pt x="411" y="378"/>
                  </a:lnTo>
                  <a:lnTo>
                    <a:pt x="433" y="349"/>
                  </a:lnTo>
                  <a:lnTo>
                    <a:pt x="457" y="320"/>
                  </a:lnTo>
                  <a:lnTo>
                    <a:pt x="470" y="292"/>
                  </a:lnTo>
                  <a:lnTo>
                    <a:pt x="473" y="268"/>
                  </a:lnTo>
                  <a:lnTo>
                    <a:pt x="466" y="244"/>
                  </a:lnTo>
                  <a:lnTo>
                    <a:pt x="455" y="225"/>
                  </a:lnTo>
                  <a:lnTo>
                    <a:pt x="435" y="208"/>
                  </a:lnTo>
                  <a:lnTo>
                    <a:pt x="415" y="195"/>
                  </a:lnTo>
                  <a:lnTo>
                    <a:pt x="394" y="187"/>
                  </a:lnTo>
                  <a:lnTo>
                    <a:pt x="374" y="185"/>
                  </a:lnTo>
                  <a:lnTo>
                    <a:pt x="400" y="147"/>
                  </a:lnTo>
                  <a:lnTo>
                    <a:pt x="429" y="118"/>
                  </a:lnTo>
                  <a:lnTo>
                    <a:pt x="462" y="91"/>
                  </a:lnTo>
                  <a:lnTo>
                    <a:pt x="498" y="68"/>
                  </a:lnTo>
                  <a:lnTo>
                    <a:pt x="535" y="47"/>
                  </a:lnTo>
                  <a:lnTo>
                    <a:pt x="574" y="30"/>
                  </a:lnTo>
                  <a:lnTo>
                    <a:pt x="613" y="14"/>
                  </a:lnTo>
                  <a:lnTo>
                    <a:pt x="654" y="0"/>
                  </a:lnTo>
                  <a:lnTo>
                    <a:pt x="653" y="95"/>
                  </a:lnTo>
                  <a:lnTo>
                    <a:pt x="639" y="190"/>
                  </a:lnTo>
                  <a:lnTo>
                    <a:pt x="611" y="281"/>
                  </a:lnTo>
                  <a:lnTo>
                    <a:pt x="570" y="370"/>
                  </a:lnTo>
                  <a:lnTo>
                    <a:pt x="515" y="451"/>
                  </a:lnTo>
                  <a:lnTo>
                    <a:pt x="452" y="529"/>
                  </a:lnTo>
                  <a:lnTo>
                    <a:pt x="376" y="601"/>
                  </a:lnTo>
                  <a:lnTo>
                    <a:pt x="291" y="66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 noChangeAspect="1"/>
            </p:cNvSpPr>
            <p:nvPr/>
          </p:nvSpPr>
          <p:spPr bwMode="auto">
            <a:xfrm>
              <a:off x="2233" y="2217"/>
              <a:ext cx="666" cy="211"/>
            </a:xfrm>
            <a:custGeom>
              <a:avLst/>
              <a:gdLst/>
              <a:ahLst/>
              <a:cxnLst>
                <a:cxn ang="0">
                  <a:pos x="1552" y="542"/>
                </a:cxn>
                <a:cxn ang="0">
                  <a:pos x="1529" y="433"/>
                </a:cxn>
                <a:cxn ang="0">
                  <a:pos x="1464" y="328"/>
                </a:cxn>
                <a:cxn ang="0">
                  <a:pos x="1360" y="227"/>
                </a:cxn>
                <a:cxn ang="0">
                  <a:pos x="1224" y="132"/>
                </a:cxn>
                <a:cxn ang="0">
                  <a:pos x="974" y="55"/>
                </a:cxn>
                <a:cxn ang="0">
                  <a:pos x="790" y="43"/>
                </a:cxn>
                <a:cxn ang="0">
                  <a:pos x="521" y="82"/>
                </a:cxn>
                <a:cxn ang="0">
                  <a:pos x="387" y="136"/>
                </a:cxn>
                <a:cxn ang="0">
                  <a:pos x="269" y="205"/>
                </a:cxn>
                <a:cxn ang="0">
                  <a:pos x="176" y="285"/>
                </a:cxn>
                <a:cxn ang="0">
                  <a:pos x="106" y="371"/>
                </a:cxn>
                <a:cxn ang="0">
                  <a:pos x="148" y="389"/>
                </a:cxn>
                <a:cxn ang="0">
                  <a:pos x="170" y="392"/>
                </a:cxn>
                <a:cxn ang="0">
                  <a:pos x="184" y="395"/>
                </a:cxn>
                <a:cxn ang="0">
                  <a:pos x="194" y="403"/>
                </a:cxn>
                <a:cxn ang="0">
                  <a:pos x="206" y="416"/>
                </a:cxn>
                <a:cxn ang="0">
                  <a:pos x="189" y="434"/>
                </a:cxn>
                <a:cxn ang="0">
                  <a:pos x="146" y="443"/>
                </a:cxn>
                <a:cxn ang="0">
                  <a:pos x="104" y="440"/>
                </a:cxn>
                <a:cxn ang="0">
                  <a:pos x="63" y="429"/>
                </a:cxn>
                <a:cxn ang="0">
                  <a:pos x="27" y="411"/>
                </a:cxn>
                <a:cxn ang="0">
                  <a:pos x="7" y="386"/>
                </a:cxn>
                <a:cxn ang="0">
                  <a:pos x="1" y="356"/>
                </a:cxn>
                <a:cxn ang="0">
                  <a:pos x="4" y="326"/>
                </a:cxn>
                <a:cxn ang="0">
                  <a:pos x="59" y="336"/>
                </a:cxn>
                <a:cxn ang="0">
                  <a:pos x="206" y="192"/>
                </a:cxn>
                <a:cxn ang="0">
                  <a:pos x="429" y="84"/>
                </a:cxn>
                <a:cxn ang="0">
                  <a:pos x="700" y="17"/>
                </a:cxn>
                <a:cxn ang="0">
                  <a:pos x="982" y="0"/>
                </a:cxn>
                <a:cxn ang="0">
                  <a:pos x="1155" y="54"/>
                </a:cxn>
                <a:cxn ang="0">
                  <a:pos x="1314" y="122"/>
                </a:cxn>
                <a:cxn ang="0">
                  <a:pos x="1451" y="211"/>
                </a:cxn>
                <a:cxn ang="0">
                  <a:pos x="1557" y="318"/>
                </a:cxn>
                <a:cxn ang="0">
                  <a:pos x="1665" y="499"/>
                </a:cxn>
                <a:cxn ang="0">
                  <a:pos x="1707" y="475"/>
                </a:cxn>
                <a:cxn ang="0">
                  <a:pos x="1745" y="450"/>
                </a:cxn>
                <a:cxn ang="0">
                  <a:pos x="1790" y="446"/>
                </a:cxn>
                <a:cxn ang="0">
                  <a:pos x="1780" y="483"/>
                </a:cxn>
                <a:cxn ang="0">
                  <a:pos x="1693" y="526"/>
                </a:cxn>
                <a:cxn ang="0">
                  <a:pos x="1594" y="559"/>
                </a:cxn>
                <a:cxn ang="0">
                  <a:pos x="1483" y="574"/>
                </a:cxn>
                <a:cxn ang="0">
                  <a:pos x="1407" y="552"/>
                </a:cxn>
              </a:cxnLst>
              <a:rect l="0" t="0" r="r" b="b"/>
              <a:pathLst>
                <a:path w="1816" h="574">
                  <a:moveTo>
                    <a:pt x="1407" y="552"/>
                  </a:moveTo>
                  <a:lnTo>
                    <a:pt x="1552" y="542"/>
                  </a:lnTo>
                  <a:lnTo>
                    <a:pt x="1547" y="487"/>
                  </a:lnTo>
                  <a:lnTo>
                    <a:pt x="1529" y="433"/>
                  </a:lnTo>
                  <a:lnTo>
                    <a:pt x="1503" y="380"/>
                  </a:lnTo>
                  <a:lnTo>
                    <a:pt x="1464" y="328"/>
                  </a:lnTo>
                  <a:lnTo>
                    <a:pt x="1416" y="277"/>
                  </a:lnTo>
                  <a:lnTo>
                    <a:pt x="1360" y="227"/>
                  </a:lnTo>
                  <a:lnTo>
                    <a:pt x="1297" y="179"/>
                  </a:lnTo>
                  <a:lnTo>
                    <a:pt x="1224" y="132"/>
                  </a:lnTo>
                  <a:lnTo>
                    <a:pt x="1027" y="358"/>
                  </a:lnTo>
                  <a:lnTo>
                    <a:pt x="974" y="55"/>
                  </a:lnTo>
                  <a:lnTo>
                    <a:pt x="882" y="44"/>
                  </a:lnTo>
                  <a:lnTo>
                    <a:pt x="790" y="43"/>
                  </a:lnTo>
                  <a:lnTo>
                    <a:pt x="707" y="358"/>
                  </a:lnTo>
                  <a:lnTo>
                    <a:pt x="521" y="82"/>
                  </a:lnTo>
                  <a:lnTo>
                    <a:pt x="452" y="108"/>
                  </a:lnTo>
                  <a:lnTo>
                    <a:pt x="387" y="136"/>
                  </a:lnTo>
                  <a:lnTo>
                    <a:pt x="327" y="169"/>
                  </a:lnTo>
                  <a:lnTo>
                    <a:pt x="269" y="205"/>
                  </a:lnTo>
                  <a:lnTo>
                    <a:pt x="221" y="245"/>
                  </a:lnTo>
                  <a:lnTo>
                    <a:pt x="176" y="285"/>
                  </a:lnTo>
                  <a:lnTo>
                    <a:pt x="139" y="329"/>
                  </a:lnTo>
                  <a:lnTo>
                    <a:pt x="106" y="371"/>
                  </a:lnTo>
                  <a:lnTo>
                    <a:pt x="138" y="393"/>
                  </a:lnTo>
                  <a:lnTo>
                    <a:pt x="148" y="389"/>
                  </a:lnTo>
                  <a:lnTo>
                    <a:pt x="159" y="389"/>
                  </a:lnTo>
                  <a:lnTo>
                    <a:pt x="170" y="392"/>
                  </a:lnTo>
                  <a:lnTo>
                    <a:pt x="179" y="390"/>
                  </a:lnTo>
                  <a:lnTo>
                    <a:pt x="184" y="395"/>
                  </a:lnTo>
                  <a:lnTo>
                    <a:pt x="188" y="400"/>
                  </a:lnTo>
                  <a:lnTo>
                    <a:pt x="194" y="403"/>
                  </a:lnTo>
                  <a:lnTo>
                    <a:pt x="197" y="408"/>
                  </a:lnTo>
                  <a:lnTo>
                    <a:pt x="206" y="416"/>
                  </a:lnTo>
                  <a:lnTo>
                    <a:pt x="207" y="424"/>
                  </a:lnTo>
                  <a:lnTo>
                    <a:pt x="189" y="434"/>
                  </a:lnTo>
                  <a:lnTo>
                    <a:pt x="167" y="440"/>
                  </a:lnTo>
                  <a:lnTo>
                    <a:pt x="146" y="443"/>
                  </a:lnTo>
                  <a:lnTo>
                    <a:pt x="124" y="442"/>
                  </a:lnTo>
                  <a:lnTo>
                    <a:pt x="104" y="440"/>
                  </a:lnTo>
                  <a:lnTo>
                    <a:pt x="83" y="435"/>
                  </a:lnTo>
                  <a:lnTo>
                    <a:pt x="63" y="429"/>
                  </a:lnTo>
                  <a:lnTo>
                    <a:pt x="42" y="420"/>
                  </a:lnTo>
                  <a:lnTo>
                    <a:pt x="27" y="411"/>
                  </a:lnTo>
                  <a:lnTo>
                    <a:pt x="15" y="398"/>
                  </a:lnTo>
                  <a:lnTo>
                    <a:pt x="7" y="386"/>
                  </a:lnTo>
                  <a:lnTo>
                    <a:pt x="1" y="370"/>
                  </a:lnTo>
                  <a:lnTo>
                    <a:pt x="1" y="356"/>
                  </a:lnTo>
                  <a:lnTo>
                    <a:pt x="0" y="340"/>
                  </a:lnTo>
                  <a:lnTo>
                    <a:pt x="4" y="326"/>
                  </a:lnTo>
                  <a:lnTo>
                    <a:pt x="8" y="313"/>
                  </a:lnTo>
                  <a:lnTo>
                    <a:pt x="59" y="336"/>
                  </a:lnTo>
                  <a:lnTo>
                    <a:pt x="120" y="261"/>
                  </a:lnTo>
                  <a:lnTo>
                    <a:pt x="206" y="192"/>
                  </a:lnTo>
                  <a:lnTo>
                    <a:pt x="311" y="133"/>
                  </a:lnTo>
                  <a:lnTo>
                    <a:pt x="429" y="84"/>
                  </a:lnTo>
                  <a:lnTo>
                    <a:pt x="562" y="46"/>
                  </a:lnTo>
                  <a:lnTo>
                    <a:pt x="700" y="17"/>
                  </a:lnTo>
                  <a:lnTo>
                    <a:pt x="842" y="4"/>
                  </a:lnTo>
                  <a:lnTo>
                    <a:pt x="982" y="0"/>
                  </a:lnTo>
                  <a:lnTo>
                    <a:pt x="1071" y="26"/>
                  </a:lnTo>
                  <a:lnTo>
                    <a:pt x="1155" y="54"/>
                  </a:lnTo>
                  <a:lnTo>
                    <a:pt x="1239" y="86"/>
                  </a:lnTo>
                  <a:lnTo>
                    <a:pt x="1314" y="122"/>
                  </a:lnTo>
                  <a:lnTo>
                    <a:pt x="1388" y="165"/>
                  </a:lnTo>
                  <a:lnTo>
                    <a:pt x="1451" y="211"/>
                  </a:lnTo>
                  <a:lnTo>
                    <a:pt x="1509" y="263"/>
                  </a:lnTo>
                  <a:lnTo>
                    <a:pt x="1557" y="318"/>
                  </a:lnTo>
                  <a:lnTo>
                    <a:pt x="1637" y="500"/>
                  </a:lnTo>
                  <a:lnTo>
                    <a:pt x="1665" y="499"/>
                  </a:lnTo>
                  <a:lnTo>
                    <a:pt x="1686" y="488"/>
                  </a:lnTo>
                  <a:lnTo>
                    <a:pt x="1707" y="475"/>
                  </a:lnTo>
                  <a:lnTo>
                    <a:pt x="1725" y="461"/>
                  </a:lnTo>
                  <a:lnTo>
                    <a:pt x="1745" y="450"/>
                  </a:lnTo>
                  <a:lnTo>
                    <a:pt x="1767" y="443"/>
                  </a:lnTo>
                  <a:lnTo>
                    <a:pt x="1790" y="446"/>
                  </a:lnTo>
                  <a:lnTo>
                    <a:pt x="1816" y="459"/>
                  </a:lnTo>
                  <a:lnTo>
                    <a:pt x="1780" y="483"/>
                  </a:lnTo>
                  <a:lnTo>
                    <a:pt x="1737" y="504"/>
                  </a:lnTo>
                  <a:lnTo>
                    <a:pt x="1693" y="526"/>
                  </a:lnTo>
                  <a:lnTo>
                    <a:pt x="1644" y="543"/>
                  </a:lnTo>
                  <a:lnTo>
                    <a:pt x="1594" y="559"/>
                  </a:lnTo>
                  <a:lnTo>
                    <a:pt x="1539" y="568"/>
                  </a:lnTo>
                  <a:lnTo>
                    <a:pt x="1483" y="574"/>
                  </a:lnTo>
                  <a:lnTo>
                    <a:pt x="1424" y="573"/>
                  </a:lnTo>
                  <a:lnTo>
                    <a:pt x="1407" y="5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 noChangeAspect="1"/>
            </p:cNvSpPr>
            <p:nvPr/>
          </p:nvSpPr>
          <p:spPr bwMode="auto">
            <a:xfrm>
              <a:off x="2370" y="2515"/>
              <a:ext cx="288" cy="76"/>
            </a:xfrm>
            <a:custGeom>
              <a:avLst/>
              <a:gdLst/>
              <a:ahLst/>
              <a:cxnLst>
                <a:cxn ang="0">
                  <a:pos x="778" y="62"/>
                </a:cxn>
                <a:cxn ang="0">
                  <a:pos x="787" y="72"/>
                </a:cxn>
                <a:cxn ang="0">
                  <a:pos x="761" y="109"/>
                </a:cxn>
                <a:cxn ang="0">
                  <a:pos x="730" y="138"/>
                </a:cxn>
                <a:cxn ang="0">
                  <a:pos x="693" y="160"/>
                </a:cxn>
                <a:cxn ang="0">
                  <a:pos x="655" y="178"/>
                </a:cxn>
                <a:cxn ang="0">
                  <a:pos x="613" y="188"/>
                </a:cxn>
                <a:cxn ang="0">
                  <a:pos x="572" y="196"/>
                </a:cxn>
                <a:cxn ang="0">
                  <a:pos x="529" y="202"/>
                </a:cxn>
                <a:cxn ang="0">
                  <a:pos x="486" y="207"/>
                </a:cxn>
                <a:cxn ang="0">
                  <a:pos x="415" y="203"/>
                </a:cxn>
                <a:cxn ang="0">
                  <a:pos x="346" y="196"/>
                </a:cxn>
                <a:cxn ang="0">
                  <a:pos x="278" y="182"/>
                </a:cxn>
                <a:cxn ang="0">
                  <a:pos x="215" y="162"/>
                </a:cxn>
                <a:cxn ang="0">
                  <a:pos x="153" y="134"/>
                </a:cxn>
                <a:cxn ang="0">
                  <a:pos x="97" y="100"/>
                </a:cxn>
                <a:cxn ang="0">
                  <a:pos x="45" y="6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91" y="45"/>
                </a:cxn>
                <a:cxn ang="0">
                  <a:pos x="184" y="86"/>
                </a:cxn>
                <a:cxn ang="0">
                  <a:pos x="282" y="119"/>
                </a:cxn>
                <a:cxn ang="0">
                  <a:pos x="385" y="143"/>
                </a:cxn>
                <a:cxn ang="0">
                  <a:pos x="486" y="151"/>
                </a:cxn>
                <a:cxn ang="0">
                  <a:pos x="589" y="143"/>
                </a:cxn>
                <a:cxn ang="0">
                  <a:pos x="686" y="114"/>
                </a:cxn>
                <a:cxn ang="0">
                  <a:pos x="778" y="62"/>
                </a:cxn>
              </a:cxnLst>
              <a:rect l="0" t="0" r="r" b="b"/>
              <a:pathLst>
                <a:path w="787" h="207">
                  <a:moveTo>
                    <a:pt x="778" y="62"/>
                  </a:moveTo>
                  <a:lnTo>
                    <a:pt x="787" y="72"/>
                  </a:lnTo>
                  <a:lnTo>
                    <a:pt x="761" y="109"/>
                  </a:lnTo>
                  <a:lnTo>
                    <a:pt x="730" y="138"/>
                  </a:lnTo>
                  <a:lnTo>
                    <a:pt x="693" y="160"/>
                  </a:lnTo>
                  <a:lnTo>
                    <a:pt x="655" y="178"/>
                  </a:lnTo>
                  <a:lnTo>
                    <a:pt x="613" y="188"/>
                  </a:lnTo>
                  <a:lnTo>
                    <a:pt x="572" y="196"/>
                  </a:lnTo>
                  <a:lnTo>
                    <a:pt x="529" y="202"/>
                  </a:lnTo>
                  <a:lnTo>
                    <a:pt x="486" y="207"/>
                  </a:lnTo>
                  <a:lnTo>
                    <a:pt x="415" y="203"/>
                  </a:lnTo>
                  <a:lnTo>
                    <a:pt x="346" y="196"/>
                  </a:lnTo>
                  <a:lnTo>
                    <a:pt x="278" y="182"/>
                  </a:lnTo>
                  <a:lnTo>
                    <a:pt x="215" y="162"/>
                  </a:lnTo>
                  <a:lnTo>
                    <a:pt x="153" y="134"/>
                  </a:lnTo>
                  <a:lnTo>
                    <a:pt x="97" y="100"/>
                  </a:lnTo>
                  <a:lnTo>
                    <a:pt x="45" y="6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91" y="45"/>
                  </a:lnTo>
                  <a:lnTo>
                    <a:pt x="184" y="86"/>
                  </a:lnTo>
                  <a:lnTo>
                    <a:pt x="282" y="119"/>
                  </a:lnTo>
                  <a:lnTo>
                    <a:pt x="385" y="143"/>
                  </a:lnTo>
                  <a:lnTo>
                    <a:pt x="486" y="151"/>
                  </a:lnTo>
                  <a:lnTo>
                    <a:pt x="589" y="143"/>
                  </a:lnTo>
                  <a:lnTo>
                    <a:pt x="686" y="114"/>
                  </a:lnTo>
                  <a:lnTo>
                    <a:pt x="77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 noChangeAspect="1"/>
            </p:cNvSpPr>
            <p:nvPr/>
          </p:nvSpPr>
          <p:spPr bwMode="auto">
            <a:xfrm>
              <a:off x="2089" y="2779"/>
              <a:ext cx="749" cy="299"/>
            </a:xfrm>
            <a:custGeom>
              <a:avLst/>
              <a:gdLst/>
              <a:ahLst/>
              <a:cxnLst>
                <a:cxn ang="0">
                  <a:pos x="318" y="43"/>
                </a:cxn>
                <a:cxn ang="0">
                  <a:pos x="487" y="87"/>
                </a:cxn>
                <a:cxn ang="0">
                  <a:pos x="650" y="149"/>
                </a:cxn>
                <a:cxn ang="0">
                  <a:pos x="805" y="239"/>
                </a:cxn>
                <a:cxn ang="0">
                  <a:pos x="945" y="262"/>
                </a:cxn>
                <a:cxn ang="0">
                  <a:pos x="1093" y="235"/>
                </a:cxn>
                <a:cxn ang="0">
                  <a:pos x="1245" y="224"/>
                </a:cxn>
                <a:cxn ang="0">
                  <a:pos x="1384" y="181"/>
                </a:cxn>
                <a:cxn ang="0">
                  <a:pos x="1506" y="110"/>
                </a:cxn>
                <a:cxn ang="0">
                  <a:pos x="1634" y="76"/>
                </a:cxn>
                <a:cxn ang="0">
                  <a:pos x="1767" y="52"/>
                </a:cxn>
                <a:cxn ang="0">
                  <a:pos x="1895" y="35"/>
                </a:cxn>
                <a:cxn ang="0">
                  <a:pos x="2007" y="87"/>
                </a:cxn>
                <a:cxn ang="0">
                  <a:pos x="2044" y="233"/>
                </a:cxn>
                <a:cxn ang="0">
                  <a:pos x="2030" y="400"/>
                </a:cxn>
                <a:cxn ang="0">
                  <a:pos x="2013" y="570"/>
                </a:cxn>
                <a:cxn ang="0">
                  <a:pos x="1938" y="694"/>
                </a:cxn>
                <a:cxn ang="0">
                  <a:pos x="1771" y="698"/>
                </a:cxn>
                <a:cxn ang="0">
                  <a:pos x="1598" y="645"/>
                </a:cxn>
                <a:cxn ang="0">
                  <a:pos x="1422" y="598"/>
                </a:cxn>
                <a:cxn ang="0">
                  <a:pos x="1283" y="592"/>
                </a:cxn>
                <a:cxn ang="0">
                  <a:pos x="1182" y="601"/>
                </a:cxn>
                <a:cxn ang="0">
                  <a:pos x="1080" y="618"/>
                </a:cxn>
                <a:cxn ang="0">
                  <a:pos x="979" y="615"/>
                </a:cxn>
                <a:cxn ang="0">
                  <a:pos x="888" y="547"/>
                </a:cxn>
                <a:cxn ang="0">
                  <a:pos x="677" y="605"/>
                </a:cxn>
                <a:cxn ang="0">
                  <a:pos x="487" y="718"/>
                </a:cxn>
                <a:cxn ang="0">
                  <a:pos x="293" y="806"/>
                </a:cxn>
                <a:cxn ang="0">
                  <a:pos x="79" y="797"/>
                </a:cxn>
                <a:cxn ang="0">
                  <a:pos x="10" y="621"/>
                </a:cxn>
                <a:cxn ang="0">
                  <a:pos x="3" y="431"/>
                </a:cxn>
                <a:cxn ang="0">
                  <a:pos x="21" y="235"/>
                </a:cxn>
                <a:cxn ang="0">
                  <a:pos x="37" y="49"/>
                </a:cxn>
                <a:cxn ang="0">
                  <a:pos x="77" y="19"/>
                </a:cxn>
                <a:cxn ang="0">
                  <a:pos x="131" y="3"/>
                </a:cxn>
                <a:cxn ang="0">
                  <a:pos x="186" y="3"/>
                </a:cxn>
                <a:cxn ang="0">
                  <a:pos x="234" y="28"/>
                </a:cxn>
              </a:cxnLst>
              <a:rect l="0" t="0" r="r" b="b"/>
              <a:pathLst>
                <a:path w="2044" h="818">
                  <a:moveTo>
                    <a:pt x="234" y="28"/>
                  </a:moveTo>
                  <a:lnTo>
                    <a:pt x="318" y="43"/>
                  </a:lnTo>
                  <a:lnTo>
                    <a:pt x="404" y="63"/>
                  </a:lnTo>
                  <a:lnTo>
                    <a:pt x="487" y="87"/>
                  </a:lnTo>
                  <a:lnTo>
                    <a:pt x="571" y="117"/>
                  </a:lnTo>
                  <a:lnTo>
                    <a:pt x="650" y="149"/>
                  </a:lnTo>
                  <a:lnTo>
                    <a:pt x="729" y="191"/>
                  </a:lnTo>
                  <a:lnTo>
                    <a:pt x="805" y="239"/>
                  </a:lnTo>
                  <a:lnTo>
                    <a:pt x="878" y="298"/>
                  </a:lnTo>
                  <a:lnTo>
                    <a:pt x="945" y="262"/>
                  </a:lnTo>
                  <a:lnTo>
                    <a:pt x="1018" y="243"/>
                  </a:lnTo>
                  <a:lnTo>
                    <a:pt x="1093" y="235"/>
                  </a:lnTo>
                  <a:lnTo>
                    <a:pt x="1170" y="231"/>
                  </a:lnTo>
                  <a:lnTo>
                    <a:pt x="1245" y="224"/>
                  </a:lnTo>
                  <a:lnTo>
                    <a:pt x="1317" y="209"/>
                  </a:lnTo>
                  <a:lnTo>
                    <a:pt x="1384" y="181"/>
                  </a:lnTo>
                  <a:lnTo>
                    <a:pt x="1447" y="132"/>
                  </a:lnTo>
                  <a:lnTo>
                    <a:pt x="1506" y="110"/>
                  </a:lnTo>
                  <a:lnTo>
                    <a:pt x="1570" y="91"/>
                  </a:lnTo>
                  <a:lnTo>
                    <a:pt x="1634" y="76"/>
                  </a:lnTo>
                  <a:lnTo>
                    <a:pt x="1702" y="64"/>
                  </a:lnTo>
                  <a:lnTo>
                    <a:pt x="1767" y="52"/>
                  </a:lnTo>
                  <a:lnTo>
                    <a:pt x="1831" y="43"/>
                  </a:lnTo>
                  <a:lnTo>
                    <a:pt x="1895" y="35"/>
                  </a:lnTo>
                  <a:lnTo>
                    <a:pt x="1957" y="28"/>
                  </a:lnTo>
                  <a:lnTo>
                    <a:pt x="2007" y="87"/>
                  </a:lnTo>
                  <a:lnTo>
                    <a:pt x="2035" y="157"/>
                  </a:lnTo>
                  <a:lnTo>
                    <a:pt x="2044" y="233"/>
                  </a:lnTo>
                  <a:lnTo>
                    <a:pt x="2041" y="316"/>
                  </a:lnTo>
                  <a:lnTo>
                    <a:pt x="2030" y="400"/>
                  </a:lnTo>
                  <a:lnTo>
                    <a:pt x="2020" y="485"/>
                  </a:lnTo>
                  <a:lnTo>
                    <a:pt x="2013" y="570"/>
                  </a:lnTo>
                  <a:lnTo>
                    <a:pt x="2018" y="652"/>
                  </a:lnTo>
                  <a:lnTo>
                    <a:pt x="1938" y="694"/>
                  </a:lnTo>
                  <a:lnTo>
                    <a:pt x="1857" y="708"/>
                  </a:lnTo>
                  <a:lnTo>
                    <a:pt x="1771" y="698"/>
                  </a:lnTo>
                  <a:lnTo>
                    <a:pt x="1687" y="675"/>
                  </a:lnTo>
                  <a:lnTo>
                    <a:pt x="1598" y="645"/>
                  </a:lnTo>
                  <a:lnTo>
                    <a:pt x="1511" y="616"/>
                  </a:lnTo>
                  <a:lnTo>
                    <a:pt x="1422" y="598"/>
                  </a:lnTo>
                  <a:lnTo>
                    <a:pt x="1333" y="599"/>
                  </a:lnTo>
                  <a:lnTo>
                    <a:pt x="1283" y="592"/>
                  </a:lnTo>
                  <a:lnTo>
                    <a:pt x="1232" y="594"/>
                  </a:lnTo>
                  <a:lnTo>
                    <a:pt x="1182" y="601"/>
                  </a:lnTo>
                  <a:lnTo>
                    <a:pt x="1131" y="611"/>
                  </a:lnTo>
                  <a:lnTo>
                    <a:pt x="1080" y="618"/>
                  </a:lnTo>
                  <a:lnTo>
                    <a:pt x="1030" y="621"/>
                  </a:lnTo>
                  <a:lnTo>
                    <a:pt x="979" y="615"/>
                  </a:lnTo>
                  <a:lnTo>
                    <a:pt x="930" y="599"/>
                  </a:lnTo>
                  <a:lnTo>
                    <a:pt x="888" y="547"/>
                  </a:lnTo>
                  <a:lnTo>
                    <a:pt x="778" y="564"/>
                  </a:lnTo>
                  <a:lnTo>
                    <a:pt x="677" y="605"/>
                  </a:lnTo>
                  <a:lnTo>
                    <a:pt x="580" y="659"/>
                  </a:lnTo>
                  <a:lnTo>
                    <a:pt x="487" y="718"/>
                  </a:lnTo>
                  <a:lnTo>
                    <a:pt x="391" y="770"/>
                  </a:lnTo>
                  <a:lnTo>
                    <a:pt x="293" y="806"/>
                  </a:lnTo>
                  <a:lnTo>
                    <a:pt x="190" y="818"/>
                  </a:lnTo>
                  <a:lnTo>
                    <a:pt x="79" y="797"/>
                  </a:lnTo>
                  <a:lnTo>
                    <a:pt x="34" y="711"/>
                  </a:lnTo>
                  <a:lnTo>
                    <a:pt x="10" y="621"/>
                  </a:lnTo>
                  <a:lnTo>
                    <a:pt x="0" y="526"/>
                  </a:lnTo>
                  <a:lnTo>
                    <a:pt x="3" y="431"/>
                  </a:lnTo>
                  <a:lnTo>
                    <a:pt x="10" y="332"/>
                  </a:lnTo>
                  <a:lnTo>
                    <a:pt x="21" y="235"/>
                  </a:lnTo>
                  <a:lnTo>
                    <a:pt x="31" y="139"/>
                  </a:lnTo>
                  <a:lnTo>
                    <a:pt x="37" y="49"/>
                  </a:lnTo>
                  <a:lnTo>
                    <a:pt x="53" y="32"/>
                  </a:lnTo>
                  <a:lnTo>
                    <a:pt x="77" y="19"/>
                  </a:lnTo>
                  <a:lnTo>
                    <a:pt x="103" y="8"/>
                  </a:lnTo>
                  <a:lnTo>
                    <a:pt x="131" y="3"/>
                  </a:lnTo>
                  <a:lnTo>
                    <a:pt x="158" y="0"/>
                  </a:lnTo>
                  <a:lnTo>
                    <a:pt x="186" y="3"/>
                  </a:lnTo>
                  <a:lnTo>
                    <a:pt x="211" y="11"/>
                  </a:lnTo>
                  <a:lnTo>
                    <a:pt x="23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 noChangeAspect="1"/>
            </p:cNvSpPr>
            <p:nvPr/>
          </p:nvSpPr>
          <p:spPr bwMode="auto">
            <a:xfrm>
              <a:off x="2118" y="2805"/>
              <a:ext cx="281" cy="251"/>
            </a:xfrm>
            <a:custGeom>
              <a:avLst/>
              <a:gdLst/>
              <a:ahLst/>
              <a:cxnLst>
                <a:cxn ang="0">
                  <a:pos x="757" y="290"/>
                </a:cxn>
                <a:cxn ang="0">
                  <a:pos x="692" y="269"/>
                </a:cxn>
                <a:cxn ang="0">
                  <a:pos x="621" y="255"/>
                </a:cxn>
                <a:cxn ang="0">
                  <a:pos x="544" y="245"/>
                </a:cxn>
                <a:cxn ang="0">
                  <a:pos x="465" y="244"/>
                </a:cxn>
                <a:cxn ang="0">
                  <a:pos x="384" y="245"/>
                </a:cxn>
                <a:cxn ang="0">
                  <a:pos x="305" y="255"/>
                </a:cxn>
                <a:cxn ang="0">
                  <a:pos x="230" y="269"/>
                </a:cxn>
                <a:cxn ang="0">
                  <a:pos x="166" y="290"/>
                </a:cxn>
                <a:cxn ang="0">
                  <a:pos x="166" y="311"/>
                </a:cxn>
                <a:cxn ang="0">
                  <a:pos x="242" y="314"/>
                </a:cxn>
                <a:cxn ang="0">
                  <a:pos x="322" y="313"/>
                </a:cxn>
                <a:cxn ang="0">
                  <a:pos x="403" y="308"/>
                </a:cxn>
                <a:cxn ang="0">
                  <a:pos x="485" y="310"/>
                </a:cxn>
                <a:cxn ang="0">
                  <a:pos x="564" y="315"/>
                </a:cxn>
                <a:cxn ang="0">
                  <a:pos x="638" y="335"/>
                </a:cxn>
                <a:cxn ang="0">
                  <a:pos x="707" y="369"/>
                </a:cxn>
                <a:cxn ang="0">
                  <a:pos x="768" y="425"/>
                </a:cxn>
                <a:cxn ang="0">
                  <a:pos x="683" y="439"/>
                </a:cxn>
                <a:cxn ang="0">
                  <a:pos x="606" y="468"/>
                </a:cxn>
                <a:cxn ang="0">
                  <a:pos x="533" y="504"/>
                </a:cxn>
                <a:cxn ang="0">
                  <a:pos x="463" y="546"/>
                </a:cxn>
                <a:cxn ang="0">
                  <a:pos x="389" y="589"/>
                </a:cxn>
                <a:cxn ang="0">
                  <a:pos x="318" y="629"/>
                </a:cxn>
                <a:cxn ang="0">
                  <a:pos x="243" y="662"/>
                </a:cxn>
                <a:cxn ang="0">
                  <a:pos x="166" y="686"/>
                </a:cxn>
                <a:cxn ang="0">
                  <a:pos x="132" y="682"/>
                </a:cxn>
                <a:cxn ang="0">
                  <a:pos x="104" y="670"/>
                </a:cxn>
                <a:cxn ang="0">
                  <a:pos x="79" y="653"/>
                </a:cxn>
                <a:cxn ang="0">
                  <a:pos x="60" y="634"/>
                </a:cxn>
                <a:cxn ang="0">
                  <a:pos x="42" y="608"/>
                </a:cxn>
                <a:cxn ang="0">
                  <a:pos x="28" y="580"/>
                </a:cxn>
                <a:cxn ang="0">
                  <a:pos x="17" y="549"/>
                </a:cxn>
                <a:cxn ang="0">
                  <a:pos x="10" y="520"/>
                </a:cxn>
                <a:cxn ang="0">
                  <a:pos x="1" y="452"/>
                </a:cxn>
                <a:cxn ang="0">
                  <a:pos x="0" y="387"/>
                </a:cxn>
                <a:cxn ang="0">
                  <a:pos x="3" y="323"/>
                </a:cxn>
                <a:cxn ang="0">
                  <a:pos x="11" y="259"/>
                </a:cxn>
                <a:cxn ang="0">
                  <a:pos x="18" y="194"/>
                </a:cxn>
                <a:cxn ang="0">
                  <a:pos x="27" y="130"/>
                </a:cxn>
                <a:cxn ang="0">
                  <a:pos x="31" y="65"/>
                </a:cxn>
                <a:cxn ang="0">
                  <a:pos x="31" y="0"/>
                </a:cxn>
                <a:cxn ang="0">
                  <a:pos x="132" y="10"/>
                </a:cxn>
                <a:cxn ang="0">
                  <a:pos x="232" y="28"/>
                </a:cxn>
                <a:cxn ang="0">
                  <a:pos x="328" y="52"/>
                </a:cxn>
                <a:cxn ang="0">
                  <a:pos x="420" y="86"/>
                </a:cxn>
                <a:cxn ang="0">
                  <a:pos x="509" y="124"/>
                </a:cxn>
                <a:cxn ang="0">
                  <a:pos x="595" y="172"/>
                </a:cxn>
                <a:cxn ang="0">
                  <a:pos x="676" y="227"/>
                </a:cxn>
                <a:cxn ang="0">
                  <a:pos x="757" y="290"/>
                </a:cxn>
              </a:cxnLst>
              <a:rect l="0" t="0" r="r" b="b"/>
              <a:pathLst>
                <a:path w="768" h="686">
                  <a:moveTo>
                    <a:pt x="757" y="290"/>
                  </a:moveTo>
                  <a:lnTo>
                    <a:pt x="692" y="269"/>
                  </a:lnTo>
                  <a:lnTo>
                    <a:pt x="621" y="255"/>
                  </a:lnTo>
                  <a:lnTo>
                    <a:pt x="544" y="245"/>
                  </a:lnTo>
                  <a:lnTo>
                    <a:pt x="465" y="244"/>
                  </a:lnTo>
                  <a:lnTo>
                    <a:pt x="384" y="245"/>
                  </a:lnTo>
                  <a:lnTo>
                    <a:pt x="305" y="255"/>
                  </a:lnTo>
                  <a:lnTo>
                    <a:pt x="230" y="269"/>
                  </a:lnTo>
                  <a:lnTo>
                    <a:pt x="166" y="290"/>
                  </a:lnTo>
                  <a:lnTo>
                    <a:pt x="166" y="311"/>
                  </a:lnTo>
                  <a:lnTo>
                    <a:pt x="242" y="314"/>
                  </a:lnTo>
                  <a:lnTo>
                    <a:pt x="322" y="313"/>
                  </a:lnTo>
                  <a:lnTo>
                    <a:pt x="403" y="308"/>
                  </a:lnTo>
                  <a:lnTo>
                    <a:pt x="485" y="310"/>
                  </a:lnTo>
                  <a:lnTo>
                    <a:pt x="564" y="315"/>
                  </a:lnTo>
                  <a:lnTo>
                    <a:pt x="638" y="335"/>
                  </a:lnTo>
                  <a:lnTo>
                    <a:pt x="707" y="369"/>
                  </a:lnTo>
                  <a:lnTo>
                    <a:pt x="768" y="425"/>
                  </a:lnTo>
                  <a:lnTo>
                    <a:pt x="683" y="439"/>
                  </a:lnTo>
                  <a:lnTo>
                    <a:pt x="606" y="468"/>
                  </a:lnTo>
                  <a:lnTo>
                    <a:pt x="533" y="504"/>
                  </a:lnTo>
                  <a:lnTo>
                    <a:pt x="463" y="546"/>
                  </a:lnTo>
                  <a:lnTo>
                    <a:pt x="389" y="589"/>
                  </a:lnTo>
                  <a:lnTo>
                    <a:pt x="318" y="629"/>
                  </a:lnTo>
                  <a:lnTo>
                    <a:pt x="243" y="662"/>
                  </a:lnTo>
                  <a:lnTo>
                    <a:pt x="166" y="686"/>
                  </a:lnTo>
                  <a:lnTo>
                    <a:pt x="132" y="682"/>
                  </a:lnTo>
                  <a:lnTo>
                    <a:pt x="104" y="670"/>
                  </a:lnTo>
                  <a:lnTo>
                    <a:pt x="79" y="653"/>
                  </a:lnTo>
                  <a:lnTo>
                    <a:pt x="60" y="634"/>
                  </a:lnTo>
                  <a:lnTo>
                    <a:pt x="42" y="608"/>
                  </a:lnTo>
                  <a:lnTo>
                    <a:pt x="28" y="580"/>
                  </a:lnTo>
                  <a:lnTo>
                    <a:pt x="17" y="549"/>
                  </a:lnTo>
                  <a:lnTo>
                    <a:pt x="10" y="520"/>
                  </a:lnTo>
                  <a:lnTo>
                    <a:pt x="1" y="452"/>
                  </a:lnTo>
                  <a:lnTo>
                    <a:pt x="0" y="387"/>
                  </a:lnTo>
                  <a:lnTo>
                    <a:pt x="3" y="323"/>
                  </a:lnTo>
                  <a:lnTo>
                    <a:pt x="11" y="259"/>
                  </a:lnTo>
                  <a:lnTo>
                    <a:pt x="18" y="194"/>
                  </a:lnTo>
                  <a:lnTo>
                    <a:pt x="27" y="130"/>
                  </a:lnTo>
                  <a:lnTo>
                    <a:pt x="31" y="65"/>
                  </a:lnTo>
                  <a:lnTo>
                    <a:pt x="31" y="0"/>
                  </a:lnTo>
                  <a:lnTo>
                    <a:pt x="132" y="10"/>
                  </a:lnTo>
                  <a:lnTo>
                    <a:pt x="232" y="28"/>
                  </a:lnTo>
                  <a:lnTo>
                    <a:pt x="328" y="52"/>
                  </a:lnTo>
                  <a:lnTo>
                    <a:pt x="420" y="86"/>
                  </a:lnTo>
                  <a:lnTo>
                    <a:pt x="509" y="124"/>
                  </a:lnTo>
                  <a:lnTo>
                    <a:pt x="595" y="172"/>
                  </a:lnTo>
                  <a:lnTo>
                    <a:pt x="676" y="227"/>
                  </a:lnTo>
                  <a:lnTo>
                    <a:pt x="757" y="29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 noChangeAspect="1"/>
            </p:cNvSpPr>
            <p:nvPr/>
          </p:nvSpPr>
          <p:spPr bwMode="auto">
            <a:xfrm>
              <a:off x="2543" y="2817"/>
              <a:ext cx="266" cy="194"/>
            </a:xfrm>
            <a:custGeom>
              <a:avLst/>
              <a:gdLst/>
              <a:ahLst/>
              <a:cxnLst>
                <a:cxn ang="0">
                  <a:pos x="725" y="110"/>
                </a:cxn>
                <a:cxn ang="0">
                  <a:pos x="725" y="504"/>
                </a:cxn>
                <a:cxn ang="0">
                  <a:pos x="652" y="527"/>
                </a:cxn>
                <a:cxn ang="0">
                  <a:pos x="582" y="530"/>
                </a:cxn>
                <a:cxn ang="0">
                  <a:pos x="513" y="517"/>
                </a:cxn>
                <a:cxn ang="0">
                  <a:pos x="446" y="497"/>
                </a:cxn>
                <a:cxn ang="0">
                  <a:pos x="377" y="471"/>
                </a:cxn>
                <a:cxn ang="0">
                  <a:pos x="308" y="447"/>
                </a:cxn>
                <a:cxn ang="0">
                  <a:pos x="237" y="427"/>
                </a:cxn>
                <a:cxn ang="0">
                  <a:pos x="166" y="421"/>
                </a:cxn>
                <a:cxn ang="0">
                  <a:pos x="0" y="411"/>
                </a:cxn>
                <a:cxn ang="0">
                  <a:pos x="9" y="307"/>
                </a:cxn>
                <a:cxn ang="0">
                  <a:pos x="24" y="323"/>
                </a:cxn>
                <a:cxn ang="0">
                  <a:pos x="45" y="326"/>
                </a:cxn>
                <a:cxn ang="0">
                  <a:pos x="69" y="318"/>
                </a:cxn>
                <a:cxn ang="0">
                  <a:pos x="98" y="309"/>
                </a:cxn>
                <a:cxn ang="0">
                  <a:pos x="129" y="292"/>
                </a:cxn>
                <a:cxn ang="0">
                  <a:pos x="161" y="276"/>
                </a:cxn>
                <a:cxn ang="0">
                  <a:pos x="194" y="262"/>
                </a:cxn>
                <a:cxn ang="0">
                  <a:pos x="227" y="255"/>
                </a:cxn>
                <a:cxn ang="0">
                  <a:pos x="243" y="257"/>
                </a:cxn>
                <a:cxn ang="0">
                  <a:pos x="263" y="257"/>
                </a:cxn>
                <a:cxn ang="0">
                  <a:pos x="282" y="254"/>
                </a:cxn>
                <a:cxn ang="0">
                  <a:pos x="303" y="249"/>
                </a:cxn>
                <a:cxn ang="0">
                  <a:pos x="322" y="242"/>
                </a:cxn>
                <a:cxn ang="0">
                  <a:pos x="341" y="234"/>
                </a:cxn>
                <a:cxn ang="0">
                  <a:pos x="358" y="224"/>
                </a:cxn>
                <a:cxn ang="0">
                  <a:pos x="372" y="214"/>
                </a:cxn>
                <a:cxn ang="0">
                  <a:pos x="319" y="204"/>
                </a:cxn>
                <a:cxn ang="0">
                  <a:pos x="270" y="203"/>
                </a:cxn>
                <a:cxn ang="0">
                  <a:pos x="222" y="204"/>
                </a:cxn>
                <a:cxn ang="0">
                  <a:pos x="178" y="213"/>
                </a:cxn>
                <a:cxn ang="0">
                  <a:pos x="135" y="224"/>
                </a:cxn>
                <a:cxn ang="0">
                  <a:pos x="92" y="240"/>
                </a:cxn>
                <a:cxn ang="0">
                  <a:pos x="50" y="255"/>
                </a:cxn>
                <a:cxn ang="0">
                  <a:pos x="9" y="276"/>
                </a:cxn>
                <a:cxn ang="0">
                  <a:pos x="4" y="237"/>
                </a:cxn>
                <a:cxn ang="0">
                  <a:pos x="11" y="207"/>
                </a:cxn>
                <a:cxn ang="0">
                  <a:pos x="26" y="183"/>
                </a:cxn>
                <a:cxn ang="0">
                  <a:pos x="52" y="165"/>
                </a:cxn>
                <a:cxn ang="0">
                  <a:pos x="78" y="147"/>
                </a:cxn>
                <a:cxn ang="0">
                  <a:pos x="109" y="133"/>
                </a:cxn>
                <a:cxn ang="0">
                  <a:pos x="139" y="117"/>
                </a:cxn>
                <a:cxn ang="0">
                  <a:pos x="166" y="100"/>
                </a:cxn>
                <a:cxn ang="0">
                  <a:pos x="232" y="76"/>
                </a:cxn>
                <a:cxn ang="0">
                  <a:pos x="306" y="50"/>
                </a:cxn>
                <a:cxn ang="0">
                  <a:pos x="384" y="24"/>
                </a:cxn>
                <a:cxn ang="0">
                  <a:pos x="464" y="7"/>
                </a:cxn>
                <a:cxn ang="0">
                  <a:pos x="540" y="0"/>
                </a:cxn>
                <a:cxn ang="0">
                  <a:pos x="611" y="13"/>
                </a:cxn>
                <a:cxn ang="0">
                  <a:pos x="673" y="47"/>
                </a:cxn>
                <a:cxn ang="0">
                  <a:pos x="725" y="110"/>
                </a:cxn>
              </a:cxnLst>
              <a:rect l="0" t="0" r="r" b="b"/>
              <a:pathLst>
                <a:path w="725" h="530">
                  <a:moveTo>
                    <a:pt x="725" y="110"/>
                  </a:moveTo>
                  <a:lnTo>
                    <a:pt x="725" y="504"/>
                  </a:lnTo>
                  <a:lnTo>
                    <a:pt x="652" y="527"/>
                  </a:lnTo>
                  <a:lnTo>
                    <a:pt x="582" y="530"/>
                  </a:lnTo>
                  <a:lnTo>
                    <a:pt x="513" y="517"/>
                  </a:lnTo>
                  <a:lnTo>
                    <a:pt x="446" y="497"/>
                  </a:lnTo>
                  <a:lnTo>
                    <a:pt x="377" y="471"/>
                  </a:lnTo>
                  <a:lnTo>
                    <a:pt x="308" y="447"/>
                  </a:lnTo>
                  <a:lnTo>
                    <a:pt x="237" y="427"/>
                  </a:lnTo>
                  <a:lnTo>
                    <a:pt x="166" y="421"/>
                  </a:lnTo>
                  <a:lnTo>
                    <a:pt x="0" y="411"/>
                  </a:lnTo>
                  <a:lnTo>
                    <a:pt x="9" y="307"/>
                  </a:lnTo>
                  <a:lnTo>
                    <a:pt x="24" y="323"/>
                  </a:lnTo>
                  <a:lnTo>
                    <a:pt x="45" y="326"/>
                  </a:lnTo>
                  <a:lnTo>
                    <a:pt x="69" y="318"/>
                  </a:lnTo>
                  <a:lnTo>
                    <a:pt x="98" y="309"/>
                  </a:lnTo>
                  <a:lnTo>
                    <a:pt x="129" y="292"/>
                  </a:lnTo>
                  <a:lnTo>
                    <a:pt x="161" y="276"/>
                  </a:lnTo>
                  <a:lnTo>
                    <a:pt x="194" y="262"/>
                  </a:lnTo>
                  <a:lnTo>
                    <a:pt x="227" y="255"/>
                  </a:lnTo>
                  <a:lnTo>
                    <a:pt x="243" y="257"/>
                  </a:lnTo>
                  <a:lnTo>
                    <a:pt x="263" y="257"/>
                  </a:lnTo>
                  <a:lnTo>
                    <a:pt x="282" y="254"/>
                  </a:lnTo>
                  <a:lnTo>
                    <a:pt x="303" y="249"/>
                  </a:lnTo>
                  <a:lnTo>
                    <a:pt x="322" y="242"/>
                  </a:lnTo>
                  <a:lnTo>
                    <a:pt x="341" y="234"/>
                  </a:lnTo>
                  <a:lnTo>
                    <a:pt x="358" y="224"/>
                  </a:lnTo>
                  <a:lnTo>
                    <a:pt x="372" y="214"/>
                  </a:lnTo>
                  <a:lnTo>
                    <a:pt x="319" y="204"/>
                  </a:lnTo>
                  <a:lnTo>
                    <a:pt x="270" y="203"/>
                  </a:lnTo>
                  <a:lnTo>
                    <a:pt x="222" y="204"/>
                  </a:lnTo>
                  <a:lnTo>
                    <a:pt x="178" y="213"/>
                  </a:lnTo>
                  <a:lnTo>
                    <a:pt x="135" y="224"/>
                  </a:lnTo>
                  <a:lnTo>
                    <a:pt x="92" y="240"/>
                  </a:lnTo>
                  <a:lnTo>
                    <a:pt x="50" y="255"/>
                  </a:lnTo>
                  <a:lnTo>
                    <a:pt x="9" y="276"/>
                  </a:lnTo>
                  <a:lnTo>
                    <a:pt x="4" y="237"/>
                  </a:lnTo>
                  <a:lnTo>
                    <a:pt x="11" y="207"/>
                  </a:lnTo>
                  <a:lnTo>
                    <a:pt x="26" y="183"/>
                  </a:lnTo>
                  <a:lnTo>
                    <a:pt x="52" y="165"/>
                  </a:lnTo>
                  <a:lnTo>
                    <a:pt x="78" y="147"/>
                  </a:lnTo>
                  <a:lnTo>
                    <a:pt x="109" y="133"/>
                  </a:lnTo>
                  <a:lnTo>
                    <a:pt x="139" y="117"/>
                  </a:lnTo>
                  <a:lnTo>
                    <a:pt x="166" y="100"/>
                  </a:lnTo>
                  <a:lnTo>
                    <a:pt x="232" y="76"/>
                  </a:lnTo>
                  <a:lnTo>
                    <a:pt x="306" y="50"/>
                  </a:lnTo>
                  <a:lnTo>
                    <a:pt x="384" y="24"/>
                  </a:lnTo>
                  <a:lnTo>
                    <a:pt x="464" y="7"/>
                  </a:lnTo>
                  <a:lnTo>
                    <a:pt x="540" y="0"/>
                  </a:lnTo>
                  <a:lnTo>
                    <a:pt x="611" y="13"/>
                  </a:lnTo>
                  <a:lnTo>
                    <a:pt x="673" y="47"/>
                  </a:lnTo>
                  <a:lnTo>
                    <a:pt x="725" y="1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 noChangeAspect="1"/>
            </p:cNvSpPr>
            <p:nvPr/>
          </p:nvSpPr>
          <p:spPr bwMode="auto">
            <a:xfrm>
              <a:off x="2422" y="2885"/>
              <a:ext cx="91" cy="90"/>
            </a:xfrm>
            <a:custGeom>
              <a:avLst/>
              <a:gdLst/>
              <a:ahLst/>
              <a:cxnLst>
                <a:cxn ang="0">
                  <a:pos x="249" y="10"/>
                </a:cxn>
                <a:cxn ang="0">
                  <a:pos x="247" y="41"/>
                </a:cxn>
                <a:cxn ang="0">
                  <a:pos x="247" y="74"/>
                </a:cxn>
                <a:cxn ang="0">
                  <a:pos x="244" y="106"/>
                </a:cxn>
                <a:cxn ang="0">
                  <a:pos x="240" y="140"/>
                </a:cxn>
                <a:cxn ang="0">
                  <a:pos x="232" y="168"/>
                </a:cxn>
                <a:cxn ang="0">
                  <a:pos x="222" y="196"/>
                </a:cxn>
                <a:cxn ang="0">
                  <a:pos x="206" y="219"/>
                </a:cxn>
                <a:cxn ang="0">
                  <a:pos x="187" y="238"/>
                </a:cxn>
                <a:cxn ang="0">
                  <a:pos x="166" y="244"/>
                </a:cxn>
                <a:cxn ang="0">
                  <a:pos x="146" y="248"/>
                </a:cxn>
                <a:cxn ang="0">
                  <a:pos x="125" y="248"/>
                </a:cxn>
                <a:cxn ang="0">
                  <a:pos x="107" y="247"/>
                </a:cxn>
                <a:cxn ang="0">
                  <a:pos x="88" y="238"/>
                </a:cxn>
                <a:cxn ang="0">
                  <a:pos x="73" y="227"/>
                </a:cxn>
                <a:cxn ang="0">
                  <a:pos x="60" y="209"/>
                </a:cxn>
                <a:cxn ang="0">
                  <a:pos x="52" y="186"/>
                </a:cxn>
                <a:cxn ang="0">
                  <a:pos x="0" y="52"/>
                </a:cxn>
                <a:cxn ang="0">
                  <a:pos x="29" y="41"/>
                </a:cxn>
                <a:cxn ang="0">
                  <a:pos x="62" y="31"/>
                </a:cxn>
                <a:cxn ang="0">
                  <a:pos x="91" y="20"/>
                </a:cxn>
                <a:cxn ang="0">
                  <a:pos x="123" y="12"/>
                </a:cxn>
                <a:cxn ang="0">
                  <a:pos x="154" y="3"/>
                </a:cxn>
                <a:cxn ang="0">
                  <a:pos x="185" y="0"/>
                </a:cxn>
                <a:cxn ang="0">
                  <a:pos x="216" y="0"/>
                </a:cxn>
                <a:cxn ang="0">
                  <a:pos x="249" y="10"/>
                </a:cxn>
              </a:cxnLst>
              <a:rect l="0" t="0" r="r" b="b"/>
              <a:pathLst>
                <a:path w="249" h="248">
                  <a:moveTo>
                    <a:pt x="249" y="10"/>
                  </a:moveTo>
                  <a:lnTo>
                    <a:pt x="247" y="41"/>
                  </a:lnTo>
                  <a:lnTo>
                    <a:pt x="247" y="74"/>
                  </a:lnTo>
                  <a:lnTo>
                    <a:pt x="244" y="106"/>
                  </a:lnTo>
                  <a:lnTo>
                    <a:pt x="240" y="140"/>
                  </a:lnTo>
                  <a:lnTo>
                    <a:pt x="232" y="168"/>
                  </a:lnTo>
                  <a:lnTo>
                    <a:pt x="222" y="196"/>
                  </a:lnTo>
                  <a:lnTo>
                    <a:pt x="206" y="219"/>
                  </a:lnTo>
                  <a:lnTo>
                    <a:pt x="187" y="238"/>
                  </a:lnTo>
                  <a:lnTo>
                    <a:pt x="166" y="244"/>
                  </a:lnTo>
                  <a:lnTo>
                    <a:pt x="146" y="248"/>
                  </a:lnTo>
                  <a:lnTo>
                    <a:pt x="125" y="248"/>
                  </a:lnTo>
                  <a:lnTo>
                    <a:pt x="107" y="247"/>
                  </a:lnTo>
                  <a:lnTo>
                    <a:pt x="88" y="238"/>
                  </a:lnTo>
                  <a:lnTo>
                    <a:pt x="73" y="227"/>
                  </a:lnTo>
                  <a:lnTo>
                    <a:pt x="60" y="209"/>
                  </a:lnTo>
                  <a:lnTo>
                    <a:pt x="52" y="186"/>
                  </a:lnTo>
                  <a:lnTo>
                    <a:pt x="0" y="52"/>
                  </a:lnTo>
                  <a:lnTo>
                    <a:pt x="29" y="41"/>
                  </a:lnTo>
                  <a:lnTo>
                    <a:pt x="62" y="31"/>
                  </a:lnTo>
                  <a:lnTo>
                    <a:pt x="91" y="20"/>
                  </a:lnTo>
                  <a:lnTo>
                    <a:pt x="123" y="12"/>
                  </a:lnTo>
                  <a:lnTo>
                    <a:pt x="154" y="3"/>
                  </a:lnTo>
                  <a:lnTo>
                    <a:pt x="185" y="0"/>
                  </a:lnTo>
                  <a:lnTo>
                    <a:pt x="216" y="0"/>
                  </a:lnTo>
                  <a:lnTo>
                    <a:pt x="249" y="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98" name="Straight Connector 97"/>
          <p:cNvCxnSpPr/>
          <p:nvPr/>
        </p:nvCxnSpPr>
        <p:spPr>
          <a:xfrm flipV="1">
            <a:off x="2654708" y="1873984"/>
            <a:ext cx="4041058" cy="2856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9043" name="Picture 3"/>
          <p:cNvPicPr>
            <a:picLocks noChangeAspect="1" noChangeArrowheads="1"/>
          </p:cNvPicPr>
          <p:nvPr/>
        </p:nvPicPr>
        <p:blipFill>
          <a:blip r:embed="rId5" cstate="print"/>
          <a:srcRect l="11927" r="14470" b="6861"/>
          <a:stretch>
            <a:fillRect/>
          </a:stretch>
        </p:blipFill>
        <p:spPr bwMode="auto">
          <a:xfrm>
            <a:off x="6681020" y="884904"/>
            <a:ext cx="1103322" cy="104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>
          <a:xfrm>
            <a:off x="1050925" y="1628775"/>
            <a:ext cx="7042150" cy="396081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</a:pPr>
            <a:r>
              <a:rPr lang="fr-CH" sz="3300" dirty="0" smtClean="0"/>
              <a:t>Quantum </a:t>
            </a:r>
            <a:r>
              <a:rPr lang="fr-CH" sz="3300" dirty="0" err="1" smtClean="0"/>
              <a:t>Mechanics</a:t>
            </a:r>
            <a:endParaRPr lang="fr-CH" sz="3300" dirty="0" smtClean="0"/>
          </a:p>
          <a:p>
            <a:pPr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</a:pPr>
            <a:r>
              <a:rPr lang="fr-CH" sz="3300" dirty="0" smtClean="0"/>
              <a:t>Quantum Key Distribution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</a:pPr>
            <a:r>
              <a:rPr lang="fr-CH" sz="3300" dirty="0" err="1" smtClean="0"/>
              <a:t>Two</a:t>
            </a:r>
            <a:r>
              <a:rPr lang="fr-CH" sz="3300" dirty="0" smtClean="0"/>
              <a:t>-Party Setting</a:t>
            </a:r>
            <a:endParaRPr lang="fr-CH" sz="3300" dirty="0"/>
          </a:p>
          <a:p>
            <a:pPr>
              <a:spcBef>
                <a:spcPct val="50000"/>
              </a:spcBef>
            </a:pPr>
            <a:r>
              <a:rPr lang="fr-CH" sz="3300" dirty="0" smtClean="0"/>
              <a:t>Secure Identification</a:t>
            </a:r>
            <a:endParaRPr lang="fr-CH" sz="3300" dirty="0"/>
          </a:p>
          <a:p>
            <a:pPr>
              <a:spcBef>
                <a:spcPct val="50000"/>
              </a:spcBef>
            </a:pPr>
            <a:r>
              <a:rPr lang="fr-CH" sz="3300" dirty="0"/>
              <a:t>Conclusion</a:t>
            </a:r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 err="1"/>
              <a:t>Outline</a:t>
            </a:r>
            <a:endParaRPr lang="en-US" sz="4000" dirty="0"/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900830" y="3799093"/>
            <a:ext cx="7200900" cy="7191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533" name="Picture 4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75950" y="906143"/>
            <a:ext cx="2694310" cy="4480560"/>
          </a:xfrm>
          <a:noFill/>
          <a:ln/>
        </p:spPr>
      </p:pic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6150"/>
            <a:ext cx="8229600" cy="1143000"/>
          </a:xfrm>
        </p:spPr>
        <p:txBody>
          <a:bodyPr/>
          <a:lstStyle/>
          <a:p>
            <a:r>
              <a:rPr lang="fr-CH" dirty="0" err="1"/>
              <a:t>Why</a:t>
            </a:r>
            <a:r>
              <a:rPr lang="fr-CH" dirty="0"/>
              <a:t> Secure Identification?</a:t>
            </a:r>
            <a:endParaRPr lang="en-US" dirty="0"/>
          </a:p>
        </p:txBody>
      </p:sp>
      <p:pic>
        <p:nvPicPr>
          <p:cNvPr id="447506" name="Picture 18" descr="j00915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1125538"/>
            <a:ext cx="947738" cy="1439862"/>
          </a:xfrm>
          <a:prstGeom prst="rect">
            <a:avLst/>
          </a:prstGeom>
          <a:noFill/>
        </p:spPr>
      </p:pic>
      <p:pic>
        <p:nvPicPr>
          <p:cNvPr id="447507" name="Picture 19" descr="j00916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1196975"/>
            <a:ext cx="1077913" cy="1222375"/>
          </a:xfrm>
          <a:prstGeom prst="rect">
            <a:avLst/>
          </a:prstGeom>
          <a:noFill/>
        </p:spPr>
      </p:pic>
      <p:sp>
        <p:nvSpPr>
          <p:cNvPr id="447535" name="AutoShape 47"/>
          <p:cNvSpPr>
            <a:spLocks noChangeArrowheads="1"/>
          </p:cNvSpPr>
          <p:nvPr/>
        </p:nvSpPr>
        <p:spPr bwMode="auto">
          <a:xfrm>
            <a:off x="2627313" y="1052513"/>
            <a:ext cx="3384550" cy="1511300"/>
          </a:xfrm>
          <a:prstGeom prst="wedgeRoundRectCallout">
            <a:avLst>
              <a:gd name="adj1" fmla="val -81991"/>
              <a:gd name="adj2" fmla="val 29412"/>
              <a:gd name="adj3" fmla="val 16667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/>
              <a:t>I’m Alice </a:t>
            </a:r>
            <a:r>
              <a:rPr lang="en-US" sz="2600" b="0">
                <a:cs typeface="Arial" charset="0"/>
              </a:rPr>
              <a:t/>
            </a:r>
            <a:br>
              <a:rPr lang="en-US" sz="2600" b="0">
                <a:cs typeface="Arial" charset="0"/>
              </a:rPr>
            </a:br>
            <a:r>
              <a:rPr lang="en-US" sz="2600" b="0">
                <a:cs typeface="Arial" charset="0"/>
              </a:rPr>
              <a:t>my PIN is IMAB52</a:t>
            </a:r>
          </a:p>
          <a:p>
            <a:pPr algn="ctr"/>
            <a:r>
              <a:rPr lang="en-US" sz="2600" b="0"/>
              <a:t>I want </a:t>
            </a:r>
            <a:r>
              <a:rPr lang="en-US" sz="2600" b="0">
                <a:cs typeface="Arial" charset="0"/>
              </a:rPr>
              <a:t>$25</a:t>
            </a:r>
          </a:p>
        </p:txBody>
      </p:sp>
      <p:sp>
        <p:nvSpPr>
          <p:cNvPr id="447536" name="AutoShape 48"/>
          <p:cNvSpPr>
            <a:spLocks noChangeArrowheads="1"/>
          </p:cNvSpPr>
          <p:nvPr/>
        </p:nvSpPr>
        <p:spPr bwMode="auto">
          <a:xfrm>
            <a:off x="2484438" y="3141663"/>
            <a:ext cx="5040312" cy="792162"/>
          </a:xfrm>
          <a:prstGeom prst="wedgeRoundRectCallout">
            <a:avLst>
              <a:gd name="adj1" fmla="val 61403"/>
              <a:gd name="adj2" fmla="val -176454"/>
              <a:gd name="adj3" fmla="val 16667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/>
              <a:t>Alright Alice, here you go.</a:t>
            </a:r>
            <a:endParaRPr lang="en-US" sz="2600" b="0">
              <a:cs typeface="Arial" charset="0"/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900113" y="4437063"/>
            <a:ext cx="2273300" cy="685800"/>
            <a:chOff x="0" y="0"/>
            <a:chExt cx="1432" cy="432"/>
          </a:xfrm>
        </p:grpSpPr>
        <p:pic>
          <p:nvPicPr>
            <p:cNvPr id="447573" name="Picture 8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4" y="144"/>
              <a:ext cx="8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7574" name="Picture 8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144"/>
              <a:ext cx="8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7575" name="Picture 8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4" y="0"/>
              <a:ext cx="8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47576" name="AutoShape 88"/>
          <p:cNvCxnSpPr>
            <a:cxnSpLocks noChangeShapeType="1"/>
          </p:cNvCxnSpPr>
          <p:nvPr/>
        </p:nvCxnSpPr>
        <p:spPr bwMode="auto">
          <a:xfrm rot="5400000">
            <a:off x="4945063" y="1758950"/>
            <a:ext cx="1511300" cy="4562475"/>
          </a:xfrm>
          <a:prstGeom prst="bentConnector2">
            <a:avLst/>
          </a:prstGeom>
          <a:noFill/>
          <a:ln w="1143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7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7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7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7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35" grpId="0" animBg="1"/>
      <p:bldP spid="4475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33186" y="1171421"/>
            <a:ext cx="1179871" cy="1962091"/>
          </a:xfrm>
          <a:noFill/>
          <a:ln/>
        </p:spPr>
      </p:pic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1402"/>
            <a:ext cx="8229600" cy="1143000"/>
          </a:xfrm>
        </p:spPr>
        <p:txBody>
          <a:bodyPr/>
          <a:lstStyle/>
          <a:p>
            <a:r>
              <a:rPr lang="fr-CH" dirty="0" err="1"/>
              <a:t>Why</a:t>
            </a:r>
            <a:r>
              <a:rPr lang="fr-CH" dirty="0"/>
              <a:t> Secure Identification?</a:t>
            </a:r>
            <a:endParaRPr lang="en-US" dirty="0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7667625" y="981075"/>
            <a:ext cx="1033463" cy="1584325"/>
            <a:chOff x="1791" y="572"/>
            <a:chExt cx="1659" cy="2541"/>
          </a:xfrm>
        </p:grpSpPr>
        <p:sp>
          <p:nvSpPr>
            <p:cNvPr id="463888" name="AutoShape 16"/>
            <p:cNvSpPr>
              <a:spLocks noChangeAspect="1" noChangeArrowheads="1"/>
            </p:cNvSpPr>
            <p:nvPr/>
          </p:nvSpPr>
          <p:spPr bwMode="auto">
            <a:xfrm rot="12426342">
              <a:off x="3134" y="655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463889" name="AutoShape 17"/>
            <p:cNvSpPr>
              <a:spLocks noChangeAspect="1" noChangeArrowheads="1"/>
            </p:cNvSpPr>
            <p:nvPr/>
          </p:nvSpPr>
          <p:spPr bwMode="auto">
            <a:xfrm>
              <a:off x="2054" y="572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463890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791" y="738"/>
              <a:ext cx="1564" cy="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91" name="Freeform 19"/>
            <p:cNvSpPr>
              <a:spLocks noChangeAspect="1"/>
            </p:cNvSpPr>
            <p:nvPr/>
          </p:nvSpPr>
          <p:spPr bwMode="auto">
            <a:xfrm>
              <a:off x="1805" y="754"/>
              <a:ext cx="1522" cy="2030"/>
            </a:xfrm>
            <a:custGeom>
              <a:avLst/>
              <a:gdLst/>
              <a:ahLst/>
              <a:cxnLst>
                <a:cxn ang="0">
                  <a:pos x="3314" y="282"/>
                </a:cxn>
                <a:cxn ang="0">
                  <a:pos x="3538" y="459"/>
                </a:cxn>
                <a:cxn ang="0">
                  <a:pos x="3696" y="698"/>
                </a:cxn>
                <a:cxn ang="0">
                  <a:pos x="3826" y="856"/>
                </a:cxn>
                <a:cxn ang="0">
                  <a:pos x="3988" y="990"/>
                </a:cxn>
                <a:cxn ang="0">
                  <a:pos x="4096" y="1342"/>
                </a:cxn>
                <a:cxn ang="0">
                  <a:pos x="4109" y="2034"/>
                </a:cxn>
                <a:cxn ang="0">
                  <a:pos x="3975" y="2716"/>
                </a:cxn>
                <a:cxn ang="0">
                  <a:pos x="3875" y="2995"/>
                </a:cxn>
                <a:cxn ang="0">
                  <a:pos x="3827" y="3099"/>
                </a:cxn>
                <a:cxn ang="0">
                  <a:pos x="3789" y="3200"/>
                </a:cxn>
                <a:cxn ang="0">
                  <a:pos x="3878" y="3145"/>
                </a:cxn>
                <a:cxn ang="0">
                  <a:pos x="3986" y="3099"/>
                </a:cxn>
                <a:cxn ang="0">
                  <a:pos x="4107" y="3165"/>
                </a:cxn>
                <a:cxn ang="0">
                  <a:pos x="4154" y="3389"/>
                </a:cxn>
                <a:cxn ang="0">
                  <a:pos x="4114" y="3621"/>
                </a:cxn>
                <a:cxn ang="0">
                  <a:pos x="3968" y="3863"/>
                </a:cxn>
                <a:cxn ang="0">
                  <a:pos x="3730" y="4084"/>
                </a:cxn>
                <a:cxn ang="0">
                  <a:pos x="3457" y="4239"/>
                </a:cxn>
                <a:cxn ang="0">
                  <a:pos x="3220" y="4550"/>
                </a:cxn>
                <a:cxn ang="0">
                  <a:pos x="2882" y="4970"/>
                </a:cxn>
                <a:cxn ang="0">
                  <a:pos x="2492" y="5350"/>
                </a:cxn>
                <a:cxn ang="0">
                  <a:pos x="2172" y="5488"/>
                </a:cxn>
                <a:cxn ang="0">
                  <a:pos x="1833" y="5543"/>
                </a:cxn>
                <a:cxn ang="0">
                  <a:pos x="1390" y="5370"/>
                </a:cxn>
                <a:cxn ang="0">
                  <a:pos x="940" y="4867"/>
                </a:cxn>
                <a:cxn ang="0">
                  <a:pos x="712" y="4228"/>
                </a:cxn>
                <a:cxn ang="0">
                  <a:pos x="630" y="3979"/>
                </a:cxn>
                <a:cxn ang="0">
                  <a:pos x="544" y="3991"/>
                </a:cxn>
                <a:cxn ang="0">
                  <a:pos x="447" y="3959"/>
                </a:cxn>
                <a:cxn ang="0">
                  <a:pos x="273" y="3844"/>
                </a:cxn>
                <a:cxn ang="0">
                  <a:pos x="105" y="3637"/>
                </a:cxn>
                <a:cxn ang="0">
                  <a:pos x="3" y="3397"/>
                </a:cxn>
                <a:cxn ang="0">
                  <a:pos x="14" y="3196"/>
                </a:cxn>
                <a:cxn ang="0">
                  <a:pos x="97" y="3026"/>
                </a:cxn>
                <a:cxn ang="0">
                  <a:pos x="241" y="2937"/>
                </a:cxn>
                <a:cxn ang="0">
                  <a:pos x="335" y="2920"/>
                </a:cxn>
                <a:cxn ang="0">
                  <a:pos x="428" y="2937"/>
                </a:cxn>
                <a:cxn ang="0">
                  <a:pos x="474" y="2968"/>
                </a:cxn>
                <a:cxn ang="0">
                  <a:pos x="497" y="2982"/>
                </a:cxn>
                <a:cxn ang="0">
                  <a:pos x="522" y="2993"/>
                </a:cxn>
                <a:cxn ang="0">
                  <a:pos x="508" y="2799"/>
                </a:cxn>
                <a:cxn ang="0">
                  <a:pos x="509" y="2593"/>
                </a:cxn>
                <a:cxn ang="0">
                  <a:pos x="482" y="2355"/>
                </a:cxn>
                <a:cxn ang="0">
                  <a:pos x="480" y="2016"/>
                </a:cxn>
                <a:cxn ang="0">
                  <a:pos x="527" y="1675"/>
                </a:cxn>
                <a:cxn ang="0">
                  <a:pos x="640" y="1307"/>
                </a:cxn>
                <a:cxn ang="0">
                  <a:pos x="896" y="976"/>
                </a:cxn>
                <a:cxn ang="0">
                  <a:pos x="1238" y="719"/>
                </a:cxn>
                <a:cxn ang="0">
                  <a:pos x="1318" y="548"/>
                </a:cxn>
                <a:cxn ang="0">
                  <a:pos x="1454" y="413"/>
                </a:cxn>
                <a:cxn ang="0">
                  <a:pos x="1627" y="266"/>
                </a:cxn>
                <a:cxn ang="0">
                  <a:pos x="1897" y="155"/>
                </a:cxn>
                <a:cxn ang="0">
                  <a:pos x="2176" y="68"/>
                </a:cxn>
                <a:cxn ang="0">
                  <a:pos x="2443" y="4"/>
                </a:cxn>
                <a:cxn ang="0">
                  <a:pos x="2723" y="17"/>
                </a:cxn>
                <a:cxn ang="0">
                  <a:pos x="2969" y="117"/>
                </a:cxn>
              </a:cxnLst>
              <a:rect l="0" t="0" r="r" b="b"/>
              <a:pathLst>
                <a:path w="4154" h="5543">
                  <a:moveTo>
                    <a:pt x="3156" y="179"/>
                  </a:moveTo>
                  <a:lnTo>
                    <a:pt x="3235" y="230"/>
                  </a:lnTo>
                  <a:lnTo>
                    <a:pt x="3314" y="282"/>
                  </a:lnTo>
                  <a:lnTo>
                    <a:pt x="3393" y="337"/>
                  </a:lnTo>
                  <a:lnTo>
                    <a:pt x="3469" y="396"/>
                  </a:lnTo>
                  <a:lnTo>
                    <a:pt x="3538" y="459"/>
                  </a:lnTo>
                  <a:lnTo>
                    <a:pt x="3601" y="529"/>
                  </a:lnTo>
                  <a:lnTo>
                    <a:pt x="3653" y="608"/>
                  </a:lnTo>
                  <a:lnTo>
                    <a:pt x="3696" y="698"/>
                  </a:lnTo>
                  <a:lnTo>
                    <a:pt x="3727" y="760"/>
                  </a:lnTo>
                  <a:lnTo>
                    <a:pt x="3772" y="812"/>
                  </a:lnTo>
                  <a:lnTo>
                    <a:pt x="3826" y="856"/>
                  </a:lnTo>
                  <a:lnTo>
                    <a:pt x="3884" y="898"/>
                  </a:lnTo>
                  <a:lnTo>
                    <a:pt x="3938" y="941"/>
                  </a:lnTo>
                  <a:lnTo>
                    <a:pt x="3988" y="990"/>
                  </a:lnTo>
                  <a:lnTo>
                    <a:pt x="4026" y="1049"/>
                  </a:lnTo>
                  <a:lnTo>
                    <a:pt x="4048" y="1124"/>
                  </a:lnTo>
                  <a:lnTo>
                    <a:pt x="4096" y="1342"/>
                  </a:lnTo>
                  <a:lnTo>
                    <a:pt x="4121" y="1568"/>
                  </a:lnTo>
                  <a:lnTo>
                    <a:pt x="4123" y="1799"/>
                  </a:lnTo>
                  <a:lnTo>
                    <a:pt x="4109" y="2034"/>
                  </a:lnTo>
                  <a:lnTo>
                    <a:pt x="4076" y="2265"/>
                  </a:lnTo>
                  <a:lnTo>
                    <a:pt x="4031" y="2495"/>
                  </a:lnTo>
                  <a:lnTo>
                    <a:pt x="3975" y="2716"/>
                  </a:lnTo>
                  <a:lnTo>
                    <a:pt x="3913" y="2930"/>
                  </a:lnTo>
                  <a:lnTo>
                    <a:pt x="3893" y="2961"/>
                  </a:lnTo>
                  <a:lnTo>
                    <a:pt x="3875" y="2995"/>
                  </a:lnTo>
                  <a:lnTo>
                    <a:pt x="3858" y="3028"/>
                  </a:lnTo>
                  <a:lnTo>
                    <a:pt x="3843" y="3065"/>
                  </a:lnTo>
                  <a:lnTo>
                    <a:pt x="3827" y="3099"/>
                  </a:lnTo>
                  <a:lnTo>
                    <a:pt x="3813" y="3134"/>
                  </a:lnTo>
                  <a:lnTo>
                    <a:pt x="3801" y="3166"/>
                  </a:lnTo>
                  <a:lnTo>
                    <a:pt x="3789" y="3200"/>
                  </a:lnTo>
                  <a:lnTo>
                    <a:pt x="3816" y="3185"/>
                  </a:lnTo>
                  <a:lnTo>
                    <a:pt x="3847" y="3166"/>
                  </a:lnTo>
                  <a:lnTo>
                    <a:pt x="3878" y="3145"/>
                  </a:lnTo>
                  <a:lnTo>
                    <a:pt x="3913" y="3125"/>
                  </a:lnTo>
                  <a:lnTo>
                    <a:pt x="3948" y="3109"/>
                  </a:lnTo>
                  <a:lnTo>
                    <a:pt x="3986" y="3099"/>
                  </a:lnTo>
                  <a:lnTo>
                    <a:pt x="4026" y="3096"/>
                  </a:lnTo>
                  <a:lnTo>
                    <a:pt x="4069" y="3107"/>
                  </a:lnTo>
                  <a:lnTo>
                    <a:pt x="4107" y="3165"/>
                  </a:lnTo>
                  <a:lnTo>
                    <a:pt x="4134" y="3235"/>
                  </a:lnTo>
                  <a:lnTo>
                    <a:pt x="4148" y="3310"/>
                  </a:lnTo>
                  <a:lnTo>
                    <a:pt x="4154" y="3389"/>
                  </a:lnTo>
                  <a:lnTo>
                    <a:pt x="4147" y="3468"/>
                  </a:lnTo>
                  <a:lnTo>
                    <a:pt x="4134" y="3546"/>
                  </a:lnTo>
                  <a:lnTo>
                    <a:pt x="4114" y="3621"/>
                  </a:lnTo>
                  <a:lnTo>
                    <a:pt x="4090" y="3689"/>
                  </a:lnTo>
                  <a:lnTo>
                    <a:pt x="4033" y="3777"/>
                  </a:lnTo>
                  <a:lnTo>
                    <a:pt x="3968" y="3863"/>
                  </a:lnTo>
                  <a:lnTo>
                    <a:pt x="3895" y="3943"/>
                  </a:lnTo>
                  <a:lnTo>
                    <a:pt x="3816" y="4018"/>
                  </a:lnTo>
                  <a:lnTo>
                    <a:pt x="3730" y="4084"/>
                  </a:lnTo>
                  <a:lnTo>
                    <a:pt x="3642" y="4143"/>
                  </a:lnTo>
                  <a:lnTo>
                    <a:pt x="3549" y="4194"/>
                  </a:lnTo>
                  <a:lnTo>
                    <a:pt x="3457" y="4239"/>
                  </a:lnTo>
                  <a:lnTo>
                    <a:pt x="3384" y="4239"/>
                  </a:lnTo>
                  <a:lnTo>
                    <a:pt x="3308" y="4397"/>
                  </a:lnTo>
                  <a:lnTo>
                    <a:pt x="3220" y="4550"/>
                  </a:lnTo>
                  <a:lnTo>
                    <a:pt x="3116" y="4695"/>
                  </a:lnTo>
                  <a:lnTo>
                    <a:pt x="3004" y="4836"/>
                  </a:lnTo>
                  <a:lnTo>
                    <a:pt x="2882" y="4970"/>
                  </a:lnTo>
                  <a:lnTo>
                    <a:pt x="2754" y="5101"/>
                  </a:lnTo>
                  <a:lnTo>
                    <a:pt x="2623" y="5226"/>
                  </a:lnTo>
                  <a:lnTo>
                    <a:pt x="2492" y="5350"/>
                  </a:lnTo>
                  <a:lnTo>
                    <a:pt x="2388" y="5399"/>
                  </a:lnTo>
                  <a:lnTo>
                    <a:pt x="2281" y="5447"/>
                  </a:lnTo>
                  <a:lnTo>
                    <a:pt x="2172" y="5488"/>
                  </a:lnTo>
                  <a:lnTo>
                    <a:pt x="2061" y="5522"/>
                  </a:lnTo>
                  <a:lnTo>
                    <a:pt x="1947" y="5540"/>
                  </a:lnTo>
                  <a:lnTo>
                    <a:pt x="1833" y="5543"/>
                  </a:lnTo>
                  <a:lnTo>
                    <a:pt x="1716" y="5524"/>
                  </a:lnTo>
                  <a:lnTo>
                    <a:pt x="1601" y="5485"/>
                  </a:lnTo>
                  <a:lnTo>
                    <a:pt x="1390" y="5370"/>
                  </a:lnTo>
                  <a:lnTo>
                    <a:pt x="1211" y="5225"/>
                  </a:lnTo>
                  <a:lnTo>
                    <a:pt x="1062" y="5056"/>
                  </a:lnTo>
                  <a:lnTo>
                    <a:pt x="940" y="4867"/>
                  </a:lnTo>
                  <a:lnTo>
                    <a:pt x="841" y="4661"/>
                  </a:lnTo>
                  <a:lnTo>
                    <a:pt x="767" y="4447"/>
                  </a:lnTo>
                  <a:lnTo>
                    <a:pt x="712" y="4228"/>
                  </a:lnTo>
                  <a:lnTo>
                    <a:pt x="677" y="4010"/>
                  </a:lnTo>
                  <a:lnTo>
                    <a:pt x="657" y="3959"/>
                  </a:lnTo>
                  <a:lnTo>
                    <a:pt x="630" y="3979"/>
                  </a:lnTo>
                  <a:lnTo>
                    <a:pt x="603" y="3991"/>
                  </a:lnTo>
                  <a:lnTo>
                    <a:pt x="574" y="3994"/>
                  </a:lnTo>
                  <a:lnTo>
                    <a:pt x="544" y="3991"/>
                  </a:lnTo>
                  <a:lnTo>
                    <a:pt x="512" y="3983"/>
                  </a:lnTo>
                  <a:lnTo>
                    <a:pt x="480" y="3972"/>
                  </a:lnTo>
                  <a:lnTo>
                    <a:pt x="447" y="3959"/>
                  </a:lnTo>
                  <a:lnTo>
                    <a:pt x="418" y="3948"/>
                  </a:lnTo>
                  <a:lnTo>
                    <a:pt x="342" y="3898"/>
                  </a:lnTo>
                  <a:lnTo>
                    <a:pt x="273" y="3844"/>
                  </a:lnTo>
                  <a:lnTo>
                    <a:pt x="210" y="3779"/>
                  </a:lnTo>
                  <a:lnTo>
                    <a:pt x="155" y="3711"/>
                  </a:lnTo>
                  <a:lnTo>
                    <a:pt x="105" y="3637"/>
                  </a:lnTo>
                  <a:lnTo>
                    <a:pt x="63" y="3558"/>
                  </a:lnTo>
                  <a:lnTo>
                    <a:pt x="28" y="3477"/>
                  </a:lnTo>
                  <a:lnTo>
                    <a:pt x="3" y="3397"/>
                  </a:lnTo>
                  <a:lnTo>
                    <a:pt x="0" y="3330"/>
                  </a:lnTo>
                  <a:lnTo>
                    <a:pt x="4" y="3262"/>
                  </a:lnTo>
                  <a:lnTo>
                    <a:pt x="14" y="3196"/>
                  </a:lnTo>
                  <a:lnTo>
                    <a:pt x="32" y="3135"/>
                  </a:lnTo>
                  <a:lnTo>
                    <a:pt x="58" y="3076"/>
                  </a:lnTo>
                  <a:lnTo>
                    <a:pt x="97" y="3026"/>
                  </a:lnTo>
                  <a:lnTo>
                    <a:pt x="146" y="2983"/>
                  </a:lnTo>
                  <a:lnTo>
                    <a:pt x="211" y="2951"/>
                  </a:lnTo>
                  <a:lnTo>
                    <a:pt x="241" y="2937"/>
                  </a:lnTo>
                  <a:lnTo>
                    <a:pt x="273" y="2927"/>
                  </a:lnTo>
                  <a:lnTo>
                    <a:pt x="302" y="2921"/>
                  </a:lnTo>
                  <a:lnTo>
                    <a:pt x="335" y="2920"/>
                  </a:lnTo>
                  <a:lnTo>
                    <a:pt x="366" y="2921"/>
                  </a:lnTo>
                  <a:lnTo>
                    <a:pt x="397" y="2927"/>
                  </a:lnTo>
                  <a:lnTo>
                    <a:pt x="428" y="2937"/>
                  </a:lnTo>
                  <a:lnTo>
                    <a:pt x="460" y="2951"/>
                  </a:lnTo>
                  <a:lnTo>
                    <a:pt x="467" y="2959"/>
                  </a:lnTo>
                  <a:lnTo>
                    <a:pt x="474" y="2968"/>
                  </a:lnTo>
                  <a:lnTo>
                    <a:pt x="481" y="2973"/>
                  </a:lnTo>
                  <a:lnTo>
                    <a:pt x="489" y="2979"/>
                  </a:lnTo>
                  <a:lnTo>
                    <a:pt x="497" y="2982"/>
                  </a:lnTo>
                  <a:lnTo>
                    <a:pt x="505" y="2986"/>
                  </a:lnTo>
                  <a:lnTo>
                    <a:pt x="513" y="2989"/>
                  </a:lnTo>
                  <a:lnTo>
                    <a:pt x="522" y="2993"/>
                  </a:lnTo>
                  <a:lnTo>
                    <a:pt x="513" y="2931"/>
                  </a:lnTo>
                  <a:lnTo>
                    <a:pt x="511" y="2866"/>
                  </a:lnTo>
                  <a:lnTo>
                    <a:pt x="508" y="2799"/>
                  </a:lnTo>
                  <a:lnTo>
                    <a:pt x="508" y="2731"/>
                  </a:lnTo>
                  <a:lnTo>
                    <a:pt x="508" y="2661"/>
                  </a:lnTo>
                  <a:lnTo>
                    <a:pt x="509" y="2593"/>
                  </a:lnTo>
                  <a:lnTo>
                    <a:pt x="509" y="2526"/>
                  </a:lnTo>
                  <a:lnTo>
                    <a:pt x="511" y="2464"/>
                  </a:lnTo>
                  <a:lnTo>
                    <a:pt x="482" y="2355"/>
                  </a:lnTo>
                  <a:lnTo>
                    <a:pt x="471" y="2244"/>
                  </a:lnTo>
                  <a:lnTo>
                    <a:pt x="470" y="2130"/>
                  </a:lnTo>
                  <a:lnTo>
                    <a:pt x="480" y="2016"/>
                  </a:lnTo>
                  <a:lnTo>
                    <a:pt x="492" y="1901"/>
                  </a:lnTo>
                  <a:lnTo>
                    <a:pt x="511" y="1787"/>
                  </a:lnTo>
                  <a:lnTo>
                    <a:pt x="527" y="1675"/>
                  </a:lnTo>
                  <a:lnTo>
                    <a:pt x="543" y="1570"/>
                  </a:lnTo>
                  <a:lnTo>
                    <a:pt x="582" y="1433"/>
                  </a:lnTo>
                  <a:lnTo>
                    <a:pt x="640" y="1307"/>
                  </a:lnTo>
                  <a:lnTo>
                    <a:pt x="713" y="1188"/>
                  </a:lnTo>
                  <a:lnTo>
                    <a:pt x="800" y="1078"/>
                  </a:lnTo>
                  <a:lnTo>
                    <a:pt x="896" y="976"/>
                  </a:lnTo>
                  <a:lnTo>
                    <a:pt x="1004" y="881"/>
                  </a:lnTo>
                  <a:lnTo>
                    <a:pt x="1117" y="795"/>
                  </a:lnTo>
                  <a:lnTo>
                    <a:pt x="1238" y="719"/>
                  </a:lnTo>
                  <a:lnTo>
                    <a:pt x="1255" y="655"/>
                  </a:lnTo>
                  <a:lnTo>
                    <a:pt x="1283" y="600"/>
                  </a:lnTo>
                  <a:lnTo>
                    <a:pt x="1318" y="548"/>
                  </a:lnTo>
                  <a:lnTo>
                    <a:pt x="1362" y="501"/>
                  </a:lnTo>
                  <a:lnTo>
                    <a:pt x="1407" y="456"/>
                  </a:lnTo>
                  <a:lnTo>
                    <a:pt x="1454" y="413"/>
                  </a:lnTo>
                  <a:lnTo>
                    <a:pt x="1502" y="368"/>
                  </a:lnTo>
                  <a:lnTo>
                    <a:pt x="1549" y="324"/>
                  </a:lnTo>
                  <a:lnTo>
                    <a:pt x="1627" y="266"/>
                  </a:lnTo>
                  <a:lnTo>
                    <a:pt x="1715" y="222"/>
                  </a:lnTo>
                  <a:lnTo>
                    <a:pt x="1805" y="186"/>
                  </a:lnTo>
                  <a:lnTo>
                    <a:pt x="1897" y="155"/>
                  </a:lnTo>
                  <a:lnTo>
                    <a:pt x="1990" y="127"/>
                  </a:lnTo>
                  <a:lnTo>
                    <a:pt x="2085" y="99"/>
                  </a:lnTo>
                  <a:lnTo>
                    <a:pt x="2176" y="68"/>
                  </a:lnTo>
                  <a:lnTo>
                    <a:pt x="2265" y="34"/>
                  </a:lnTo>
                  <a:lnTo>
                    <a:pt x="2352" y="16"/>
                  </a:lnTo>
                  <a:lnTo>
                    <a:pt x="2443" y="4"/>
                  </a:lnTo>
                  <a:lnTo>
                    <a:pt x="2537" y="0"/>
                  </a:lnTo>
                  <a:lnTo>
                    <a:pt x="2632" y="4"/>
                  </a:lnTo>
                  <a:lnTo>
                    <a:pt x="2723" y="17"/>
                  </a:lnTo>
                  <a:lnTo>
                    <a:pt x="2812" y="39"/>
                  </a:lnTo>
                  <a:lnTo>
                    <a:pt x="2895" y="72"/>
                  </a:lnTo>
                  <a:lnTo>
                    <a:pt x="2969" y="117"/>
                  </a:lnTo>
                  <a:lnTo>
                    <a:pt x="3156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92" name="Freeform 20"/>
            <p:cNvSpPr>
              <a:spLocks noChangeAspect="1"/>
            </p:cNvSpPr>
            <p:nvPr/>
          </p:nvSpPr>
          <p:spPr bwMode="auto">
            <a:xfrm>
              <a:off x="2619" y="801"/>
              <a:ext cx="270" cy="114"/>
            </a:xfrm>
            <a:custGeom>
              <a:avLst/>
              <a:gdLst/>
              <a:ahLst/>
              <a:cxnLst>
                <a:cxn ang="0">
                  <a:pos x="190" y="7"/>
                </a:cxn>
                <a:cxn ang="0">
                  <a:pos x="187" y="22"/>
                </a:cxn>
                <a:cxn ang="0">
                  <a:pos x="218" y="42"/>
                </a:cxn>
                <a:cxn ang="0">
                  <a:pos x="286" y="55"/>
                </a:cxn>
                <a:cxn ang="0">
                  <a:pos x="356" y="55"/>
                </a:cxn>
                <a:cxn ang="0">
                  <a:pos x="424" y="52"/>
                </a:cxn>
                <a:cxn ang="0">
                  <a:pos x="422" y="63"/>
                </a:cxn>
                <a:cxn ang="0">
                  <a:pos x="348" y="73"/>
                </a:cxn>
                <a:cxn ang="0">
                  <a:pos x="272" y="81"/>
                </a:cxn>
                <a:cxn ang="0">
                  <a:pos x="209" y="108"/>
                </a:cxn>
                <a:cxn ang="0">
                  <a:pos x="223" y="143"/>
                </a:cxn>
                <a:cxn ang="0">
                  <a:pos x="304" y="141"/>
                </a:cxn>
                <a:cxn ang="0">
                  <a:pos x="389" y="132"/>
                </a:cxn>
                <a:cxn ang="0">
                  <a:pos x="472" y="149"/>
                </a:cxn>
                <a:cxn ang="0">
                  <a:pos x="633" y="177"/>
                </a:cxn>
                <a:cxn ang="0">
                  <a:pos x="580" y="176"/>
                </a:cxn>
                <a:cxn ang="0">
                  <a:pos x="524" y="170"/>
                </a:cxn>
                <a:cxn ang="0">
                  <a:pos x="474" y="177"/>
                </a:cxn>
                <a:cxn ang="0">
                  <a:pos x="446" y="218"/>
                </a:cxn>
                <a:cxn ang="0">
                  <a:pos x="515" y="236"/>
                </a:cxn>
                <a:cxn ang="0">
                  <a:pos x="587" y="252"/>
                </a:cxn>
                <a:cxn ang="0">
                  <a:pos x="660" y="260"/>
                </a:cxn>
                <a:cxn ang="0">
                  <a:pos x="737" y="270"/>
                </a:cxn>
                <a:cxn ang="0">
                  <a:pos x="586" y="270"/>
                </a:cxn>
                <a:cxn ang="0">
                  <a:pos x="431" y="274"/>
                </a:cxn>
                <a:cxn ang="0">
                  <a:pos x="276" y="286"/>
                </a:cxn>
                <a:cxn ang="0">
                  <a:pos x="126" y="311"/>
                </a:cxn>
                <a:cxn ang="0">
                  <a:pos x="183" y="277"/>
                </a:cxn>
                <a:cxn ang="0">
                  <a:pos x="254" y="262"/>
                </a:cxn>
                <a:cxn ang="0">
                  <a:pos x="321" y="239"/>
                </a:cxn>
                <a:cxn ang="0">
                  <a:pos x="375" y="197"/>
                </a:cxn>
                <a:cxn ang="0">
                  <a:pos x="304" y="173"/>
                </a:cxn>
                <a:cxn ang="0">
                  <a:pos x="227" y="183"/>
                </a:cxn>
                <a:cxn ang="0">
                  <a:pos x="147" y="210"/>
                </a:cxn>
                <a:cxn ang="0">
                  <a:pos x="74" y="239"/>
                </a:cxn>
                <a:cxn ang="0">
                  <a:pos x="90" y="219"/>
                </a:cxn>
                <a:cxn ang="0">
                  <a:pos x="100" y="188"/>
                </a:cxn>
                <a:cxn ang="0">
                  <a:pos x="103" y="153"/>
                </a:cxn>
                <a:cxn ang="0">
                  <a:pos x="104" y="125"/>
                </a:cxn>
                <a:cxn ang="0">
                  <a:pos x="76" y="104"/>
                </a:cxn>
                <a:cxn ang="0">
                  <a:pos x="40" y="101"/>
                </a:cxn>
                <a:cxn ang="0">
                  <a:pos x="9" y="104"/>
                </a:cxn>
                <a:cxn ang="0">
                  <a:pos x="26" y="93"/>
                </a:cxn>
                <a:cxn ang="0">
                  <a:pos x="85" y="80"/>
                </a:cxn>
                <a:cxn ang="0">
                  <a:pos x="141" y="65"/>
                </a:cxn>
                <a:cxn ang="0">
                  <a:pos x="173" y="29"/>
                </a:cxn>
                <a:cxn ang="0">
                  <a:pos x="197" y="0"/>
                </a:cxn>
              </a:cxnLst>
              <a:rect l="0" t="0" r="r" b="b"/>
              <a:pathLst>
                <a:path w="737" h="311">
                  <a:moveTo>
                    <a:pt x="197" y="0"/>
                  </a:moveTo>
                  <a:lnTo>
                    <a:pt x="190" y="7"/>
                  </a:lnTo>
                  <a:lnTo>
                    <a:pt x="187" y="15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218" y="42"/>
                  </a:lnTo>
                  <a:lnTo>
                    <a:pt x="252" y="50"/>
                  </a:lnTo>
                  <a:lnTo>
                    <a:pt x="286" y="55"/>
                  </a:lnTo>
                  <a:lnTo>
                    <a:pt x="322" y="56"/>
                  </a:lnTo>
                  <a:lnTo>
                    <a:pt x="356" y="55"/>
                  </a:lnTo>
                  <a:lnTo>
                    <a:pt x="391" y="53"/>
                  </a:lnTo>
                  <a:lnTo>
                    <a:pt x="424" y="52"/>
                  </a:lnTo>
                  <a:lnTo>
                    <a:pt x="458" y="52"/>
                  </a:lnTo>
                  <a:lnTo>
                    <a:pt x="422" y="63"/>
                  </a:lnTo>
                  <a:lnTo>
                    <a:pt x="386" y="70"/>
                  </a:lnTo>
                  <a:lnTo>
                    <a:pt x="348" y="73"/>
                  </a:lnTo>
                  <a:lnTo>
                    <a:pt x="310" y="77"/>
                  </a:lnTo>
                  <a:lnTo>
                    <a:pt x="272" y="81"/>
                  </a:lnTo>
                  <a:lnTo>
                    <a:pt x="238" y="91"/>
                  </a:lnTo>
                  <a:lnTo>
                    <a:pt x="209" y="108"/>
                  </a:lnTo>
                  <a:lnTo>
                    <a:pt x="187" y="135"/>
                  </a:lnTo>
                  <a:lnTo>
                    <a:pt x="223" y="143"/>
                  </a:lnTo>
                  <a:lnTo>
                    <a:pt x="263" y="145"/>
                  </a:lnTo>
                  <a:lnTo>
                    <a:pt x="304" y="141"/>
                  </a:lnTo>
                  <a:lnTo>
                    <a:pt x="348" y="136"/>
                  </a:lnTo>
                  <a:lnTo>
                    <a:pt x="389" y="132"/>
                  </a:lnTo>
                  <a:lnTo>
                    <a:pt x="431" y="135"/>
                  </a:lnTo>
                  <a:lnTo>
                    <a:pt x="472" y="149"/>
                  </a:lnTo>
                  <a:lnTo>
                    <a:pt x="510" y="177"/>
                  </a:lnTo>
                  <a:lnTo>
                    <a:pt x="633" y="177"/>
                  </a:lnTo>
                  <a:lnTo>
                    <a:pt x="608" y="177"/>
                  </a:lnTo>
                  <a:lnTo>
                    <a:pt x="580" y="176"/>
                  </a:lnTo>
                  <a:lnTo>
                    <a:pt x="552" y="172"/>
                  </a:lnTo>
                  <a:lnTo>
                    <a:pt x="524" y="170"/>
                  </a:lnTo>
                  <a:lnTo>
                    <a:pt x="497" y="170"/>
                  </a:lnTo>
                  <a:lnTo>
                    <a:pt x="474" y="177"/>
                  </a:lnTo>
                  <a:lnTo>
                    <a:pt x="456" y="191"/>
                  </a:lnTo>
                  <a:lnTo>
                    <a:pt x="446" y="218"/>
                  </a:lnTo>
                  <a:lnTo>
                    <a:pt x="480" y="228"/>
                  </a:lnTo>
                  <a:lnTo>
                    <a:pt x="515" y="236"/>
                  </a:lnTo>
                  <a:lnTo>
                    <a:pt x="550" y="243"/>
                  </a:lnTo>
                  <a:lnTo>
                    <a:pt x="587" y="252"/>
                  </a:lnTo>
                  <a:lnTo>
                    <a:pt x="624" y="256"/>
                  </a:lnTo>
                  <a:lnTo>
                    <a:pt x="660" y="260"/>
                  </a:lnTo>
                  <a:lnTo>
                    <a:pt x="698" y="264"/>
                  </a:lnTo>
                  <a:lnTo>
                    <a:pt x="737" y="270"/>
                  </a:lnTo>
                  <a:lnTo>
                    <a:pt x="661" y="270"/>
                  </a:lnTo>
                  <a:lnTo>
                    <a:pt x="586" y="270"/>
                  </a:lnTo>
                  <a:lnTo>
                    <a:pt x="508" y="270"/>
                  </a:lnTo>
                  <a:lnTo>
                    <a:pt x="431" y="274"/>
                  </a:lnTo>
                  <a:lnTo>
                    <a:pt x="352" y="279"/>
                  </a:lnTo>
                  <a:lnTo>
                    <a:pt x="276" y="286"/>
                  </a:lnTo>
                  <a:lnTo>
                    <a:pt x="199" y="295"/>
                  </a:lnTo>
                  <a:lnTo>
                    <a:pt x="126" y="311"/>
                  </a:lnTo>
                  <a:lnTo>
                    <a:pt x="151" y="291"/>
                  </a:lnTo>
                  <a:lnTo>
                    <a:pt x="183" y="277"/>
                  </a:lnTo>
                  <a:lnTo>
                    <a:pt x="217" y="267"/>
                  </a:lnTo>
                  <a:lnTo>
                    <a:pt x="254" y="262"/>
                  </a:lnTo>
                  <a:lnTo>
                    <a:pt x="287" y="252"/>
                  </a:lnTo>
                  <a:lnTo>
                    <a:pt x="321" y="239"/>
                  </a:lnTo>
                  <a:lnTo>
                    <a:pt x="349" y="222"/>
                  </a:lnTo>
                  <a:lnTo>
                    <a:pt x="375" y="197"/>
                  </a:lnTo>
                  <a:lnTo>
                    <a:pt x="341" y="179"/>
                  </a:lnTo>
                  <a:lnTo>
                    <a:pt x="304" y="173"/>
                  </a:lnTo>
                  <a:lnTo>
                    <a:pt x="265" y="174"/>
                  </a:lnTo>
                  <a:lnTo>
                    <a:pt x="227" y="183"/>
                  </a:lnTo>
                  <a:lnTo>
                    <a:pt x="186" y="194"/>
                  </a:lnTo>
                  <a:lnTo>
                    <a:pt x="147" y="210"/>
                  </a:lnTo>
                  <a:lnTo>
                    <a:pt x="109" y="225"/>
                  </a:lnTo>
                  <a:lnTo>
                    <a:pt x="74" y="239"/>
                  </a:lnTo>
                  <a:lnTo>
                    <a:pt x="82" y="231"/>
                  </a:lnTo>
                  <a:lnTo>
                    <a:pt x="90" y="219"/>
                  </a:lnTo>
                  <a:lnTo>
                    <a:pt x="95" y="204"/>
                  </a:lnTo>
                  <a:lnTo>
                    <a:pt x="100" y="188"/>
                  </a:lnTo>
                  <a:lnTo>
                    <a:pt x="102" y="170"/>
                  </a:lnTo>
                  <a:lnTo>
                    <a:pt x="103" y="153"/>
                  </a:lnTo>
                  <a:lnTo>
                    <a:pt x="103" y="136"/>
                  </a:lnTo>
                  <a:lnTo>
                    <a:pt x="104" y="125"/>
                  </a:lnTo>
                  <a:lnTo>
                    <a:pt x="92" y="111"/>
                  </a:lnTo>
                  <a:lnTo>
                    <a:pt x="76" y="104"/>
                  </a:lnTo>
                  <a:lnTo>
                    <a:pt x="58" y="101"/>
                  </a:lnTo>
                  <a:lnTo>
                    <a:pt x="40" y="101"/>
                  </a:lnTo>
                  <a:lnTo>
                    <a:pt x="21" y="101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26" y="93"/>
                  </a:lnTo>
                  <a:lnTo>
                    <a:pt x="55" y="87"/>
                  </a:lnTo>
                  <a:lnTo>
                    <a:pt x="85" y="80"/>
                  </a:lnTo>
                  <a:lnTo>
                    <a:pt x="116" y="74"/>
                  </a:lnTo>
                  <a:lnTo>
                    <a:pt x="141" y="65"/>
                  </a:lnTo>
                  <a:lnTo>
                    <a:pt x="162" y="50"/>
                  </a:lnTo>
                  <a:lnTo>
                    <a:pt x="173" y="29"/>
                  </a:lnTo>
                  <a:lnTo>
                    <a:pt x="178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93" name="Freeform 21"/>
            <p:cNvSpPr>
              <a:spLocks noChangeAspect="1"/>
            </p:cNvSpPr>
            <p:nvPr/>
          </p:nvSpPr>
          <p:spPr bwMode="auto">
            <a:xfrm>
              <a:off x="2060" y="944"/>
              <a:ext cx="1140" cy="1801"/>
            </a:xfrm>
            <a:custGeom>
              <a:avLst/>
              <a:gdLst/>
              <a:ahLst/>
              <a:cxnLst>
                <a:cxn ang="0">
                  <a:pos x="1599" y="23"/>
                </a:cxn>
                <a:cxn ang="0">
                  <a:pos x="1609" y="56"/>
                </a:cxn>
                <a:cxn ang="0">
                  <a:pos x="1576" y="55"/>
                </a:cxn>
                <a:cxn ang="0">
                  <a:pos x="1540" y="102"/>
                </a:cxn>
                <a:cxn ang="0">
                  <a:pos x="1513" y="145"/>
                </a:cxn>
                <a:cxn ang="0">
                  <a:pos x="1619" y="158"/>
                </a:cxn>
                <a:cxn ang="0">
                  <a:pos x="1854" y="111"/>
                </a:cxn>
                <a:cxn ang="0">
                  <a:pos x="2095" y="94"/>
                </a:cxn>
                <a:cxn ang="0">
                  <a:pos x="2100" y="135"/>
                </a:cxn>
                <a:cxn ang="0">
                  <a:pos x="1973" y="175"/>
                </a:cxn>
                <a:cxn ang="0">
                  <a:pos x="1877" y="252"/>
                </a:cxn>
                <a:cxn ang="0">
                  <a:pos x="1931" y="265"/>
                </a:cxn>
                <a:cxn ang="0">
                  <a:pos x="1997" y="255"/>
                </a:cxn>
                <a:cxn ang="0">
                  <a:pos x="2072" y="235"/>
                </a:cxn>
                <a:cxn ang="0">
                  <a:pos x="2176" y="221"/>
                </a:cxn>
                <a:cxn ang="0">
                  <a:pos x="2287" y="223"/>
                </a:cxn>
                <a:cxn ang="0">
                  <a:pos x="2298" y="228"/>
                </a:cxn>
                <a:cxn ang="0">
                  <a:pos x="2261" y="239"/>
                </a:cxn>
                <a:cxn ang="0">
                  <a:pos x="2240" y="273"/>
                </a:cxn>
                <a:cxn ang="0">
                  <a:pos x="2441" y="280"/>
                </a:cxn>
                <a:cxn ang="0">
                  <a:pos x="2672" y="275"/>
                </a:cxn>
                <a:cxn ang="0">
                  <a:pos x="2894" y="304"/>
                </a:cxn>
                <a:cxn ang="0">
                  <a:pos x="2896" y="335"/>
                </a:cxn>
                <a:cxn ang="0">
                  <a:pos x="2918" y="349"/>
                </a:cxn>
                <a:cxn ang="0">
                  <a:pos x="2966" y="356"/>
                </a:cxn>
                <a:cxn ang="0">
                  <a:pos x="2982" y="489"/>
                </a:cxn>
                <a:cxn ang="0">
                  <a:pos x="3031" y="607"/>
                </a:cxn>
                <a:cxn ang="0">
                  <a:pos x="3098" y="928"/>
                </a:cxn>
                <a:cxn ang="0">
                  <a:pos x="3081" y="1666"/>
                </a:cxn>
                <a:cxn ang="0">
                  <a:pos x="2980" y="2406"/>
                </a:cxn>
                <a:cxn ang="0">
                  <a:pos x="2896" y="2847"/>
                </a:cxn>
                <a:cxn ang="0">
                  <a:pos x="2816" y="3147"/>
                </a:cxn>
                <a:cxn ang="0">
                  <a:pos x="2738" y="3451"/>
                </a:cxn>
                <a:cxn ang="0">
                  <a:pos x="2375" y="4114"/>
                </a:cxn>
                <a:cxn ang="0">
                  <a:pos x="1852" y="4671"/>
                </a:cxn>
                <a:cxn ang="0">
                  <a:pos x="1261" y="4918"/>
                </a:cxn>
                <a:cxn ang="0">
                  <a:pos x="886" y="4842"/>
                </a:cxn>
                <a:cxn ang="0">
                  <a:pos x="562" y="4624"/>
                </a:cxn>
                <a:cxn ang="0">
                  <a:pos x="268" y="4228"/>
                </a:cxn>
                <a:cxn ang="0">
                  <a:pos x="111" y="3720"/>
                </a:cxn>
                <a:cxn ang="0">
                  <a:pos x="11" y="3192"/>
                </a:cxn>
                <a:cxn ang="0">
                  <a:pos x="0" y="2852"/>
                </a:cxn>
                <a:cxn ang="0">
                  <a:pos x="33" y="2533"/>
                </a:cxn>
                <a:cxn ang="0">
                  <a:pos x="101" y="2184"/>
                </a:cxn>
                <a:cxn ang="0">
                  <a:pos x="170" y="1778"/>
                </a:cxn>
                <a:cxn ang="0">
                  <a:pos x="267" y="1371"/>
                </a:cxn>
                <a:cxn ang="0">
                  <a:pos x="372" y="995"/>
                </a:cxn>
                <a:cxn ang="0">
                  <a:pos x="475" y="627"/>
                </a:cxn>
                <a:cxn ang="0">
                  <a:pos x="654" y="304"/>
                </a:cxn>
                <a:cxn ang="0">
                  <a:pos x="737" y="259"/>
                </a:cxn>
                <a:cxn ang="0">
                  <a:pos x="818" y="217"/>
                </a:cxn>
                <a:cxn ang="0">
                  <a:pos x="921" y="192"/>
                </a:cxn>
                <a:cxn ang="0">
                  <a:pos x="1055" y="113"/>
                </a:cxn>
                <a:cxn ang="0">
                  <a:pos x="1197" y="83"/>
                </a:cxn>
                <a:cxn ang="0">
                  <a:pos x="1329" y="54"/>
                </a:cxn>
                <a:cxn ang="0">
                  <a:pos x="1461" y="11"/>
                </a:cxn>
                <a:cxn ang="0">
                  <a:pos x="1607" y="3"/>
                </a:cxn>
              </a:cxnLst>
              <a:rect l="0" t="0" r="r" b="b"/>
              <a:pathLst>
                <a:path w="3111" h="4918">
                  <a:moveTo>
                    <a:pt x="1607" y="3"/>
                  </a:moveTo>
                  <a:lnTo>
                    <a:pt x="1599" y="11"/>
                  </a:lnTo>
                  <a:lnTo>
                    <a:pt x="1599" y="23"/>
                  </a:lnTo>
                  <a:lnTo>
                    <a:pt x="1602" y="35"/>
                  </a:lnTo>
                  <a:lnTo>
                    <a:pt x="1607" y="48"/>
                  </a:lnTo>
                  <a:lnTo>
                    <a:pt x="1609" y="56"/>
                  </a:lnTo>
                  <a:lnTo>
                    <a:pt x="1607" y="62"/>
                  </a:lnTo>
                  <a:lnTo>
                    <a:pt x="1596" y="61"/>
                  </a:lnTo>
                  <a:lnTo>
                    <a:pt x="1576" y="55"/>
                  </a:lnTo>
                  <a:lnTo>
                    <a:pt x="1568" y="72"/>
                  </a:lnTo>
                  <a:lnTo>
                    <a:pt x="1555" y="87"/>
                  </a:lnTo>
                  <a:lnTo>
                    <a:pt x="1540" y="102"/>
                  </a:lnTo>
                  <a:lnTo>
                    <a:pt x="1526" y="117"/>
                  </a:lnTo>
                  <a:lnTo>
                    <a:pt x="1515" y="130"/>
                  </a:lnTo>
                  <a:lnTo>
                    <a:pt x="1513" y="145"/>
                  </a:lnTo>
                  <a:lnTo>
                    <a:pt x="1522" y="161"/>
                  </a:lnTo>
                  <a:lnTo>
                    <a:pt x="1545" y="180"/>
                  </a:lnTo>
                  <a:lnTo>
                    <a:pt x="1619" y="158"/>
                  </a:lnTo>
                  <a:lnTo>
                    <a:pt x="1696" y="140"/>
                  </a:lnTo>
                  <a:lnTo>
                    <a:pt x="1773" y="123"/>
                  </a:lnTo>
                  <a:lnTo>
                    <a:pt x="1854" y="111"/>
                  </a:lnTo>
                  <a:lnTo>
                    <a:pt x="1934" y="102"/>
                  </a:lnTo>
                  <a:lnTo>
                    <a:pt x="2014" y="96"/>
                  </a:lnTo>
                  <a:lnTo>
                    <a:pt x="2095" y="94"/>
                  </a:lnTo>
                  <a:lnTo>
                    <a:pt x="2178" y="97"/>
                  </a:lnTo>
                  <a:lnTo>
                    <a:pt x="2140" y="118"/>
                  </a:lnTo>
                  <a:lnTo>
                    <a:pt x="2100" y="135"/>
                  </a:lnTo>
                  <a:lnTo>
                    <a:pt x="2057" y="148"/>
                  </a:lnTo>
                  <a:lnTo>
                    <a:pt x="2015" y="162"/>
                  </a:lnTo>
                  <a:lnTo>
                    <a:pt x="1973" y="175"/>
                  </a:lnTo>
                  <a:lnTo>
                    <a:pt x="1937" y="193"/>
                  </a:lnTo>
                  <a:lnTo>
                    <a:pt x="1903" y="217"/>
                  </a:lnTo>
                  <a:lnTo>
                    <a:pt x="1877" y="252"/>
                  </a:lnTo>
                  <a:lnTo>
                    <a:pt x="1893" y="261"/>
                  </a:lnTo>
                  <a:lnTo>
                    <a:pt x="1911" y="265"/>
                  </a:lnTo>
                  <a:lnTo>
                    <a:pt x="1931" y="265"/>
                  </a:lnTo>
                  <a:lnTo>
                    <a:pt x="1952" y="263"/>
                  </a:lnTo>
                  <a:lnTo>
                    <a:pt x="1973" y="259"/>
                  </a:lnTo>
                  <a:lnTo>
                    <a:pt x="1997" y="255"/>
                  </a:lnTo>
                  <a:lnTo>
                    <a:pt x="2020" y="252"/>
                  </a:lnTo>
                  <a:lnTo>
                    <a:pt x="2043" y="252"/>
                  </a:lnTo>
                  <a:lnTo>
                    <a:pt x="2072" y="235"/>
                  </a:lnTo>
                  <a:lnTo>
                    <a:pt x="2104" y="227"/>
                  </a:lnTo>
                  <a:lnTo>
                    <a:pt x="2138" y="221"/>
                  </a:lnTo>
                  <a:lnTo>
                    <a:pt x="2176" y="221"/>
                  </a:lnTo>
                  <a:lnTo>
                    <a:pt x="2212" y="221"/>
                  </a:lnTo>
                  <a:lnTo>
                    <a:pt x="2250" y="223"/>
                  </a:lnTo>
                  <a:lnTo>
                    <a:pt x="2287" y="223"/>
                  </a:lnTo>
                  <a:lnTo>
                    <a:pt x="2323" y="221"/>
                  </a:lnTo>
                  <a:lnTo>
                    <a:pt x="2311" y="224"/>
                  </a:lnTo>
                  <a:lnTo>
                    <a:pt x="2298" y="228"/>
                  </a:lnTo>
                  <a:lnTo>
                    <a:pt x="2285" y="231"/>
                  </a:lnTo>
                  <a:lnTo>
                    <a:pt x="2274" y="235"/>
                  </a:lnTo>
                  <a:lnTo>
                    <a:pt x="2261" y="239"/>
                  </a:lnTo>
                  <a:lnTo>
                    <a:pt x="2253" y="248"/>
                  </a:lnTo>
                  <a:lnTo>
                    <a:pt x="2245" y="258"/>
                  </a:lnTo>
                  <a:lnTo>
                    <a:pt x="2240" y="273"/>
                  </a:lnTo>
                  <a:lnTo>
                    <a:pt x="2292" y="304"/>
                  </a:lnTo>
                  <a:lnTo>
                    <a:pt x="2366" y="290"/>
                  </a:lnTo>
                  <a:lnTo>
                    <a:pt x="2441" y="280"/>
                  </a:lnTo>
                  <a:lnTo>
                    <a:pt x="2519" y="275"/>
                  </a:lnTo>
                  <a:lnTo>
                    <a:pt x="2596" y="273"/>
                  </a:lnTo>
                  <a:lnTo>
                    <a:pt x="2672" y="275"/>
                  </a:lnTo>
                  <a:lnTo>
                    <a:pt x="2748" y="280"/>
                  </a:lnTo>
                  <a:lnTo>
                    <a:pt x="2821" y="290"/>
                  </a:lnTo>
                  <a:lnTo>
                    <a:pt x="2894" y="304"/>
                  </a:lnTo>
                  <a:lnTo>
                    <a:pt x="2890" y="317"/>
                  </a:lnTo>
                  <a:lnTo>
                    <a:pt x="2892" y="328"/>
                  </a:lnTo>
                  <a:lnTo>
                    <a:pt x="2896" y="335"/>
                  </a:lnTo>
                  <a:lnTo>
                    <a:pt x="2903" y="342"/>
                  </a:lnTo>
                  <a:lnTo>
                    <a:pt x="2910" y="345"/>
                  </a:lnTo>
                  <a:lnTo>
                    <a:pt x="2918" y="349"/>
                  </a:lnTo>
                  <a:lnTo>
                    <a:pt x="2927" y="352"/>
                  </a:lnTo>
                  <a:lnTo>
                    <a:pt x="2935" y="356"/>
                  </a:lnTo>
                  <a:lnTo>
                    <a:pt x="2966" y="356"/>
                  </a:lnTo>
                  <a:lnTo>
                    <a:pt x="2965" y="404"/>
                  </a:lnTo>
                  <a:lnTo>
                    <a:pt x="2970" y="448"/>
                  </a:lnTo>
                  <a:lnTo>
                    <a:pt x="2982" y="489"/>
                  </a:lnTo>
                  <a:lnTo>
                    <a:pt x="2997" y="529"/>
                  </a:lnTo>
                  <a:lnTo>
                    <a:pt x="3013" y="568"/>
                  </a:lnTo>
                  <a:lnTo>
                    <a:pt x="3031" y="607"/>
                  </a:lnTo>
                  <a:lnTo>
                    <a:pt x="3046" y="645"/>
                  </a:lnTo>
                  <a:lnTo>
                    <a:pt x="3060" y="689"/>
                  </a:lnTo>
                  <a:lnTo>
                    <a:pt x="3098" y="928"/>
                  </a:lnTo>
                  <a:lnTo>
                    <a:pt x="3111" y="1171"/>
                  </a:lnTo>
                  <a:lnTo>
                    <a:pt x="3103" y="1416"/>
                  </a:lnTo>
                  <a:lnTo>
                    <a:pt x="3081" y="1666"/>
                  </a:lnTo>
                  <a:lnTo>
                    <a:pt x="3048" y="1913"/>
                  </a:lnTo>
                  <a:lnTo>
                    <a:pt x="3014" y="2161"/>
                  </a:lnTo>
                  <a:lnTo>
                    <a:pt x="2980" y="2406"/>
                  </a:lnTo>
                  <a:lnTo>
                    <a:pt x="2956" y="2651"/>
                  </a:lnTo>
                  <a:lnTo>
                    <a:pt x="2925" y="2748"/>
                  </a:lnTo>
                  <a:lnTo>
                    <a:pt x="2896" y="2847"/>
                  </a:lnTo>
                  <a:lnTo>
                    <a:pt x="2868" y="2945"/>
                  </a:lnTo>
                  <a:lnTo>
                    <a:pt x="2842" y="3047"/>
                  </a:lnTo>
                  <a:lnTo>
                    <a:pt x="2816" y="3147"/>
                  </a:lnTo>
                  <a:lnTo>
                    <a:pt x="2790" y="3248"/>
                  </a:lnTo>
                  <a:lnTo>
                    <a:pt x="2764" y="3349"/>
                  </a:lnTo>
                  <a:lnTo>
                    <a:pt x="2738" y="3451"/>
                  </a:lnTo>
                  <a:lnTo>
                    <a:pt x="2633" y="3673"/>
                  </a:lnTo>
                  <a:lnTo>
                    <a:pt x="2513" y="3897"/>
                  </a:lnTo>
                  <a:lnTo>
                    <a:pt x="2375" y="4114"/>
                  </a:lnTo>
                  <a:lnTo>
                    <a:pt x="2221" y="4321"/>
                  </a:lnTo>
                  <a:lnTo>
                    <a:pt x="2046" y="4507"/>
                  </a:lnTo>
                  <a:lnTo>
                    <a:pt x="1852" y="4671"/>
                  </a:lnTo>
                  <a:lnTo>
                    <a:pt x="1637" y="4805"/>
                  </a:lnTo>
                  <a:lnTo>
                    <a:pt x="1401" y="4904"/>
                  </a:lnTo>
                  <a:lnTo>
                    <a:pt x="1261" y="4918"/>
                  </a:lnTo>
                  <a:lnTo>
                    <a:pt x="1131" y="4912"/>
                  </a:lnTo>
                  <a:lnTo>
                    <a:pt x="1004" y="4885"/>
                  </a:lnTo>
                  <a:lnTo>
                    <a:pt x="886" y="4842"/>
                  </a:lnTo>
                  <a:lnTo>
                    <a:pt x="772" y="4781"/>
                  </a:lnTo>
                  <a:lnTo>
                    <a:pt x="664" y="4708"/>
                  </a:lnTo>
                  <a:lnTo>
                    <a:pt x="562" y="4624"/>
                  </a:lnTo>
                  <a:lnTo>
                    <a:pt x="467" y="4531"/>
                  </a:lnTo>
                  <a:lnTo>
                    <a:pt x="354" y="4383"/>
                  </a:lnTo>
                  <a:lnTo>
                    <a:pt x="268" y="4228"/>
                  </a:lnTo>
                  <a:lnTo>
                    <a:pt x="202" y="4063"/>
                  </a:lnTo>
                  <a:lnTo>
                    <a:pt x="152" y="3894"/>
                  </a:lnTo>
                  <a:lnTo>
                    <a:pt x="111" y="3720"/>
                  </a:lnTo>
                  <a:lnTo>
                    <a:pt x="77" y="3544"/>
                  </a:lnTo>
                  <a:lnTo>
                    <a:pt x="45" y="3366"/>
                  </a:lnTo>
                  <a:lnTo>
                    <a:pt x="11" y="3192"/>
                  </a:lnTo>
                  <a:lnTo>
                    <a:pt x="2" y="3075"/>
                  </a:lnTo>
                  <a:lnTo>
                    <a:pt x="0" y="2964"/>
                  </a:lnTo>
                  <a:lnTo>
                    <a:pt x="0" y="2852"/>
                  </a:lnTo>
                  <a:lnTo>
                    <a:pt x="5" y="2747"/>
                  </a:lnTo>
                  <a:lnTo>
                    <a:pt x="15" y="2640"/>
                  </a:lnTo>
                  <a:lnTo>
                    <a:pt x="33" y="2533"/>
                  </a:lnTo>
                  <a:lnTo>
                    <a:pt x="59" y="2426"/>
                  </a:lnTo>
                  <a:lnTo>
                    <a:pt x="94" y="2319"/>
                  </a:lnTo>
                  <a:lnTo>
                    <a:pt x="101" y="2184"/>
                  </a:lnTo>
                  <a:lnTo>
                    <a:pt x="118" y="2050"/>
                  </a:lnTo>
                  <a:lnTo>
                    <a:pt x="140" y="1913"/>
                  </a:lnTo>
                  <a:lnTo>
                    <a:pt x="170" y="1778"/>
                  </a:lnTo>
                  <a:lnTo>
                    <a:pt x="199" y="1642"/>
                  </a:lnTo>
                  <a:lnTo>
                    <a:pt x="233" y="1507"/>
                  </a:lnTo>
                  <a:lnTo>
                    <a:pt x="267" y="1371"/>
                  </a:lnTo>
                  <a:lnTo>
                    <a:pt x="301" y="1239"/>
                  </a:lnTo>
                  <a:lnTo>
                    <a:pt x="339" y="1118"/>
                  </a:lnTo>
                  <a:lnTo>
                    <a:pt x="372" y="995"/>
                  </a:lnTo>
                  <a:lnTo>
                    <a:pt x="403" y="870"/>
                  </a:lnTo>
                  <a:lnTo>
                    <a:pt x="437" y="748"/>
                  </a:lnTo>
                  <a:lnTo>
                    <a:pt x="475" y="627"/>
                  </a:lnTo>
                  <a:lnTo>
                    <a:pt x="521" y="511"/>
                  </a:lnTo>
                  <a:lnTo>
                    <a:pt x="579" y="401"/>
                  </a:lnTo>
                  <a:lnTo>
                    <a:pt x="654" y="304"/>
                  </a:lnTo>
                  <a:lnTo>
                    <a:pt x="682" y="293"/>
                  </a:lnTo>
                  <a:lnTo>
                    <a:pt x="710" y="277"/>
                  </a:lnTo>
                  <a:lnTo>
                    <a:pt x="737" y="259"/>
                  </a:lnTo>
                  <a:lnTo>
                    <a:pt x="763" y="244"/>
                  </a:lnTo>
                  <a:lnTo>
                    <a:pt x="789" y="228"/>
                  </a:lnTo>
                  <a:lnTo>
                    <a:pt x="818" y="217"/>
                  </a:lnTo>
                  <a:lnTo>
                    <a:pt x="848" y="214"/>
                  </a:lnTo>
                  <a:lnTo>
                    <a:pt x="882" y="221"/>
                  </a:lnTo>
                  <a:lnTo>
                    <a:pt x="921" y="192"/>
                  </a:lnTo>
                  <a:lnTo>
                    <a:pt x="963" y="163"/>
                  </a:lnTo>
                  <a:lnTo>
                    <a:pt x="1008" y="135"/>
                  </a:lnTo>
                  <a:lnTo>
                    <a:pt x="1055" y="113"/>
                  </a:lnTo>
                  <a:lnTo>
                    <a:pt x="1101" y="93"/>
                  </a:lnTo>
                  <a:lnTo>
                    <a:pt x="1149" y="83"/>
                  </a:lnTo>
                  <a:lnTo>
                    <a:pt x="1197" y="83"/>
                  </a:lnTo>
                  <a:lnTo>
                    <a:pt x="1244" y="97"/>
                  </a:lnTo>
                  <a:lnTo>
                    <a:pt x="1287" y="73"/>
                  </a:lnTo>
                  <a:lnTo>
                    <a:pt x="1329" y="54"/>
                  </a:lnTo>
                  <a:lnTo>
                    <a:pt x="1372" y="35"/>
                  </a:lnTo>
                  <a:lnTo>
                    <a:pt x="1417" y="23"/>
                  </a:lnTo>
                  <a:lnTo>
                    <a:pt x="1461" y="11"/>
                  </a:lnTo>
                  <a:lnTo>
                    <a:pt x="1509" y="4"/>
                  </a:lnTo>
                  <a:lnTo>
                    <a:pt x="1557" y="0"/>
                  </a:lnTo>
                  <a:lnTo>
                    <a:pt x="1607" y="3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94" name="Freeform 22"/>
            <p:cNvSpPr>
              <a:spLocks noChangeAspect="1"/>
            </p:cNvSpPr>
            <p:nvPr/>
          </p:nvSpPr>
          <p:spPr bwMode="auto">
            <a:xfrm>
              <a:off x="3007" y="995"/>
              <a:ext cx="2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0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95" name="Freeform 23"/>
            <p:cNvSpPr>
              <a:spLocks noChangeAspect="1"/>
            </p:cNvSpPr>
            <p:nvPr/>
          </p:nvSpPr>
          <p:spPr bwMode="auto">
            <a:xfrm rot="4815893">
              <a:off x="2479" y="1056"/>
              <a:ext cx="179" cy="208"/>
            </a:xfrm>
            <a:custGeom>
              <a:avLst/>
              <a:gdLst/>
              <a:ahLst/>
              <a:cxnLst>
                <a:cxn ang="0">
                  <a:pos x="488" y="70"/>
                </a:cxn>
                <a:cxn ang="0">
                  <a:pos x="475" y="75"/>
                </a:cxn>
                <a:cxn ang="0">
                  <a:pos x="464" y="82"/>
                </a:cxn>
                <a:cxn ang="0">
                  <a:pos x="451" y="90"/>
                </a:cxn>
                <a:cxn ang="0">
                  <a:pos x="440" y="99"/>
                </a:cxn>
                <a:cxn ang="0">
                  <a:pos x="427" y="106"/>
                </a:cxn>
                <a:cxn ang="0">
                  <a:pos x="416" y="111"/>
                </a:cxn>
                <a:cxn ang="0">
                  <a:pos x="405" y="113"/>
                </a:cxn>
                <a:cxn ang="0">
                  <a:pos x="393" y="113"/>
                </a:cxn>
                <a:cxn ang="0">
                  <a:pos x="347" y="165"/>
                </a:cxn>
                <a:cxn ang="0">
                  <a:pos x="302" y="213"/>
                </a:cxn>
                <a:cxn ang="0">
                  <a:pos x="256" y="256"/>
                </a:cxn>
                <a:cxn ang="0">
                  <a:pos x="213" y="300"/>
                </a:cxn>
                <a:cxn ang="0">
                  <a:pos x="173" y="344"/>
                </a:cxn>
                <a:cxn ang="0">
                  <a:pos x="140" y="396"/>
                </a:cxn>
                <a:cxn ang="0">
                  <a:pos x="116" y="455"/>
                </a:cxn>
                <a:cxn ang="0">
                  <a:pos x="104" y="528"/>
                </a:cxn>
                <a:cxn ang="0">
                  <a:pos x="104" y="569"/>
                </a:cxn>
                <a:cxn ang="0">
                  <a:pos x="0" y="569"/>
                </a:cxn>
                <a:cxn ang="0">
                  <a:pos x="1" y="534"/>
                </a:cxn>
                <a:cxn ang="0">
                  <a:pos x="9" y="500"/>
                </a:cxn>
                <a:cxn ang="0">
                  <a:pos x="19" y="466"/>
                </a:cxn>
                <a:cxn ang="0">
                  <a:pos x="35" y="434"/>
                </a:cxn>
                <a:cxn ang="0">
                  <a:pos x="50" y="400"/>
                </a:cxn>
                <a:cxn ang="0">
                  <a:pos x="69" y="366"/>
                </a:cxn>
                <a:cxn ang="0">
                  <a:pos x="85" y="332"/>
                </a:cxn>
                <a:cxn ang="0">
                  <a:pos x="104" y="298"/>
                </a:cxn>
                <a:cxn ang="0">
                  <a:pos x="125" y="265"/>
                </a:cxn>
                <a:cxn ang="0">
                  <a:pos x="146" y="229"/>
                </a:cxn>
                <a:cxn ang="0">
                  <a:pos x="166" y="193"/>
                </a:cxn>
                <a:cxn ang="0">
                  <a:pos x="187" y="158"/>
                </a:cxn>
                <a:cxn ang="0">
                  <a:pos x="208" y="120"/>
                </a:cxn>
                <a:cxn ang="0">
                  <a:pos x="229" y="84"/>
                </a:cxn>
                <a:cxn ang="0">
                  <a:pos x="253" y="49"/>
                </a:cxn>
                <a:cxn ang="0">
                  <a:pos x="280" y="18"/>
                </a:cxn>
                <a:cxn ang="0">
                  <a:pos x="303" y="10"/>
                </a:cxn>
                <a:cxn ang="0">
                  <a:pos x="333" y="4"/>
                </a:cxn>
                <a:cxn ang="0">
                  <a:pos x="362" y="0"/>
                </a:cxn>
                <a:cxn ang="0">
                  <a:pos x="395" y="1"/>
                </a:cxn>
                <a:cxn ang="0">
                  <a:pos x="423" y="6"/>
                </a:cxn>
                <a:cxn ang="0">
                  <a:pos x="450" y="20"/>
                </a:cxn>
                <a:cxn ang="0">
                  <a:pos x="471" y="39"/>
                </a:cxn>
                <a:cxn ang="0">
                  <a:pos x="488" y="70"/>
                </a:cxn>
              </a:cxnLst>
              <a:rect l="0" t="0" r="r" b="b"/>
              <a:pathLst>
                <a:path w="488" h="569">
                  <a:moveTo>
                    <a:pt x="488" y="70"/>
                  </a:moveTo>
                  <a:lnTo>
                    <a:pt x="475" y="75"/>
                  </a:lnTo>
                  <a:lnTo>
                    <a:pt x="464" y="82"/>
                  </a:lnTo>
                  <a:lnTo>
                    <a:pt x="451" y="90"/>
                  </a:lnTo>
                  <a:lnTo>
                    <a:pt x="440" y="99"/>
                  </a:lnTo>
                  <a:lnTo>
                    <a:pt x="427" y="106"/>
                  </a:lnTo>
                  <a:lnTo>
                    <a:pt x="416" y="111"/>
                  </a:lnTo>
                  <a:lnTo>
                    <a:pt x="405" y="113"/>
                  </a:lnTo>
                  <a:lnTo>
                    <a:pt x="393" y="113"/>
                  </a:lnTo>
                  <a:lnTo>
                    <a:pt x="347" y="165"/>
                  </a:lnTo>
                  <a:lnTo>
                    <a:pt x="302" y="213"/>
                  </a:lnTo>
                  <a:lnTo>
                    <a:pt x="256" y="256"/>
                  </a:lnTo>
                  <a:lnTo>
                    <a:pt x="213" y="300"/>
                  </a:lnTo>
                  <a:lnTo>
                    <a:pt x="173" y="344"/>
                  </a:lnTo>
                  <a:lnTo>
                    <a:pt x="140" y="396"/>
                  </a:lnTo>
                  <a:lnTo>
                    <a:pt x="116" y="455"/>
                  </a:lnTo>
                  <a:lnTo>
                    <a:pt x="104" y="528"/>
                  </a:lnTo>
                  <a:lnTo>
                    <a:pt x="104" y="569"/>
                  </a:lnTo>
                  <a:lnTo>
                    <a:pt x="0" y="569"/>
                  </a:lnTo>
                  <a:lnTo>
                    <a:pt x="1" y="534"/>
                  </a:lnTo>
                  <a:lnTo>
                    <a:pt x="9" y="500"/>
                  </a:lnTo>
                  <a:lnTo>
                    <a:pt x="19" y="466"/>
                  </a:lnTo>
                  <a:lnTo>
                    <a:pt x="35" y="434"/>
                  </a:lnTo>
                  <a:lnTo>
                    <a:pt x="50" y="400"/>
                  </a:lnTo>
                  <a:lnTo>
                    <a:pt x="69" y="366"/>
                  </a:lnTo>
                  <a:lnTo>
                    <a:pt x="85" y="332"/>
                  </a:lnTo>
                  <a:lnTo>
                    <a:pt x="104" y="298"/>
                  </a:lnTo>
                  <a:lnTo>
                    <a:pt x="125" y="265"/>
                  </a:lnTo>
                  <a:lnTo>
                    <a:pt x="146" y="229"/>
                  </a:lnTo>
                  <a:lnTo>
                    <a:pt x="166" y="193"/>
                  </a:lnTo>
                  <a:lnTo>
                    <a:pt x="187" y="158"/>
                  </a:lnTo>
                  <a:lnTo>
                    <a:pt x="208" y="120"/>
                  </a:lnTo>
                  <a:lnTo>
                    <a:pt x="229" y="84"/>
                  </a:lnTo>
                  <a:lnTo>
                    <a:pt x="253" y="49"/>
                  </a:lnTo>
                  <a:lnTo>
                    <a:pt x="280" y="18"/>
                  </a:lnTo>
                  <a:lnTo>
                    <a:pt x="303" y="10"/>
                  </a:lnTo>
                  <a:lnTo>
                    <a:pt x="333" y="4"/>
                  </a:lnTo>
                  <a:lnTo>
                    <a:pt x="362" y="0"/>
                  </a:lnTo>
                  <a:lnTo>
                    <a:pt x="395" y="1"/>
                  </a:lnTo>
                  <a:lnTo>
                    <a:pt x="423" y="6"/>
                  </a:lnTo>
                  <a:lnTo>
                    <a:pt x="450" y="20"/>
                  </a:lnTo>
                  <a:lnTo>
                    <a:pt x="471" y="39"/>
                  </a:lnTo>
                  <a:lnTo>
                    <a:pt x="48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96" name="Freeform 24"/>
            <p:cNvSpPr>
              <a:spLocks noChangeAspect="1"/>
            </p:cNvSpPr>
            <p:nvPr/>
          </p:nvSpPr>
          <p:spPr bwMode="auto">
            <a:xfrm rot="-3415759">
              <a:off x="2823" y="1085"/>
              <a:ext cx="182" cy="200"/>
            </a:xfrm>
            <a:custGeom>
              <a:avLst/>
              <a:gdLst/>
              <a:ahLst/>
              <a:cxnLst>
                <a:cxn ang="0">
                  <a:pos x="156" y="61"/>
                </a:cxn>
                <a:cxn ang="0">
                  <a:pos x="180" y="88"/>
                </a:cxn>
                <a:cxn ang="0">
                  <a:pos x="208" y="114"/>
                </a:cxn>
                <a:cxn ang="0">
                  <a:pos x="237" y="136"/>
                </a:cxn>
                <a:cxn ang="0">
                  <a:pos x="263" y="159"/>
                </a:cxn>
                <a:cxn ang="0">
                  <a:pos x="284" y="181"/>
                </a:cxn>
                <a:cxn ang="0">
                  <a:pos x="300" y="208"/>
                </a:cxn>
                <a:cxn ang="0">
                  <a:pos x="305" y="239"/>
                </a:cxn>
                <a:cxn ang="0">
                  <a:pos x="301" y="280"/>
                </a:cxn>
                <a:cxn ang="0">
                  <a:pos x="312" y="306"/>
                </a:cxn>
                <a:cxn ang="0">
                  <a:pos x="325" y="336"/>
                </a:cxn>
                <a:cxn ang="0">
                  <a:pos x="338" y="367"/>
                </a:cxn>
                <a:cxn ang="0">
                  <a:pos x="350" y="398"/>
                </a:cxn>
                <a:cxn ang="0">
                  <a:pos x="357" y="426"/>
                </a:cxn>
                <a:cxn ang="0">
                  <a:pos x="362" y="456"/>
                </a:cxn>
                <a:cxn ang="0">
                  <a:pos x="360" y="482"/>
                </a:cxn>
                <a:cxn ang="0">
                  <a:pos x="353" y="508"/>
                </a:cxn>
                <a:cxn ang="0">
                  <a:pos x="335" y="511"/>
                </a:cxn>
                <a:cxn ang="0">
                  <a:pos x="325" y="509"/>
                </a:cxn>
                <a:cxn ang="0">
                  <a:pos x="318" y="502"/>
                </a:cxn>
                <a:cxn ang="0">
                  <a:pos x="315" y="492"/>
                </a:cxn>
                <a:cxn ang="0">
                  <a:pos x="311" y="480"/>
                </a:cxn>
                <a:cxn ang="0">
                  <a:pos x="310" y="467"/>
                </a:cxn>
                <a:cxn ang="0">
                  <a:pos x="305" y="454"/>
                </a:cxn>
                <a:cxn ang="0">
                  <a:pos x="301" y="446"/>
                </a:cxn>
                <a:cxn ang="0">
                  <a:pos x="282" y="419"/>
                </a:cxn>
                <a:cxn ang="0">
                  <a:pos x="262" y="397"/>
                </a:cxn>
                <a:cxn ang="0">
                  <a:pos x="238" y="375"/>
                </a:cxn>
                <a:cxn ang="0">
                  <a:pos x="217" y="356"/>
                </a:cxn>
                <a:cxn ang="0">
                  <a:pos x="194" y="333"/>
                </a:cxn>
                <a:cxn ang="0">
                  <a:pos x="176" y="311"/>
                </a:cxn>
                <a:cxn ang="0">
                  <a:pos x="162" y="285"/>
                </a:cxn>
                <a:cxn ang="0">
                  <a:pos x="156" y="259"/>
                </a:cxn>
                <a:cxn ang="0">
                  <a:pos x="130" y="256"/>
                </a:cxn>
                <a:cxn ang="0">
                  <a:pos x="116" y="242"/>
                </a:cxn>
                <a:cxn ang="0">
                  <a:pos x="107" y="222"/>
                </a:cxn>
                <a:cxn ang="0">
                  <a:pos x="103" y="199"/>
                </a:cxn>
                <a:cxn ang="0">
                  <a:pos x="96" y="177"/>
                </a:cxn>
                <a:cxn ang="0">
                  <a:pos x="87" y="163"/>
                </a:cxn>
                <a:cxn ang="0">
                  <a:pos x="69" y="157"/>
                </a:cxn>
                <a:cxn ang="0">
                  <a:pos x="42" y="166"/>
                </a:cxn>
                <a:cxn ang="0">
                  <a:pos x="27" y="154"/>
                </a:cxn>
                <a:cxn ang="0">
                  <a:pos x="17" y="142"/>
                </a:cxn>
                <a:cxn ang="0">
                  <a:pos x="9" y="126"/>
                </a:cxn>
                <a:cxn ang="0">
                  <a:pos x="4" y="111"/>
                </a:cxn>
                <a:cxn ang="0">
                  <a:pos x="0" y="91"/>
                </a:cxn>
                <a:cxn ang="0">
                  <a:pos x="0" y="74"/>
                </a:cxn>
                <a:cxn ang="0">
                  <a:pos x="0" y="56"/>
                </a:cxn>
                <a:cxn ang="0">
                  <a:pos x="0" y="40"/>
                </a:cxn>
                <a:cxn ang="0">
                  <a:pos x="42" y="0"/>
                </a:cxn>
                <a:cxn ang="0">
                  <a:pos x="54" y="8"/>
                </a:cxn>
                <a:cxn ang="0">
                  <a:pos x="65" y="21"/>
                </a:cxn>
                <a:cxn ang="0">
                  <a:pos x="78" y="33"/>
                </a:cxn>
                <a:cxn ang="0">
                  <a:pos x="90" y="46"/>
                </a:cxn>
                <a:cxn ang="0">
                  <a:pos x="103" y="56"/>
                </a:cxn>
                <a:cxn ang="0">
                  <a:pos x="120" y="63"/>
                </a:cxn>
                <a:cxn ang="0">
                  <a:pos x="137" y="64"/>
                </a:cxn>
                <a:cxn ang="0">
                  <a:pos x="156" y="61"/>
                </a:cxn>
              </a:cxnLst>
              <a:rect l="0" t="0" r="r" b="b"/>
              <a:pathLst>
                <a:path w="362" h="511">
                  <a:moveTo>
                    <a:pt x="156" y="61"/>
                  </a:moveTo>
                  <a:lnTo>
                    <a:pt x="180" y="88"/>
                  </a:lnTo>
                  <a:lnTo>
                    <a:pt x="208" y="114"/>
                  </a:lnTo>
                  <a:lnTo>
                    <a:pt x="237" y="136"/>
                  </a:lnTo>
                  <a:lnTo>
                    <a:pt x="263" y="159"/>
                  </a:lnTo>
                  <a:lnTo>
                    <a:pt x="284" y="181"/>
                  </a:lnTo>
                  <a:lnTo>
                    <a:pt x="300" y="208"/>
                  </a:lnTo>
                  <a:lnTo>
                    <a:pt x="305" y="239"/>
                  </a:lnTo>
                  <a:lnTo>
                    <a:pt x="301" y="280"/>
                  </a:lnTo>
                  <a:lnTo>
                    <a:pt x="312" y="306"/>
                  </a:lnTo>
                  <a:lnTo>
                    <a:pt x="325" y="336"/>
                  </a:lnTo>
                  <a:lnTo>
                    <a:pt x="338" y="367"/>
                  </a:lnTo>
                  <a:lnTo>
                    <a:pt x="350" y="398"/>
                  </a:lnTo>
                  <a:lnTo>
                    <a:pt x="357" y="426"/>
                  </a:lnTo>
                  <a:lnTo>
                    <a:pt x="362" y="456"/>
                  </a:lnTo>
                  <a:lnTo>
                    <a:pt x="360" y="482"/>
                  </a:lnTo>
                  <a:lnTo>
                    <a:pt x="353" y="508"/>
                  </a:lnTo>
                  <a:lnTo>
                    <a:pt x="335" y="511"/>
                  </a:lnTo>
                  <a:lnTo>
                    <a:pt x="325" y="509"/>
                  </a:lnTo>
                  <a:lnTo>
                    <a:pt x="318" y="502"/>
                  </a:lnTo>
                  <a:lnTo>
                    <a:pt x="315" y="492"/>
                  </a:lnTo>
                  <a:lnTo>
                    <a:pt x="311" y="480"/>
                  </a:lnTo>
                  <a:lnTo>
                    <a:pt x="310" y="467"/>
                  </a:lnTo>
                  <a:lnTo>
                    <a:pt x="305" y="454"/>
                  </a:lnTo>
                  <a:lnTo>
                    <a:pt x="301" y="446"/>
                  </a:lnTo>
                  <a:lnTo>
                    <a:pt x="282" y="419"/>
                  </a:lnTo>
                  <a:lnTo>
                    <a:pt x="262" y="397"/>
                  </a:lnTo>
                  <a:lnTo>
                    <a:pt x="238" y="375"/>
                  </a:lnTo>
                  <a:lnTo>
                    <a:pt x="217" y="356"/>
                  </a:lnTo>
                  <a:lnTo>
                    <a:pt x="194" y="333"/>
                  </a:lnTo>
                  <a:lnTo>
                    <a:pt x="176" y="311"/>
                  </a:lnTo>
                  <a:lnTo>
                    <a:pt x="162" y="285"/>
                  </a:lnTo>
                  <a:lnTo>
                    <a:pt x="156" y="259"/>
                  </a:lnTo>
                  <a:lnTo>
                    <a:pt x="130" y="256"/>
                  </a:lnTo>
                  <a:lnTo>
                    <a:pt x="116" y="242"/>
                  </a:lnTo>
                  <a:lnTo>
                    <a:pt x="107" y="222"/>
                  </a:lnTo>
                  <a:lnTo>
                    <a:pt x="103" y="199"/>
                  </a:lnTo>
                  <a:lnTo>
                    <a:pt x="96" y="177"/>
                  </a:lnTo>
                  <a:lnTo>
                    <a:pt x="87" y="163"/>
                  </a:lnTo>
                  <a:lnTo>
                    <a:pt x="69" y="157"/>
                  </a:lnTo>
                  <a:lnTo>
                    <a:pt x="42" y="166"/>
                  </a:lnTo>
                  <a:lnTo>
                    <a:pt x="27" y="154"/>
                  </a:lnTo>
                  <a:lnTo>
                    <a:pt x="17" y="142"/>
                  </a:lnTo>
                  <a:lnTo>
                    <a:pt x="9" y="126"/>
                  </a:lnTo>
                  <a:lnTo>
                    <a:pt x="4" y="111"/>
                  </a:lnTo>
                  <a:lnTo>
                    <a:pt x="0" y="91"/>
                  </a:lnTo>
                  <a:lnTo>
                    <a:pt x="0" y="74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42" y="0"/>
                  </a:lnTo>
                  <a:lnTo>
                    <a:pt x="54" y="8"/>
                  </a:lnTo>
                  <a:lnTo>
                    <a:pt x="65" y="21"/>
                  </a:lnTo>
                  <a:lnTo>
                    <a:pt x="78" y="33"/>
                  </a:lnTo>
                  <a:lnTo>
                    <a:pt x="90" y="46"/>
                  </a:lnTo>
                  <a:lnTo>
                    <a:pt x="103" y="56"/>
                  </a:lnTo>
                  <a:lnTo>
                    <a:pt x="120" y="63"/>
                  </a:lnTo>
                  <a:lnTo>
                    <a:pt x="137" y="64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97" name="Freeform 25"/>
            <p:cNvSpPr>
              <a:spLocks noChangeAspect="1"/>
            </p:cNvSpPr>
            <p:nvPr/>
          </p:nvSpPr>
          <p:spPr bwMode="auto">
            <a:xfrm>
              <a:off x="2362" y="1205"/>
              <a:ext cx="328" cy="447"/>
            </a:xfrm>
            <a:custGeom>
              <a:avLst/>
              <a:gdLst/>
              <a:ahLst/>
              <a:cxnLst>
                <a:cxn ang="0">
                  <a:pos x="587" y="0"/>
                </a:cxn>
                <a:cxn ang="0">
                  <a:pos x="575" y="5"/>
                </a:cxn>
                <a:cxn ang="0">
                  <a:pos x="562" y="12"/>
                </a:cxn>
                <a:cxn ang="0">
                  <a:pos x="548" y="19"/>
                </a:cxn>
                <a:cxn ang="0">
                  <a:pos x="535" y="26"/>
                </a:cxn>
                <a:cxn ang="0">
                  <a:pos x="521" y="32"/>
                </a:cxn>
                <a:cxn ang="0">
                  <a:pos x="507" y="41"/>
                </a:cxn>
                <a:cxn ang="0">
                  <a:pos x="495" y="49"/>
                </a:cxn>
                <a:cxn ang="0">
                  <a:pos x="483" y="62"/>
                </a:cxn>
                <a:cxn ang="0">
                  <a:pos x="512" y="52"/>
                </a:cxn>
                <a:cxn ang="0">
                  <a:pos x="544" y="48"/>
                </a:cxn>
                <a:cxn ang="0">
                  <a:pos x="578" y="48"/>
                </a:cxn>
                <a:cxn ang="0">
                  <a:pos x="613" y="52"/>
                </a:cxn>
                <a:cxn ang="0">
                  <a:pos x="647" y="60"/>
                </a:cxn>
                <a:cxn ang="0">
                  <a:pos x="682" y="74"/>
                </a:cxn>
                <a:cxn ang="0">
                  <a:pos x="714" y="91"/>
                </a:cxn>
                <a:cxn ang="0">
                  <a:pos x="744" y="114"/>
                </a:cxn>
                <a:cxn ang="0">
                  <a:pos x="797" y="187"/>
                </a:cxn>
                <a:cxn ang="0">
                  <a:pos x="838" y="269"/>
                </a:cxn>
                <a:cxn ang="0">
                  <a:pos x="866" y="356"/>
                </a:cxn>
                <a:cxn ang="0">
                  <a:pos x="886" y="449"/>
                </a:cxn>
                <a:cxn ang="0">
                  <a:pos x="894" y="545"/>
                </a:cxn>
                <a:cxn ang="0">
                  <a:pos x="897" y="643"/>
                </a:cxn>
                <a:cxn ang="0">
                  <a:pos x="894" y="742"/>
                </a:cxn>
                <a:cxn ang="0">
                  <a:pos x="888" y="840"/>
                </a:cxn>
                <a:cxn ang="0">
                  <a:pos x="866" y="933"/>
                </a:cxn>
                <a:cxn ang="0">
                  <a:pos x="842" y="1027"/>
                </a:cxn>
                <a:cxn ang="0">
                  <a:pos x="811" y="1119"/>
                </a:cxn>
                <a:cxn ang="0">
                  <a:pos x="776" y="1209"/>
                </a:cxn>
                <a:cxn ang="0">
                  <a:pos x="728" y="1291"/>
                </a:cxn>
                <a:cxn ang="0">
                  <a:pos x="670" y="1365"/>
                </a:cxn>
                <a:cxn ang="0">
                  <a:pos x="600" y="1430"/>
                </a:cxn>
                <a:cxn ang="0">
                  <a:pos x="516" y="1485"/>
                </a:cxn>
                <a:cxn ang="0">
                  <a:pos x="465" y="1502"/>
                </a:cxn>
                <a:cxn ang="0">
                  <a:pos x="416" y="1510"/>
                </a:cxn>
                <a:cxn ang="0">
                  <a:pos x="367" y="1509"/>
                </a:cxn>
                <a:cxn ang="0">
                  <a:pos x="322" y="1502"/>
                </a:cxn>
                <a:cxn ang="0">
                  <a:pos x="275" y="1485"/>
                </a:cxn>
                <a:cxn ang="0">
                  <a:pos x="232" y="1465"/>
                </a:cxn>
                <a:cxn ang="0">
                  <a:pos x="189" y="1440"/>
                </a:cxn>
                <a:cxn ang="0">
                  <a:pos x="151" y="1412"/>
                </a:cxn>
                <a:cxn ang="0">
                  <a:pos x="71" y="1308"/>
                </a:cxn>
                <a:cxn ang="0">
                  <a:pos x="23" y="1192"/>
                </a:cxn>
                <a:cxn ang="0">
                  <a:pos x="1" y="1064"/>
                </a:cxn>
                <a:cxn ang="0">
                  <a:pos x="0" y="932"/>
                </a:cxn>
                <a:cxn ang="0">
                  <a:pos x="12" y="795"/>
                </a:cxn>
                <a:cxn ang="0">
                  <a:pos x="36" y="661"/>
                </a:cxn>
                <a:cxn ang="0">
                  <a:pos x="63" y="533"/>
                </a:cxn>
                <a:cxn ang="0">
                  <a:pos x="90" y="415"/>
                </a:cxn>
                <a:cxn ang="0">
                  <a:pos x="123" y="336"/>
                </a:cxn>
                <a:cxn ang="0">
                  <a:pos x="167" y="262"/>
                </a:cxn>
                <a:cxn ang="0">
                  <a:pos x="219" y="191"/>
                </a:cxn>
                <a:cxn ang="0">
                  <a:pos x="279" y="129"/>
                </a:cxn>
                <a:cxn ang="0">
                  <a:pos x="346" y="76"/>
                </a:cxn>
                <a:cxn ang="0">
                  <a:pos x="420" y="35"/>
                </a:cxn>
                <a:cxn ang="0">
                  <a:pos x="499" y="8"/>
                </a:cxn>
                <a:cxn ang="0">
                  <a:pos x="587" y="0"/>
                </a:cxn>
              </a:cxnLst>
              <a:rect l="0" t="0" r="r" b="b"/>
              <a:pathLst>
                <a:path w="897" h="1510">
                  <a:moveTo>
                    <a:pt x="587" y="0"/>
                  </a:moveTo>
                  <a:lnTo>
                    <a:pt x="575" y="5"/>
                  </a:lnTo>
                  <a:lnTo>
                    <a:pt x="562" y="12"/>
                  </a:lnTo>
                  <a:lnTo>
                    <a:pt x="548" y="19"/>
                  </a:lnTo>
                  <a:lnTo>
                    <a:pt x="535" y="26"/>
                  </a:lnTo>
                  <a:lnTo>
                    <a:pt x="521" y="32"/>
                  </a:lnTo>
                  <a:lnTo>
                    <a:pt x="507" y="41"/>
                  </a:lnTo>
                  <a:lnTo>
                    <a:pt x="495" y="49"/>
                  </a:lnTo>
                  <a:lnTo>
                    <a:pt x="483" y="62"/>
                  </a:lnTo>
                  <a:lnTo>
                    <a:pt x="512" y="52"/>
                  </a:lnTo>
                  <a:lnTo>
                    <a:pt x="544" y="48"/>
                  </a:lnTo>
                  <a:lnTo>
                    <a:pt x="578" y="48"/>
                  </a:lnTo>
                  <a:lnTo>
                    <a:pt x="613" y="52"/>
                  </a:lnTo>
                  <a:lnTo>
                    <a:pt x="647" y="60"/>
                  </a:lnTo>
                  <a:lnTo>
                    <a:pt x="682" y="74"/>
                  </a:lnTo>
                  <a:lnTo>
                    <a:pt x="714" y="91"/>
                  </a:lnTo>
                  <a:lnTo>
                    <a:pt x="744" y="114"/>
                  </a:lnTo>
                  <a:lnTo>
                    <a:pt x="797" y="187"/>
                  </a:lnTo>
                  <a:lnTo>
                    <a:pt x="838" y="269"/>
                  </a:lnTo>
                  <a:lnTo>
                    <a:pt x="866" y="356"/>
                  </a:lnTo>
                  <a:lnTo>
                    <a:pt x="886" y="449"/>
                  </a:lnTo>
                  <a:lnTo>
                    <a:pt x="894" y="545"/>
                  </a:lnTo>
                  <a:lnTo>
                    <a:pt x="897" y="643"/>
                  </a:lnTo>
                  <a:lnTo>
                    <a:pt x="894" y="742"/>
                  </a:lnTo>
                  <a:lnTo>
                    <a:pt x="888" y="840"/>
                  </a:lnTo>
                  <a:lnTo>
                    <a:pt x="866" y="933"/>
                  </a:lnTo>
                  <a:lnTo>
                    <a:pt x="842" y="1027"/>
                  </a:lnTo>
                  <a:lnTo>
                    <a:pt x="811" y="1119"/>
                  </a:lnTo>
                  <a:lnTo>
                    <a:pt x="776" y="1209"/>
                  </a:lnTo>
                  <a:lnTo>
                    <a:pt x="728" y="1291"/>
                  </a:lnTo>
                  <a:lnTo>
                    <a:pt x="670" y="1365"/>
                  </a:lnTo>
                  <a:lnTo>
                    <a:pt x="600" y="1430"/>
                  </a:lnTo>
                  <a:lnTo>
                    <a:pt x="516" y="1485"/>
                  </a:lnTo>
                  <a:lnTo>
                    <a:pt x="465" y="1502"/>
                  </a:lnTo>
                  <a:lnTo>
                    <a:pt x="416" y="1510"/>
                  </a:lnTo>
                  <a:lnTo>
                    <a:pt x="367" y="1509"/>
                  </a:lnTo>
                  <a:lnTo>
                    <a:pt x="322" y="1502"/>
                  </a:lnTo>
                  <a:lnTo>
                    <a:pt x="275" y="1485"/>
                  </a:lnTo>
                  <a:lnTo>
                    <a:pt x="232" y="1465"/>
                  </a:lnTo>
                  <a:lnTo>
                    <a:pt x="189" y="1440"/>
                  </a:lnTo>
                  <a:lnTo>
                    <a:pt x="151" y="1412"/>
                  </a:lnTo>
                  <a:lnTo>
                    <a:pt x="71" y="1308"/>
                  </a:lnTo>
                  <a:lnTo>
                    <a:pt x="23" y="1192"/>
                  </a:lnTo>
                  <a:lnTo>
                    <a:pt x="1" y="1064"/>
                  </a:lnTo>
                  <a:lnTo>
                    <a:pt x="0" y="932"/>
                  </a:lnTo>
                  <a:lnTo>
                    <a:pt x="12" y="795"/>
                  </a:lnTo>
                  <a:lnTo>
                    <a:pt x="36" y="661"/>
                  </a:lnTo>
                  <a:lnTo>
                    <a:pt x="63" y="533"/>
                  </a:lnTo>
                  <a:lnTo>
                    <a:pt x="90" y="415"/>
                  </a:lnTo>
                  <a:lnTo>
                    <a:pt x="123" y="336"/>
                  </a:lnTo>
                  <a:lnTo>
                    <a:pt x="167" y="262"/>
                  </a:lnTo>
                  <a:lnTo>
                    <a:pt x="219" y="191"/>
                  </a:lnTo>
                  <a:lnTo>
                    <a:pt x="279" y="129"/>
                  </a:lnTo>
                  <a:lnTo>
                    <a:pt x="346" y="76"/>
                  </a:lnTo>
                  <a:lnTo>
                    <a:pt x="420" y="35"/>
                  </a:lnTo>
                  <a:lnTo>
                    <a:pt x="499" y="8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98" name="Freeform 26"/>
            <p:cNvSpPr>
              <a:spLocks noChangeAspect="1"/>
            </p:cNvSpPr>
            <p:nvPr/>
          </p:nvSpPr>
          <p:spPr bwMode="auto">
            <a:xfrm>
              <a:off x="2497" y="1240"/>
              <a:ext cx="573" cy="860"/>
            </a:xfrm>
            <a:custGeom>
              <a:avLst/>
              <a:gdLst/>
              <a:ahLst/>
              <a:cxnLst>
                <a:cxn ang="0">
                  <a:pos x="1563" y="449"/>
                </a:cxn>
                <a:cxn ang="0">
                  <a:pos x="1539" y="751"/>
                </a:cxn>
                <a:cxn ang="0">
                  <a:pos x="1459" y="1031"/>
                </a:cxn>
                <a:cxn ang="0">
                  <a:pos x="1309" y="1279"/>
                </a:cxn>
                <a:cxn ang="0">
                  <a:pos x="1171" y="1397"/>
                </a:cxn>
                <a:cxn ang="0">
                  <a:pos x="1098" y="1410"/>
                </a:cxn>
                <a:cxn ang="0">
                  <a:pos x="1023" y="1410"/>
                </a:cxn>
                <a:cxn ang="0">
                  <a:pos x="960" y="1391"/>
                </a:cxn>
                <a:cxn ang="0">
                  <a:pos x="908" y="1362"/>
                </a:cxn>
                <a:cxn ang="0">
                  <a:pos x="860" y="1324"/>
                </a:cxn>
                <a:cxn ang="0">
                  <a:pos x="820" y="1280"/>
                </a:cxn>
                <a:cxn ang="0">
                  <a:pos x="790" y="1232"/>
                </a:cxn>
                <a:cxn ang="0">
                  <a:pos x="798" y="1346"/>
                </a:cxn>
                <a:cxn ang="0">
                  <a:pos x="873" y="1631"/>
                </a:cxn>
                <a:cxn ang="0">
                  <a:pos x="925" y="1915"/>
                </a:cxn>
                <a:cxn ang="0">
                  <a:pos x="887" y="2195"/>
                </a:cxn>
                <a:cxn ang="0">
                  <a:pos x="801" y="2344"/>
                </a:cxn>
                <a:cxn ang="0">
                  <a:pos x="778" y="2363"/>
                </a:cxn>
                <a:cxn ang="0">
                  <a:pos x="753" y="2380"/>
                </a:cxn>
                <a:cxn ang="0">
                  <a:pos x="728" y="2399"/>
                </a:cxn>
                <a:cxn ang="0">
                  <a:pos x="701" y="2449"/>
                </a:cxn>
                <a:cxn ang="0">
                  <a:pos x="657" y="2519"/>
                </a:cxn>
                <a:cxn ang="0">
                  <a:pos x="597" y="2582"/>
                </a:cxn>
                <a:cxn ang="0">
                  <a:pos x="525" y="2633"/>
                </a:cxn>
                <a:cxn ang="0">
                  <a:pos x="434" y="2660"/>
                </a:cxn>
                <a:cxn ang="0">
                  <a:pos x="330" y="2658"/>
                </a:cxn>
                <a:cxn ang="0">
                  <a:pos x="233" y="2632"/>
                </a:cxn>
                <a:cxn ang="0">
                  <a:pos x="144" y="2577"/>
                </a:cxn>
                <a:cxn ang="0">
                  <a:pos x="81" y="2489"/>
                </a:cxn>
                <a:cxn ang="0">
                  <a:pos x="43" y="2387"/>
                </a:cxn>
                <a:cxn ang="0">
                  <a:pos x="16" y="2280"/>
                </a:cxn>
                <a:cxn ang="0">
                  <a:pos x="2" y="2174"/>
                </a:cxn>
                <a:cxn ang="0">
                  <a:pos x="31" y="2092"/>
                </a:cxn>
                <a:cxn ang="0">
                  <a:pos x="72" y="2197"/>
                </a:cxn>
                <a:cxn ang="0">
                  <a:pos x="137" y="2309"/>
                </a:cxn>
                <a:cxn ang="0">
                  <a:pos x="228" y="2402"/>
                </a:cxn>
                <a:cxn ang="0">
                  <a:pos x="353" y="2456"/>
                </a:cxn>
                <a:cxn ang="0">
                  <a:pos x="455" y="2439"/>
                </a:cxn>
                <a:cxn ang="0">
                  <a:pos x="549" y="2426"/>
                </a:cxn>
                <a:cxn ang="0">
                  <a:pos x="635" y="2398"/>
                </a:cxn>
                <a:cxn ang="0">
                  <a:pos x="716" y="2342"/>
                </a:cxn>
                <a:cxn ang="0">
                  <a:pos x="846" y="2036"/>
                </a:cxn>
                <a:cxn ang="0">
                  <a:pos x="820" y="1711"/>
                </a:cxn>
                <a:cxn ang="0">
                  <a:pos x="735" y="1376"/>
                </a:cxn>
                <a:cxn ang="0">
                  <a:pos x="685" y="1043"/>
                </a:cxn>
                <a:cxn ang="0">
                  <a:pos x="708" y="804"/>
                </a:cxn>
                <a:cxn ang="0">
                  <a:pos x="752" y="570"/>
                </a:cxn>
                <a:cxn ang="0">
                  <a:pos x="815" y="344"/>
                </a:cxn>
                <a:cxn ang="0">
                  <a:pos x="903" y="130"/>
                </a:cxn>
                <a:cxn ang="0">
                  <a:pos x="1010" y="71"/>
                </a:cxn>
                <a:cxn ang="0">
                  <a:pos x="1130" y="20"/>
                </a:cxn>
                <a:cxn ang="0">
                  <a:pos x="1254" y="0"/>
                </a:cxn>
                <a:cxn ang="0">
                  <a:pos x="1380" y="37"/>
                </a:cxn>
                <a:cxn ang="0">
                  <a:pos x="1446" y="86"/>
                </a:cxn>
                <a:cxn ang="0">
                  <a:pos x="1487" y="154"/>
                </a:cxn>
                <a:cxn ang="0">
                  <a:pos x="1518" y="227"/>
                </a:cxn>
                <a:cxn ang="0">
                  <a:pos x="1558" y="296"/>
                </a:cxn>
              </a:cxnLst>
              <a:rect l="0" t="0" r="r" b="b"/>
              <a:pathLst>
                <a:path w="1563" h="2664">
                  <a:moveTo>
                    <a:pt x="1558" y="296"/>
                  </a:moveTo>
                  <a:lnTo>
                    <a:pt x="1563" y="449"/>
                  </a:lnTo>
                  <a:lnTo>
                    <a:pt x="1558" y="603"/>
                  </a:lnTo>
                  <a:lnTo>
                    <a:pt x="1539" y="751"/>
                  </a:lnTo>
                  <a:lnTo>
                    <a:pt x="1508" y="896"/>
                  </a:lnTo>
                  <a:lnTo>
                    <a:pt x="1459" y="1031"/>
                  </a:lnTo>
                  <a:lnTo>
                    <a:pt x="1394" y="1160"/>
                  </a:lnTo>
                  <a:lnTo>
                    <a:pt x="1309" y="1279"/>
                  </a:lnTo>
                  <a:lnTo>
                    <a:pt x="1204" y="1387"/>
                  </a:lnTo>
                  <a:lnTo>
                    <a:pt x="1171" y="1397"/>
                  </a:lnTo>
                  <a:lnTo>
                    <a:pt x="1134" y="1405"/>
                  </a:lnTo>
                  <a:lnTo>
                    <a:pt x="1098" y="1410"/>
                  </a:lnTo>
                  <a:lnTo>
                    <a:pt x="1061" y="1412"/>
                  </a:lnTo>
                  <a:lnTo>
                    <a:pt x="1023" y="1410"/>
                  </a:lnTo>
                  <a:lnTo>
                    <a:pt x="991" y="1402"/>
                  </a:lnTo>
                  <a:lnTo>
                    <a:pt x="960" y="1391"/>
                  </a:lnTo>
                  <a:lnTo>
                    <a:pt x="934" y="1376"/>
                  </a:lnTo>
                  <a:lnTo>
                    <a:pt x="908" y="1362"/>
                  </a:lnTo>
                  <a:lnTo>
                    <a:pt x="882" y="1345"/>
                  </a:lnTo>
                  <a:lnTo>
                    <a:pt x="860" y="1324"/>
                  </a:lnTo>
                  <a:lnTo>
                    <a:pt x="840" y="1304"/>
                  </a:lnTo>
                  <a:lnTo>
                    <a:pt x="820" y="1280"/>
                  </a:lnTo>
                  <a:lnTo>
                    <a:pt x="805" y="1256"/>
                  </a:lnTo>
                  <a:lnTo>
                    <a:pt x="790" y="1232"/>
                  </a:lnTo>
                  <a:lnTo>
                    <a:pt x="778" y="1210"/>
                  </a:lnTo>
                  <a:lnTo>
                    <a:pt x="798" y="1346"/>
                  </a:lnTo>
                  <a:lnTo>
                    <a:pt x="833" y="1487"/>
                  </a:lnTo>
                  <a:lnTo>
                    <a:pt x="873" y="1631"/>
                  </a:lnTo>
                  <a:lnTo>
                    <a:pt x="906" y="1774"/>
                  </a:lnTo>
                  <a:lnTo>
                    <a:pt x="925" y="1915"/>
                  </a:lnTo>
                  <a:lnTo>
                    <a:pt x="922" y="2057"/>
                  </a:lnTo>
                  <a:lnTo>
                    <a:pt x="887" y="2195"/>
                  </a:lnTo>
                  <a:lnTo>
                    <a:pt x="811" y="2332"/>
                  </a:lnTo>
                  <a:lnTo>
                    <a:pt x="801" y="2344"/>
                  </a:lnTo>
                  <a:lnTo>
                    <a:pt x="791" y="2354"/>
                  </a:lnTo>
                  <a:lnTo>
                    <a:pt x="778" y="2363"/>
                  </a:lnTo>
                  <a:lnTo>
                    <a:pt x="767" y="2372"/>
                  </a:lnTo>
                  <a:lnTo>
                    <a:pt x="753" y="2380"/>
                  </a:lnTo>
                  <a:lnTo>
                    <a:pt x="740" y="2389"/>
                  </a:lnTo>
                  <a:lnTo>
                    <a:pt x="728" y="2399"/>
                  </a:lnTo>
                  <a:lnTo>
                    <a:pt x="716" y="2415"/>
                  </a:lnTo>
                  <a:lnTo>
                    <a:pt x="701" y="2449"/>
                  </a:lnTo>
                  <a:lnTo>
                    <a:pt x="681" y="2485"/>
                  </a:lnTo>
                  <a:lnTo>
                    <a:pt x="657" y="2519"/>
                  </a:lnTo>
                  <a:lnTo>
                    <a:pt x="629" y="2553"/>
                  </a:lnTo>
                  <a:lnTo>
                    <a:pt x="597" y="2582"/>
                  </a:lnTo>
                  <a:lnTo>
                    <a:pt x="563" y="2610"/>
                  </a:lnTo>
                  <a:lnTo>
                    <a:pt x="525" y="2633"/>
                  </a:lnTo>
                  <a:lnTo>
                    <a:pt x="489" y="2653"/>
                  </a:lnTo>
                  <a:lnTo>
                    <a:pt x="434" y="2660"/>
                  </a:lnTo>
                  <a:lnTo>
                    <a:pt x="380" y="2664"/>
                  </a:lnTo>
                  <a:lnTo>
                    <a:pt x="330" y="2658"/>
                  </a:lnTo>
                  <a:lnTo>
                    <a:pt x="280" y="2650"/>
                  </a:lnTo>
                  <a:lnTo>
                    <a:pt x="233" y="2632"/>
                  </a:lnTo>
                  <a:lnTo>
                    <a:pt x="188" y="2608"/>
                  </a:lnTo>
                  <a:lnTo>
                    <a:pt x="144" y="2577"/>
                  </a:lnTo>
                  <a:lnTo>
                    <a:pt x="105" y="2539"/>
                  </a:lnTo>
                  <a:lnTo>
                    <a:pt x="81" y="2489"/>
                  </a:lnTo>
                  <a:lnTo>
                    <a:pt x="61" y="2440"/>
                  </a:lnTo>
                  <a:lnTo>
                    <a:pt x="43" y="2387"/>
                  </a:lnTo>
                  <a:lnTo>
                    <a:pt x="29" y="2334"/>
                  </a:lnTo>
                  <a:lnTo>
                    <a:pt x="16" y="2280"/>
                  </a:lnTo>
                  <a:lnTo>
                    <a:pt x="7" y="2226"/>
                  </a:lnTo>
                  <a:lnTo>
                    <a:pt x="2" y="2174"/>
                  </a:lnTo>
                  <a:lnTo>
                    <a:pt x="0" y="2123"/>
                  </a:lnTo>
                  <a:lnTo>
                    <a:pt x="31" y="2092"/>
                  </a:lnTo>
                  <a:lnTo>
                    <a:pt x="48" y="2142"/>
                  </a:lnTo>
                  <a:lnTo>
                    <a:pt x="72" y="2197"/>
                  </a:lnTo>
                  <a:lnTo>
                    <a:pt x="102" y="2253"/>
                  </a:lnTo>
                  <a:lnTo>
                    <a:pt x="137" y="2309"/>
                  </a:lnTo>
                  <a:lnTo>
                    <a:pt x="178" y="2358"/>
                  </a:lnTo>
                  <a:lnTo>
                    <a:pt x="228" y="2402"/>
                  </a:lnTo>
                  <a:lnTo>
                    <a:pt x="286" y="2434"/>
                  </a:lnTo>
                  <a:lnTo>
                    <a:pt x="353" y="2456"/>
                  </a:lnTo>
                  <a:lnTo>
                    <a:pt x="404" y="2444"/>
                  </a:lnTo>
                  <a:lnTo>
                    <a:pt x="455" y="2439"/>
                  </a:lnTo>
                  <a:lnTo>
                    <a:pt x="503" y="2432"/>
                  </a:lnTo>
                  <a:lnTo>
                    <a:pt x="549" y="2426"/>
                  </a:lnTo>
                  <a:lnTo>
                    <a:pt x="593" y="2413"/>
                  </a:lnTo>
                  <a:lnTo>
                    <a:pt x="635" y="2398"/>
                  </a:lnTo>
                  <a:lnTo>
                    <a:pt x="676" y="2374"/>
                  </a:lnTo>
                  <a:lnTo>
                    <a:pt x="716" y="2342"/>
                  </a:lnTo>
                  <a:lnTo>
                    <a:pt x="806" y="2192"/>
                  </a:lnTo>
                  <a:lnTo>
                    <a:pt x="846" y="2036"/>
                  </a:lnTo>
                  <a:lnTo>
                    <a:pt x="846" y="1876"/>
                  </a:lnTo>
                  <a:lnTo>
                    <a:pt x="820" y="1711"/>
                  </a:lnTo>
                  <a:lnTo>
                    <a:pt x="778" y="1543"/>
                  </a:lnTo>
                  <a:lnTo>
                    <a:pt x="735" y="1376"/>
                  </a:lnTo>
                  <a:lnTo>
                    <a:pt x="700" y="1207"/>
                  </a:lnTo>
                  <a:lnTo>
                    <a:pt x="685" y="1043"/>
                  </a:lnTo>
                  <a:lnTo>
                    <a:pt x="694" y="922"/>
                  </a:lnTo>
                  <a:lnTo>
                    <a:pt x="708" y="804"/>
                  </a:lnTo>
                  <a:lnTo>
                    <a:pt x="726" y="686"/>
                  </a:lnTo>
                  <a:lnTo>
                    <a:pt x="752" y="570"/>
                  </a:lnTo>
                  <a:lnTo>
                    <a:pt x="780" y="455"/>
                  </a:lnTo>
                  <a:lnTo>
                    <a:pt x="815" y="344"/>
                  </a:lnTo>
                  <a:lnTo>
                    <a:pt x="856" y="234"/>
                  </a:lnTo>
                  <a:lnTo>
                    <a:pt x="903" y="130"/>
                  </a:lnTo>
                  <a:lnTo>
                    <a:pt x="954" y="100"/>
                  </a:lnTo>
                  <a:lnTo>
                    <a:pt x="1010" y="71"/>
                  </a:lnTo>
                  <a:lnTo>
                    <a:pt x="1068" y="42"/>
                  </a:lnTo>
                  <a:lnTo>
                    <a:pt x="1130" y="20"/>
                  </a:lnTo>
                  <a:lnTo>
                    <a:pt x="1190" y="4"/>
                  </a:lnTo>
                  <a:lnTo>
                    <a:pt x="1254" y="0"/>
                  </a:lnTo>
                  <a:lnTo>
                    <a:pt x="1317" y="10"/>
                  </a:lnTo>
                  <a:lnTo>
                    <a:pt x="1380" y="37"/>
                  </a:lnTo>
                  <a:lnTo>
                    <a:pt x="1417" y="58"/>
                  </a:lnTo>
                  <a:lnTo>
                    <a:pt x="1446" y="86"/>
                  </a:lnTo>
                  <a:lnTo>
                    <a:pt x="1469" y="117"/>
                  </a:lnTo>
                  <a:lnTo>
                    <a:pt x="1487" y="154"/>
                  </a:lnTo>
                  <a:lnTo>
                    <a:pt x="1503" y="189"/>
                  </a:lnTo>
                  <a:lnTo>
                    <a:pt x="1518" y="227"/>
                  </a:lnTo>
                  <a:lnTo>
                    <a:pt x="1535" y="262"/>
                  </a:lnTo>
                  <a:lnTo>
                    <a:pt x="1558" y="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99" name="Freeform 27"/>
            <p:cNvSpPr>
              <a:spLocks noChangeAspect="1"/>
            </p:cNvSpPr>
            <p:nvPr/>
          </p:nvSpPr>
          <p:spPr bwMode="auto">
            <a:xfrm>
              <a:off x="2391" y="1246"/>
              <a:ext cx="274" cy="385"/>
            </a:xfrm>
            <a:custGeom>
              <a:avLst/>
              <a:gdLst/>
              <a:ahLst/>
              <a:cxnLst>
                <a:cxn ang="0">
                  <a:pos x="750" y="540"/>
                </a:cxn>
                <a:cxn ang="0">
                  <a:pos x="740" y="649"/>
                </a:cxn>
                <a:cxn ang="0">
                  <a:pos x="726" y="761"/>
                </a:cxn>
                <a:cxn ang="0">
                  <a:pos x="703" y="870"/>
                </a:cxn>
                <a:cxn ang="0">
                  <a:pos x="672" y="977"/>
                </a:cxn>
                <a:cxn ang="0">
                  <a:pos x="627" y="1074"/>
                </a:cxn>
                <a:cxn ang="0">
                  <a:pos x="567" y="1163"/>
                </a:cxn>
                <a:cxn ang="0">
                  <a:pos x="487" y="1237"/>
                </a:cxn>
                <a:cxn ang="0">
                  <a:pos x="387" y="1298"/>
                </a:cxn>
                <a:cxn ang="0">
                  <a:pos x="347" y="1299"/>
                </a:cxn>
                <a:cxn ang="0">
                  <a:pos x="311" y="1299"/>
                </a:cxn>
                <a:cxn ang="0">
                  <a:pos x="277" y="1296"/>
                </a:cxn>
                <a:cxn ang="0">
                  <a:pos x="245" y="1292"/>
                </a:cxn>
                <a:cxn ang="0">
                  <a:pos x="212" y="1281"/>
                </a:cxn>
                <a:cxn ang="0">
                  <a:pos x="183" y="1267"/>
                </a:cxn>
                <a:cxn ang="0">
                  <a:pos x="153" y="1249"/>
                </a:cxn>
                <a:cxn ang="0">
                  <a:pos x="126" y="1225"/>
                </a:cxn>
                <a:cxn ang="0">
                  <a:pos x="56" y="1112"/>
                </a:cxn>
                <a:cxn ang="0">
                  <a:pos x="17" y="991"/>
                </a:cxn>
                <a:cxn ang="0">
                  <a:pos x="0" y="861"/>
                </a:cxn>
                <a:cxn ang="0">
                  <a:pos x="5" y="730"/>
                </a:cxn>
                <a:cxn ang="0">
                  <a:pos x="24" y="595"/>
                </a:cxn>
                <a:cxn ang="0">
                  <a:pos x="55" y="466"/>
                </a:cxn>
                <a:cxn ang="0">
                  <a:pos x="90" y="342"/>
                </a:cxn>
                <a:cxn ang="0">
                  <a:pos x="126" y="228"/>
                </a:cxn>
                <a:cxn ang="0">
                  <a:pos x="131" y="249"/>
                </a:cxn>
                <a:cxn ang="0">
                  <a:pos x="139" y="270"/>
                </a:cxn>
                <a:cxn ang="0">
                  <a:pos x="149" y="290"/>
                </a:cxn>
                <a:cxn ang="0">
                  <a:pos x="163" y="308"/>
                </a:cxn>
                <a:cxn ang="0">
                  <a:pos x="176" y="325"/>
                </a:cxn>
                <a:cxn ang="0">
                  <a:pos x="193" y="342"/>
                </a:cxn>
                <a:cxn ang="0">
                  <a:pos x="209" y="357"/>
                </a:cxn>
                <a:cxn ang="0">
                  <a:pos x="231" y="374"/>
                </a:cxn>
                <a:cxn ang="0">
                  <a:pos x="253" y="377"/>
                </a:cxn>
                <a:cxn ang="0">
                  <a:pos x="278" y="383"/>
                </a:cxn>
                <a:cxn ang="0">
                  <a:pos x="302" y="385"/>
                </a:cxn>
                <a:cxn ang="0">
                  <a:pos x="326" y="388"/>
                </a:cxn>
                <a:cxn ang="0">
                  <a:pos x="347" y="385"/>
                </a:cxn>
                <a:cxn ang="0">
                  <a:pos x="370" y="378"/>
                </a:cxn>
                <a:cxn ang="0">
                  <a:pos x="388" y="364"/>
                </a:cxn>
                <a:cxn ang="0">
                  <a:pos x="406" y="342"/>
                </a:cxn>
                <a:cxn ang="0">
                  <a:pos x="433" y="312"/>
                </a:cxn>
                <a:cxn ang="0">
                  <a:pos x="460" y="281"/>
                </a:cxn>
                <a:cxn ang="0">
                  <a:pos x="484" y="248"/>
                </a:cxn>
                <a:cxn ang="0">
                  <a:pos x="506" y="212"/>
                </a:cxn>
                <a:cxn ang="0">
                  <a:pos x="522" y="173"/>
                </a:cxn>
                <a:cxn ang="0">
                  <a:pos x="530" y="133"/>
                </a:cxn>
                <a:cxn ang="0">
                  <a:pos x="530" y="93"/>
                </a:cxn>
                <a:cxn ang="0">
                  <a:pos x="522" y="52"/>
                </a:cxn>
                <a:cxn ang="0">
                  <a:pos x="480" y="0"/>
                </a:cxn>
                <a:cxn ang="0">
                  <a:pos x="567" y="25"/>
                </a:cxn>
                <a:cxn ang="0">
                  <a:pos x="629" y="73"/>
                </a:cxn>
                <a:cxn ang="0">
                  <a:pos x="671" y="135"/>
                </a:cxn>
                <a:cxn ang="0">
                  <a:pos x="699" y="211"/>
                </a:cxn>
                <a:cxn ang="0">
                  <a:pos x="714" y="291"/>
                </a:cxn>
                <a:cxn ang="0">
                  <a:pos x="727" y="377"/>
                </a:cxn>
                <a:cxn ang="0">
                  <a:pos x="736" y="460"/>
                </a:cxn>
                <a:cxn ang="0">
                  <a:pos x="750" y="540"/>
                </a:cxn>
              </a:cxnLst>
              <a:rect l="0" t="0" r="r" b="b"/>
              <a:pathLst>
                <a:path w="750" h="1299">
                  <a:moveTo>
                    <a:pt x="750" y="540"/>
                  </a:moveTo>
                  <a:lnTo>
                    <a:pt x="740" y="649"/>
                  </a:lnTo>
                  <a:lnTo>
                    <a:pt x="726" y="761"/>
                  </a:lnTo>
                  <a:lnTo>
                    <a:pt x="703" y="870"/>
                  </a:lnTo>
                  <a:lnTo>
                    <a:pt x="672" y="977"/>
                  </a:lnTo>
                  <a:lnTo>
                    <a:pt x="627" y="1074"/>
                  </a:lnTo>
                  <a:lnTo>
                    <a:pt x="567" y="1163"/>
                  </a:lnTo>
                  <a:lnTo>
                    <a:pt x="487" y="1237"/>
                  </a:lnTo>
                  <a:lnTo>
                    <a:pt x="387" y="1298"/>
                  </a:lnTo>
                  <a:lnTo>
                    <a:pt x="347" y="1299"/>
                  </a:lnTo>
                  <a:lnTo>
                    <a:pt x="311" y="1299"/>
                  </a:lnTo>
                  <a:lnTo>
                    <a:pt x="277" y="1296"/>
                  </a:lnTo>
                  <a:lnTo>
                    <a:pt x="245" y="1292"/>
                  </a:lnTo>
                  <a:lnTo>
                    <a:pt x="212" y="1281"/>
                  </a:lnTo>
                  <a:lnTo>
                    <a:pt x="183" y="1267"/>
                  </a:lnTo>
                  <a:lnTo>
                    <a:pt x="153" y="1249"/>
                  </a:lnTo>
                  <a:lnTo>
                    <a:pt x="126" y="1225"/>
                  </a:lnTo>
                  <a:lnTo>
                    <a:pt x="56" y="1112"/>
                  </a:lnTo>
                  <a:lnTo>
                    <a:pt x="17" y="991"/>
                  </a:lnTo>
                  <a:lnTo>
                    <a:pt x="0" y="861"/>
                  </a:lnTo>
                  <a:lnTo>
                    <a:pt x="5" y="730"/>
                  </a:lnTo>
                  <a:lnTo>
                    <a:pt x="24" y="595"/>
                  </a:lnTo>
                  <a:lnTo>
                    <a:pt x="55" y="466"/>
                  </a:lnTo>
                  <a:lnTo>
                    <a:pt x="90" y="342"/>
                  </a:lnTo>
                  <a:lnTo>
                    <a:pt x="126" y="228"/>
                  </a:lnTo>
                  <a:lnTo>
                    <a:pt x="131" y="249"/>
                  </a:lnTo>
                  <a:lnTo>
                    <a:pt x="139" y="270"/>
                  </a:lnTo>
                  <a:lnTo>
                    <a:pt x="149" y="290"/>
                  </a:lnTo>
                  <a:lnTo>
                    <a:pt x="163" y="308"/>
                  </a:lnTo>
                  <a:lnTo>
                    <a:pt x="176" y="325"/>
                  </a:lnTo>
                  <a:lnTo>
                    <a:pt x="193" y="342"/>
                  </a:lnTo>
                  <a:lnTo>
                    <a:pt x="209" y="357"/>
                  </a:lnTo>
                  <a:lnTo>
                    <a:pt x="231" y="374"/>
                  </a:lnTo>
                  <a:lnTo>
                    <a:pt x="253" y="377"/>
                  </a:lnTo>
                  <a:lnTo>
                    <a:pt x="278" y="383"/>
                  </a:lnTo>
                  <a:lnTo>
                    <a:pt x="302" y="385"/>
                  </a:lnTo>
                  <a:lnTo>
                    <a:pt x="326" y="388"/>
                  </a:lnTo>
                  <a:lnTo>
                    <a:pt x="347" y="385"/>
                  </a:lnTo>
                  <a:lnTo>
                    <a:pt x="370" y="378"/>
                  </a:lnTo>
                  <a:lnTo>
                    <a:pt x="388" y="364"/>
                  </a:lnTo>
                  <a:lnTo>
                    <a:pt x="406" y="342"/>
                  </a:lnTo>
                  <a:lnTo>
                    <a:pt x="433" y="312"/>
                  </a:lnTo>
                  <a:lnTo>
                    <a:pt x="460" y="281"/>
                  </a:lnTo>
                  <a:lnTo>
                    <a:pt x="484" y="248"/>
                  </a:lnTo>
                  <a:lnTo>
                    <a:pt x="506" y="212"/>
                  </a:lnTo>
                  <a:lnTo>
                    <a:pt x="522" y="173"/>
                  </a:lnTo>
                  <a:lnTo>
                    <a:pt x="530" y="133"/>
                  </a:lnTo>
                  <a:lnTo>
                    <a:pt x="530" y="93"/>
                  </a:lnTo>
                  <a:lnTo>
                    <a:pt x="522" y="52"/>
                  </a:lnTo>
                  <a:lnTo>
                    <a:pt x="480" y="0"/>
                  </a:lnTo>
                  <a:lnTo>
                    <a:pt x="567" y="25"/>
                  </a:lnTo>
                  <a:lnTo>
                    <a:pt x="629" y="73"/>
                  </a:lnTo>
                  <a:lnTo>
                    <a:pt x="671" y="135"/>
                  </a:lnTo>
                  <a:lnTo>
                    <a:pt x="699" y="211"/>
                  </a:lnTo>
                  <a:lnTo>
                    <a:pt x="714" y="291"/>
                  </a:lnTo>
                  <a:lnTo>
                    <a:pt x="727" y="377"/>
                  </a:lnTo>
                  <a:lnTo>
                    <a:pt x="736" y="460"/>
                  </a:lnTo>
                  <a:lnTo>
                    <a:pt x="750" y="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00" name="Freeform 28"/>
            <p:cNvSpPr>
              <a:spLocks noChangeAspect="1"/>
            </p:cNvSpPr>
            <p:nvPr/>
          </p:nvSpPr>
          <p:spPr bwMode="auto">
            <a:xfrm>
              <a:off x="2500" y="1255"/>
              <a:ext cx="40" cy="37"/>
            </a:xfrm>
            <a:custGeom>
              <a:avLst/>
              <a:gdLst/>
              <a:ahLst/>
              <a:cxnLst>
                <a:cxn ang="0">
                  <a:pos x="105" y="49"/>
                </a:cxn>
                <a:cxn ang="0">
                  <a:pos x="107" y="56"/>
                </a:cxn>
                <a:cxn ang="0">
                  <a:pos x="107" y="64"/>
                </a:cxn>
                <a:cxn ang="0">
                  <a:pos x="104" y="73"/>
                </a:cxn>
                <a:cxn ang="0">
                  <a:pos x="101" y="81"/>
                </a:cxn>
                <a:cxn ang="0">
                  <a:pos x="96" y="88"/>
                </a:cxn>
                <a:cxn ang="0">
                  <a:pos x="88" y="95"/>
                </a:cxn>
                <a:cxn ang="0">
                  <a:pos x="81" y="98"/>
                </a:cxn>
                <a:cxn ang="0">
                  <a:pos x="74" y="101"/>
                </a:cxn>
                <a:cxn ang="0">
                  <a:pos x="62" y="100"/>
                </a:cxn>
                <a:cxn ang="0">
                  <a:pos x="51" y="100"/>
                </a:cxn>
                <a:cxn ang="0">
                  <a:pos x="39" y="98"/>
                </a:cxn>
                <a:cxn ang="0">
                  <a:pos x="29" y="97"/>
                </a:cxn>
                <a:cxn ang="0">
                  <a:pos x="20" y="91"/>
                </a:cxn>
                <a:cxn ang="0">
                  <a:pos x="13" y="87"/>
                </a:cxn>
                <a:cxn ang="0">
                  <a:pos x="6" y="77"/>
                </a:cxn>
                <a:cxn ang="0">
                  <a:pos x="3" y="69"/>
                </a:cxn>
                <a:cxn ang="0">
                  <a:pos x="0" y="49"/>
                </a:cxn>
                <a:cxn ang="0">
                  <a:pos x="11" y="29"/>
                </a:cxn>
                <a:cxn ang="0">
                  <a:pos x="29" y="14"/>
                </a:cxn>
                <a:cxn ang="0">
                  <a:pos x="53" y="4"/>
                </a:cxn>
                <a:cxn ang="0">
                  <a:pos x="76" y="0"/>
                </a:cxn>
                <a:cxn ang="0">
                  <a:pos x="94" y="4"/>
                </a:cxn>
                <a:cxn ang="0">
                  <a:pos x="104" y="19"/>
                </a:cxn>
                <a:cxn ang="0">
                  <a:pos x="105" y="49"/>
                </a:cxn>
              </a:cxnLst>
              <a:rect l="0" t="0" r="r" b="b"/>
              <a:pathLst>
                <a:path w="107" h="101">
                  <a:moveTo>
                    <a:pt x="105" y="49"/>
                  </a:moveTo>
                  <a:lnTo>
                    <a:pt x="107" y="56"/>
                  </a:lnTo>
                  <a:lnTo>
                    <a:pt x="107" y="64"/>
                  </a:lnTo>
                  <a:lnTo>
                    <a:pt x="104" y="73"/>
                  </a:lnTo>
                  <a:lnTo>
                    <a:pt x="101" y="81"/>
                  </a:lnTo>
                  <a:lnTo>
                    <a:pt x="96" y="88"/>
                  </a:lnTo>
                  <a:lnTo>
                    <a:pt x="88" y="95"/>
                  </a:lnTo>
                  <a:lnTo>
                    <a:pt x="81" y="98"/>
                  </a:lnTo>
                  <a:lnTo>
                    <a:pt x="74" y="101"/>
                  </a:lnTo>
                  <a:lnTo>
                    <a:pt x="62" y="100"/>
                  </a:lnTo>
                  <a:lnTo>
                    <a:pt x="51" y="100"/>
                  </a:lnTo>
                  <a:lnTo>
                    <a:pt x="39" y="98"/>
                  </a:lnTo>
                  <a:lnTo>
                    <a:pt x="29" y="97"/>
                  </a:lnTo>
                  <a:lnTo>
                    <a:pt x="20" y="91"/>
                  </a:lnTo>
                  <a:lnTo>
                    <a:pt x="13" y="87"/>
                  </a:lnTo>
                  <a:lnTo>
                    <a:pt x="6" y="77"/>
                  </a:lnTo>
                  <a:lnTo>
                    <a:pt x="3" y="69"/>
                  </a:lnTo>
                  <a:lnTo>
                    <a:pt x="0" y="49"/>
                  </a:lnTo>
                  <a:lnTo>
                    <a:pt x="11" y="29"/>
                  </a:lnTo>
                  <a:lnTo>
                    <a:pt x="29" y="14"/>
                  </a:lnTo>
                  <a:lnTo>
                    <a:pt x="53" y="4"/>
                  </a:lnTo>
                  <a:lnTo>
                    <a:pt x="76" y="0"/>
                  </a:lnTo>
                  <a:lnTo>
                    <a:pt x="94" y="4"/>
                  </a:lnTo>
                  <a:lnTo>
                    <a:pt x="104" y="19"/>
                  </a:lnTo>
                  <a:lnTo>
                    <a:pt x="105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01" name="Freeform 29"/>
            <p:cNvSpPr>
              <a:spLocks noChangeAspect="1"/>
            </p:cNvSpPr>
            <p:nvPr/>
          </p:nvSpPr>
          <p:spPr bwMode="auto">
            <a:xfrm>
              <a:off x="2787" y="1265"/>
              <a:ext cx="261" cy="403"/>
            </a:xfrm>
            <a:custGeom>
              <a:avLst/>
              <a:gdLst/>
              <a:ahLst/>
              <a:cxnLst>
                <a:cxn ang="0">
                  <a:pos x="713" y="377"/>
                </a:cxn>
                <a:cxn ang="0">
                  <a:pos x="703" y="607"/>
                </a:cxn>
                <a:cxn ang="0">
                  <a:pos x="647" y="828"/>
                </a:cxn>
                <a:cxn ang="0">
                  <a:pos x="564" y="1039"/>
                </a:cxn>
                <a:cxn ang="0">
                  <a:pos x="490" y="1178"/>
                </a:cxn>
                <a:cxn ang="0">
                  <a:pos x="424" y="1226"/>
                </a:cxn>
                <a:cxn ang="0">
                  <a:pos x="344" y="1246"/>
                </a:cxn>
                <a:cxn ang="0">
                  <a:pos x="260" y="1247"/>
                </a:cxn>
                <a:cxn ang="0">
                  <a:pos x="153" y="1201"/>
                </a:cxn>
                <a:cxn ang="0">
                  <a:pos x="67" y="1085"/>
                </a:cxn>
                <a:cxn ang="0">
                  <a:pos x="22" y="949"/>
                </a:cxn>
                <a:cxn ang="0">
                  <a:pos x="2" y="799"/>
                </a:cxn>
                <a:cxn ang="0">
                  <a:pos x="7" y="702"/>
                </a:cxn>
                <a:cxn ang="0">
                  <a:pos x="11" y="657"/>
                </a:cxn>
                <a:cxn ang="0">
                  <a:pos x="7" y="612"/>
                </a:cxn>
                <a:cxn ang="0">
                  <a:pos x="11" y="564"/>
                </a:cxn>
                <a:cxn ang="0">
                  <a:pos x="29" y="511"/>
                </a:cxn>
                <a:cxn ang="0">
                  <a:pos x="42" y="453"/>
                </a:cxn>
                <a:cxn ang="0">
                  <a:pos x="52" y="395"/>
                </a:cxn>
                <a:cxn ang="0">
                  <a:pos x="68" y="338"/>
                </a:cxn>
                <a:cxn ang="0">
                  <a:pos x="75" y="335"/>
                </a:cxn>
                <a:cxn ang="0">
                  <a:pos x="85" y="369"/>
                </a:cxn>
                <a:cxn ang="0">
                  <a:pos x="118" y="393"/>
                </a:cxn>
                <a:cxn ang="0">
                  <a:pos x="157" y="412"/>
                </a:cxn>
                <a:cxn ang="0">
                  <a:pos x="216" y="433"/>
                </a:cxn>
                <a:cxn ang="0">
                  <a:pos x="292" y="418"/>
                </a:cxn>
                <a:cxn ang="0">
                  <a:pos x="361" y="372"/>
                </a:cxn>
                <a:cxn ang="0">
                  <a:pos x="420" y="311"/>
                </a:cxn>
                <a:cxn ang="0">
                  <a:pos x="451" y="256"/>
                </a:cxn>
                <a:cxn ang="0">
                  <a:pos x="464" y="208"/>
                </a:cxn>
                <a:cxn ang="0">
                  <a:pos x="468" y="162"/>
                </a:cxn>
                <a:cxn ang="0">
                  <a:pos x="457" y="115"/>
                </a:cxn>
                <a:cxn ang="0">
                  <a:pos x="431" y="86"/>
                </a:cxn>
                <a:cxn ang="0">
                  <a:pos x="414" y="65"/>
                </a:cxn>
                <a:cxn ang="0">
                  <a:pos x="406" y="38"/>
                </a:cxn>
                <a:cxn ang="0">
                  <a:pos x="398" y="11"/>
                </a:cxn>
                <a:cxn ang="0">
                  <a:pos x="451" y="3"/>
                </a:cxn>
                <a:cxn ang="0">
                  <a:pos x="547" y="43"/>
                </a:cxn>
                <a:cxn ang="0">
                  <a:pos x="618" y="119"/>
                </a:cxn>
                <a:cxn ang="0">
                  <a:pos x="672" y="211"/>
                </a:cxn>
              </a:cxnLst>
              <a:rect l="0" t="0" r="r" b="b"/>
              <a:pathLst>
                <a:path w="714" h="1249">
                  <a:moveTo>
                    <a:pt x="694" y="259"/>
                  </a:moveTo>
                  <a:lnTo>
                    <a:pt x="713" y="377"/>
                  </a:lnTo>
                  <a:lnTo>
                    <a:pt x="714" y="494"/>
                  </a:lnTo>
                  <a:lnTo>
                    <a:pt x="703" y="607"/>
                  </a:lnTo>
                  <a:lnTo>
                    <a:pt x="680" y="719"/>
                  </a:lnTo>
                  <a:lnTo>
                    <a:pt x="647" y="828"/>
                  </a:lnTo>
                  <a:lnTo>
                    <a:pt x="607" y="935"/>
                  </a:lnTo>
                  <a:lnTo>
                    <a:pt x="564" y="1039"/>
                  </a:lnTo>
                  <a:lnTo>
                    <a:pt x="519" y="1142"/>
                  </a:lnTo>
                  <a:lnTo>
                    <a:pt x="490" y="1178"/>
                  </a:lnTo>
                  <a:lnTo>
                    <a:pt x="459" y="1206"/>
                  </a:lnTo>
                  <a:lnTo>
                    <a:pt x="424" y="1226"/>
                  </a:lnTo>
                  <a:lnTo>
                    <a:pt x="386" y="1240"/>
                  </a:lnTo>
                  <a:lnTo>
                    <a:pt x="344" y="1246"/>
                  </a:lnTo>
                  <a:lnTo>
                    <a:pt x="302" y="1249"/>
                  </a:lnTo>
                  <a:lnTo>
                    <a:pt x="260" y="1247"/>
                  </a:lnTo>
                  <a:lnTo>
                    <a:pt x="218" y="1246"/>
                  </a:lnTo>
                  <a:lnTo>
                    <a:pt x="153" y="1201"/>
                  </a:lnTo>
                  <a:lnTo>
                    <a:pt x="105" y="1147"/>
                  </a:lnTo>
                  <a:lnTo>
                    <a:pt x="67" y="1085"/>
                  </a:lnTo>
                  <a:lnTo>
                    <a:pt x="42" y="1021"/>
                  </a:lnTo>
                  <a:lnTo>
                    <a:pt x="22" y="949"/>
                  </a:lnTo>
                  <a:lnTo>
                    <a:pt x="11" y="876"/>
                  </a:lnTo>
                  <a:lnTo>
                    <a:pt x="2" y="799"/>
                  </a:lnTo>
                  <a:lnTo>
                    <a:pt x="0" y="726"/>
                  </a:lnTo>
                  <a:lnTo>
                    <a:pt x="7" y="702"/>
                  </a:lnTo>
                  <a:lnTo>
                    <a:pt x="11" y="680"/>
                  </a:lnTo>
                  <a:lnTo>
                    <a:pt x="11" y="657"/>
                  </a:lnTo>
                  <a:lnTo>
                    <a:pt x="9" y="636"/>
                  </a:lnTo>
                  <a:lnTo>
                    <a:pt x="7" y="612"/>
                  </a:lnTo>
                  <a:lnTo>
                    <a:pt x="7" y="590"/>
                  </a:lnTo>
                  <a:lnTo>
                    <a:pt x="11" y="564"/>
                  </a:lnTo>
                  <a:lnTo>
                    <a:pt x="21" y="539"/>
                  </a:lnTo>
                  <a:lnTo>
                    <a:pt x="29" y="511"/>
                  </a:lnTo>
                  <a:lnTo>
                    <a:pt x="36" y="483"/>
                  </a:lnTo>
                  <a:lnTo>
                    <a:pt x="42" y="453"/>
                  </a:lnTo>
                  <a:lnTo>
                    <a:pt x="47" y="425"/>
                  </a:lnTo>
                  <a:lnTo>
                    <a:pt x="52" y="395"/>
                  </a:lnTo>
                  <a:lnTo>
                    <a:pt x="59" y="366"/>
                  </a:lnTo>
                  <a:lnTo>
                    <a:pt x="68" y="338"/>
                  </a:lnTo>
                  <a:lnTo>
                    <a:pt x="83" y="311"/>
                  </a:lnTo>
                  <a:lnTo>
                    <a:pt x="75" y="335"/>
                  </a:lnTo>
                  <a:lnTo>
                    <a:pt x="77" y="355"/>
                  </a:lnTo>
                  <a:lnTo>
                    <a:pt x="85" y="369"/>
                  </a:lnTo>
                  <a:lnTo>
                    <a:pt x="101" y="383"/>
                  </a:lnTo>
                  <a:lnTo>
                    <a:pt x="118" y="393"/>
                  </a:lnTo>
                  <a:lnTo>
                    <a:pt x="137" y="404"/>
                  </a:lnTo>
                  <a:lnTo>
                    <a:pt x="157" y="412"/>
                  </a:lnTo>
                  <a:lnTo>
                    <a:pt x="175" y="425"/>
                  </a:lnTo>
                  <a:lnTo>
                    <a:pt x="216" y="433"/>
                  </a:lnTo>
                  <a:lnTo>
                    <a:pt x="256" y="431"/>
                  </a:lnTo>
                  <a:lnTo>
                    <a:pt x="292" y="418"/>
                  </a:lnTo>
                  <a:lnTo>
                    <a:pt x="329" y="398"/>
                  </a:lnTo>
                  <a:lnTo>
                    <a:pt x="361" y="372"/>
                  </a:lnTo>
                  <a:lnTo>
                    <a:pt x="392" y="342"/>
                  </a:lnTo>
                  <a:lnTo>
                    <a:pt x="420" y="311"/>
                  </a:lnTo>
                  <a:lnTo>
                    <a:pt x="445" y="280"/>
                  </a:lnTo>
                  <a:lnTo>
                    <a:pt x="451" y="256"/>
                  </a:lnTo>
                  <a:lnTo>
                    <a:pt x="458" y="232"/>
                  </a:lnTo>
                  <a:lnTo>
                    <a:pt x="464" y="208"/>
                  </a:lnTo>
                  <a:lnTo>
                    <a:pt x="468" y="186"/>
                  </a:lnTo>
                  <a:lnTo>
                    <a:pt x="468" y="162"/>
                  </a:lnTo>
                  <a:lnTo>
                    <a:pt x="465" y="139"/>
                  </a:lnTo>
                  <a:lnTo>
                    <a:pt x="457" y="115"/>
                  </a:lnTo>
                  <a:lnTo>
                    <a:pt x="445" y="93"/>
                  </a:lnTo>
                  <a:lnTo>
                    <a:pt x="431" y="86"/>
                  </a:lnTo>
                  <a:lnTo>
                    <a:pt x="422" y="77"/>
                  </a:lnTo>
                  <a:lnTo>
                    <a:pt x="414" y="65"/>
                  </a:lnTo>
                  <a:lnTo>
                    <a:pt x="410" y="53"/>
                  </a:lnTo>
                  <a:lnTo>
                    <a:pt x="406" y="38"/>
                  </a:lnTo>
                  <a:lnTo>
                    <a:pt x="403" y="25"/>
                  </a:lnTo>
                  <a:lnTo>
                    <a:pt x="398" y="11"/>
                  </a:lnTo>
                  <a:lnTo>
                    <a:pt x="393" y="0"/>
                  </a:lnTo>
                  <a:lnTo>
                    <a:pt x="451" y="3"/>
                  </a:lnTo>
                  <a:lnTo>
                    <a:pt x="502" y="18"/>
                  </a:lnTo>
                  <a:lnTo>
                    <a:pt x="547" y="43"/>
                  </a:lnTo>
                  <a:lnTo>
                    <a:pt x="586" y="79"/>
                  </a:lnTo>
                  <a:lnTo>
                    <a:pt x="618" y="119"/>
                  </a:lnTo>
                  <a:lnTo>
                    <a:pt x="648" y="165"/>
                  </a:lnTo>
                  <a:lnTo>
                    <a:pt x="672" y="211"/>
                  </a:lnTo>
                  <a:lnTo>
                    <a:pt x="694" y="2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02" name="Freeform 30"/>
            <p:cNvSpPr>
              <a:spLocks noChangeAspect="1"/>
            </p:cNvSpPr>
            <p:nvPr/>
          </p:nvSpPr>
          <p:spPr bwMode="auto">
            <a:xfrm>
              <a:off x="2874" y="1306"/>
              <a:ext cx="37" cy="39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97" y="13"/>
                </a:cxn>
                <a:cxn ang="0">
                  <a:pos x="100" y="26"/>
                </a:cxn>
                <a:cxn ang="0">
                  <a:pos x="98" y="40"/>
                </a:cxn>
                <a:cxn ang="0">
                  <a:pos x="95" y="54"/>
                </a:cxn>
                <a:cxn ang="0">
                  <a:pos x="88" y="67"/>
                </a:cxn>
                <a:cxn ang="0">
                  <a:pos x="81" y="81"/>
                </a:cxn>
                <a:cxn ang="0">
                  <a:pos x="71" y="93"/>
                </a:cxn>
                <a:cxn ang="0">
                  <a:pos x="62" y="106"/>
                </a:cxn>
                <a:cxn ang="0">
                  <a:pos x="47" y="103"/>
                </a:cxn>
                <a:cxn ang="0">
                  <a:pos x="35" y="100"/>
                </a:cxn>
                <a:cxn ang="0">
                  <a:pos x="22" y="93"/>
                </a:cxn>
                <a:cxn ang="0">
                  <a:pos x="12" y="86"/>
                </a:cxn>
                <a:cxn ang="0">
                  <a:pos x="2" y="76"/>
                </a:cxn>
                <a:cxn ang="0">
                  <a:pos x="0" y="67"/>
                </a:cxn>
                <a:cxn ang="0">
                  <a:pos x="0" y="55"/>
                </a:cxn>
                <a:cxn ang="0">
                  <a:pos x="9" y="44"/>
                </a:cxn>
                <a:cxn ang="0">
                  <a:pos x="11" y="26"/>
                </a:cxn>
                <a:cxn ang="0">
                  <a:pos x="18" y="15"/>
                </a:cxn>
                <a:cxn ang="0">
                  <a:pos x="26" y="6"/>
                </a:cxn>
                <a:cxn ang="0">
                  <a:pos x="39" y="3"/>
                </a:cxn>
                <a:cxn ang="0">
                  <a:pos x="52" y="0"/>
                </a:cxn>
                <a:cxn ang="0">
                  <a:pos x="66" y="0"/>
                </a:cxn>
                <a:cxn ang="0">
                  <a:pos x="78" y="0"/>
                </a:cxn>
                <a:cxn ang="0">
                  <a:pos x="92" y="2"/>
                </a:cxn>
              </a:cxnLst>
              <a:rect l="0" t="0" r="r" b="b"/>
              <a:pathLst>
                <a:path w="100" h="106">
                  <a:moveTo>
                    <a:pt x="92" y="2"/>
                  </a:moveTo>
                  <a:lnTo>
                    <a:pt x="97" y="13"/>
                  </a:lnTo>
                  <a:lnTo>
                    <a:pt x="100" y="26"/>
                  </a:lnTo>
                  <a:lnTo>
                    <a:pt x="98" y="40"/>
                  </a:lnTo>
                  <a:lnTo>
                    <a:pt x="95" y="54"/>
                  </a:lnTo>
                  <a:lnTo>
                    <a:pt x="88" y="67"/>
                  </a:lnTo>
                  <a:lnTo>
                    <a:pt x="81" y="81"/>
                  </a:lnTo>
                  <a:lnTo>
                    <a:pt x="71" y="93"/>
                  </a:lnTo>
                  <a:lnTo>
                    <a:pt x="62" y="106"/>
                  </a:lnTo>
                  <a:lnTo>
                    <a:pt x="47" y="103"/>
                  </a:lnTo>
                  <a:lnTo>
                    <a:pt x="35" y="100"/>
                  </a:lnTo>
                  <a:lnTo>
                    <a:pt x="22" y="93"/>
                  </a:lnTo>
                  <a:lnTo>
                    <a:pt x="12" y="86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11" y="26"/>
                  </a:lnTo>
                  <a:lnTo>
                    <a:pt x="18" y="15"/>
                  </a:lnTo>
                  <a:lnTo>
                    <a:pt x="26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03" name="Rectangle 31"/>
            <p:cNvSpPr>
              <a:spLocks noChangeAspect="1" noChangeArrowheads="1"/>
            </p:cNvSpPr>
            <p:nvPr/>
          </p:nvSpPr>
          <p:spPr bwMode="auto">
            <a:xfrm>
              <a:off x="3242" y="1417"/>
              <a:ext cx="4" cy="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463904" name="Rectangle 32"/>
            <p:cNvSpPr>
              <a:spLocks noChangeAspect="1" noChangeArrowheads="1"/>
            </p:cNvSpPr>
            <p:nvPr/>
          </p:nvSpPr>
          <p:spPr bwMode="auto">
            <a:xfrm>
              <a:off x="3204" y="1550"/>
              <a:ext cx="8" cy="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463905" name="Freeform 33"/>
            <p:cNvSpPr>
              <a:spLocks noChangeAspect="1"/>
            </p:cNvSpPr>
            <p:nvPr/>
          </p:nvSpPr>
          <p:spPr bwMode="auto">
            <a:xfrm>
              <a:off x="1832" y="1847"/>
              <a:ext cx="209" cy="341"/>
            </a:xfrm>
            <a:custGeom>
              <a:avLst/>
              <a:gdLst/>
              <a:ahLst/>
              <a:cxnLst>
                <a:cxn ang="0">
                  <a:pos x="480" y="177"/>
                </a:cxn>
                <a:cxn ang="0">
                  <a:pos x="519" y="262"/>
                </a:cxn>
                <a:cxn ang="0">
                  <a:pos x="542" y="350"/>
                </a:cxn>
                <a:cxn ang="0">
                  <a:pos x="550" y="438"/>
                </a:cxn>
                <a:cxn ang="0">
                  <a:pos x="553" y="528"/>
                </a:cxn>
                <a:cxn ang="0">
                  <a:pos x="550" y="618"/>
                </a:cxn>
                <a:cxn ang="0">
                  <a:pos x="550" y="712"/>
                </a:cxn>
                <a:cxn ang="0">
                  <a:pos x="556" y="807"/>
                </a:cxn>
                <a:cxn ang="0">
                  <a:pos x="573" y="904"/>
                </a:cxn>
                <a:cxn ang="0">
                  <a:pos x="547" y="919"/>
                </a:cxn>
                <a:cxn ang="0">
                  <a:pos x="522" y="929"/>
                </a:cxn>
                <a:cxn ang="0">
                  <a:pos x="495" y="932"/>
                </a:cxn>
                <a:cxn ang="0">
                  <a:pos x="469" y="932"/>
                </a:cxn>
                <a:cxn ang="0">
                  <a:pos x="440" y="925"/>
                </a:cxn>
                <a:cxn ang="0">
                  <a:pos x="415" y="914"/>
                </a:cxn>
                <a:cxn ang="0">
                  <a:pos x="388" y="900"/>
                </a:cxn>
                <a:cxn ang="0">
                  <a:pos x="366" y="883"/>
                </a:cxn>
                <a:cxn ang="0">
                  <a:pos x="284" y="809"/>
                </a:cxn>
                <a:cxn ang="0">
                  <a:pos x="208" y="735"/>
                </a:cxn>
                <a:cxn ang="0">
                  <a:pos x="139" y="655"/>
                </a:cxn>
                <a:cxn ang="0">
                  <a:pos x="83" y="571"/>
                </a:cxn>
                <a:cxn ang="0">
                  <a:pos x="38" y="481"/>
                </a:cxn>
                <a:cxn ang="0">
                  <a:pos x="10" y="387"/>
                </a:cxn>
                <a:cxn ang="0">
                  <a:pos x="0" y="286"/>
                </a:cxn>
                <a:cxn ang="0">
                  <a:pos x="13" y="177"/>
                </a:cxn>
                <a:cxn ang="0">
                  <a:pos x="27" y="143"/>
                </a:cxn>
                <a:cxn ang="0">
                  <a:pos x="48" y="114"/>
                </a:cxn>
                <a:cxn ang="0">
                  <a:pos x="72" y="89"/>
                </a:cxn>
                <a:cxn ang="0">
                  <a:pos x="101" y="69"/>
                </a:cxn>
                <a:cxn ang="0">
                  <a:pos x="132" y="48"/>
                </a:cxn>
                <a:cxn ang="0">
                  <a:pos x="165" y="31"/>
                </a:cxn>
                <a:cxn ang="0">
                  <a:pos x="197" y="14"/>
                </a:cxn>
                <a:cxn ang="0">
                  <a:pos x="231" y="0"/>
                </a:cxn>
                <a:cxn ang="0">
                  <a:pos x="272" y="3"/>
                </a:cxn>
                <a:cxn ang="0">
                  <a:pos x="311" y="13"/>
                </a:cxn>
                <a:cxn ang="0">
                  <a:pos x="348" y="29"/>
                </a:cxn>
                <a:cxn ang="0">
                  <a:pos x="381" y="52"/>
                </a:cxn>
                <a:cxn ang="0">
                  <a:pos x="411" y="77"/>
                </a:cxn>
                <a:cxn ang="0">
                  <a:pos x="439" y="108"/>
                </a:cxn>
                <a:cxn ang="0">
                  <a:pos x="460" y="141"/>
                </a:cxn>
                <a:cxn ang="0">
                  <a:pos x="480" y="177"/>
                </a:cxn>
              </a:cxnLst>
              <a:rect l="0" t="0" r="r" b="b"/>
              <a:pathLst>
                <a:path w="573" h="932">
                  <a:moveTo>
                    <a:pt x="480" y="177"/>
                  </a:moveTo>
                  <a:lnTo>
                    <a:pt x="519" y="262"/>
                  </a:lnTo>
                  <a:lnTo>
                    <a:pt x="542" y="350"/>
                  </a:lnTo>
                  <a:lnTo>
                    <a:pt x="550" y="438"/>
                  </a:lnTo>
                  <a:lnTo>
                    <a:pt x="553" y="528"/>
                  </a:lnTo>
                  <a:lnTo>
                    <a:pt x="550" y="618"/>
                  </a:lnTo>
                  <a:lnTo>
                    <a:pt x="550" y="712"/>
                  </a:lnTo>
                  <a:lnTo>
                    <a:pt x="556" y="807"/>
                  </a:lnTo>
                  <a:lnTo>
                    <a:pt x="573" y="904"/>
                  </a:lnTo>
                  <a:lnTo>
                    <a:pt x="547" y="919"/>
                  </a:lnTo>
                  <a:lnTo>
                    <a:pt x="522" y="929"/>
                  </a:lnTo>
                  <a:lnTo>
                    <a:pt x="495" y="932"/>
                  </a:lnTo>
                  <a:lnTo>
                    <a:pt x="469" y="932"/>
                  </a:lnTo>
                  <a:lnTo>
                    <a:pt x="440" y="925"/>
                  </a:lnTo>
                  <a:lnTo>
                    <a:pt x="415" y="914"/>
                  </a:lnTo>
                  <a:lnTo>
                    <a:pt x="388" y="900"/>
                  </a:lnTo>
                  <a:lnTo>
                    <a:pt x="366" y="883"/>
                  </a:lnTo>
                  <a:lnTo>
                    <a:pt x="284" y="809"/>
                  </a:lnTo>
                  <a:lnTo>
                    <a:pt x="208" y="735"/>
                  </a:lnTo>
                  <a:lnTo>
                    <a:pt x="139" y="655"/>
                  </a:lnTo>
                  <a:lnTo>
                    <a:pt x="83" y="571"/>
                  </a:lnTo>
                  <a:lnTo>
                    <a:pt x="38" y="481"/>
                  </a:lnTo>
                  <a:lnTo>
                    <a:pt x="10" y="387"/>
                  </a:lnTo>
                  <a:lnTo>
                    <a:pt x="0" y="286"/>
                  </a:lnTo>
                  <a:lnTo>
                    <a:pt x="13" y="177"/>
                  </a:lnTo>
                  <a:lnTo>
                    <a:pt x="27" y="143"/>
                  </a:lnTo>
                  <a:lnTo>
                    <a:pt x="48" y="114"/>
                  </a:lnTo>
                  <a:lnTo>
                    <a:pt x="72" y="89"/>
                  </a:lnTo>
                  <a:lnTo>
                    <a:pt x="101" y="69"/>
                  </a:lnTo>
                  <a:lnTo>
                    <a:pt x="132" y="48"/>
                  </a:lnTo>
                  <a:lnTo>
                    <a:pt x="165" y="31"/>
                  </a:lnTo>
                  <a:lnTo>
                    <a:pt x="197" y="14"/>
                  </a:lnTo>
                  <a:lnTo>
                    <a:pt x="231" y="0"/>
                  </a:lnTo>
                  <a:lnTo>
                    <a:pt x="272" y="3"/>
                  </a:lnTo>
                  <a:lnTo>
                    <a:pt x="311" y="13"/>
                  </a:lnTo>
                  <a:lnTo>
                    <a:pt x="348" y="29"/>
                  </a:lnTo>
                  <a:lnTo>
                    <a:pt x="381" y="52"/>
                  </a:lnTo>
                  <a:lnTo>
                    <a:pt x="411" y="77"/>
                  </a:lnTo>
                  <a:lnTo>
                    <a:pt x="439" y="108"/>
                  </a:lnTo>
                  <a:lnTo>
                    <a:pt x="460" y="141"/>
                  </a:lnTo>
                  <a:lnTo>
                    <a:pt x="480" y="17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06" name="Freeform 34"/>
            <p:cNvSpPr>
              <a:spLocks noChangeAspect="1"/>
            </p:cNvSpPr>
            <p:nvPr/>
          </p:nvSpPr>
          <p:spPr bwMode="auto">
            <a:xfrm>
              <a:off x="3113" y="1916"/>
              <a:ext cx="182" cy="215"/>
            </a:xfrm>
            <a:custGeom>
              <a:avLst/>
              <a:gdLst/>
              <a:ahLst/>
              <a:cxnLst>
                <a:cxn ang="0">
                  <a:pos x="498" y="112"/>
                </a:cxn>
                <a:cxn ang="0">
                  <a:pos x="498" y="164"/>
                </a:cxn>
                <a:cxn ang="0">
                  <a:pos x="436" y="167"/>
                </a:cxn>
                <a:cxn ang="0">
                  <a:pos x="379" y="184"/>
                </a:cxn>
                <a:cxn ang="0">
                  <a:pos x="322" y="212"/>
                </a:cxn>
                <a:cxn ang="0">
                  <a:pos x="272" y="249"/>
                </a:cxn>
                <a:cxn ang="0">
                  <a:pos x="221" y="290"/>
                </a:cxn>
                <a:cxn ang="0">
                  <a:pos x="176" y="337"/>
                </a:cxn>
                <a:cxn ang="0">
                  <a:pos x="133" y="385"/>
                </a:cxn>
                <a:cxn ang="0">
                  <a:pos x="93" y="435"/>
                </a:cxn>
                <a:cxn ang="0">
                  <a:pos x="78" y="453"/>
                </a:cxn>
                <a:cxn ang="0">
                  <a:pos x="68" y="474"/>
                </a:cxn>
                <a:cxn ang="0">
                  <a:pos x="58" y="495"/>
                </a:cxn>
                <a:cxn ang="0">
                  <a:pos x="51" y="516"/>
                </a:cxn>
                <a:cxn ang="0">
                  <a:pos x="40" y="535"/>
                </a:cxn>
                <a:cxn ang="0">
                  <a:pos x="30" y="554"/>
                </a:cxn>
                <a:cxn ang="0">
                  <a:pos x="16" y="571"/>
                </a:cxn>
                <a:cxn ang="0">
                  <a:pos x="0" y="589"/>
                </a:cxn>
                <a:cxn ang="0">
                  <a:pos x="93" y="237"/>
                </a:cxn>
                <a:cxn ang="0">
                  <a:pos x="133" y="192"/>
                </a:cxn>
                <a:cxn ang="0">
                  <a:pos x="182" y="138"/>
                </a:cxn>
                <a:cxn ang="0">
                  <a:pos x="237" y="81"/>
                </a:cxn>
                <a:cxn ang="0">
                  <a:pos x="296" y="33"/>
                </a:cxn>
                <a:cxn ang="0">
                  <a:pos x="352" y="2"/>
                </a:cxn>
                <a:cxn ang="0">
                  <a:pos x="408" y="0"/>
                </a:cxn>
                <a:cxn ang="0">
                  <a:pos x="457" y="32"/>
                </a:cxn>
                <a:cxn ang="0">
                  <a:pos x="498" y="112"/>
                </a:cxn>
              </a:cxnLst>
              <a:rect l="0" t="0" r="r" b="b"/>
              <a:pathLst>
                <a:path w="498" h="589">
                  <a:moveTo>
                    <a:pt x="498" y="112"/>
                  </a:moveTo>
                  <a:lnTo>
                    <a:pt x="498" y="164"/>
                  </a:lnTo>
                  <a:lnTo>
                    <a:pt x="436" y="167"/>
                  </a:lnTo>
                  <a:lnTo>
                    <a:pt x="379" y="184"/>
                  </a:lnTo>
                  <a:lnTo>
                    <a:pt x="322" y="212"/>
                  </a:lnTo>
                  <a:lnTo>
                    <a:pt x="272" y="249"/>
                  </a:lnTo>
                  <a:lnTo>
                    <a:pt x="221" y="290"/>
                  </a:lnTo>
                  <a:lnTo>
                    <a:pt x="176" y="337"/>
                  </a:lnTo>
                  <a:lnTo>
                    <a:pt x="133" y="385"/>
                  </a:lnTo>
                  <a:lnTo>
                    <a:pt x="93" y="435"/>
                  </a:lnTo>
                  <a:lnTo>
                    <a:pt x="78" y="453"/>
                  </a:lnTo>
                  <a:lnTo>
                    <a:pt x="68" y="474"/>
                  </a:lnTo>
                  <a:lnTo>
                    <a:pt x="58" y="495"/>
                  </a:lnTo>
                  <a:lnTo>
                    <a:pt x="51" y="516"/>
                  </a:lnTo>
                  <a:lnTo>
                    <a:pt x="40" y="535"/>
                  </a:lnTo>
                  <a:lnTo>
                    <a:pt x="30" y="554"/>
                  </a:lnTo>
                  <a:lnTo>
                    <a:pt x="16" y="571"/>
                  </a:lnTo>
                  <a:lnTo>
                    <a:pt x="0" y="589"/>
                  </a:lnTo>
                  <a:lnTo>
                    <a:pt x="93" y="237"/>
                  </a:lnTo>
                  <a:lnTo>
                    <a:pt x="133" y="192"/>
                  </a:lnTo>
                  <a:lnTo>
                    <a:pt x="182" y="138"/>
                  </a:lnTo>
                  <a:lnTo>
                    <a:pt x="237" y="81"/>
                  </a:lnTo>
                  <a:lnTo>
                    <a:pt x="296" y="33"/>
                  </a:lnTo>
                  <a:lnTo>
                    <a:pt x="352" y="2"/>
                  </a:lnTo>
                  <a:lnTo>
                    <a:pt x="408" y="0"/>
                  </a:lnTo>
                  <a:lnTo>
                    <a:pt x="457" y="32"/>
                  </a:lnTo>
                  <a:lnTo>
                    <a:pt x="498" y="11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07" name="Freeform 35"/>
            <p:cNvSpPr>
              <a:spLocks noChangeAspect="1"/>
            </p:cNvSpPr>
            <p:nvPr/>
          </p:nvSpPr>
          <p:spPr bwMode="auto">
            <a:xfrm>
              <a:off x="1851" y="1929"/>
              <a:ext cx="168" cy="165"/>
            </a:xfrm>
            <a:custGeom>
              <a:avLst/>
              <a:gdLst/>
              <a:ahLst/>
              <a:cxnLst>
                <a:cxn ang="0">
                  <a:pos x="454" y="297"/>
                </a:cxn>
                <a:cxn ang="0">
                  <a:pos x="454" y="322"/>
                </a:cxn>
                <a:cxn ang="0">
                  <a:pos x="454" y="346"/>
                </a:cxn>
                <a:cxn ang="0">
                  <a:pos x="446" y="369"/>
                </a:cxn>
                <a:cxn ang="0">
                  <a:pos x="426" y="376"/>
                </a:cxn>
                <a:cxn ang="0">
                  <a:pos x="412" y="359"/>
                </a:cxn>
                <a:cxn ang="0">
                  <a:pos x="404" y="333"/>
                </a:cxn>
                <a:cxn ang="0">
                  <a:pos x="398" y="307"/>
                </a:cxn>
                <a:cxn ang="0">
                  <a:pos x="383" y="300"/>
                </a:cxn>
                <a:cxn ang="0">
                  <a:pos x="356" y="301"/>
                </a:cxn>
                <a:cxn ang="0">
                  <a:pos x="331" y="290"/>
                </a:cxn>
                <a:cxn ang="0">
                  <a:pos x="315" y="267"/>
                </a:cxn>
                <a:cxn ang="0">
                  <a:pos x="305" y="255"/>
                </a:cxn>
                <a:cxn ang="0">
                  <a:pos x="290" y="260"/>
                </a:cxn>
                <a:cxn ang="0">
                  <a:pos x="277" y="271"/>
                </a:cxn>
                <a:cxn ang="0">
                  <a:pos x="272" y="287"/>
                </a:cxn>
                <a:cxn ang="0">
                  <a:pos x="266" y="314"/>
                </a:cxn>
                <a:cxn ang="0">
                  <a:pos x="273" y="349"/>
                </a:cxn>
                <a:cxn ang="0">
                  <a:pos x="296" y="378"/>
                </a:cxn>
                <a:cxn ang="0">
                  <a:pos x="328" y="397"/>
                </a:cxn>
                <a:cxn ang="0">
                  <a:pos x="359" y="402"/>
                </a:cxn>
                <a:cxn ang="0">
                  <a:pos x="386" y="404"/>
                </a:cxn>
                <a:cxn ang="0">
                  <a:pos x="394" y="419"/>
                </a:cxn>
                <a:cxn ang="0">
                  <a:pos x="384" y="438"/>
                </a:cxn>
                <a:cxn ang="0">
                  <a:pos x="367" y="449"/>
                </a:cxn>
                <a:cxn ang="0">
                  <a:pos x="346" y="452"/>
                </a:cxn>
                <a:cxn ang="0">
                  <a:pos x="310" y="452"/>
                </a:cxn>
                <a:cxn ang="0">
                  <a:pos x="265" y="442"/>
                </a:cxn>
                <a:cxn ang="0">
                  <a:pos x="225" y="416"/>
                </a:cxn>
                <a:cxn ang="0">
                  <a:pos x="197" y="378"/>
                </a:cxn>
                <a:cxn ang="0">
                  <a:pos x="187" y="328"/>
                </a:cxn>
                <a:cxn ang="0">
                  <a:pos x="200" y="267"/>
                </a:cxn>
                <a:cxn ang="0">
                  <a:pos x="228" y="210"/>
                </a:cxn>
                <a:cxn ang="0">
                  <a:pos x="269" y="164"/>
                </a:cxn>
                <a:cxn ang="0">
                  <a:pos x="273" y="121"/>
                </a:cxn>
                <a:cxn ang="0">
                  <a:pos x="227" y="87"/>
                </a:cxn>
                <a:cxn ang="0">
                  <a:pos x="168" y="76"/>
                </a:cxn>
                <a:cxn ang="0">
                  <a:pos x="104" y="80"/>
                </a:cxn>
                <a:cxn ang="0">
                  <a:pos x="65" y="91"/>
                </a:cxn>
                <a:cxn ang="0">
                  <a:pos x="44" y="93"/>
                </a:cxn>
                <a:cxn ang="0">
                  <a:pos x="30" y="94"/>
                </a:cxn>
                <a:cxn ang="0">
                  <a:pos x="14" y="93"/>
                </a:cxn>
                <a:cxn ang="0">
                  <a:pos x="4" y="79"/>
                </a:cxn>
                <a:cxn ang="0">
                  <a:pos x="0" y="63"/>
                </a:cxn>
                <a:cxn ang="0">
                  <a:pos x="4" y="49"/>
                </a:cxn>
                <a:cxn ang="0">
                  <a:pos x="40" y="22"/>
                </a:cxn>
                <a:cxn ang="0">
                  <a:pos x="97" y="0"/>
                </a:cxn>
                <a:cxn ang="0">
                  <a:pos x="155" y="1"/>
                </a:cxn>
                <a:cxn ang="0">
                  <a:pos x="213" y="17"/>
                </a:cxn>
                <a:cxn ang="0">
                  <a:pos x="280" y="49"/>
                </a:cxn>
                <a:cxn ang="0">
                  <a:pos x="345" y="104"/>
                </a:cxn>
                <a:cxn ang="0">
                  <a:pos x="395" y="169"/>
                </a:cxn>
                <a:cxn ang="0">
                  <a:pos x="438" y="242"/>
                </a:cxn>
              </a:cxnLst>
              <a:rect l="0" t="0" r="r" b="b"/>
              <a:pathLst>
                <a:path w="459" h="452">
                  <a:moveTo>
                    <a:pt x="459" y="286"/>
                  </a:moveTo>
                  <a:lnTo>
                    <a:pt x="454" y="297"/>
                  </a:lnTo>
                  <a:lnTo>
                    <a:pt x="454" y="309"/>
                  </a:lnTo>
                  <a:lnTo>
                    <a:pt x="454" y="322"/>
                  </a:lnTo>
                  <a:lnTo>
                    <a:pt x="456" y="335"/>
                  </a:lnTo>
                  <a:lnTo>
                    <a:pt x="454" y="346"/>
                  </a:lnTo>
                  <a:lnTo>
                    <a:pt x="452" y="359"/>
                  </a:lnTo>
                  <a:lnTo>
                    <a:pt x="446" y="369"/>
                  </a:lnTo>
                  <a:lnTo>
                    <a:pt x="438" y="378"/>
                  </a:lnTo>
                  <a:lnTo>
                    <a:pt x="426" y="376"/>
                  </a:lnTo>
                  <a:lnTo>
                    <a:pt x="418" y="369"/>
                  </a:lnTo>
                  <a:lnTo>
                    <a:pt x="412" y="359"/>
                  </a:lnTo>
                  <a:lnTo>
                    <a:pt x="408" y="347"/>
                  </a:lnTo>
                  <a:lnTo>
                    <a:pt x="404" y="333"/>
                  </a:lnTo>
                  <a:lnTo>
                    <a:pt x="402" y="321"/>
                  </a:lnTo>
                  <a:lnTo>
                    <a:pt x="398" y="307"/>
                  </a:lnTo>
                  <a:lnTo>
                    <a:pt x="397" y="295"/>
                  </a:lnTo>
                  <a:lnTo>
                    <a:pt x="383" y="300"/>
                  </a:lnTo>
                  <a:lnTo>
                    <a:pt x="370" y="302"/>
                  </a:lnTo>
                  <a:lnTo>
                    <a:pt x="356" y="301"/>
                  </a:lnTo>
                  <a:lnTo>
                    <a:pt x="343" y="298"/>
                  </a:lnTo>
                  <a:lnTo>
                    <a:pt x="331" y="290"/>
                  </a:lnTo>
                  <a:lnTo>
                    <a:pt x="322" y="280"/>
                  </a:lnTo>
                  <a:lnTo>
                    <a:pt x="315" y="267"/>
                  </a:lnTo>
                  <a:lnTo>
                    <a:pt x="314" y="255"/>
                  </a:lnTo>
                  <a:lnTo>
                    <a:pt x="305" y="255"/>
                  </a:lnTo>
                  <a:lnTo>
                    <a:pt x="297" y="257"/>
                  </a:lnTo>
                  <a:lnTo>
                    <a:pt x="290" y="260"/>
                  </a:lnTo>
                  <a:lnTo>
                    <a:pt x="284" y="266"/>
                  </a:lnTo>
                  <a:lnTo>
                    <a:pt x="277" y="271"/>
                  </a:lnTo>
                  <a:lnTo>
                    <a:pt x="274" y="278"/>
                  </a:lnTo>
                  <a:lnTo>
                    <a:pt x="272" y="287"/>
                  </a:lnTo>
                  <a:lnTo>
                    <a:pt x="272" y="295"/>
                  </a:lnTo>
                  <a:lnTo>
                    <a:pt x="266" y="314"/>
                  </a:lnTo>
                  <a:lnTo>
                    <a:pt x="267" y="332"/>
                  </a:lnTo>
                  <a:lnTo>
                    <a:pt x="273" y="349"/>
                  </a:lnTo>
                  <a:lnTo>
                    <a:pt x="284" y="366"/>
                  </a:lnTo>
                  <a:lnTo>
                    <a:pt x="296" y="378"/>
                  </a:lnTo>
                  <a:lnTo>
                    <a:pt x="312" y="390"/>
                  </a:lnTo>
                  <a:lnTo>
                    <a:pt x="328" y="397"/>
                  </a:lnTo>
                  <a:lnTo>
                    <a:pt x="345" y="400"/>
                  </a:lnTo>
                  <a:lnTo>
                    <a:pt x="359" y="402"/>
                  </a:lnTo>
                  <a:lnTo>
                    <a:pt x="374" y="404"/>
                  </a:lnTo>
                  <a:lnTo>
                    <a:pt x="386" y="404"/>
                  </a:lnTo>
                  <a:lnTo>
                    <a:pt x="397" y="409"/>
                  </a:lnTo>
                  <a:lnTo>
                    <a:pt x="394" y="419"/>
                  </a:lnTo>
                  <a:lnTo>
                    <a:pt x="391" y="429"/>
                  </a:lnTo>
                  <a:lnTo>
                    <a:pt x="384" y="438"/>
                  </a:lnTo>
                  <a:lnTo>
                    <a:pt x="377" y="445"/>
                  </a:lnTo>
                  <a:lnTo>
                    <a:pt x="367" y="449"/>
                  </a:lnTo>
                  <a:lnTo>
                    <a:pt x="357" y="452"/>
                  </a:lnTo>
                  <a:lnTo>
                    <a:pt x="346" y="452"/>
                  </a:lnTo>
                  <a:lnTo>
                    <a:pt x="335" y="452"/>
                  </a:lnTo>
                  <a:lnTo>
                    <a:pt x="310" y="452"/>
                  </a:lnTo>
                  <a:lnTo>
                    <a:pt x="287" y="449"/>
                  </a:lnTo>
                  <a:lnTo>
                    <a:pt x="265" y="442"/>
                  </a:lnTo>
                  <a:lnTo>
                    <a:pt x="245" y="432"/>
                  </a:lnTo>
                  <a:lnTo>
                    <a:pt x="225" y="416"/>
                  </a:lnTo>
                  <a:lnTo>
                    <a:pt x="210" y="400"/>
                  </a:lnTo>
                  <a:lnTo>
                    <a:pt x="197" y="378"/>
                  </a:lnTo>
                  <a:lnTo>
                    <a:pt x="189" y="357"/>
                  </a:lnTo>
                  <a:lnTo>
                    <a:pt x="187" y="328"/>
                  </a:lnTo>
                  <a:lnTo>
                    <a:pt x="191" y="298"/>
                  </a:lnTo>
                  <a:lnTo>
                    <a:pt x="200" y="267"/>
                  </a:lnTo>
                  <a:lnTo>
                    <a:pt x="213" y="238"/>
                  </a:lnTo>
                  <a:lnTo>
                    <a:pt x="228" y="210"/>
                  </a:lnTo>
                  <a:lnTo>
                    <a:pt x="248" y="186"/>
                  </a:lnTo>
                  <a:lnTo>
                    <a:pt x="269" y="164"/>
                  </a:lnTo>
                  <a:lnTo>
                    <a:pt x="293" y="150"/>
                  </a:lnTo>
                  <a:lnTo>
                    <a:pt x="273" y="121"/>
                  </a:lnTo>
                  <a:lnTo>
                    <a:pt x="252" y="101"/>
                  </a:lnTo>
                  <a:lnTo>
                    <a:pt x="227" y="87"/>
                  </a:lnTo>
                  <a:lnTo>
                    <a:pt x="198" y="80"/>
                  </a:lnTo>
                  <a:lnTo>
                    <a:pt x="168" y="76"/>
                  </a:lnTo>
                  <a:lnTo>
                    <a:pt x="137" y="76"/>
                  </a:lnTo>
                  <a:lnTo>
                    <a:pt x="104" y="80"/>
                  </a:lnTo>
                  <a:lnTo>
                    <a:pt x="75" y="88"/>
                  </a:lnTo>
                  <a:lnTo>
                    <a:pt x="65" y="91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0" y="94"/>
                  </a:lnTo>
                  <a:lnTo>
                    <a:pt x="23" y="98"/>
                  </a:lnTo>
                  <a:lnTo>
                    <a:pt x="14" y="93"/>
                  </a:lnTo>
                  <a:lnTo>
                    <a:pt x="9" y="87"/>
                  </a:lnTo>
                  <a:lnTo>
                    <a:pt x="4" y="79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13" y="46"/>
                  </a:lnTo>
                  <a:lnTo>
                    <a:pt x="40" y="22"/>
                  </a:lnTo>
                  <a:lnTo>
                    <a:pt x="68" y="8"/>
                  </a:lnTo>
                  <a:lnTo>
                    <a:pt x="97" y="0"/>
                  </a:lnTo>
                  <a:lnTo>
                    <a:pt x="127" y="0"/>
                  </a:lnTo>
                  <a:lnTo>
                    <a:pt x="155" y="1"/>
                  </a:lnTo>
                  <a:lnTo>
                    <a:pt x="184" y="8"/>
                  </a:lnTo>
                  <a:lnTo>
                    <a:pt x="213" y="17"/>
                  </a:lnTo>
                  <a:lnTo>
                    <a:pt x="241" y="25"/>
                  </a:lnTo>
                  <a:lnTo>
                    <a:pt x="280" y="49"/>
                  </a:lnTo>
                  <a:lnTo>
                    <a:pt x="315" y="76"/>
                  </a:lnTo>
                  <a:lnTo>
                    <a:pt x="345" y="104"/>
                  </a:lnTo>
                  <a:lnTo>
                    <a:pt x="373" y="136"/>
                  </a:lnTo>
                  <a:lnTo>
                    <a:pt x="395" y="169"/>
                  </a:lnTo>
                  <a:lnTo>
                    <a:pt x="418" y="204"/>
                  </a:lnTo>
                  <a:lnTo>
                    <a:pt x="438" y="242"/>
                  </a:lnTo>
                  <a:lnTo>
                    <a:pt x="459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08" name="Freeform 36"/>
            <p:cNvSpPr>
              <a:spLocks noChangeAspect="1"/>
            </p:cNvSpPr>
            <p:nvPr/>
          </p:nvSpPr>
          <p:spPr bwMode="auto">
            <a:xfrm>
              <a:off x="3172" y="1927"/>
              <a:ext cx="17" cy="10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22" y="11"/>
                </a:cxn>
                <a:cxn ang="0">
                  <a:pos x="32" y="11"/>
                </a:cxn>
                <a:cxn ang="0">
                  <a:pos x="40" y="7"/>
                </a:cxn>
                <a:cxn ang="0">
                  <a:pos x="47" y="0"/>
                </a:cxn>
                <a:cxn ang="0">
                  <a:pos x="5" y="31"/>
                </a:cxn>
              </a:cxnLst>
              <a:rect l="0" t="0" r="r" b="b"/>
              <a:pathLst>
                <a:path w="47" h="31">
                  <a:moveTo>
                    <a:pt x="5" y="31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22" y="11"/>
                  </a:lnTo>
                  <a:lnTo>
                    <a:pt x="32" y="11"/>
                  </a:lnTo>
                  <a:lnTo>
                    <a:pt x="40" y="7"/>
                  </a:lnTo>
                  <a:lnTo>
                    <a:pt x="47" y="0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09" name="Freeform 37"/>
            <p:cNvSpPr>
              <a:spLocks noChangeAspect="1"/>
            </p:cNvSpPr>
            <p:nvPr/>
          </p:nvSpPr>
          <p:spPr bwMode="auto">
            <a:xfrm>
              <a:off x="3056" y="1992"/>
              <a:ext cx="239" cy="292"/>
            </a:xfrm>
            <a:custGeom>
              <a:avLst/>
              <a:gdLst/>
              <a:ahLst/>
              <a:cxnLst>
                <a:cxn ang="0">
                  <a:pos x="291" y="664"/>
                </a:cxn>
                <a:cxn ang="0">
                  <a:pos x="256" y="684"/>
                </a:cxn>
                <a:cxn ang="0">
                  <a:pos x="222" y="705"/>
                </a:cxn>
                <a:cxn ang="0">
                  <a:pos x="187" y="727"/>
                </a:cxn>
                <a:cxn ang="0">
                  <a:pos x="153" y="750"/>
                </a:cxn>
                <a:cxn ang="0">
                  <a:pos x="117" y="768"/>
                </a:cxn>
                <a:cxn ang="0">
                  <a:pos x="80" y="784"/>
                </a:cxn>
                <a:cxn ang="0">
                  <a:pos x="41" y="794"/>
                </a:cxn>
                <a:cxn ang="0">
                  <a:pos x="0" y="798"/>
                </a:cxn>
                <a:cxn ang="0">
                  <a:pos x="125" y="477"/>
                </a:cxn>
                <a:cxn ang="0">
                  <a:pos x="162" y="467"/>
                </a:cxn>
                <a:cxn ang="0">
                  <a:pos x="191" y="446"/>
                </a:cxn>
                <a:cxn ang="0">
                  <a:pos x="217" y="415"/>
                </a:cxn>
                <a:cxn ang="0">
                  <a:pos x="241" y="381"/>
                </a:cxn>
                <a:cxn ang="0">
                  <a:pos x="263" y="344"/>
                </a:cxn>
                <a:cxn ang="0">
                  <a:pos x="290" y="313"/>
                </a:cxn>
                <a:cxn ang="0">
                  <a:pos x="321" y="290"/>
                </a:cxn>
                <a:cxn ang="0">
                  <a:pos x="364" y="280"/>
                </a:cxn>
                <a:cxn ang="0">
                  <a:pos x="374" y="318"/>
                </a:cxn>
                <a:cxn ang="0">
                  <a:pos x="363" y="353"/>
                </a:cxn>
                <a:cxn ang="0">
                  <a:pos x="338" y="382"/>
                </a:cxn>
                <a:cxn ang="0">
                  <a:pos x="305" y="411"/>
                </a:cxn>
                <a:cxn ang="0">
                  <a:pos x="270" y="437"/>
                </a:cxn>
                <a:cxn ang="0">
                  <a:pos x="245" y="466"/>
                </a:cxn>
                <a:cxn ang="0">
                  <a:pos x="231" y="495"/>
                </a:cxn>
                <a:cxn ang="0">
                  <a:pos x="239" y="529"/>
                </a:cxn>
                <a:cxn ang="0">
                  <a:pos x="274" y="512"/>
                </a:cxn>
                <a:cxn ang="0">
                  <a:pos x="307" y="492"/>
                </a:cxn>
                <a:cxn ang="0">
                  <a:pos x="336" y="468"/>
                </a:cxn>
                <a:cxn ang="0">
                  <a:pos x="363" y="440"/>
                </a:cxn>
                <a:cxn ang="0">
                  <a:pos x="387" y="409"/>
                </a:cxn>
                <a:cxn ang="0">
                  <a:pos x="411" y="378"/>
                </a:cxn>
                <a:cxn ang="0">
                  <a:pos x="433" y="349"/>
                </a:cxn>
                <a:cxn ang="0">
                  <a:pos x="457" y="320"/>
                </a:cxn>
                <a:cxn ang="0">
                  <a:pos x="470" y="292"/>
                </a:cxn>
                <a:cxn ang="0">
                  <a:pos x="473" y="268"/>
                </a:cxn>
                <a:cxn ang="0">
                  <a:pos x="466" y="244"/>
                </a:cxn>
                <a:cxn ang="0">
                  <a:pos x="455" y="225"/>
                </a:cxn>
                <a:cxn ang="0">
                  <a:pos x="435" y="208"/>
                </a:cxn>
                <a:cxn ang="0">
                  <a:pos x="415" y="195"/>
                </a:cxn>
                <a:cxn ang="0">
                  <a:pos x="394" y="187"/>
                </a:cxn>
                <a:cxn ang="0">
                  <a:pos x="374" y="185"/>
                </a:cxn>
                <a:cxn ang="0">
                  <a:pos x="400" y="147"/>
                </a:cxn>
                <a:cxn ang="0">
                  <a:pos x="429" y="118"/>
                </a:cxn>
                <a:cxn ang="0">
                  <a:pos x="462" y="91"/>
                </a:cxn>
                <a:cxn ang="0">
                  <a:pos x="498" y="68"/>
                </a:cxn>
                <a:cxn ang="0">
                  <a:pos x="535" y="47"/>
                </a:cxn>
                <a:cxn ang="0">
                  <a:pos x="574" y="30"/>
                </a:cxn>
                <a:cxn ang="0">
                  <a:pos x="613" y="14"/>
                </a:cxn>
                <a:cxn ang="0">
                  <a:pos x="654" y="0"/>
                </a:cxn>
                <a:cxn ang="0">
                  <a:pos x="653" y="95"/>
                </a:cxn>
                <a:cxn ang="0">
                  <a:pos x="639" y="190"/>
                </a:cxn>
                <a:cxn ang="0">
                  <a:pos x="611" y="281"/>
                </a:cxn>
                <a:cxn ang="0">
                  <a:pos x="570" y="370"/>
                </a:cxn>
                <a:cxn ang="0">
                  <a:pos x="515" y="451"/>
                </a:cxn>
                <a:cxn ang="0">
                  <a:pos x="452" y="529"/>
                </a:cxn>
                <a:cxn ang="0">
                  <a:pos x="376" y="601"/>
                </a:cxn>
                <a:cxn ang="0">
                  <a:pos x="291" y="664"/>
                </a:cxn>
              </a:cxnLst>
              <a:rect l="0" t="0" r="r" b="b"/>
              <a:pathLst>
                <a:path w="654" h="798">
                  <a:moveTo>
                    <a:pt x="291" y="664"/>
                  </a:moveTo>
                  <a:lnTo>
                    <a:pt x="256" y="684"/>
                  </a:lnTo>
                  <a:lnTo>
                    <a:pt x="222" y="705"/>
                  </a:lnTo>
                  <a:lnTo>
                    <a:pt x="187" y="727"/>
                  </a:lnTo>
                  <a:lnTo>
                    <a:pt x="153" y="750"/>
                  </a:lnTo>
                  <a:lnTo>
                    <a:pt x="117" y="768"/>
                  </a:lnTo>
                  <a:lnTo>
                    <a:pt x="80" y="784"/>
                  </a:lnTo>
                  <a:lnTo>
                    <a:pt x="41" y="794"/>
                  </a:lnTo>
                  <a:lnTo>
                    <a:pt x="0" y="798"/>
                  </a:lnTo>
                  <a:lnTo>
                    <a:pt x="125" y="477"/>
                  </a:lnTo>
                  <a:lnTo>
                    <a:pt x="162" y="467"/>
                  </a:lnTo>
                  <a:lnTo>
                    <a:pt x="191" y="446"/>
                  </a:lnTo>
                  <a:lnTo>
                    <a:pt x="217" y="415"/>
                  </a:lnTo>
                  <a:lnTo>
                    <a:pt x="241" y="381"/>
                  </a:lnTo>
                  <a:lnTo>
                    <a:pt x="263" y="344"/>
                  </a:lnTo>
                  <a:lnTo>
                    <a:pt x="290" y="313"/>
                  </a:lnTo>
                  <a:lnTo>
                    <a:pt x="321" y="290"/>
                  </a:lnTo>
                  <a:lnTo>
                    <a:pt x="364" y="280"/>
                  </a:lnTo>
                  <a:lnTo>
                    <a:pt x="374" y="318"/>
                  </a:lnTo>
                  <a:lnTo>
                    <a:pt x="363" y="353"/>
                  </a:lnTo>
                  <a:lnTo>
                    <a:pt x="338" y="382"/>
                  </a:lnTo>
                  <a:lnTo>
                    <a:pt x="305" y="411"/>
                  </a:lnTo>
                  <a:lnTo>
                    <a:pt x="270" y="437"/>
                  </a:lnTo>
                  <a:lnTo>
                    <a:pt x="245" y="466"/>
                  </a:lnTo>
                  <a:lnTo>
                    <a:pt x="231" y="495"/>
                  </a:lnTo>
                  <a:lnTo>
                    <a:pt x="239" y="529"/>
                  </a:lnTo>
                  <a:lnTo>
                    <a:pt x="274" y="512"/>
                  </a:lnTo>
                  <a:lnTo>
                    <a:pt x="307" y="492"/>
                  </a:lnTo>
                  <a:lnTo>
                    <a:pt x="336" y="468"/>
                  </a:lnTo>
                  <a:lnTo>
                    <a:pt x="363" y="440"/>
                  </a:lnTo>
                  <a:lnTo>
                    <a:pt x="387" y="409"/>
                  </a:lnTo>
                  <a:lnTo>
                    <a:pt x="411" y="378"/>
                  </a:lnTo>
                  <a:lnTo>
                    <a:pt x="433" y="349"/>
                  </a:lnTo>
                  <a:lnTo>
                    <a:pt x="457" y="320"/>
                  </a:lnTo>
                  <a:lnTo>
                    <a:pt x="470" y="292"/>
                  </a:lnTo>
                  <a:lnTo>
                    <a:pt x="473" y="268"/>
                  </a:lnTo>
                  <a:lnTo>
                    <a:pt x="466" y="244"/>
                  </a:lnTo>
                  <a:lnTo>
                    <a:pt x="455" y="225"/>
                  </a:lnTo>
                  <a:lnTo>
                    <a:pt x="435" y="208"/>
                  </a:lnTo>
                  <a:lnTo>
                    <a:pt x="415" y="195"/>
                  </a:lnTo>
                  <a:lnTo>
                    <a:pt x="394" y="187"/>
                  </a:lnTo>
                  <a:lnTo>
                    <a:pt x="374" y="185"/>
                  </a:lnTo>
                  <a:lnTo>
                    <a:pt x="400" y="147"/>
                  </a:lnTo>
                  <a:lnTo>
                    <a:pt x="429" y="118"/>
                  </a:lnTo>
                  <a:lnTo>
                    <a:pt x="462" y="91"/>
                  </a:lnTo>
                  <a:lnTo>
                    <a:pt x="498" y="68"/>
                  </a:lnTo>
                  <a:lnTo>
                    <a:pt x="535" y="47"/>
                  </a:lnTo>
                  <a:lnTo>
                    <a:pt x="574" y="30"/>
                  </a:lnTo>
                  <a:lnTo>
                    <a:pt x="613" y="14"/>
                  </a:lnTo>
                  <a:lnTo>
                    <a:pt x="654" y="0"/>
                  </a:lnTo>
                  <a:lnTo>
                    <a:pt x="653" y="95"/>
                  </a:lnTo>
                  <a:lnTo>
                    <a:pt x="639" y="190"/>
                  </a:lnTo>
                  <a:lnTo>
                    <a:pt x="611" y="281"/>
                  </a:lnTo>
                  <a:lnTo>
                    <a:pt x="570" y="370"/>
                  </a:lnTo>
                  <a:lnTo>
                    <a:pt x="515" y="451"/>
                  </a:lnTo>
                  <a:lnTo>
                    <a:pt x="452" y="529"/>
                  </a:lnTo>
                  <a:lnTo>
                    <a:pt x="376" y="601"/>
                  </a:lnTo>
                  <a:lnTo>
                    <a:pt x="291" y="66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10" name="Freeform 38"/>
            <p:cNvSpPr>
              <a:spLocks noChangeAspect="1"/>
            </p:cNvSpPr>
            <p:nvPr/>
          </p:nvSpPr>
          <p:spPr bwMode="auto">
            <a:xfrm>
              <a:off x="2233" y="2217"/>
              <a:ext cx="666" cy="211"/>
            </a:xfrm>
            <a:custGeom>
              <a:avLst/>
              <a:gdLst/>
              <a:ahLst/>
              <a:cxnLst>
                <a:cxn ang="0">
                  <a:pos x="1552" y="542"/>
                </a:cxn>
                <a:cxn ang="0">
                  <a:pos x="1529" y="433"/>
                </a:cxn>
                <a:cxn ang="0">
                  <a:pos x="1464" y="328"/>
                </a:cxn>
                <a:cxn ang="0">
                  <a:pos x="1360" y="227"/>
                </a:cxn>
                <a:cxn ang="0">
                  <a:pos x="1224" y="132"/>
                </a:cxn>
                <a:cxn ang="0">
                  <a:pos x="974" y="55"/>
                </a:cxn>
                <a:cxn ang="0">
                  <a:pos x="790" y="43"/>
                </a:cxn>
                <a:cxn ang="0">
                  <a:pos x="521" y="82"/>
                </a:cxn>
                <a:cxn ang="0">
                  <a:pos x="387" y="136"/>
                </a:cxn>
                <a:cxn ang="0">
                  <a:pos x="269" y="205"/>
                </a:cxn>
                <a:cxn ang="0">
                  <a:pos x="176" y="285"/>
                </a:cxn>
                <a:cxn ang="0">
                  <a:pos x="106" y="371"/>
                </a:cxn>
                <a:cxn ang="0">
                  <a:pos x="148" y="389"/>
                </a:cxn>
                <a:cxn ang="0">
                  <a:pos x="170" y="392"/>
                </a:cxn>
                <a:cxn ang="0">
                  <a:pos x="184" y="395"/>
                </a:cxn>
                <a:cxn ang="0">
                  <a:pos x="194" y="403"/>
                </a:cxn>
                <a:cxn ang="0">
                  <a:pos x="206" y="416"/>
                </a:cxn>
                <a:cxn ang="0">
                  <a:pos x="189" y="434"/>
                </a:cxn>
                <a:cxn ang="0">
                  <a:pos x="146" y="443"/>
                </a:cxn>
                <a:cxn ang="0">
                  <a:pos x="104" y="440"/>
                </a:cxn>
                <a:cxn ang="0">
                  <a:pos x="63" y="429"/>
                </a:cxn>
                <a:cxn ang="0">
                  <a:pos x="27" y="411"/>
                </a:cxn>
                <a:cxn ang="0">
                  <a:pos x="7" y="386"/>
                </a:cxn>
                <a:cxn ang="0">
                  <a:pos x="1" y="356"/>
                </a:cxn>
                <a:cxn ang="0">
                  <a:pos x="4" y="326"/>
                </a:cxn>
                <a:cxn ang="0">
                  <a:pos x="59" y="336"/>
                </a:cxn>
                <a:cxn ang="0">
                  <a:pos x="206" y="192"/>
                </a:cxn>
                <a:cxn ang="0">
                  <a:pos x="429" y="84"/>
                </a:cxn>
                <a:cxn ang="0">
                  <a:pos x="700" y="17"/>
                </a:cxn>
                <a:cxn ang="0">
                  <a:pos x="982" y="0"/>
                </a:cxn>
                <a:cxn ang="0">
                  <a:pos x="1155" y="54"/>
                </a:cxn>
                <a:cxn ang="0">
                  <a:pos x="1314" y="122"/>
                </a:cxn>
                <a:cxn ang="0">
                  <a:pos x="1451" y="211"/>
                </a:cxn>
                <a:cxn ang="0">
                  <a:pos x="1557" y="318"/>
                </a:cxn>
                <a:cxn ang="0">
                  <a:pos x="1665" y="499"/>
                </a:cxn>
                <a:cxn ang="0">
                  <a:pos x="1707" y="475"/>
                </a:cxn>
                <a:cxn ang="0">
                  <a:pos x="1745" y="450"/>
                </a:cxn>
                <a:cxn ang="0">
                  <a:pos x="1790" y="446"/>
                </a:cxn>
                <a:cxn ang="0">
                  <a:pos x="1780" y="483"/>
                </a:cxn>
                <a:cxn ang="0">
                  <a:pos x="1693" y="526"/>
                </a:cxn>
                <a:cxn ang="0">
                  <a:pos x="1594" y="559"/>
                </a:cxn>
                <a:cxn ang="0">
                  <a:pos x="1483" y="574"/>
                </a:cxn>
                <a:cxn ang="0">
                  <a:pos x="1407" y="552"/>
                </a:cxn>
              </a:cxnLst>
              <a:rect l="0" t="0" r="r" b="b"/>
              <a:pathLst>
                <a:path w="1816" h="574">
                  <a:moveTo>
                    <a:pt x="1407" y="552"/>
                  </a:moveTo>
                  <a:lnTo>
                    <a:pt x="1552" y="542"/>
                  </a:lnTo>
                  <a:lnTo>
                    <a:pt x="1547" y="487"/>
                  </a:lnTo>
                  <a:lnTo>
                    <a:pt x="1529" y="433"/>
                  </a:lnTo>
                  <a:lnTo>
                    <a:pt x="1503" y="380"/>
                  </a:lnTo>
                  <a:lnTo>
                    <a:pt x="1464" y="328"/>
                  </a:lnTo>
                  <a:lnTo>
                    <a:pt x="1416" y="277"/>
                  </a:lnTo>
                  <a:lnTo>
                    <a:pt x="1360" y="227"/>
                  </a:lnTo>
                  <a:lnTo>
                    <a:pt x="1297" y="179"/>
                  </a:lnTo>
                  <a:lnTo>
                    <a:pt x="1224" y="132"/>
                  </a:lnTo>
                  <a:lnTo>
                    <a:pt x="1027" y="358"/>
                  </a:lnTo>
                  <a:lnTo>
                    <a:pt x="974" y="55"/>
                  </a:lnTo>
                  <a:lnTo>
                    <a:pt x="882" y="44"/>
                  </a:lnTo>
                  <a:lnTo>
                    <a:pt x="790" y="43"/>
                  </a:lnTo>
                  <a:lnTo>
                    <a:pt x="707" y="358"/>
                  </a:lnTo>
                  <a:lnTo>
                    <a:pt x="521" y="82"/>
                  </a:lnTo>
                  <a:lnTo>
                    <a:pt x="452" y="108"/>
                  </a:lnTo>
                  <a:lnTo>
                    <a:pt x="387" y="136"/>
                  </a:lnTo>
                  <a:lnTo>
                    <a:pt x="327" y="169"/>
                  </a:lnTo>
                  <a:lnTo>
                    <a:pt x="269" y="205"/>
                  </a:lnTo>
                  <a:lnTo>
                    <a:pt x="221" y="245"/>
                  </a:lnTo>
                  <a:lnTo>
                    <a:pt x="176" y="285"/>
                  </a:lnTo>
                  <a:lnTo>
                    <a:pt x="139" y="329"/>
                  </a:lnTo>
                  <a:lnTo>
                    <a:pt x="106" y="371"/>
                  </a:lnTo>
                  <a:lnTo>
                    <a:pt x="138" y="393"/>
                  </a:lnTo>
                  <a:lnTo>
                    <a:pt x="148" y="389"/>
                  </a:lnTo>
                  <a:lnTo>
                    <a:pt x="159" y="389"/>
                  </a:lnTo>
                  <a:lnTo>
                    <a:pt x="170" y="392"/>
                  </a:lnTo>
                  <a:lnTo>
                    <a:pt x="179" y="390"/>
                  </a:lnTo>
                  <a:lnTo>
                    <a:pt x="184" y="395"/>
                  </a:lnTo>
                  <a:lnTo>
                    <a:pt x="188" y="400"/>
                  </a:lnTo>
                  <a:lnTo>
                    <a:pt x="194" y="403"/>
                  </a:lnTo>
                  <a:lnTo>
                    <a:pt x="197" y="408"/>
                  </a:lnTo>
                  <a:lnTo>
                    <a:pt x="206" y="416"/>
                  </a:lnTo>
                  <a:lnTo>
                    <a:pt x="207" y="424"/>
                  </a:lnTo>
                  <a:lnTo>
                    <a:pt x="189" y="434"/>
                  </a:lnTo>
                  <a:lnTo>
                    <a:pt x="167" y="440"/>
                  </a:lnTo>
                  <a:lnTo>
                    <a:pt x="146" y="443"/>
                  </a:lnTo>
                  <a:lnTo>
                    <a:pt x="124" y="442"/>
                  </a:lnTo>
                  <a:lnTo>
                    <a:pt x="104" y="440"/>
                  </a:lnTo>
                  <a:lnTo>
                    <a:pt x="83" y="435"/>
                  </a:lnTo>
                  <a:lnTo>
                    <a:pt x="63" y="429"/>
                  </a:lnTo>
                  <a:lnTo>
                    <a:pt x="42" y="420"/>
                  </a:lnTo>
                  <a:lnTo>
                    <a:pt x="27" y="411"/>
                  </a:lnTo>
                  <a:lnTo>
                    <a:pt x="15" y="398"/>
                  </a:lnTo>
                  <a:lnTo>
                    <a:pt x="7" y="386"/>
                  </a:lnTo>
                  <a:lnTo>
                    <a:pt x="1" y="370"/>
                  </a:lnTo>
                  <a:lnTo>
                    <a:pt x="1" y="356"/>
                  </a:lnTo>
                  <a:lnTo>
                    <a:pt x="0" y="340"/>
                  </a:lnTo>
                  <a:lnTo>
                    <a:pt x="4" y="326"/>
                  </a:lnTo>
                  <a:lnTo>
                    <a:pt x="8" y="313"/>
                  </a:lnTo>
                  <a:lnTo>
                    <a:pt x="59" y="336"/>
                  </a:lnTo>
                  <a:lnTo>
                    <a:pt x="120" y="261"/>
                  </a:lnTo>
                  <a:lnTo>
                    <a:pt x="206" y="192"/>
                  </a:lnTo>
                  <a:lnTo>
                    <a:pt x="311" y="133"/>
                  </a:lnTo>
                  <a:lnTo>
                    <a:pt x="429" y="84"/>
                  </a:lnTo>
                  <a:lnTo>
                    <a:pt x="562" y="46"/>
                  </a:lnTo>
                  <a:lnTo>
                    <a:pt x="700" y="17"/>
                  </a:lnTo>
                  <a:lnTo>
                    <a:pt x="842" y="4"/>
                  </a:lnTo>
                  <a:lnTo>
                    <a:pt x="982" y="0"/>
                  </a:lnTo>
                  <a:lnTo>
                    <a:pt x="1071" y="26"/>
                  </a:lnTo>
                  <a:lnTo>
                    <a:pt x="1155" y="54"/>
                  </a:lnTo>
                  <a:lnTo>
                    <a:pt x="1239" y="86"/>
                  </a:lnTo>
                  <a:lnTo>
                    <a:pt x="1314" y="122"/>
                  </a:lnTo>
                  <a:lnTo>
                    <a:pt x="1388" y="165"/>
                  </a:lnTo>
                  <a:lnTo>
                    <a:pt x="1451" y="211"/>
                  </a:lnTo>
                  <a:lnTo>
                    <a:pt x="1509" y="263"/>
                  </a:lnTo>
                  <a:lnTo>
                    <a:pt x="1557" y="318"/>
                  </a:lnTo>
                  <a:lnTo>
                    <a:pt x="1637" y="500"/>
                  </a:lnTo>
                  <a:lnTo>
                    <a:pt x="1665" y="499"/>
                  </a:lnTo>
                  <a:lnTo>
                    <a:pt x="1686" y="488"/>
                  </a:lnTo>
                  <a:lnTo>
                    <a:pt x="1707" y="475"/>
                  </a:lnTo>
                  <a:lnTo>
                    <a:pt x="1725" y="461"/>
                  </a:lnTo>
                  <a:lnTo>
                    <a:pt x="1745" y="450"/>
                  </a:lnTo>
                  <a:lnTo>
                    <a:pt x="1767" y="443"/>
                  </a:lnTo>
                  <a:lnTo>
                    <a:pt x="1790" y="446"/>
                  </a:lnTo>
                  <a:lnTo>
                    <a:pt x="1816" y="459"/>
                  </a:lnTo>
                  <a:lnTo>
                    <a:pt x="1780" y="483"/>
                  </a:lnTo>
                  <a:lnTo>
                    <a:pt x="1737" y="504"/>
                  </a:lnTo>
                  <a:lnTo>
                    <a:pt x="1693" y="526"/>
                  </a:lnTo>
                  <a:lnTo>
                    <a:pt x="1644" y="543"/>
                  </a:lnTo>
                  <a:lnTo>
                    <a:pt x="1594" y="559"/>
                  </a:lnTo>
                  <a:lnTo>
                    <a:pt x="1539" y="568"/>
                  </a:lnTo>
                  <a:lnTo>
                    <a:pt x="1483" y="574"/>
                  </a:lnTo>
                  <a:lnTo>
                    <a:pt x="1424" y="573"/>
                  </a:lnTo>
                  <a:lnTo>
                    <a:pt x="1407" y="5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11" name="Freeform 39"/>
            <p:cNvSpPr>
              <a:spLocks noChangeAspect="1"/>
            </p:cNvSpPr>
            <p:nvPr/>
          </p:nvSpPr>
          <p:spPr bwMode="auto">
            <a:xfrm>
              <a:off x="2370" y="2515"/>
              <a:ext cx="288" cy="76"/>
            </a:xfrm>
            <a:custGeom>
              <a:avLst/>
              <a:gdLst/>
              <a:ahLst/>
              <a:cxnLst>
                <a:cxn ang="0">
                  <a:pos x="778" y="62"/>
                </a:cxn>
                <a:cxn ang="0">
                  <a:pos x="787" y="72"/>
                </a:cxn>
                <a:cxn ang="0">
                  <a:pos x="761" y="109"/>
                </a:cxn>
                <a:cxn ang="0">
                  <a:pos x="730" y="138"/>
                </a:cxn>
                <a:cxn ang="0">
                  <a:pos x="693" y="160"/>
                </a:cxn>
                <a:cxn ang="0">
                  <a:pos x="655" y="178"/>
                </a:cxn>
                <a:cxn ang="0">
                  <a:pos x="613" y="188"/>
                </a:cxn>
                <a:cxn ang="0">
                  <a:pos x="572" y="196"/>
                </a:cxn>
                <a:cxn ang="0">
                  <a:pos x="529" y="202"/>
                </a:cxn>
                <a:cxn ang="0">
                  <a:pos x="486" y="207"/>
                </a:cxn>
                <a:cxn ang="0">
                  <a:pos x="415" y="203"/>
                </a:cxn>
                <a:cxn ang="0">
                  <a:pos x="346" y="196"/>
                </a:cxn>
                <a:cxn ang="0">
                  <a:pos x="278" y="182"/>
                </a:cxn>
                <a:cxn ang="0">
                  <a:pos x="215" y="162"/>
                </a:cxn>
                <a:cxn ang="0">
                  <a:pos x="153" y="134"/>
                </a:cxn>
                <a:cxn ang="0">
                  <a:pos x="97" y="100"/>
                </a:cxn>
                <a:cxn ang="0">
                  <a:pos x="45" y="6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91" y="45"/>
                </a:cxn>
                <a:cxn ang="0">
                  <a:pos x="184" y="86"/>
                </a:cxn>
                <a:cxn ang="0">
                  <a:pos x="282" y="119"/>
                </a:cxn>
                <a:cxn ang="0">
                  <a:pos x="385" y="143"/>
                </a:cxn>
                <a:cxn ang="0">
                  <a:pos x="486" y="151"/>
                </a:cxn>
                <a:cxn ang="0">
                  <a:pos x="589" y="143"/>
                </a:cxn>
                <a:cxn ang="0">
                  <a:pos x="686" y="114"/>
                </a:cxn>
                <a:cxn ang="0">
                  <a:pos x="778" y="62"/>
                </a:cxn>
              </a:cxnLst>
              <a:rect l="0" t="0" r="r" b="b"/>
              <a:pathLst>
                <a:path w="787" h="207">
                  <a:moveTo>
                    <a:pt x="778" y="62"/>
                  </a:moveTo>
                  <a:lnTo>
                    <a:pt x="787" y="72"/>
                  </a:lnTo>
                  <a:lnTo>
                    <a:pt x="761" y="109"/>
                  </a:lnTo>
                  <a:lnTo>
                    <a:pt x="730" y="138"/>
                  </a:lnTo>
                  <a:lnTo>
                    <a:pt x="693" y="160"/>
                  </a:lnTo>
                  <a:lnTo>
                    <a:pt x="655" y="178"/>
                  </a:lnTo>
                  <a:lnTo>
                    <a:pt x="613" y="188"/>
                  </a:lnTo>
                  <a:lnTo>
                    <a:pt x="572" y="196"/>
                  </a:lnTo>
                  <a:lnTo>
                    <a:pt x="529" y="202"/>
                  </a:lnTo>
                  <a:lnTo>
                    <a:pt x="486" y="207"/>
                  </a:lnTo>
                  <a:lnTo>
                    <a:pt x="415" y="203"/>
                  </a:lnTo>
                  <a:lnTo>
                    <a:pt x="346" y="196"/>
                  </a:lnTo>
                  <a:lnTo>
                    <a:pt x="278" y="182"/>
                  </a:lnTo>
                  <a:lnTo>
                    <a:pt x="215" y="162"/>
                  </a:lnTo>
                  <a:lnTo>
                    <a:pt x="153" y="134"/>
                  </a:lnTo>
                  <a:lnTo>
                    <a:pt x="97" y="100"/>
                  </a:lnTo>
                  <a:lnTo>
                    <a:pt x="45" y="6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91" y="45"/>
                  </a:lnTo>
                  <a:lnTo>
                    <a:pt x="184" y="86"/>
                  </a:lnTo>
                  <a:lnTo>
                    <a:pt x="282" y="119"/>
                  </a:lnTo>
                  <a:lnTo>
                    <a:pt x="385" y="143"/>
                  </a:lnTo>
                  <a:lnTo>
                    <a:pt x="486" y="151"/>
                  </a:lnTo>
                  <a:lnTo>
                    <a:pt x="589" y="143"/>
                  </a:lnTo>
                  <a:lnTo>
                    <a:pt x="686" y="114"/>
                  </a:lnTo>
                  <a:lnTo>
                    <a:pt x="77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12" name="Freeform 40"/>
            <p:cNvSpPr>
              <a:spLocks noChangeAspect="1"/>
            </p:cNvSpPr>
            <p:nvPr/>
          </p:nvSpPr>
          <p:spPr bwMode="auto">
            <a:xfrm>
              <a:off x="2089" y="2779"/>
              <a:ext cx="749" cy="299"/>
            </a:xfrm>
            <a:custGeom>
              <a:avLst/>
              <a:gdLst/>
              <a:ahLst/>
              <a:cxnLst>
                <a:cxn ang="0">
                  <a:pos x="318" y="43"/>
                </a:cxn>
                <a:cxn ang="0">
                  <a:pos x="487" y="87"/>
                </a:cxn>
                <a:cxn ang="0">
                  <a:pos x="650" y="149"/>
                </a:cxn>
                <a:cxn ang="0">
                  <a:pos x="805" y="239"/>
                </a:cxn>
                <a:cxn ang="0">
                  <a:pos x="945" y="262"/>
                </a:cxn>
                <a:cxn ang="0">
                  <a:pos x="1093" y="235"/>
                </a:cxn>
                <a:cxn ang="0">
                  <a:pos x="1245" y="224"/>
                </a:cxn>
                <a:cxn ang="0">
                  <a:pos x="1384" y="181"/>
                </a:cxn>
                <a:cxn ang="0">
                  <a:pos x="1506" y="110"/>
                </a:cxn>
                <a:cxn ang="0">
                  <a:pos x="1634" y="76"/>
                </a:cxn>
                <a:cxn ang="0">
                  <a:pos x="1767" y="52"/>
                </a:cxn>
                <a:cxn ang="0">
                  <a:pos x="1895" y="35"/>
                </a:cxn>
                <a:cxn ang="0">
                  <a:pos x="2007" y="87"/>
                </a:cxn>
                <a:cxn ang="0">
                  <a:pos x="2044" y="233"/>
                </a:cxn>
                <a:cxn ang="0">
                  <a:pos x="2030" y="400"/>
                </a:cxn>
                <a:cxn ang="0">
                  <a:pos x="2013" y="570"/>
                </a:cxn>
                <a:cxn ang="0">
                  <a:pos x="1938" y="694"/>
                </a:cxn>
                <a:cxn ang="0">
                  <a:pos x="1771" y="698"/>
                </a:cxn>
                <a:cxn ang="0">
                  <a:pos x="1598" y="645"/>
                </a:cxn>
                <a:cxn ang="0">
                  <a:pos x="1422" y="598"/>
                </a:cxn>
                <a:cxn ang="0">
                  <a:pos x="1283" y="592"/>
                </a:cxn>
                <a:cxn ang="0">
                  <a:pos x="1182" y="601"/>
                </a:cxn>
                <a:cxn ang="0">
                  <a:pos x="1080" y="618"/>
                </a:cxn>
                <a:cxn ang="0">
                  <a:pos x="979" y="615"/>
                </a:cxn>
                <a:cxn ang="0">
                  <a:pos x="888" y="547"/>
                </a:cxn>
                <a:cxn ang="0">
                  <a:pos x="677" y="605"/>
                </a:cxn>
                <a:cxn ang="0">
                  <a:pos x="487" y="718"/>
                </a:cxn>
                <a:cxn ang="0">
                  <a:pos x="293" y="806"/>
                </a:cxn>
                <a:cxn ang="0">
                  <a:pos x="79" y="797"/>
                </a:cxn>
                <a:cxn ang="0">
                  <a:pos x="10" y="621"/>
                </a:cxn>
                <a:cxn ang="0">
                  <a:pos x="3" y="431"/>
                </a:cxn>
                <a:cxn ang="0">
                  <a:pos x="21" y="235"/>
                </a:cxn>
                <a:cxn ang="0">
                  <a:pos x="37" y="49"/>
                </a:cxn>
                <a:cxn ang="0">
                  <a:pos x="77" y="19"/>
                </a:cxn>
                <a:cxn ang="0">
                  <a:pos x="131" y="3"/>
                </a:cxn>
                <a:cxn ang="0">
                  <a:pos x="186" y="3"/>
                </a:cxn>
                <a:cxn ang="0">
                  <a:pos x="234" y="28"/>
                </a:cxn>
              </a:cxnLst>
              <a:rect l="0" t="0" r="r" b="b"/>
              <a:pathLst>
                <a:path w="2044" h="818">
                  <a:moveTo>
                    <a:pt x="234" y="28"/>
                  </a:moveTo>
                  <a:lnTo>
                    <a:pt x="318" y="43"/>
                  </a:lnTo>
                  <a:lnTo>
                    <a:pt x="404" y="63"/>
                  </a:lnTo>
                  <a:lnTo>
                    <a:pt x="487" y="87"/>
                  </a:lnTo>
                  <a:lnTo>
                    <a:pt x="571" y="117"/>
                  </a:lnTo>
                  <a:lnTo>
                    <a:pt x="650" y="149"/>
                  </a:lnTo>
                  <a:lnTo>
                    <a:pt x="729" y="191"/>
                  </a:lnTo>
                  <a:lnTo>
                    <a:pt x="805" y="239"/>
                  </a:lnTo>
                  <a:lnTo>
                    <a:pt x="878" y="298"/>
                  </a:lnTo>
                  <a:lnTo>
                    <a:pt x="945" y="262"/>
                  </a:lnTo>
                  <a:lnTo>
                    <a:pt x="1018" y="243"/>
                  </a:lnTo>
                  <a:lnTo>
                    <a:pt x="1093" y="235"/>
                  </a:lnTo>
                  <a:lnTo>
                    <a:pt x="1170" y="231"/>
                  </a:lnTo>
                  <a:lnTo>
                    <a:pt x="1245" y="224"/>
                  </a:lnTo>
                  <a:lnTo>
                    <a:pt x="1317" y="209"/>
                  </a:lnTo>
                  <a:lnTo>
                    <a:pt x="1384" y="181"/>
                  </a:lnTo>
                  <a:lnTo>
                    <a:pt x="1447" y="132"/>
                  </a:lnTo>
                  <a:lnTo>
                    <a:pt x="1506" y="110"/>
                  </a:lnTo>
                  <a:lnTo>
                    <a:pt x="1570" y="91"/>
                  </a:lnTo>
                  <a:lnTo>
                    <a:pt x="1634" y="76"/>
                  </a:lnTo>
                  <a:lnTo>
                    <a:pt x="1702" y="64"/>
                  </a:lnTo>
                  <a:lnTo>
                    <a:pt x="1767" y="52"/>
                  </a:lnTo>
                  <a:lnTo>
                    <a:pt x="1831" y="43"/>
                  </a:lnTo>
                  <a:lnTo>
                    <a:pt x="1895" y="35"/>
                  </a:lnTo>
                  <a:lnTo>
                    <a:pt x="1957" y="28"/>
                  </a:lnTo>
                  <a:lnTo>
                    <a:pt x="2007" y="87"/>
                  </a:lnTo>
                  <a:lnTo>
                    <a:pt x="2035" y="157"/>
                  </a:lnTo>
                  <a:lnTo>
                    <a:pt x="2044" y="233"/>
                  </a:lnTo>
                  <a:lnTo>
                    <a:pt x="2041" y="316"/>
                  </a:lnTo>
                  <a:lnTo>
                    <a:pt x="2030" y="400"/>
                  </a:lnTo>
                  <a:lnTo>
                    <a:pt x="2020" y="485"/>
                  </a:lnTo>
                  <a:lnTo>
                    <a:pt x="2013" y="570"/>
                  </a:lnTo>
                  <a:lnTo>
                    <a:pt x="2018" y="652"/>
                  </a:lnTo>
                  <a:lnTo>
                    <a:pt x="1938" y="694"/>
                  </a:lnTo>
                  <a:lnTo>
                    <a:pt x="1857" y="708"/>
                  </a:lnTo>
                  <a:lnTo>
                    <a:pt x="1771" y="698"/>
                  </a:lnTo>
                  <a:lnTo>
                    <a:pt x="1687" y="675"/>
                  </a:lnTo>
                  <a:lnTo>
                    <a:pt x="1598" y="645"/>
                  </a:lnTo>
                  <a:lnTo>
                    <a:pt x="1511" y="616"/>
                  </a:lnTo>
                  <a:lnTo>
                    <a:pt x="1422" y="598"/>
                  </a:lnTo>
                  <a:lnTo>
                    <a:pt x="1333" y="599"/>
                  </a:lnTo>
                  <a:lnTo>
                    <a:pt x="1283" y="592"/>
                  </a:lnTo>
                  <a:lnTo>
                    <a:pt x="1232" y="594"/>
                  </a:lnTo>
                  <a:lnTo>
                    <a:pt x="1182" y="601"/>
                  </a:lnTo>
                  <a:lnTo>
                    <a:pt x="1131" y="611"/>
                  </a:lnTo>
                  <a:lnTo>
                    <a:pt x="1080" y="618"/>
                  </a:lnTo>
                  <a:lnTo>
                    <a:pt x="1030" y="621"/>
                  </a:lnTo>
                  <a:lnTo>
                    <a:pt x="979" y="615"/>
                  </a:lnTo>
                  <a:lnTo>
                    <a:pt x="930" y="599"/>
                  </a:lnTo>
                  <a:lnTo>
                    <a:pt x="888" y="547"/>
                  </a:lnTo>
                  <a:lnTo>
                    <a:pt x="778" y="564"/>
                  </a:lnTo>
                  <a:lnTo>
                    <a:pt x="677" y="605"/>
                  </a:lnTo>
                  <a:lnTo>
                    <a:pt x="580" y="659"/>
                  </a:lnTo>
                  <a:lnTo>
                    <a:pt x="487" y="718"/>
                  </a:lnTo>
                  <a:lnTo>
                    <a:pt x="391" y="770"/>
                  </a:lnTo>
                  <a:lnTo>
                    <a:pt x="293" y="806"/>
                  </a:lnTo>
                  <a:lnTo>
                    <a:pt x="190" y="818"/>
                  </a:lnTo>
                  <a:lnTo>
                    <a:pt x="79" y="797"/>
                  </a:lnTo>
                  <a:lnTo>
                    <a:pt x="34" y="711"/>
                  </a:lnTo>
                  <a:lnTo>
                    <a:pt x="10" y="621"/>
                  </a:lnTo>
                  <a:lnTo>
                    <a:pt x="0" y="526"/>
                  </a:lnTo>
                  <a:lnTo>
                    <a:pt x="3" y="431"/>
                  </a:lnTo>
                  <a:lnTo>
                    <a:pt x="10" y="332"/>
                  </a:lnTo>
                  <a:lnTo>
                    <a:pt x="21" y="235"/>
                  </a:lnTo>
                  <a:lnTo>
                    <a:pt x="31" y="139"/>
                  </a:lnTo>
                  <a:lnTo>
                    <a:pt x="37" y="49"/>
                  </a:lnTo>
                  <a:lnTo>
                    <a:pt x="53" y="32"/>
                  </a:lnTo>
                  <a:lnTo>
                    <a:pt x="77" y="19"/>
                  </a:lnTo>
                  <a:lnTo>
                    <a:pt x="103" y="8"/>
                  </a:lnTo>
                  <a:lnTo>
                    <a:pt x="131" y="3"/>
                  </a:lnTo>
                  <a:lnTo>
                    <a:pt x="158" y="0"/>
                  </a:lnTo>
                  <a:lnTo>
                    <a:pt x="186" y="3"/>
                  </a:lnTo>
                  <a:lnTo>
                    <a:pt x="211" y="11"/>
                  </a:lnTo>
                  <a:lnTo>
                    <a:pt x="23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13" name="Freeform 41"/>
            <p:cNvSpPr>
              <a:spLocks noChangeAspect="1"/>
            </p:cNvSpPr>
            <p:nvPr/>
          </p:nvSpPr>
          <p:spPr bwMode="auto">
            <a:xfrm>
              <a:off x="2118" y="2805"/>
              <a:ext cx="281" cy="251"/>
            </a:xfrm>
            <a:custGeom>
              <a:avLst/>
              <a:gdLst/>
              <a:ahLst/>
              <a:cxnLst>
                <a:cxn ang="0">
                  <a:pos x="757" y="290"/>
                </a:cxn>
                <a:cxn ang="0">
                  <a:pos x="692" y="269"/>
                </a:cxn>
                <a:cxn ang="0">
                  <a:pos x="621" y="255"/>
                </a:cxn>
                <a:cxn ang="0">
                  <a:pos x="544" y="245"/>
                </a:cxn>
                <a:cxn ang="0">
                  <a:pos x="465" y="244"/>
                </a:cxn>
                <a:cxn ang="0">
                  <a:pos x="384" y="245"/>
                </a:cxn>
                <a:cxn ang="0">
                  <a:pos x="305" y="255"/>
                </a:cxn>
                <a:cxn ang="0">
                  <a:pos x="230" y="269"/>
                </a:cxn>
                <a:cxn ang="0">
                  <a:pos x="166" y="290"/>
                </a:cxn>
                <a:cxn ang="0">
                  <a:pos x="166" y="311"/>
                </a:cxn>
                <a:cxn ang="0">
                  <a:pos x="242" y="314"/>
                </a:cxn>
                <a:cxn ang="0">
                  <a:pos x="322" y="313"/>
                </a:cxn>
                <a:cxn ang="0">
                  <a:pos x="403" y="308"/>
                </a:cxn>
                <a:cxn ang="0">
                  <a:pos x="485" y="310"/>
                </a:cxn>
                <a:cxn ang="0">
                  <a:pos x="564" y="315"/>
                </a:cxn>
                <a:cxn ang="0">
                  <a:pos x="638" y="335"/>
                </a:cxn>
                <a:cxn ang="0">
                  <a:pos x="707" y="369"/>
                </a:cxn>
                <a:cxn ang="0">
                  <a:pos x="768" y="425"/>
                </a:cxn>
                <a:cxn ang="0">
                  <a:pos x="683" y="439"/>
                </a:cxn>
                <a:cxn ang="0">
                  <a:pos x="606" y="468"/>
                </a:cxn>
                <a:cxn ang="0">
                  <a:pos x="533" y="504"/>
                </a:cxn>
                <a:cxn ang="0">
                  <a:pos x="463" y="546"/>
                </a:cxn>
                <a:cxn ang="0">
                  <a:pos x="389" y="589"/>
                </a:cxn>
                <a:cxn ang="0">
                  <a:pos x="318" y="629"/>
                </a:cxn>
                <a:cxn ang="0">
                  <a:pos x="243" y="662"/>
                </a:cxn>
                <a:cxn ang="0">
                  <a:pos x="166" y="686"/>
                </a:cxn>
                <a:cxn ang="0">
                  <a:pos x="132" y="682"/>
                </a:cxn>
                <a:cxn ang="0">
                  <a:pos x="104" y="670"/>
                </a:cxn>
                <a:cxn ang="0">
                  <a:pos x="79" y="653"/>
                </a:cxn>
                <a:cxn ang="0">
                  <a:pos x="60" y="634"/>
                </a:cxn>
                <a:cxn ang="0">
                  <a:pos x="42" y="608"/>
                </a:cxn>
                <a:cxn ang="0">
                  <a:pos x="28" y="580"/>
                </a:cxn>
                <a:cxn ang="0">
                  <a:pos x="17" y="549"/>
                </a:cxn>
                <a:cxn ang="0">
                  <a:pos x="10" y="520"/>
                </a:cxn>
                <a:cxn ang="0">
                  <a:pos x="1" y="452"/>
                </a:cxn>
                <a:cxn ang="0">
                  <a:pos x="0" y="387"/>
                </a:cxn>
                <a:cxn ang="0">
                  <a:pos x="3" y="323"/>
                </a:cxn>
                <a:cxn ang="0">
                  <a:pos x="11" y="259"/>
                </a:cxn>
                <a:cxn ang="0">
                  <a:pos x="18" y="194"/>
                </a:cxn>
                <a:cxn ang="0">
                  <a:pos x="27" y="130"/>
                </a:cxn>
                <a:cxn ang="0">
                  <a:pos x="31" y="65"/>
                </a:cxn>
                <a:cxn ang="0">
                  <a:pos x="31" y="0"/>
                </a:cxn>
                <a:cxn ang="0">
                  <a:pos x="132" y="10"/>
                </a:cxn>
                <a:cxn ang="0">
                  <a:pos x="232" y="28"/>
                </a:cxn>
                <a:cxn ang="0">
                  <a:pos x="328" y="52"/>
                </a:cxn>
                <a:cxn ang="0">
                  <a:pos x="420" y="86"/>
                </a:cxn>
                <a:cxn ang="0">
                  <a:pos x="509" y="124"/>
                </a:cxn>
                <a:cxn ang="0">
                  <a:pos x="595" y="172"/>
                </a:cxn>
                <a:cxn ang="0">
                  <a:pos x="676" y="227"/>
                </a:cxn>
                <a:cxn ang="0">
                  <a:pos x="757" y="290"/>
                </a:cxn>
              </a:cxnLst>
              <a:rect l="0" t="0" r="r" b="b"/>
              <a:pathLst>
                <a:path w="768" h="686">
                  <a:moveTo>
                    <a:pt x="757" y="290"/>
                  </a:moveTo>
                  <a:lnTo>
                    <a:pt x="692" y="269"/>
                  </a:lnTo>
                  <a:lnTo>
                    <a:pt x="621" y="255"/>
                  </a:lnTo>
                  <a:lnTo>
                    <a:pt x="544" y="245"/>
                  </a:lnTo>
                  <a:lnTo>
                    <a:pt x="465" y="244"/>
                  </a:lnTo>
                  <a:lnTo>
                    <a:pt x="384" y="245"/>
                  </a:lnTo>
                  <a:lnTo>
                    <a:pt x="305" y="255"/>
                  </a:lnTo>
                  <a:lnTo>
                    <a:pt x="230" y="269"/>
                  </a:lnTo>
                  <a:lnTo>
                    <a:pt x="166" y="290"/>
                  </a:lnTo>
                  <a:lnTo>
                    <a:pt x="166" y="311"/>
                  </a:lnTo>
                  <a:lnTo>
                    <a:pt x="242" y="314"/>
                  </a:lnTo>
                  <a:lnTo>
                    <a:pt x="322" y="313"/>
                  </a:lnTo>
                  <a:lnTo>
                    <a:pt x="403" y="308"/>
                  </a:lnTo>
                  <a:lnTo>
                    <a:pt x="485" y="310"/>
                  </a:lnTo>
                  <a:lnTo>
                    <a:pt x="564" y="315"/>
                  </a:lnTo>
                  <a:lnTo>
                    <a:pt x="638" y="335"/>
                  </a:lnTo>
                  <a:lnTo>
                    <a:pt x="707" y="369"/>
                  </a:lnTo>
                  <a:lnTo>
                    <a:pt x="768" y="425"/>
                  </a:lnTo>
                  <a:lnTo>
                    <a:pt x="683" y="439"/>
                  </a:lnTo>
                  <a:lnTo>
                    <a:pt x="606" y="468"/>
                  </a:lnTo>
                  <a:lnTo>
                    <a:pt x="533" y="504"/>
                  </a:lnTo>
                  <a:lnTo>
                    <a:pt x="463" y="546"/>
                  </a:lnTo>
                  <a:lnTo>
                    <a:pt x="389" y="589"/>
                  </a:lnTo>
                  <a:lnTo>
                    <a:pt x="318" y="629"/>
                  </a:lnTo>
                  <a:lnTo>
                    <a:pt x="243" y="662"/>
                  </a:lnTo>
                  <a:lnTo>
                    <a:pt x="166" y="686"/>
                  </a:lnTo>
                  <a:lnTo>
                    <a:pt x="132" y="682"/>
                  </a:lnTo>
                  <a:lnTo>
                    <a:pt x="104" y="670"/>
                  </a:lnTo>
                  <a:lnTo>
                    <a:pt x="79" y="653"/>
                  </a:lnTo>
                  <a:lnTo>
                    <a:pt x="60" y="634"/>
                  </a:lnTo>
                  <a:lnTo>
                    <a:pt x="42" y="608"/>
                  </a:lnTo>
                  <a:lnTo>
                    <a:pt x="28" y="580"/>
                  </a:lnTo>
                  <a:lnTo>
                    <a:pt x="17" y="549"/>
                  </a:lnTo>
                  <a:lnTo>
                    <a:pt x="10" y="520"/>
                  </a:lnTo>
                  <a:lnTo>
                    <a:pt x="1" y="452"/>
                  </a:lnTo>
                  <a:lnTo>
                    <a:pt x="0" y="387"/>
                  </a:lnTo>
                  <a:lnTo>
                    <a:pt x="3" y="323"/>
                  </a:lnTo>
                  <a:lnTo>
                    <a:pt x="11" y="259"/>
                  </a:lnTo>
                  <a:lnTo>
                    <a:pt x="18" y="194"/>
                  </a:lnTo>
                  <a:lnTo>
                    <a:pt x="27" y="130"/>
                  </a:lnTo>
                  <a:lnTo>
                    <a:pt x="31" y="65"/>
                  </a:lnTo>
                  <a:lnTo>
                    <a:pt x="31" y="0"/>
                  </a:lnTo>
                  <a:lnTo>
                    <a:pt x="132" y="10"/>
                  </a:lnTo>
                  <a:lnTo>
                    <a:pt x="232" y="28"/>
                  </a:lnTo>
                  <a:lnTo>
                    <a:pt x="328" y="52"/>
                  </a:lnTo>
                  <a:lnTo>
                    <a:pt x="420" y="86"/>
                  </a:lnTo>
                  <a:lnTo>
                    <a:pt x="509" y="124"/>
                  </a:lnTo>
                  <a:lnTo>
                    <a:pt x="595" y="172"/>
                  </a:lnTo>
                  <a:lnTo>
                    <a:pt x="676" y="227"/>
                  </a:lnTo>
                  <a:lnTo>
                    <a:pt x="757" y="29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14" name="Freeform 42"/>
            <p:cNvSpPr>
              <a:spLocks noChangeAspect="1"/>
            </p:cNvSpPr>
            <p:nvPr/>
          </p:nvSpPr>
          <p:spPr bwMode="auto">
            <a:xfrm>
              <a:off x="2543" y="2817"/>
              <a:ext cx="266" cy="194"/>
            </a:xfrm>
            <a:custGeom>
              <a:avLst/>
              <a:gdLst/>
              <a:ahLst/>
              <a:cxnLst>
                <a:cxn ang="0">
                  <a:pos x="725" y="110"/>
                </a:cxn>
                <a:cxn ang="0">
                  <a:pos x="725" y="504"/>
                </a:cxn>
                <a:cxn ang="0">
                  <a:pos x="652" y="527"/>
                </a:cxn>
                <a:cxn ang="0">
                  <a:pos x="582" y="530"/>
                </a:cxn>
                <a:cxn ang="0">
                  <a:pos x="513" y="517"/>
                </a:cxn>
                <a:cxn ang="0">
                  <a:pos x="446" y="497"/>
                </a:cxn>
                <a:cxn ang="0">
                  <a:pos x="377" y="471"/>
                </a:cxn>
                <a:cxn ang="0">
                  <a:pos x="308" y="447"/>
                </a:cxn>
                <a:cxn ang="0">
                  <a:pos x="237" y="427"/>
                </a:cxn>
                <a:cxn ang="0">
                  <a:pos x="166" y="421"/>
                </a:cxn>
                <a:cxn ang="0">
                  <a:pos x="0" y="411"/>
                </a:cxn>
                <a:cxn ang="0">
                  <a:pos x="9" y="307"/>
                </a:cxn>
                <a:cxn ang="0">
                  <a:pos x="24" y="323"/>
                </a:cxn>
                <a:cxn ang="0">
                  <a:pos x="45" y="326"/>
                </a:cxn>
                <a:cxn ang="0">
                  <a:pos x="69" y="318"/>
                </a:cxn>
                <a:cxn ang="0">
                  <a:pos x="98" y="309"/>
                </a:cxn>
                <a:cxn ang="0">
                  <a:pos x="129" y="292"/>
                </a:cxn>
                <a:cxn ang="0">
                  <a:pos x="161" y="276"/>
                </a:cxn>
                <a:cxn ang="0">
                  <a:pos x="194" y="262"/>
                </a:cxn>
                <a:cxn ang="0">
                  <a:pos x="227" y="255"/>
                </a:cxn>
                <a:cxn ang="0">
                  <a:pos x="243" y="257"/>
                </a:cxn>
                <a:cxn ang="0">
                  <a:pos x="263" y="257"/>
                </a:cxn>
                <a:cxn ang="0">
                  <a:pos x="282" y="254"/>
                </a:cxn>
                <a:cxn ang="0">
                  <a:pos x="303" y="249"/>
                </a:cxn>
                <a:cxn ang="0">
                  <a:pos x="322" y="242"/>
                </a:cxn>
                <a:cxn ang="0">
                  <a:pos x="341" y="234"/>
                </a:cxn>
                <a:cxn ang="0">
                  <a:pos x="358" y="224"/>
                </a:cxn>
                <a:cxn ang="0">
                  <a:pos x="372" y="214"/>
                </a:cxn>
                <a:cxn ang="0">
                  <a:pos x="319" y="204"/>
                </a:cxn>
                <a:cxn ang="0">
                  <a:pos x="270" y="203"/>
                </a:cxn>
                <a:cxn ang="0">
                  <a:pos x="222" y="204"/>
                </a:cxn>
                <a:cxn ang="0">
                  <a:pos x="178" y="213"/>
                </a:cxn>
                <a:cxn ang="0">
                  <a:pos x="135" y="224"/>
                </a:cxn>
                <a:cxn ang="0">
                  <a:pos x="92" y="240"/>
                </a:cxn>
                <a:cxn ang="0">
                  <a:pos x="50" y="255"/>
                </a:cxn>
                <a:cxn ang="0">
                  <a:pos x="9" y="276"/>
                </a:cxn>
                <a:cxn ang="0">
                  <a:pos x="4" y="237"/>
                </a:cxn>
                <a:cxn ang="0">
                  <a:pos x="11" y="207"/>
                </a:cxn>
                <a:cxn ang="0">
                  <a:pos x="26" y="183"/>
                </a:cxn>
                <a:cxn ang="0">
                  <a:pos x="52" y="165"/>
                </a:cxn>
                <a:cxn ang="0">
                  <a:pos x="78" y="147"/>
                </a:cxn>
                <a:cxn ang="0">
                  <a:pos x="109" y="133"/>
                </a:cxn>
                <a:cxn ang="0">
                  <a:pos x="139" y="117"/>
                </a:cxn>
                <a:cxn ang="0">
                  <a:pos x="166" y="100"/>
                </a:cxn>
                <a:cxn ang="0">
                  <a:pos x="232" y="76"/>
                </a:cxn>
                <a:cxn ang="0">
                  <a:pos x="306" y="50"/>
                </a:cxn>
                <a:cxn ang="0">
                  <a:pos x="384" y="24"/>
                </a:cxn>
                <a:cxn ang="0">
                  <a:pos x="464" y="7"/>
                </a:cxn>
                <a:cxn ang="0">
                  <a:pos x="540" y="0"/>
                </a:cxn>
                <a:cxn ang="0">
                  <a:pos x="611" y="13"/>
                </a:cxn>
                <a:cxn ang="0">
                  <a:pos x="673" y="47"/>
                </a:cxn>
                <a:cxn ang="0">
                  <a:pos x="725" y="110"/>
                </a:cxn>
              </a:cxnLst>
              <a:rect l="0" t="0" r="r" b="b"/>
              <a:pathLst>
                <a:path w="725" h="530">
                  <a:moveTo>
                    <a:pt x="725" y="110"/>
                  </a:moveTo>
                  <a:lnTo>
                    <a:pt x="725" y="504"/>
                  </a:lnTo>
                  <a:lnTo>
                    <a:pt x="652" y="527"/>
                  </a:lnTo>
                  <a:lnTo>
                    <a:pt x="582" y="530"/>
                  </a:lnTo>
                  <a:lnTo>
                    <a:pt x="513" y="517"/>
                  </a:lnTo>
                  <a:lnTo>
                    <a:pt x="446" y="497"/>
                  </a:lnTo>
                  <a:lnTo>
                    <a:pt x="377" y="471"/>
                  </a:lnTo>
                  <a:lnTo>
                    <a:pt x="308" y="447"/>
                  </a:lnTo>
                  <a:lnTo>
                    <a:pt x="237" y="427"/>
                  </a:lnTo>
                  <a:lnTo>
                    <a:pt x="166" y="421"/>
                  </a:lnTo>
                  <a:lnTo>
                    <a:pt x="0" y="411"/>
                  </a:lnTo>
                  <a:lnTo>
                    <a:pt x="9" y="307"/>
                  </a:lnTo>
                  <a:lnTo>
                    <a:pt x="24" y="323"/>
                  </a:lnTo>
                  <a:lnTo>
                    <a:pt x="45" y="326"/>
                  </a:lnTo>
                  <a:lnTo>
                    <a:pt x="69" y="318"/>
                  </a:lnTo>
                  <a:lnTo>
                    <a:pt x="98" y="309"/>
                  </a:lnTo>
                  <a:lnTo>
                    <a:pt x="129" y="292"/>
                  </a:lnTo>
                  <a:lnTo>
                    <a:pt x="161" y="276"/>
                  </a:lnTo>
                  <a:lnTo>
                    <a:pt x="194" y="262"/>
                  </a:lnTo>
                  <a:lnTo>
                    <a:pt x="227" y="255"/>
                  </a:lnTo>
                  <a:lnTo>
                    <a:pt x="243" y="257"/>
                  </a:lnTo>
                  <a:lnTo>
                    <a:pt x="263" y="257"/>
                  </a:lnTo>
                  <a:lnTo>
                    <a:pt x="282" y="254"/>
                  </a:lnTo>
                  <a:lnTo>
                    <a:pt x="303" y="249"/>
                  </a:lnTo>
                  <a:lnTo>
                    <a:pt x="322" y="242"/>
                  </a:lnTo>
                  <a:lnTo>
                    <a:pt x="341" y="234"/>
                  </a:lnTo>
                  <a:lnTo>
                    <a:pt x="358" y="224"/>
                  </a:lnTo>
                  <a:lnTo>
                    <a:pt x="372" y="214"/>
                  </a:lnTo>
                  <a:lnTo>
                    <a:pt x="319" y="204"/>
                  </a:lnTo>
                  <a:lnTo>
                    <a:pt x="270" y="203"/>
                  </a:lnTo>
                  <a:lnTo>
                    <a:pt x="222" y="204"/>
                  </a:lnTo>
                  <a:lnTo>
                    <a:pt x="178" y="213"/>
                  </a:lnTo>
                  <a:lnTo>
                    <a:pt x="135" y="224"/>
                  </a:lnTo>
                  <a:lnTo>
                    <a:pt x="92" y="240"/>
                  </a:lnTo>
                  <a:lnTo>
                    <a:pt x="50" y="255"/>
                  </a:lnTo>
                  <a:lnTo>
                    <a:pt x="9" y="276"/>
                  </a:lnTo>
                  <a:lnTo>
                    <a:pt x="4" y="237"/>
                  </a:lnTo>
                  <a:lnTo>
                    <a:pt x="11" y="207"/>
                  </a:lnTo>
                  <a:lnTo>
                    <a:pt x="26" y="183"/>
                  </a:lnTo>
                  <a:lnTo>
                    <a:pt x="52" y="165"/>
                  </a:lnTo>
                  <a:lnTo>
                    <a:pt x="78" y="147"/>
                  </a:lnTo>
                  <a:lnTo>
                    <a:pt x="109" y="133"/>
                  </a:lnTo>
                  <a:lnTo>
                    <a:pt x="139" y="117"/>
                  </a:lnTo>
                  <a:lnTo>
                    <a:pt x="166" y="100"/>
                  </a:lnTo>
                  <a:lnTo>
                    <a:pt x="232" y="76"/>
                  </a:lnTo>
                  <a:lnTo>
                    <a:pt x="306" y="50"/>
                  </a:lnTo>
                  <a:lnTo>
                    <a:pt x="384" y="24"/>
                  </a:lnTo>
                  <a:lnTo>
                    <a:pt x="464" y="7"/>
                  </a:lnTo>
                  <a:lnTo>
                    <a:pt x="540" y="0"/>
                  </a:lnTo>
                  <a:lnTo>
                    <a:pt x="611" y="13"/>
                  </a:lnTo>
                  <a:lnTo>
                    <a:pt x="673" y="47"/>
                  </a:lnTo>
                  <a:lnTo>
                    <a:pt x="725" y="1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15" name="Freeform 43"/>
            <p:cNvSpPr>
              <a:spLocks noChangeAspect="1"/>
            </p:cNvSpPr>
            <p:nvPr/>
          </p:nvSpPr>
          <p:spPr bwMode="auto">
            <a:xfrm>
              <a:off x="2422" y="2885"/>
              <a:ext cx="91" cy="90"/>
            </a:xfrm>
            <a:custGeom>
              <a:avLst/>
              <a:gdLst/>
              <a:ahLst/>
              <a:cxnLst>
                <a:cxn ang="0">
                  <a:pos x="249" y="10"/>
                </a:cxn>
                <a:cxn ang="0">
                  <a:pos x="247" y="41"/>
                </a:cxn>
                <a:cxn ang="0">
                  <a:pos x="247" y="74"/>
                </a:cxn>
                <a:cxn ang="0">
                  <a:pos x="244" y="106"/>
                </a:cxn>
                <a:cxn ang="0">
                  <a:pos x="240" y="140"/>
                </a:cxn>
                <a:cxn ang="0">
                  <a:pos x="232" y="168"/>
                </a:cxn>
                <a:cxn ang="0">
                  <a:pos x="222" y="196"/>
                </a:cxn>
                <a:cxn ang="0">
                  <a:pos x="206" y="219"/>
                </a:cxn>
                <a:cxn ang="0">
                  <a:pos x="187" y="238"/>
                </a:cxn>
                <a:cxn ang="0">
                  <a:pos x="166" y="244"/>
                </a:cxn>
                <a:cxn ang="0">
                  <a:pos x="146" y="248"/>
                </a:cxn>
                <a:cxn ang="0">
                  <a:pos x="125" y="248"/>
                </a:cxn>
                <a:cxn ang="0">
                  <a:pos x="107" y="247"/>
                </a:cxn>
                <a:cxn ang="0">
                  <a:pos x="88" y="238"/>
                </a:cxn>
                <a:cxn ang="0">
                  <a:pos x="73" y="227"/>
                </a:cxn>
                <a:cxn ang="0">
                  <a:pos x="60" y="209"/>
                </a:cxn>
                <a:cxn ang="0">
                  <a:pos x="52" y="186"/>
                </a:cxn>
                <a:cxn ang="0">
                  <a:pos x="0" y="52"/>
                </a:cxn>
                <a:cxn ang="0">
                  <a:pos x="29" y="41"/>
                </a:cxn>
                <a:cxn ang="0">
                  <a:pos x="62" y="31"/>
                </a:cxn>
                <a:cxn ang="0">
                  <a:pos x="91" y="20"/>
                </a:cxn>
                <a:cxn ang="0">
                  <a:pos x="123" y="12"/>
                </a:cxn>
                <a:cxn ang="0">
                  <a:pos x="154" y="3"/>
                </a:cxn>
                <a:cxn ang="0">
                  <a:pos x="185" y="0"/>
                </a:cxn>
                <a:cxn ang="0">
                  <a:pos x="216" y="0"/>
                </a:cxn>
                <a:cxn ang="0">
                  <a:pos x="249" y="10"/>
                </a:cxn>
              </a:cxnLst>
              <a:rect l="0" t="0" r="r" b="b"/>
              <a:pathLst>
                <a:path w="249" h="248">
                  <a:moveTo>
                    <a:pt x="249" y="10"/>
                  </a:moveTo>
                  <a:lnTo>
                    <a:pt x="247" y="41"/>
                  </a:lnTo>
                  <a:lnTo>
                    <a:pt x="247" y="74"/>
                  </a:lnTo>
                  <a:lnTo>
                    <a:pt x="244" y="106"/>
                  </a:lnTo>
                  <a:lnTo>
                    <a:pt x="240" y="140"/>
                  </a:lnTo>
                  <a:lnTo>
                    <a:pt x="232" y="168"/>
                  </a:lnTo>
                  <a:lnTo>
                    <a:pt x="222" y="196"/>
                  </a:lnTo>
                  <a:lnTo>
                    <a:pt x="206" y="219"/>
                  </a:lnTo>
                  <a:lnTo>
                    <a:pt x="187" y="238"/>
                  </a:lnTo>
                  <a:lnTo>
                    <a:pt x="166" y="244"/>
                  </a:lnTo>
                  <a:lnTo>
                    <a:pt x="146" y="248"/>
                  </a:lnTo>
                  <a:lnTo>
                    <a:pt x="125" y="248"/>
                  </a:lnTo>
                  <a:lnTo>
                    <a:pt x="107" y="247"/>
                  </a:lnTo>
                  <a:lnTo>
                    <a:pt x="88" y="238"/>
                  </a:lnTo>
                  <a:lnTo>
                    <a:pt x="73" y="227"/>
                  </a:lnTo>
                  <a:lnTo>
                    <a:pt x="60" y="209"/>
                  </a:lnTo>
                  <a:lnTo>
                    <a:pt x="52" y="186"/>
                  </a:lnTo>
                  <a:lnTo>
                    <a:pt x="0" y="52"/>
                  </a:lnTo>
                  <a:lnTo>
                    <a:pt x="29" y="41"/>
                  </a:lnTo>
                  <a:lnTo>
                    <a:pt x="62" y="31"/>
                  </a:lnTo>
                  <a:lnTo>
                    <a:pt x="91" y="20"/>
                  </a:lnTo>
                  <a:lnTo>
                    <a:pt x="123" y="12"/>
                  </a:lnTo>
                  <a:lnTo>
                    <a:pt x="154" y="3"/>
                  </a:lnTo>
                  <a:lnTo>
                    <a:pt x="185" y="0"/>
                  </a:lnTo>
                  <a:lnTo>
                    <a:pt x="216" y="0"/>
                  </a:lnTo>
                  <a:lnTo>
                    <a:pt x="249" y="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3877" name="Picture 5" descr="j00916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196975"/>
            <a:ext cx="1077913" cy="1222375"/>
          </a:xfrm>
          <a:prstGeom prst="rect">
            <a:avLst/>
          </a:prstGeom>
          <a:noFill/>
        </p:spPr>
      </p:pic>
      <p:sp>
        <p:nvSpPr>
          <p:cNvPr id="463878" name="AutoShape 6"/>
          <p:cNvSpPr>
            <a:spLocks noChangeArrowheads="1"/>
          </p:cNvSpPr>
          <p:nvPr/>
        </p:nvSpPr>
        <p:spPr bwMode="auto">
          <a:xfrm>
            <a:off x="2627313" y="1052513"/>
            <a:ext cx="3384550" cy="1511300"/>
          </a:xfrm>
          <a:prstGeom prst="wedgeRoundRectCallout">
            <a:avLst>
              <a:gd name="adj1" fmla="val -81991"/>
              <a:gd name="adj2" fmla="val 29412"/>
              <a:gd name="adj3" fmla="val 16667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/>
              <a:t>I’m Alice </a:t>
            </a:r>
            <a:r>
              <a:rPr lang="en-US" sz="2600" b="0">
                <a:cs typeface="Arial" charset="0"/>
              </a:rPr>
              <a:t/>
            </a:r>
            <a:br>
              <a:rPr lang="en-US" sz="2600" b="0">
                <a:cs typeface="Arial" charset="0"/>
              </a:rPr>
            </a:br>
            <a:r>
              <a:rPr lang="en-US" sz="2600" b="0">
                <a:cs typeface="Arial" charset="0"/>
              </a:rPr>
              <a:t>my PIN is IMAB52</a:t>
            </a:r>
          </a:p>
          <a:p>
            <a:pPr algn="ctr"/>
            <a:r>
              <a:rPr lang="en-US" sz="2600" b="0"/>
              <a:t>I want </a:t>
            </a:r>
            <a:r>
              <a:rPr lang="en-US" sz="2600" b="0">
                <a:cs typeface="Arial" charset="0"/>
              </a:rPr>
              <a:t>$25</a:t>
            </a:r>
          </a:p>
        </p:txBody>
      </p:sp>
      <p:sp>
        <p:nvSpPr>
          <p:cNvPr id="463885" name="AutoShape 13"/>
          <p:cNvSpPr>
            <a:spLocks noChangeArrowheads="1"/>
          </p:cNvSpPr>
          <p:nvPr/>
        </p:nvSpPr>
        <p:spPr bwMode="auto">
          <a:xfrm>
            <a:off x="2771775" y="3141663"/>
            <a:ext cx="4248150" cy="792162"/>
          </a:xfrm>
          <a:prstGeom prst="wedgeRoundRectCallout">
            <a:avLst>
              <a:gd name="adj1" fmla="val 73394"/>
              <a:gd name="adj2" fmla="val -176454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/>
              <a:t>Sorry, I’m out of order</a:t>
            </a:r>
            <a:endParaRPr lang="en-US" sz="2600" b="0">
              <a:cs typeface="Arial" charset="0"/>
            </a:endParaRPr>
          </a:p>
        </p:txBody>
      </p:sp>
      <p:sp>
        <p:nvSpPr>
          <p:cNvPr id="463886" name="AutoShape 14"/>
          <p:cNvSpPr>
            <a:spLocks noChangeArrowheads="1"/>
          </p:cNvSpPr>
          <p:nvPr/>
        </p:nvSpPr>
        <p:spPr bwMode="auto">
          <a:xfrm>
            <a:off x="5795963" y="260350"/>
            <a:ext cx="2087562" cy="1439863"/>
          </a:xfrm>
          <a:prstGeom prst="cloudCallout">
            <a:avLst>
              <a:gd name="adj1" fmla="val 52889"/>
              <a:gd name="adj2" fmla="val 23319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/>
            <a:r>
              <a:rPr lang="en-US" sz="2600" b="0"/>
              <a:t>Alice: </a:t>
            </a:r>
            <a:br>
              <a:rPr lang="en-US" sz="2600" b="0"/>
            </a:br>
            <a:r>
              <a:rPr lang="en-US" sz="2600" b="0"/>
              <a:t>I</a:t>
            </a:r>
            <a:r>
              <a:rPr lang="en-US" sz="2600" b="0">
                <a:cs typeface="Arial" charset="0"/>
              </a:rPr>
              <a:t>MAB52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638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8" grpId="0" animBg="1"/>
      <p:bldP spid="463885" grpId="0" animBg="1"/>
      <p:bldP spid="4638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946150" y="1196975"/>
            <a:ext cx="1033463" cy="1584325"/>
            <a:chOff x="1791" y="572"/>
            <a:chExt cx="1659" cy="2541"/>
          </a:xfrm>
        </p:grpSpPr>
        <p:sp>
          <p:nvSpPr>
            <p:cNvPr id="467982" name="AutoShape 14"/>
            <p:cNvSpPr>
              <a:spLocks noChangeAspect="1" noChangeArrowheads="1"/>
            </p:cNvSpPr>
            <p:nvPr/>
          </p:nvSpPr>
          <p:spPr bwMode="auto">
            <a:xfrm rot="12426342">
              <a:off x="3134" y="655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467983" name="AutoShape 15"/>
            <p:cNvSpPr>
              <a:spLocks noChangeAspect="1" noChangeArrowheads="1"/>
            </p:cNvSpPr>
            <p:nvPr/>
          </p:nvSpPr>
          <p:spPr bwMode="auto">
            <a:xfrm>
              <a:off x="2054" y="572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467984" name="AutoShape 16"/>
            <p:cNvSpPr>
              <a:spLocks noChangeAspect="1" noChangeArrowheads="1" noTextEdit="1"/>
            </p:cNvSpPr>
            <p:nvPr/>
          </p:nvSpPr>
          <p:spPr bwMode="auto">
            <a:xfrm>
              <a:off x="1791" y="738"/>
              <a:ext cx="1564" cy="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85" name="Freeform 17"/>
            <p:cNvSpPr>
              <a:spLocks noChangeAspect="1"/>
            </p:cNvSpPr>
            <p:nvPr/>
          </p:nvSpPr>
          <p:spPr bwMode="auto">
            <a:xfrm>
              <a:off x="1805" y="754"/>
              <a:ext cx="1522" cy="2030"/>
            </a:xfrm>
            <a:custGeom>
              <a:avLst/>
              <a:gdLst/>
              <a:ahLst/>
              <a:cxnLst>
                <a:cxn ang="0">
                  <a:pos x="3314" y="282"/>
                </a:cxn>
                <a:cxn ang="0">
                  <a:pos x="3538" y="459"/>
                </a:cxn>
                <a:cxn ang="0">
                  <a:pos x="3696" y="698"/>
                </a:cxn>
                <a:cxn ang="0">
                  <a:pos x="3826" y="856"/>
                </a:cxn>
                <a:cxn ang="0">
                  <a:pos x="3988" y="990"/>
                </a:cxn>
                <a:cxn ang="0">
                  <a:pos x="4096" y="1342"/>
                </a:cxn>
                <a:cxn ang="0">
                  <a:pos x="4109" y="2034"/>
                </a:cxn>
                <a:cxn ang="0">
                  <a:pos x="3975" y="2716"/>
                </a:cxn>
                <a:cxn ang="0">
                  <a:pos x="3875" y="2995"/>
                </a:cxn>
                <a:cxn ang="0">
                  <a:pos x="3827" y="3099"/>
                </a:cxn>
                <a:cxn ang="0">
                  <a:pos x="3789" y="3200"/>
                </a:cxn>
                <a:cxn ang="0">
                  <a:pos x="3878" y="3145"/>
                </a:cxn>
                <a:cxn ang="0">
                  <a:pos x="3986" y="3099"/>
                </a:cxn>
                <a:cxn ang="0">
                  <a:pos x="4107" y="3165"/>
                </a:cxn>
                <a:cxn ang="0">
                  <a:pos x="4154" y="3389"/>
                </a:cxn>
                <a:cxn ang="0">
                  <a:pos x="4114" y="3621"/>
                </a:cxn>
                <a:cxn ang="0">
                  <a:pos x="3968" y="3863"/>
                </a:cxn>
                <a:cxn ang="0">
                  <a:pos x="3730" y="4084"/>
                </a:cxn>
                <a:cxn ang="0">
                  <a:pos x="3457" y="4239"/>
                </a:cxn>
                <a:cxn ang="0">
                  <a:pos x="3220" y="4550"/>
                </a:cxn>
                <a:cxn ang="0">
                  <a:pos x="2882" y="4970"/>
                </a:cxn>
                <a:cxn ang="0">
                  <a:pos x="2492" y="5350"/>
                </a:cxn>
                <a:cxn ang="0">
                  <a:pos x="2172" y="5488"/>
                </a:cxn>
                <a:cxn ang="0">
                  <a:pos x="1833" y="5543"/>
                </a:cxn>
                <a:cxn ang="0">
                  <a:pos x="1390" y="5370"/>
                </a:cxn>
                <a:cxn ang="0">
                  <a:pos x="940" y="4867"/>
                </a:cxn>
                <a:cxn ang="0">
                  <a:pos x="712" y="4228"/>
                </a:cxn>
                <a:cxn ang="0">
                  <a:pos x="630" y="3979"/>
                </a:cxn>
                <a:cxn ang="0">
                  <a:pos x="544" y="3991"/>
                </a:cxn>
                <a:cxn ang="0">
                  <a:pos x="447" y="3959"/>
                </a:cxn>
                <a:cxn ang="0">
                  <a:pos x="273" y="3844"/>
                </a:cxn>
                <a:cxn ang="0">
                  <a:pos x="105" y="3637"/>
                </a:cxn>
                <a:cxn ang="0">
                  <a:pos x="3" y="3397"/>
                </a:cxn>
                <a:cxn ang="0">
                  <a:pos x="14" y="3196"/>
                </a:cxn>
                <a:cxn ang="0">
                  <a:pos x="97" y="3026"/>
                </a:cxn>
                <a:cxn ang="0">
                  <a:pos x="241" y="2937"/>
                </a:cxn>
                <a:cxn ang="0">
                  <a:pos x="335" y="2920"/>
                </a:cxn>
                <a:cxn ang="0">
                  <a:pos x="428" y="2937"/>
                </a:cxn>
                <a:cxn ang="0">
                  <a:pos x="474" y="2968"/>
                </a:cxn>
                <a:cxn ang="0">
                  <a:pos x="497" y="2982"/>
                </a:cxn>
                <a:cxn ang="0">
                  <a:pos x="522" y="2993"/>
                </a:cxn>
                <a:cxn ang="0">
                  <a:pos x="508" y="2799"/>
                </a:cxn>
                <a:cxn ang="0">
                  <a:pos x="509" y="2593"/>
                </a:cxn>
                <a:cxn ang="0">
                  <a:pos x="482" y="2355"/>
                </a:cxn>
                <a:cxn ang="0">
                  <a:pos x="480" y="2016"/>
                </a:cxn>
                <a:cxn ang="0">
                  <a:pos x="527" y="1675"/>
                </a:cxn>
                <a:cxn ang="0">
                  <a:pos x="640" y="1307"/>
                </a:cxn>
                <a:cxn ang="0">
                  <a:pos x="896" y="976"/>
                </a:cxn>
                <a:cxn ang="0">
                  <a:pos x="1238" y="719"/>
                </a:cxn>
                <a:cxn ang="0">
                  <a:pos x="1318" y="548"/>
                </a:cxn>
                <a:cxn ang="0">
                  <a:pos x="1454" y="413"/>
                </a:cxn>
                <a:cxn ang="0">
                  <a:pos x="1627" y="266"/>
                </a:cxn>
                <a:cxn ang="0">
                  <a:pos x="1897" y="155"/>
                </a:cxn>
                <a:cxn ang="0">
                  <a:pos x="2176" y="68"/>
                </a:cxn>
                <a:cxn ang="0">
                  <a:pos x="2443" y="4"/>
                </a:cxn>
                <a:cxn ang="0">
                  <a:pos x="2723" y="17"/>
                </a:cxn>
                <a:cxn ang="0">
                  <a:pos x="2969" y="117"/>
                </a:cxn>
              </a:cxnLst>
              <a:rect l="0" t="0" r="r" b="b"/>
              <a:pathLst>
                <a:path w="4154" h="5543">
                  <a:moveTo>
                    <a:pt x="3156" y="179"/>
                  </a:moveTo>
                  <a:lnTo>
                    <a:pt x="3235" y="230"/>
                  </a:lnTo>
                  <a:lnTo>
                    <a:pt x="3314" y="282"/>
                  </a:lnTo>
                  <a:lnTo>
                    <a:pt x="3393" y="337"/>
                  </a:lnTo>
                  <a:lnTo>
                    <a:pt x="3469" y="396"/>
                  </a:lnTo>
                  <a:lnTo>
                    <a:pt x="3538" y="459"/>
                  </a:lnTo>
                  <a:lnTo>
                    <a:pt x="3601" y="529"/>
                  </a:lnTo>
                  <a:lnTo>
                    <a:pt x="3653" y="608"/>
                  </a:lnTo>
                  <a:lnTo>
                    <a:pt x="3696" y="698"/>
                  </a:lnTo>
                  <a:lnTo>
                    <a:pt x="3727" y="760"/>
                  </a:lnTo>
                  <a:lnTo>
                    <a:pt x="3772" y="812"/>
                  </a:lnTo>
                  <a:lnTo>
                    <a:pt x="3826" y="856"/>
                  </a:lnTo>
                  <a:lnTo>
                    <a:pt x="3884" y="898"/>
                  </a:lnTo>
                  <a:lnTo>
                    <a:pt x="3938" y="941"/>
                  </a:lnTo>
                  <a:lnTo>
                    <a:pt x="3988" y="990"/>
                  </a:lnTo>
                  <a:lnTo>
                    <a:pt x="4026" y="1049"/>
                  </a:lnTo>
                  <a:lnTo>
                    <a:pt x="4048" y="1124"/>
                  </a:lnTo>
                  <a:lnTo>
                    <a:pt x="4096" y="1342"/>
                  </a:lnTo>
                  <a:lnTo>
                    <a:pt x="4121" y="1568"/>
                  </a:lnTo>
                  <a:lnTo>
                    <a:pt x="4123" y="1799"/>
                  </a:lnTo>
                  <a:lnTo>
                    <a:pt x="4109" y="2034"/>
                  </a:lnTo>
                  <a:lnTo>
                    <a:pt x="4076" y="2265"/>
                  </a:lnTo>
                  <a:lnTo>
                    <a:pt x="4031" y="2495"/>
                  </a:lnTo>
                  <a:lnTo>
                    <a:pt x="3975" y="2716"/>
                  </a:lnTo>
                  <a:lnTo>
                    <a:pt x="3913" y="2930"/>
                  </a:lnTo>
                  <a:lnTo>
                    <a:pt x="3893" y="2961"/>
                  </a:lnTo>
                  <a:lnTo>
                    <a:pt x="3875" y="2995"/>
                  </a:lnTo>
                  <a:lnTo>
                    <a:pt x="3858" y="3028"/>
                  </a:lnTo>
                  <a:lnTo>
                    <a:pt x="3843" y="3065"/>
                  </a:lnTo>
                  <a:lnTo>
                    <a:pt x="3827" y="3099"/>
                  </a:lnTo>
                  <a:lnTo>
                    <a:pt x="3813" y="3134"/>
                  </a:lnTo>
                  <a:lnTo>
                    <a:pt x="3801" y="3166"/>
                  </a:lnTo>
                  <a:lnTo>
                    <a:pt x="3789" y="3200"/>
                  </a:lnTo>
                  <a:lnTo>
                    <a:pt x="3816" y="3185"/>
                  </a:lnTo>
                  <a:lnTo>
                    <a:pt x="3847" y="3166"/>
                  </a:lnTo>
                  <a:lnTo>
                    <a:pt x="3878" y="3145"/>
                  </a:lnTo>
                  <a:lnTo>
                    <a:pt x="3913" y="3125"/>
                  </a:lnTo>
                  <a:lnTo>
                    <a:pt x="3948" y="3109"/>
                  </a:lnTo>
                  <a:lnTo>
                    <a:pt x="3986" y="3099"/>
                  </a:lnTo>
                  <a:lnTo>
                    <a:pt x="4026" y="3096"/>
                  </a:lnTo>
                  <a:lnTo>
                    <a:pt x="4069" y="3107"/>
                  </a:lnTo>
                  <a:lnTo>
                    <a:pt x="4107" y="3165"/>
                  </a:lnTo>
                  <a:lnTo>
                    <a:pt x="4134" y="3235"/>
                  </a:lnTo>
                  <a:lnTo>
                    <a:pt x="4148" y="3310"/>
                  </a:lnTo>
                  <a:lnTo>
                    <a:pt x="4154" y="3389"/>
                  </a:lnTo>
                  <a:lnTo>
                    <a:pt x="4147" y="3468"/>
                  </a:lnTo>
                  <a:lnTo>
                    <a:pt x="4134" y="3546"/>
                  </a:lnTo>
                  <a:lnTo>
                    <a:pt x="4114" y="3621"/>
                  </a:lnTo>
                  <a:lnTo>
                    <a:pt x="4090" y="3689"/>
                  </a:lnTo>
                  <a:lnTo>
                    <a:pt x="4033" y="3777"/>
                  </a:lnTo>
                  <a:lnTo>
                    <a:pt x="3968" y="3863"/>
                  </a:lnTo>
                  <a:lnTo>
                    <a:pt x="3895" y="3943"/>
                  </a:lnTo>
                  <a:lnTo>
                    <a:pt x="3816" y="4018"/>
                  </a:lnTo>
                  <a:lnTo>
                    <a:pt x="3730" y="4084"/>
                  </a:lnTo>
                  <a:lnTo>
                    <a:pt x="3642" y="4143"/>
                  </a:lnTo>
                  <a:lnTo>
                    <a:pt x="3549" y="4194"/>
                  </a:lnTo>
                  <a:lnTo>
                    <a:pt x="3457" y="4239"/>
                  </a:lnTo>
                  <a:lnTo>
                    <a:pt x="3384" y="4239"/>
                  </a:lnTo>
                  <a:lnTo>
                    <a:pt x="3308" y="4397"/>
                  </a:lnTo>
                  <a:lnTo>
                    <a:pt x="3220" y="4550"/>
                  </a:lnTo>
                  <a:lnTo>
                    <a:pt x="3116" y="4695"/>
                  </a:lnTo>
                  <a:lnTo>
                    <a:pt x="3004" y="4836"/>
                  </a:lnTo>
                  <a:lnTo>
                    <a:pt x="2882" y="4970"/>
                  </a:lnTo>
                  <a:lnTo>
                    <a:pt x="2754" y="5101"/>
                  </a:lnTo>
                  <a:lnTo>
                    <a:pt x="2623" y="5226"/>
                  </a:lnTo>
                  <a:lnTo>
                    <a:pt x="2492" y="5350"/>
                  </a:lnTo>
                  <a:lnTo>
                    <a:pt x="2388" y="5399"/>
                  </a:lnTo>
                  <a:lnTo>
                    <a:pt x="2281" y="5447"/>
                  </a:lnTo>
                  <a:lnTo>
                    <a:pt x="2172" y="5488"/>
                  </a:lnTo>
                  <a:lnTo>
                    <a:pt x="2061" y="5522"/>
                  </a:lnTo>
                  <a:lnTo>
                    <a:pt x="1947" y="5540"/>
                  </a:lnTo>
                  <a:lnTo>
                    <a:pt x="1833" y="5543"/>
                  </a:lnTo>
                  <a:lnTo>
                    <a:pt x="1716" y="5524"/>
                  </a:lnTo>
                  <a:lnTo>
                    <a:pt x="1601" y="5485"/>
                  </a:lnTo>
                  <a:lnTo>
                    <a:pt x="1390" y="5370"/>
                  </a:lnTo>
                  <a:lnTo>
                    <a:pt x="1211" y="5225"/>
                  </a:lnTo>
                  <a:lnTo>
                    <a:pt x="1062" y="5056"/>
                  </a:lnTo>
                  <a:lnTo>
                    <a:pt x="940" y="4867"/>
                  </a:lnTo>
                  <a:lnTo>
                    <a:pt x="841" y="4661"/>
                  </a:lnTo>
                  <a:lnTo>
                    <a:pt x="767" y="4447"/>
                  </a:lnTo>
                  <a:lnTo>
                    <a:pt x="712" y="4228"/>
                  </a:lnTo>
                  <a:lnTo>
                    <a:pt x="677" y="4010"/>
                  </a:lnTo>
                  <a:lnTo>
                    <a:pt x="657" y="3959"/>
                  </a:lnTo>
                  <a:lnTo>
                    <a:pt x="630" y="3979"/>
                  </a:lnTo>
                  <a:lnTo>
                    <a:pt x="603" y="3991"/>
                  </a:lnTo>
                  <a:lnTo>
                    <a:pt x="574" y="3994"/>
                  </a:lnTo>
                  <a:lnTo>
                    <a:pt x="544" y="3991"/>
                  </a:lnTo>
                  <a:lnTo>
                    <a:pt x="512" y="3983"/>
                  </a:lnTo>
                  <a:lnTo>
                    <a:pt x="480" y="3972"/>
                  </a:lnTo>
                  <a:lnTo>
                    <a:pt x="447" y="3959"/>
                  </a:lnTo>
                  <a:lnTo>
                    <a:pt x="418" y="3948"/>
                  </a:lnTo>
                  <a:lnTo>
                    <a:pt x="342" y="3898"/>
                  </a:lnTo>
                  <a:lnTo>
                    <a:pt x="273" y="3844"/>
                  </a:lnTo>
                  <a:lnTo>
                    <a:pt x="210" y="3779"/>
                  </a:lnTo>
                  <a:lnTo>
                    <a:pt x="155" y="3711"/>
                  </a:lnTo>
                  <a:lnTo>
                    <a:pt x="105" y="3637"/>
                  </a:lnTo>
                  <a:lnTo>
                    <a:pt x="63" y="3558"/>
                  </a:lnTo>
                  <a:lnTo>
                    <a:pt x="28" y="3477"/>
                  </a:lnTo>
                  <a:lnTo>
                    <a:pt x="3" y="3397"/>
                  </a:lnTo>
                  <a:lnTo>
                    <a:pt x="0" y="3330"/>
                  </a:lnTo>
                  <a:lnTo>
                    <a:pt x="4" y="3262"/>
                  </a:lnTo>
                  <a:lnTo>
                    <a:pt x="14" y="3196"/>
                  </a:lnTo>
                  <a:lnTo>
                    <a:pt x="32" y="3135"/>
                  </a:lnTo>
                  <a:lnTo>
                    <a:pt x="58" y="3076"/>
                  </a:lnTo>
                  <a:lnTo>
                    <a:pt x="97" y="3026"/>
                  </a:lnTo>
                  <a:lnTo>
                    <a:pt x="146" y="2983"/>
                  </a:lnTo>
                  <a:lnTo>
                    <a:pt x="211" y="2951"/>
                  </a:lnTo>
                  <a:lnTo>
                    <a:pt x="241" y="2937"/>
                  </a:lnTo>
                  <a:lnTo>
                    <a:pt x="273" y="2927"/>
                  </a:lnTo>
                  <a:lnTo>
                    <a:pt x="302" y="2921"/>
                  </a:lnTo>
                  <a:lnTo>
                    <a:pt x="335" y="2920"/>
                  </a:lnTo>
                  <a:lnTo>
                    <a:pt x="366" y="2921"/>
                  </a:lnTo>
                  <a:lnTo>
                    <a:pt x="397" y="2927"/>
                  </a:lnTo>
                  <a:lnTo>
                    <a:pt x="428" y="2937"/>
                  </a:lnTo>
                  <a:lnTo>
                    <a:pt x="460" y="2951"/>
                  </a:lnTo>
                  <a:lnTo>
                    <a:pt x="467" y="2959"/>
                  </a:lnTo>
                  <a:lnTo>
                    <a:pt x="474" y="2968"/>
                  </a:lnTo>
                  <a:lnTo>
                    <a:pt x="481" y="2973"/>
                  </a:lnTo>
                  <a:lnTo>
                    <a:pt x="489" y="2979"/>
                  </a:lnTo>
                  <a:lnTo>
                    <a:pt x="497" y="2982"/>
                  </a:lnTo>
                  <a:lnTo>
                    <a:pt x="505" y="2986"/>
                  </a:lnTo>
                  <a:lnTo>
                    <a:pt x="513" y="2989"/>
                  </a:lnTo>
                  <a:lnTo>
                    <a:pt x="522" y="2993"/>
                  </a:lnTo>
                  <a:lnTo>
                    <a:pt x="513" y="2931"/>
                  </a:lnTo>
                  <a:lnTo>
                    <a:pt x="511" y="2866"/>
                  </a:lnTo>
                  <a:lnTo>
                    <a:pt x="508" y="2799"/>
                  </a:lnTo>
                  <a:lnTo>
                    <a:pt x="508" y="2731"/>
                  </a:lnTo>
                  <a:lnTo>
                    <a:pt x="508" y="2661"/>
                  </a:lnTo>
                  <a:lnTo>
                    <a:pt x="509" y="2593"/>
                  </a:lnTo>
                  <a:lnTo>
                    <a:pt x="509" y="2526"/>
                  </a:lnTo>
                  <a:lnTo>
                    <a:pt x="511" y="2464"/>
                  </a:lnTo>
                  <a:lnTo>
                    <a:pt x="482" y="2355"/>
                  </a:lnTo>
                  <a:lnTo>
                    <a:pt x="471" y="2244"/>
                  </a:lnTo>
                  <a:lnTo>
                    <a:pt x="470" y="2130"/>
                  </a:lnTo>
                  <a:lnTo>
                    <a:pt x="480" y="2016"/>
                  </a:lnTo>
                  <a:lnTo>
                    <a:pt x="492" y="1901"/>
                  </a:lnTo>
                  <a:lnTo>
                    <a:pt x="511" y="1787"/>
                  </a:lnTo>
                  <a:lnTo>
                    <a:pt x="527" y="1675"/>
                  </a:lnTo>
                  <a:lnTo>
                    <a:pt x="543" y="1570"/>
                  </a:lnTo>
                  <a:lnTo>
                    <a:pt x="582" y="1433"/>
                  </a:lnTo>
                  <a:lnTo>
                    <a:pt x="640" y="1307"/>
                  </a:lnTo>
                  <a:lnTo>
                    <a:pt x="713" y="1188"/>
                  </a:lnTo>
                  <a:lnTo>
                    <a:pt x="800" y="1078"/>
                  </a:lnTo>
                  <a:lnTo>
                    <a:pt x="896" y="976"/>
                  </a:lnTo>
                  <a:lnTo>
                    <a:pt x="1004" y="881"/>
                  </a:lnTo>
                  <a:lnTo>
                    <a:pt x="1117" y="795"/>
                  </a:lnTo>
                  <a:lnTo>
                    <a:pt x="1238" y="719"/>
                  </a:lnTo>
                  <a:lnTo>
                    <a:pt x="1255" y="655"/>
                  </a:lnTo>
                  <a:lnTo>
                    <a:pt x="1283" y="600"/>
                  </a:lnTo>
                  <a:lnTo>
                    <a:pt x="1318" y="548"/>
                  </a:lnTo>
                  <a:lnTo>
                    <a:pt x="1362" y="501"/>
                  </a:lnTo>
                  <a:lnTo>
                    <a:pt x="1407" y="456"/>
                  </a:lnTo>
                  <a:lnTo>
                    <a:pt x="1454" y="413"/>
                  </a:lnTo>
                  <a:lnTo>
                    <a:pt x="1502" y="368"/>
                  </a:lnTo>
                  <a:lnTo>
                    <a:pt x="1549" y="324"/>
                  </a:lnTo>
                  <a:lnTo>
                    <a:pt x="1627" y="266"/>
                  </a:lnTo>
                  <a:lnTo>
                    <a:pt x="1715" y="222"/>
                  </a:lnTo>
                  <a:lnTo>
                    <a:pt x="1805" y="186"/>
                  </a:lnTo>
                  <a:lnTo>
                    <a:pt x="1897" y="155"/>
                  </a:lnTo>
                  <a:lnTo>
                    <a:pt x="1990" y="127"/>
                  </a:lnTo>
                  <a:lnTo>
                    <a:pt x="2085" y="99"/>
                  </a:lnTo>
                  <a:lnTo>
                    <a:pt x="2176" y="68"/>
                  </a:lnTo>
                  <a:lnTo>
                    <a:pt x="2265" y="34"/>
                  </a:lnTo>
                  <a:lnTo>
                    <a:pt x="2352" y="16"/>
                  </a:lnTo>
                  <a:lnTo>
                    <a:pt x="2443" y="4"/>
                  </a:lnTo>
                  <a:lnTo>
                    <a:pt x="2537" y="0"/>
                  </a:lnTo>
                  <a:lnTo>
                    <a:pt x="2632" y="4"/>
                  </a:lnTo>
                  <a:lnTo>
                    <a:pt x="2723" y="17"/>
                  </a:lnTo>
                  <a:lnTo>
                    <a:pt x="2812" y="39"/>
                  </a:lnTo>
                  <a:lnTo>
                    <a:pt x="2895" y="72"/>
                  </a:lnTo>
                  <a:lnTo>
                    <a:pt x="2969" y="117"/>
                  </a:lnTo>
                  <a:lnTo>
                    <a:pt x="3156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86" name="Freeform 18"/>
            <p:cNvSpPr>
              <a:spLocks noChangeAspect="1"/>
            </p:cNvSpPr>
            <p:nvPr/>
          </p:nvSpPr>
          <p:spPr bwMode="auto">
            <a:xfrm>
              <a:off x="2619" y="801"/>
              <a:ext cx="270" cy="114"/>
            </a:xfrm>
            <a:custGeom>
              <a:avLst/>
              <a:gdLst/>
              <a:ahLst/>
              <a:cxnLst>
                <a:cxn ang="0">
                  <a:pos x="190" y="7"/>
                </a:cxn>
                <a:cxn ang="0">
                  <a:pos x="187" y="22"/>
                </a:cxn>
                <a:cxn ang="0">
                  <a:pos x="218" y="42"/>
                </a:cxn>
                <a:cxn ang="0">
                  <a:pos x="286" y="55"/>
                </a:cxn>
                <a:cxn ang="0">
                  <a:pos x="356" y="55"/>
                </a:cxn>
                <a:cxn ang="0">
                  <a:pos x="424" y="52"/>
                </a:cxn>
                <a:cxn ang="0">
                  <a:pos x="422" y="63"/>
                </a:cxn>
                <a:cxn ang="0">
                  <a:pos x="348" y="73"/>
                </a:cxn>
                <a:cxn ang="0">
                  <a:pos x="272" y="81"/>
                </a:cxn>
                <a:cxn ang="0">
                  <a:pos x="209" y="108"/>
                </a:cxn>
                <a:cxn ang="0">
                  <a:pos x="223" y="143"/>
                </a:cxn>
                <a:cxn ang="0">
                  <a:pos x="304" y="141"/>
                </a:cxn>
                <a:cxn ang="0">
                  <a:pos x="389" y="132"/>
                </a:cxn>
                <a:cxn ang="0">
                  <a:pos x="472" y="149"/>
                </a:cxn>
                <a:cxn ang="0">
                  <a:pos x="633" y="177"/>
                </a:cxn>
                <a:cxn ang="0">
                  <a:pos x="580" y="176"/>
                </a:cxn>
                <a:cxn ang="0">
                  <a:pos x="524" y="170"/>
                </a:cxn>
                <a:cxn ang="0">
                  <a:pos x="474" y="177"/>
                </a:cxn>
                <a:cxn ang="0">
                  <a:pos x="446" y="218"/>
                </a:cxn>
                <a:cxn ang="0">
                  <a:pos x="515" y="236"/>
                </a:cxn>
                <a:cxn ang="0">
                  <a:pos x="587" y="252"/>
                </a:cxn>
                <a:cxn ang="0">
                  <a:pos x="660" y="260"/>
                </a:cxn>
                <a:cxn ang="0">
                  <a:pos x="737" y="270"/>
                </a:cxn>
                <a:cxn ang="0">
                  <a:pos x="586" y="270"/>
                </a:cxn>
                <a:cxn ang="0">
                  <a:pos x="431" y="274"/>
                </a:cxn>
                <a:cxn ang="0">
                  <a:pos x="276" y="286"/>
                </a:cxn>
                <a:cxn ang="0">
                  <a:pos x="126" y="311"/>
                </a:cxn>
                <a:cxn ang="0">
                  <a:pos x="183" y="277"/>
                </a:cxn>
                <a:cxn ang="0">
                  <a:pos x="254" y="262"/>
                </a:cxn>
                <a:cxn ang="0">
                  <a:pos x="321" y="239"/>
                </a:cxn>
                <a:cxn ang="0">
                  <a:pos x="375" y="197"/>
                </a:cxn>
                <a:cxn ang="0">
                  <a:pos x="304" y="173"/>
                </a:cxn>
                <a:cxn ang="0">
                  <a:pos x="227" y="183"/>
                </a:cxn>
                <a:cxn ang="0">
                  <a:pos x="147" y="210"/>
                </a:cxn>
                <a:cxn ang="0">
                  <a:pos x="74" y="239"/>
                </a:cxn>
                <a:cxn ang="0">
                  <a:pos x="90" y="219"/>
                </a:cxn>
                <a:cxn ang="0">
                  <a:pos x="100" y="188"/>
                </a:cxn>
                <a:cxn ang="0">
                  <a:pos x="103" y="153"/>
                </a:cxn>
                <a:cxn ang="0">
                  <a:pos x="104" y="125"/>
                </a:cxn>
                <a:cxn ang="0">
                  <a:pos x="76" y="104"/>
                </a:cxn>
                <a:cxn ang="0">
                  <a:pos x="40" y="101"/>
                </a:cxn>
                <a:cxn ang="0">
                  <a:pos x="9" y="104"/>
                </a:cxn>
                <a:cxn ang="0">
                  <a:pos x="26" y="93"/>
                </a:cxn>
                <a:cxn ang="0">
                  <a:pos x="85" y="80"/>
                </a:cxn>
                <a:cxn ang="0">
                  <a:pos x="141" y="65"/>
                </a:cxn>
                <a:cxn ang="0">
                  <a:pos x="173" y="29"/>
                </a:cxn>
                <a:cxn ang="0">
                  <a:pos x="197" y="0"/>
                </a:cxn>
              </a:cxnLst>
              <a:rect l="0" t="0" r="r" b="b"/>
              <a:pathLst>
                <a:path w="737" h="311">
                  <a:moveTo>
                    <a:pt x="197" y="0"/>
                  </a:moveTo>
                  <a:lnTo>
                    <a:pt x="190" y="7"/>
                  </a:lnTo>
                  <a:lnTo>
                    <a:pt x="187" y="15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218" y="42"/>
                  </a:lnTo>
                  <a:lnTo>
                    <a:pt x="252" y="50"/>
                  </a:lnTo>
                  <a:lnTo>
                    <a:pt x="286" y="55"/>
                  </a:lnTo>
                  <a:lnTo>
                    <a:pt x="322" y="56"/>
                  </a:lnTo>
                  <a:lnTo>
                    <a:pt x="356" y="55"/>
                  </a:lnTo>
                  <a:lnTo>
                    <a:pt x="391" y="53"/>
                  </a:lnTo>
                  <a:lnTo>
                    <a:pt x="424" y="52"/>
                  </a:lnTo>
                  <a:lnTo>
                    <a:pt x="458" y="52"/>
                  </a:lnTo>
                  <a:lnTo>
                    <a:pt x="422" y="63"/>
                  </a:lnTo>
                  <a:lnTo>
                    <a:pt x="386" y="70"/>
                  </a:lnTo>
                  <a:lnTo>
                    <a:pt x="348" y="73"/>
                  </a:lnTo>
                  <a:lnTo>
                    <a:pt x="310" y="77"/>
                  </a:lnTo>
                  <a:lnTo>
                    <a:pt x="272" y="81"/>
                  </a:lnTo>
                  <a:lnTo>
                    <a:pt x="238" y="91"/>
                  </a:lnTo>
                  <a:lnTo>
                    <a:pt x="209" y="108"/>
                  </a:lnTo>
                  <a:lnTo>
                    <a:pt x="187" y="135"/>
                  </a:lnTo>
                  <a:lnTo>
                    <a:pt x="223" y="143"/>
                  </a:lnTo>
                  <a:lnTo>
                    <a:pt x="263" y="145"/>
                  </a:lnTo>
                  <a:lnTo>
                    <a:pt x="304" y="141"/>
                  </a:lnTo>
                  <a:lnTo>
                    <a:pt x="348" y="136"/>
                  </a:lnTo>
                  <a:lnTo>
                    <a:pt x="389" y="132"/>
                  </a:lnTo>
                  <a:lnTo>
                    <a:pt x="431" y="135"/>
                  </a:lnTo>
                  <a:lnTo>
                    <a:pt x="472" y="149"/>
                  </a:lnTo>
                  <a:lnTo>
                    <a:pt x="510" y="177"/>
                  </a:lnTo>
                  <a:lnTo>
                    <a:pt x="633" y="177"/>
                  </a:lnTo>
                  <a:lnTo>
                    <a:pt x="608" y="177"/>
                  </a:lnTo>
                  <a:lnTo>
                    <a:pt x="580" y="176"/>
                  </a:lnTo>
                  <a:lnTo>
                    <a:pt x="552" y="172"/>
                  </a:lnTo>
                  <a:lnTo>
                    <a:pt x="524" y="170"/>
                  </a:lnTo>
                  <a:lnTo>
                    <a:pt x="497" y="170"/>
                  </a:lnTo>
                  <a:lnTo>
                    <a:pt x="474" y="177"/>
                  </a:lnTo>
                  <a:lnTo>
                    <a:pt x="456" y="191"/>
                  </a:lnTo>
                  <a:lnTo>
                    <a:pt x="446" y="218"/>
                  </a:lnTo>
                  <a:lnTo>
                    <a:pt x="480" y="228"/>
                  </a:lnTo>
                  <a:lnTo>
                    <a:pt x="515" y="236"/>
                  </a:lnTo>
                  <a:lnTo>
                    <a:pt x="550" y="243"/>
                  </a:lnTo>
                  <a:lnTo>
                    <a:pt x="587" y="252"/>
                  </a:lnTo>
                  <a:lnTo>
                    <a:pt x="624" y="256"/>
                  </a:lnTo>
                  <a:lnTo>
                    <a:pt x="660" y="260"/>
                  </a:lnTo>
                  <a:lnTo>
                    <a:pt x="698" y="264"/>
                  </a:lnTo>
                  <a:lnTo>
                    <a:pt x="737" y="270"/>
                  </a:lnTo>
                  <a:lnTo>
                    <a:pt x="661" y="270"/>
                  </a:lnTo>
                  <a:lnTo>
                    <a:pt x="586" y="270"/>
                  </a:lnTo>
                  <a:lnTo>
                    <a:pt x="508" y="270"/>
                  </a:lnTo>
                  <a:lnTo>
                    <a:pt x="431" y="274"/>
                  </a:lnTo>
                  <a:lnTo>
                    <a:pt x="352" y="279"/>
                  </a:lnTo>
                  <a:lnTo>
                    <a:pt x="276" y="286"/>
                  </a:lnTo>
                  <a:lnTo>
                    <a:pt x="199" y="295"/>
                  </a:lnTo>
                  <a:lnTo>
                    <a:pt x="126" y="311"/>
                  </a:lnTo>
                  <a:lnTo>
                    <a:pt x="151" y="291"/>
                  </a:lnTo>
                  <a:lnTo>
                    <a:pt x="183" y="277"/>
                  </a:lnTo>
                  <a:lnTo>
                    <a:pt x="217" y="267"/>
                  </a:lnTo>
                  <a:lnTo>
                    <a:pt x="254" y="262"/>
                  </a:lnTo>
                  <a:lnTo>
                    <a:pt x="287" y="252"/>
                  </a:lnTo>
                  <a:lnTo>
                    <a:pt x="321" y="239"/>
                  </a:lnTo>
                  <a:lnTo>
                    <a:pt x="349" y="222"/>
                  </a:lnTo>
                  <a:lnTo>
                    <a:pt x="375" y="197"/>
                  </a:lnTo>
                  <a:lnTo>
                    <a:pt x="341" y="179"/>
                  </a:lnTo>
                  <a:lnTo>
                    <a:pt x="304" y="173"/>
                  </a:lnTo>
                  <a:lnTo>
                    <a:pt x="265" y="174"/>
                  </a:lnTo>
                  <a:lnTo>
                    <a:pt x="227" y="183"/>
                  </a:lnTo>
                  <a:lnTo>
                    <a:pt x="186" y="194"/>
                  </a:lnTo>
                  <a:lnTo>
                    <a:pt x="147" y="210"/>
                  </a:lnTo>
                  <a:lnTo>
                    <a:pt x="109" y="225"/>
                  </a:lnTo>
                  <a:lnTo>
                    <a:pt x="74" y="239"/>
                  </a:lnTo>
                  <a:lnTo>
                    <a:pt x="82" y="231"/>
                  </a:lnTo>
                  <a:lnTo>
                    <a:pt x="90" y="219"/>
                  </a:lnTo>
                  <a:lnTo>
                    <a:pt x="95" y="204"/>
                  </a:lnTo>
                  <a:lnTo>
                    <a:pt x="100" y="188"/>
                  </a:lnTo>
                  <a:lnTo>
                    <a:pt x="102" y="170"/>
                  </a:lnTo>
                  <a:lnTo>
                    <a:pt x="103" y="153"/>
                  </a:lnTo>
                  <a:lnTo>
                    <a:pt x="103" y="136"/>
                  </a:lnTo>
                  <a:lnTo>
                    <a:pt x="104" y="125"/>
                  </a:lnTo>
                  <a:lnTo>
                    <a:pt x="92" y="111"/>
                  </a:lnTo>
                  <a:lnTo>
                    <a:pt x="76" y="104"/>
                  </a:lnTo>
                  <a:lnTo>
                    <a:pt x="58" y="101"/>
                  </a:lnTo>
                  <a:lnTo>
                    <a:pt x="40" y="101"/>
                  </a:lnTo>
                  <a:lnTo>
                    <a:pt x="21" y="101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26" y="93"/>
                  </a:lnTo>
                  <a:lnTo>
                    <a:pt x="55" y="87"/>
                  </a:lnTo>
                  <a:lnTo>
                    <a:pt x="85" y="80"/>
                  </a:lnTo>
                  <a:lnTo>
                    <a:pt x="116" y="74"/>
                  </a:lnTo>
                  <a:lnTo>
                    <a:pt x="141" y="65"/>
                  </a:lnTo>
                  <a:lnTo>
                    <a:pt x="162" y="50"/>
                  </a:lnTo>
                  <a:lnTo>
                    <a:pt x="173" y="29"/>
                  </a:lnTo>
                  <a:lnTo>
                    <a:pt x="178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87" name="Freeform 19"/>
            <p:cNvSpPr>
              <a:spLocks noChangeAspect="1"/>
            </p:cNvSpPr>
            <p:nvPr/>
          </p:nvSpPr>
          <p:spPr bwMode="auto">
            <a:xfrm>
              <a:off x="2060" y="944"/>
              <a:ext cx="1140" cy="1801"/>
            </a:xfrm>
            <a:custGeom>
              <a:avLst/>
              <a:gdLst/>
              <a:ahLst/>
              <a:cxnLst>
                <a:cxn ang="0">
                  <a:pos x="1599" y="23"/>
                </a:cxn>
                <a:cxn ang="0">
                  <a:pos x="1609" y="56"/>
                </a:cxn>
                <a:cxn ang="0">
                  <a:pos x="1576" y="55"/>
                </a:cxn>
                <a:cxn ang="0">
                  <a:pos x="1540" y="102"/>
                </a:cxn>
                <a:cxn ang="0">
                  <a:pos x="1513" y="145"/>
                </a:cxn>
                <a:cxn ang="0">
                  <a:pos x="1619" y="158"/>
                </a:cxn>
                <a:cxn ang="0">
                  <a:pos x="1854" y="111"/>
                </a:cxn>
                <a:cxn ang="0">
                  <a:pos x="2095" y="94"/>
                </a:cxn>
                <a:cxn ang="0">
                  <a:pos x="2100" y="135"/>
                </a:cxn>
                <a:cxn ang="0">
                  <a:pos x="1973" y="175"/>
                </a:cxn>
                <a:cxn ang="0">
                  <a:pos x="1877" y="252"/>
                </a:cxn>
                <a:cxn ang="0">
                  <a:pos x="1931" y="265"/>
                </a:cxn>
                <a:cxn ang="0">
                  <a:pos x="1997" y="255"/>
                </a:cxn>
                <a:cxn ang="0">
                  <a:pos x="2072" y="235"/>
                </a:cxn>
                <a:cxn ang="0">
                  <a:pos x="2176" y="221"/>
                </a:cxn>
                <a:cxn ang="0">
                  <a:pos x="2287" y="223"/>
                </a:cxn>
                <a:cxn ang="0">
                  <a:pos x="2298" y="228"/>
                </a:cxn>
                <a:cxn ang="0">
                  <a:pos x="2261" y="239"/>
                </a:cxn>
                <a:cxn ang="0">
                  <a:pos x="2240" y="273"/>
                </a:cxn>
                <a:cxn ang="0">
                  <a:pos x="2441" y="280"/>
                </a:cxn>
                <a:cxn ang="0">
                  <a:pos x="2672" y="275"/>
                </a:cxn>
                <a:cxn ang="0">
                  <a:pos x="2894" y="304"/>
                </a:cxn>
                <a:cxn ang="0">
                  <a:pos x="2896" y="335"/>
                </a:cxn>
                <a:cxn ang="0">
                  <a:pos x="2918" y="349"/>
                </a:cxn>
                <a:cxn ang="0">
                  <a:pos x="2966" y="356"/>
                </a:cxn>
                <a:cxn ang="0">
                  <a:pos x="2982" y="489"/>
                </a:cxn>
                <a:cxn ang="0">
                  <a:pos x="3031" y="607"/>
                </a:cxn>
                <a:cxn ang="0">
                  <a:pos x="3098" y="928"/>
                </a:cxn>
                <a:cxn ang="0">
                  <a:pos x="3081" y="1666"/>
                </a:cxn>
                <a:cxn ang="0">
                  <a:pos x="2980" y="2406"/>
                </a:cxn>
                <a:cxn ang="0">
                  <a:pos x="2896" y="2847"/>
                </a:cxn>
                <a:cxn ang="0">
                  <a:pos x="2816" y="3147"/>
                </a:cxn>
                <a:cxn ang="0">
                  <a:pos x="2738" y="3451"/>
                </a:cxn>
                <a:cxn ang="0">
                  <a:pos x="2375" y="4114"/>
                </a:cxn>
                <a:cxn ang="0">
                  <a:pos x="1852" y="4671"/>
                </a:cxn>
                <a:cxn ang="0">
                  <a:pos x="1261" y="4918"/>
                </a:cxn>
                <a:cxn ang="0">
                  <a:pos x="886" y="4842"/>
                </a:cxn>
                <a:cxn ang="0">
                  <a:pos x="562" y="4624"/>
                </a:cxn>
                <a:cxn ang="0">
                  <a:pos x="268" y="4228"/>
                </a:cxn>
                <a:cxn ang="0">
                  <a:pos x="111" y="3720"/>
                </a:cxn>
                <a:cxn ang="0">
                  <a:pos x="11" y="3192"/>
                </a:cxn>
                <a:cxn ang="0">
                  <a:pos x="0" y="2852"/>
                </a:cxn>
                <a:cxn ang="0">
                  <a:pos x="33" y="2533"/>
                </a:cxn>
                <a:cxn ang="0">
                  <a:pos x="101" y="2184"/>
                </a:cxn>
                <a:cxn ang="0">
                  <a:pos x="170" y="1778"/>
                </a:cxn>
                <a:cxn ang="0">
                  <a:pos x="267" y="1371"/>
                </a:cxn>
                <a:cxn ang="0">
                  <a:pos x="372" y="995"/>
                </a:cxn>
                <a:cxn ang="0">
                  <a:pos x="475" y="627"/>
                </a:cxn>
                <a:cxn ang="0">
                  <a:pos x="654" y="304"/>
                </a:cxn>
                <a:cxn ang="0">
                  <a:pos x="737" y="259"/>
                </a:cxn>
                <a:cxn ang="0">
                  <a:pos x="818" y="217"/>
                </a:cxn>
                <a:cxn ang="0">
                  <a:pos x="921" y="192"/>
                </a:cxn>
                <a:cxn ang="0">
                  <a:pos x="1055" y="113"/>
                </a:cxn>
                <a:cxn ang="0">
                  <a:pos x="1197" y="83"/>
                </a:cxn>
                <a:cxn ang="0">
                  <a:pos x="1329" y="54"/>
                </a:cxn>
                <a:cxn ang="0">
                  <a:pos x="1461" y="11"/>
                </a:cxn>
                <a:cxn ang="0">
                  <a:pos x="1607" y="3"/>
                </a:cxn>
              </a:cxnLst>
              <a:rect l="0" t="0" r="r" b="b"/>
              <a:pathLst>
                <a:path w="3111" h="4918">
                  <a:moveTo>
                    <a:pt x="1607" y="3"/>
                  </a:moveTo>
                  <a:lnTo>
                    <a:pt x="1599" y="11"/>
                  </a:lnTo>
                  <a:lnTo>
                    <a:pt x="1599" y="23"/>
                  </a:lnTo>
                  <a:lnTo>
                    <a:pt x="1602" y="35"/>
                  </a:lnTo>
                  <a:lnTo>
                    <a:pt x="1607" y="48"/>
                  </a:lnTo>
                  <a:lnTo>
                    <a:pt x="1609" y="56"/>
                  </a:lnTo>
                  <a:lnTo>
                    <a:pt x="1607" y="62"/>
                  </a:lnTo>
                  <a:lnTo>
                    <a:pt x="1596" y="61"/>
                  </a:lnTo>
                  <a:lnTo>
                    <a:pt x="1576" y="55"/>
                  </a:lnTo>
                  <a:lnTo>
                    <a:pt x="1568" y="72"/>
                  </a:lnTo>
                  <a:lnTo>
                    <a:pt x="1555" y="87"/>
                  </a:lnTo>
                  <a:lnTo>
                    <a:pt x="1540" y="102"/>
                  </a:lnTo>
                  <a:lnTo>
                    <a:pt x="1526" y="117"/>
                  </a:lnTo>
                  <a:lnTo>
                    <a:pt x="1515" y="130"/>
                  </a:lnTo>
                  <a:lnTo>
                    <a:pt x="1513" y="145"/>
                  </a:lnTo>
                  <a:lnTo>
                    <a:pt x="1522" y="161"/>
                  </a:lnTo>
                  <a:lnTo>
                    <a:pt x="1545" y="180"/>
                  </a:lnTo>
                  <a:lnTo>
                    <a:pt x="1619" y="158"/>
                  </a:lnTo>
                  <a:lnTo>
                    <a:pt x="1696" y="140"/>
                  </a:lnTo>
                  <a:lnTo>
                    <a:pt x="1773" y="123"/>
                  </a:lnTo>
                  <a:lnTo>
                    <a:pt x="1854" y="111"/>
                  </a:lnTo>
                  <a:lnTo>
                    <a:pt x="1934" y="102"/>
                  </a:lnTo>
                  <a:lnTo>
                    <a:pt x="2014" y="96"/>
                  </a:lnTo>
                  <a:lnTo>
                    <a:pt x="2095" y="94"/>
                  </a:lnTo>
                  <a:lnTo>
                    <a:pt x="2178" y="97"/>
                  </a:lnTo>
                  <a:lnTo>
                    <a:pt x="2140" y="118"/>
                  </a:lnTo>
                  <a:lnTo>
                    <a:pt x="2100" y="135"/>
                  </a:lnTo>
                  <a:lnTo>
                    <a:pt x="2057" y="148"/>
                  </a:lnTo>
                  <a:lnTo>
                    <a:pt x="2015" y="162"/>
                  </a:lnTo>
                  <a:lnTo>
                    <a:pt x="1973" y="175"/>
                  </a:lnTo>
                  <a:lnTo>
                    <a:pt x="1937" y="193"/>
                  </a:lnTo>
                  <a:lnTo>
                    <a:pt x="1903" y="217"/>
                  </a:lnTo>
                  <a:lnTo>
                    <a:pt x="1877" y="252"/>
                  </a:lnTo>
                  <a:lnTo>
                    <a:pt x="1893" y="261"/>
                  </a:lnTo>
                  <a:lnTo>
                    <a:pt x="1911" y="265"/>
                  </a:lnTo>
                  <a:lnTo>
                    <a:pt x="1931" y="265"/>
                  </a:lnTo>
                  <a:lnTo>
                    <a:pt x="1952" y="263"/>
                  </a:lnTo>
                  <a:lnTo>
                    <a:pt x="1973" y="259"/>
                  </a:lnTo>
                  <a:lnTo>
                    <a:pt x="1997" y="255"/>
                  </a:lnTo>
                  <a:lnTo>
                    <a:pt x="2020" y="252"/>
                  </a:lnTo>
                  <a:lnTo>
                    <a:pt x="2043" y="252"/>
                  </a:lnTo>
                  <a:lnTo>
                    <a:pt x="2072" y="235"/>
                  </a:lnTo>
                  <a:lnTo>
                    <a:pt x="2104" y="227"/>
                  </a:lnTo>
                  <a:lnTo>
                    <a:pt x="2138" y="221"/>
                  </a:lnTo>
                  <a:lnTo>
                    <a:pt x="2176" y="221"/>
                  </a:lnTo>
                  <a:lnTo>
                    <a:pt x="2212" y="221"/>
                  </a:lnTo>
                  <a:lnTo>
                    <a:pt x="2250" y="223"/>
                  </a:lnTo>
                  <a:lnTo>
                    <a:pt x="2287" y="223"/>
                  </a:lnTo>
                  <a:lnTo>
                    <a:pt x="2323" y="221"/>
                  </a:lnTo>
                  <a:lnTo>
                    <a:pt x="2311" y="224"/>
                  </a:lnTo>
                  <a:lnTo>
                    <a:pt x="2298" y="228"/>
                  </a:lnTo>
                  <a:lnTo>
                    <a:pt x="2285" y="231"/>
                  </a:lnTo>
                  <a:lnTo>
                    <a:pt x="2274" y="235"/>
                  </a:lnTo>
                  <a:lnTo>
                    <a:pt x="2261" y="239"/>
                  </a:lnTo>
                  <a:lnTo>
                    <a:pt x="2253" y="248"/>
                  </a:lnTo>
                  <a:lnTo>
                    <a:pt x="2245" y="258"/>
                  </a:lnTo>
                  <a:lnTo>
                    <a:pt x="2240" y="273"/>
                  </a:lnTo>
                  <a:lnTo>
                    <a:pt x="2292" y="304"/>
                  </a:lnTo>
                  <a:lnTo>
                    <a:pt x="2366" y="290"/>
                  </a:lnTo>
                  <a:lnTo>
                    <a:pt x="2441" y="280"/>
                  </a:lnTo>
                  <a:lnTo>
                    <a:pt x="2519" y="275"/>
                  </a:lnTo>
                  <a:lnTo>
                    <a:pt x="2596" y="273"/>
                  </a:lnTo>
                  <a:lnTo>
                    <a:pt x="2672" y="275"/>
                  </a:lnTo>
                  <a:lnTo>
                    <a:pt x="2748" y="280"/>
                  </a:lnTo>
                  <a:lnTo>
                    <a:pt x="2821" y="290"/>
                  </a:lnTo>
                  <a:lnTo>
                    <a:pt x="2894" y="304"/>
                  </a:lnTo>
                  <a:lnTo>
                    <a:pt x="2890" y="317"/>
                  </a:lnTo>
                  <a:lnTo>
                    <a:pt x="2892" y="328"/>
                  </a:lnTo>
                  <a:lnTo>
                    <a:pt x="2896" y="335"/>
                  </a:lnTo>
                  <a:lnTo>
                    <a:pt x="2903" y="342"/>
                  </a:lnTo>
                  <a:lnTo>
                    <a:pt x="2910" y="345"/>
                  </a:lnTo>
                  <a:lnTo>
                    <a:pt x="2918" y="349"/>
                  </a:lnTo>
                  <a:lnTo>
                    <a:pt x="2927" y="352"/>
                  </a:lnTo>
                  <a:lnTo>
                    <a:pt x="2935" y="356"/>
                  </a:lnTo>
                  <a:lnTo>
                    <a:pt x="2966" y="356"/>
                  </a:lnTo>
                  <a:lnTo>
                    <a:pt x="2965" y="404"/>
                  </a:lnTo>
                  <a:lnTo>
                    <a:pt x="2970" y="448"/>
                  </a:lnTo>
                  <a:lnTo>
                    <a:pt x="2982" y="489"/>
                  </a:lnTo>
                  <a:lnTo>
                    <a:pt x="2997" y="529"/>
                  </a:lnTo>
                  <a:lnTo>
                    <a:pt x="3013" y="568"/>
                  </a:lnTo>
                  <a:lnTo>
                    <a:pt x="3031" y="607"/>
                  </a:lnTo>
                  <a:lnTo>
                    <a:pt x="3046" y="645"/>
                  </a:lnTo>
                  <a:lnTo>
                    <a:pt x="3060" y="689"/>
                  </a:lnTo>
                  <a:lnTo>
                    <a:pt x="3098" y="928"/>
                  </a:lnTo>
                  <a:lnTo>
                    <a:pt x="3111" y="1171"/>
                  </a:lnTo>
                  <a:lnTo>
                    <a:pt x="3103" y="1416"/>
                  </a:lnTo>
                  <a:lnTo>
                    <a:pt x="3081" y="1666"/>
                  </a:lnTo>
                  <a:lnTo>
                    <a:pt x="3048" y="1913"/>
                  </a:lnTo>
                  <a:lnTo>
                    <a:pt x="3014" y="2161"/>
                  </a:lnTo>
                  <a:lnTo>
                    <a:pt x="2980" y="2406"/>
                  </a:lnTo>
                  <a:lnTo>
                    <a:pt x="2956" y="2651"/>
                  </a:lnTo>
                  <a:lnTo>
                    <a:pt x="2925" y="2748"/>
                  </a:lnTo>
                  <a:lnTo>
                    <a:pt x="2896" y="2847"/>
                  </a:lnTo>
                  <a:lnTo>
                    <a:pt x="2868" y="2945"/>
                  </a:lnTo>
                  <a:lnTo>
                    <a:pt x="2842" y="3047"/>
                  </a:lnTo>
                  <a:lnTo>
                    <a:pt x="2816" y="3147"/>
                  </a:lnTo>
                  <a:lnTo>
                    <a:pt x="2790" y="3248"/>
                  </a:lnTo>
                  <a:lnTo>
                    <a:pt x="2764" y="3349"/>
                  </a:lnTo>
                  <a:lnTo>
                    <a:pt x="2738" y="3451"/>
                  </a:lnTo>
                  <a:lnTo>
                    <a:pt x="2633" y="3673"/>
                  </a:lnTo>
                  <a:lnTo>
                    <a:pt x="2513" y="3897"/>
                  </a:lnTo>
                  <a:lnTo>
                    <a:pt x="2375" y="4114"/>
                  </a:lnTo>
                  <a:lnTo>
                    <a:pt x="2221" y="4321"/>
                  </a:lnTo>
                  <a:lnTo>
                    <a:pt x="2046" y="4507"/>
                  </a:lnTo>
                  <a:lnTo>
                    <a:pt x="1852" y="4671"/>
                  </a:lnTo>
                  <a:lnTo>
                    <a:pt x="1637" y="4805"/>
                  </a:lnTo>
                  <a:lnTo>
                    <a:pt x="1401" y="4904"/>
                  </a:lnTo>
                  <a:lnTo>
                    <a:pt x="1261" y="4918"/>
                  </a:lnTo>
                  <a:lnTo>
                    <a:pt x="1131" y="4912"/>
                  </a:lnTo>
                  <a:lnTo>
                    <a:pt x="1004" y="4885"/>
                  </a:lnTo>
                  <a:lnTo>
                    <a:pt x="886" y="4842"/>
                  </a:lnTo>
                  <a:lnTo>
                    <a:pt x="772" y="4781"/>
                  </a:lnTo>
                  <a:lnTo>
                    <a:pt x="664" y="4708"/>
                  </a:lnTo>
                  <a:lnTo>
                    <a:pt x="562" y="4624"/>
                  </a:lnTo>
                  <a:lnTo>
                    <a:pt x="467" y="4531"/>
                  </a:lnTo>
                  <a:lnTo>
                    <a:pt x="354" y="4383"/>
                  </a:lnTo>
                  <a:lnTo>
                    <a:pt x="268" y="4228"/>
                  </a:lnTo>
                  <a:lnTo>
                    <a:pt x="202" y="4063"/>
                  </a:lnTo>
                  <a:lnTo>
                    <a:pt x="152" y="3894"/>
                  </a:lnTo>
                  <a:lnTo>
                    <a:pt x="111" y="3720"/>
                  </a:lnTo>
                  <a:lnTo>
                    <a:pt x="77" y="3544"/>
                  </a:lnTo>
                  <a:lnTo>
                    <a:pt x="45" y="3366"/>
                  </a:lnTo>
                  <a:lnTo>
                    <a:pt x="11" y="3192"/>
                  </a:lnTo>
                  <a:lnTo>
                    <a:pt x="2" y="3075"/>
                  </a:lnTo>
                  <a:lnTo>
                    <a:pt x="0" y="2964"/>
                  </a:lnTo>
                  <a:lnTo>
                    <a:pt x="0" y="2852"/>
                  </a:lnTo>
                  <a:lnTo>
                    <a:pt x="5" y="2747"/>
                  </a:lnTo>
                  <a:lnTo>
                    <a:pt x="15" y="2640"/>
                  </a:lnTo>
                  <a:lnTo>
                    <a:pt x="33" y="2533"/>
                  </a:lnTo>
                  <a:lnTo>
                    <a:pt x="59" y="2426"/>
                  </a:lnTo>
                  <a:lnTo>
                    <a:pt x="94" y="2319"/>
                  </a:lnTo>
                  <a:lnTo>
                    <a:pt x="101" y="2184"/>
                  </a:lnTo>
                  <a:lnTo>
                    <a:pt x="118" y="2050"/>
                  </a:lnTo>
                  <a:lnTo>
                    <a:pt x="140" y="1913"/>
                  </a:lnTo>
                  <a:lnTo>
                    <a:pt x="170" y="1778"/>
                  </a:lnTo>
                  <a:lnTo>
                    <a:pt x="199" y="1642"/>
                  </a:lnTo>
                  <a:lnTo>
                    <a:pt x="233" y="1507"/>
                  </a:lnTo>
                  <a:lnTo>
                    <a:pt x="267" y="1371"/>
                  </a:lnTo>
                  <a:lnTo>
                    <a:pt x="301" y="1239"/>
                  </a:lnTo>
                  <a:lnTo>
                    <a:pt x="339" y="1118"/>
                  </a:lnTo>
                  <a:lnTo>
                    <a:pt x="372" y="995"/>
                  </a:lnTo>
                  <a:lnTo>
                    <a:pt x="403" y="870"/>
                  </a:lnTo>
                  <a:lnTo>
                    <a:pt x="437" y="748"/>
                  </a:lnTo>
                  <a:lnTo>
                    <a:pt x="475" y="627"/>
                  </a:lnTo>
                  <a:lnTo>
                    <a:pt x="521" y="511"/>
                  </a:lnTo>
                  <a:lnTo>
                    <a:pt x="579" y="401"/>
                  </a:lnTo>
                  <a:lnTo>
                    <a:pt x="654" y="304"/>
                  </a:lnTo>
                  <a:lnTo>
                    <a:pt x="682" y="293"/>
                  </a:lnTo>
                  <a:lnTo>
                    <a:pt x="710" y="277"/>
                  </a:lnTo>
                  <a:lnTo>
                    <a:pt x="737" y="259"/>
                  </a:lnTo>
                  <a:lnTo>
                    <a:pt x="763" y="244"/>
                  </a:lnTo>
                  <a:lnTo>
                    <a:pt x="789" y="228"/>
                  </a:lnTo>
                  <a:lnTo>
                    <a:pt x="818" y="217"/>
                  </a:lnTo>
                  <a:lnTo>
                    <a:pt x="848" y="214"/>
                  </a:lnTo>
                  <a:lnTo>
                    <a:pt x="882" y="221"/>
                  </a:lnTo>
                  <a:lnTo>
                    <a:pt x="921" y="192"/>
                  </a:lnTo>
                  <a:lnTo>
                    <a:pt x="963" y="163"/>
                  </a:lnTo>
                  <a:lnTo>
                    <a:pt x="1008" y="135"/>
                  </a:lnTo>
                  <a:lnTo>
                    <a:pt x="1055" y="113"/>
                  </a:lnTo>
                  <a:lnTo>
                    <a:pt x="1101" y="93"/>
                  </a:lnTo>
                  <a:lnTo>
                    <a:pt x="1149" y="83"/>
                  </a:lnTo>
                  <a:lnTo>
                    <a:pt x="1197" y="83"/>
                  </a:lnTo>
                  <a:lnTo>
                    <a:pt x="1244" y="97"/>
                  </a:lnTo>
                  <a:lnTo>
                    <a:pt x="1287" y="73"/>
                  </a:lnTo>
                  <a:lnTo>
                    <a:pt x="1329" y="54"/>
                  </a:lnTo>
                  <a:lnTo>
                    <a:pt x="1372" y="35"/>
                  </a:lnTo>
                  <a:lnTo>
                    <a:pt x="1417" y="23"/>
                  </a:lnTo>
                  <a:lnTo>
                    <a:pt x="1461" y="11"/>
                  </a:lnTo>
                  <a:lnTo>
                    <a:pt x="1509" y="4"/>
                  </a:lnTo>
                  <a:lnTo>
                    <a:pt x="1557" y="0"/>
                  </a:lnTo>
                  <a:lnTo>
                    <a:pt x="1607" y="3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88" name="Freeform 20"/>
            <p:cNvSpPr>
              <a:spLocks noChangeAspect="1"/>
            </p:cNvSpPr>
            <p:nvPr/>
          </p:nvSpPr>
          <p:spPr bwMode="auto">
            <a:xfrm>
              <a:off x="3007" y="995"/>
              <a:ext cx="2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0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89" name="Freeform 21"/>
            <p:cNvSpPr>
              <a:spLocks noChangeAspect="1"/>
            </p:cNvSpPr>
            <p:nvPr/>
          </p:nvSpPr>
          <p:spPr bwMode="auto">
            <a:xfrm rot="4815893">
              <a:off x="2479" y="1056"/>
              <a:ext cx="179" cy="208"/>
            </a:xfrm>
            <a:custGeom>
              <a:avLst/>
              <a:gdLst/>
              <a:ahLst/>
              <a:cxnLst>
                <a:cxn ang="0">
                  <a:pos x="488" y="70"/>
                </a:cxn>
                <a:cxn ang="0">
                  <a:pos x="475" y="75"/>
                </a:cxn>
                <a:cxn ang="0">
                  <a:pos x="464" y="82"/>
                </a:cxn>
                <a:cxn ang="0">
                  <a:pos x="451" y="90"/>
                </a:cxn>
                <a:cxn ang="0">
                  <a:pos x="440" y="99"/>
                </a:cxn>
                <a:cxn ang="0">
                  <a:pos x="427" y="106"/>
                </a:cxn>
                <a:cxn ang="0">
                  <a:pos x="416" y="111"/>
                </a:cxn>
                <a:cxn ang="0">
                  <a:pos x="405" y="113"/>
                </a:cxn>
                <a:cxn ang="0">
                  <a:pos x="393" y="113"/>
                </a:cxn>
                <a:cxn ang="0">
                  <a:pos x="347" y="165"/>
                </a:cxn>
                <a:cxn ang="0">
                  <a:pos x="302" y="213"/>
                </a:cxn>
                <a:cxn ang="0">
                  <a:pos x="256" y="256"/>
                </a:cxn>
                <a:cxn ang="0">
                  <a:pos x="213" y="300"/>
                </a:cxn>
                <a:cxn ang="0">
                  <a:pos x="173" y="344"/>
                </a:cxn>
                <a:cxn ang="0">
                  <a:pos x="140" y="396"/>
                </a:cxn>
                <a:cxn ang="0">
                  <a:pos x="116" y="455"/>
                </a:cxn>
                <a:cxn ang="0">
                  <a:pos x="104" y="528"/>
                </a:cxn>
                <a:cxn ang="0">
                  <a:pos x="104" y="569"/>
                </a:cxn>
                <a:cxn ang="0">
                  <a:pos x="0" y="569"/>
                </a:cxn>
                <a:cxn ang="0">
                  <a:pos x="1" y="534"/>
                </a:cxn>
                <a:cxn ang="0">
                  <a:pos x="9" y="500"/>
                </a:cxn>
                <a:cxn ang="0">
                  <a:pos x="19" y="466"/>
                </a:cxn>
                <a:cxn ang="0">
                  <a:pos x="35" y="434"/>
                </a:cxn>
                <a:cxn ang="0">
                  <a:pos x="50" y="400"/>
                </a:cxn>
                <a:cxn ang="0">
                  <a:pos x="69" y="366"/>
                </a:cxn>
                <a:cxn ang="0">
                  <a:pos x="85" y="332"/>
                </a:cxn>
                <a:cxn ang="0">
                  <a:pos x="104" y="298"/>
                </a:cxn>
                <a:cxn ang="0">
                  <a:pos x="125" y="265"/>
                </a:cxn>
                <a:cxn ang="0">
                  <a:pos x="146" y="229"/>
                </a:cxn>
                <a:cxn ang="0">
                  <a:pos x="166" y="193"/>
                </a:cxn>
                <a:cxn ang="0">
                  <a:pos x="187" y="158"/>
                </a:cxn>
                <a:cxn ang="0">
                  <a:pos x="208" y="120"/>
                </a:cxn>
                <a:cxn ang="0">
                  <a:pos x="229" y="84"/>
                </a:cxn>
                <a:cxn ang="0">
                  <a:pos x="253" y="49"/>
                </a:cxn>
                <a:cxn ang="0">
                  <a:pos x="280" y="18"/>
                </a:cxn>
                <a:cxn ang="0">
                  <a:pos x="303" y="10"/>
                </a:cxn>
                <a:cxn ang="0">
                  <a:pos x="333" y="4"/>
                </a:cxn>
                <a:cxn ang="0">
                  <a:pos x="362" y="0"/>
                </a:cxn>
                <a:cxn ang="0">
                  <a:pos x="395" y="1"/>
                </a:cxn>
                <a:cxn ang="0">
                  <a:pos x="423" y="6"/>
                </a:cxn>
                <a:cxn ang="0">
                  <a:pos x="450" y="20"/>
                </a:cxn>
                <a:cxn ang="0">
                  <a:pos x="471" y="39"/>
                </a:cxn>
                <a:cxn ang="0">
                  <a:pos x="488" y="70"/>
                </a:cxn>
              </a:cxnLst>
              <a:rect l="0" t="0" r="r" b="b"/>
              <a:pathLst>
                <a:path w="488" h="569">
                  <a:moveTo>
                    <a:pt x="488" y="70"/>
                  </a:moveTo>
                  <a:lnTo>
                    <a:pt x="475" y="75"/>
                  </a:lnTo>
                  <a:lnTo>
                    <a:pt x="464" y="82"/>
                  </a:lnTo>
                  <a:lnTo>
                    <a:pt x="451" y="90"/>
                  </a:lnTo>
                  <a:lnTo>
                    <a:pt x="440" y="99"/>
                  </a:lnTo>
                  <a:lnTo>
                    <a:pt x="427" y="106"/>
                  </a:lnTo>
                  <a:lnTo>
                    <a:pt x="416" y="111"/>
                  </a:lnTo>
                  <a:lnTo>
                    <a:pt x="405" y="113"/>
                  </a:lnTo>
                  <a:lnTo>
                    <a:pt x="393" y="113"/>
                  </a:lnTo>
                  <a:lnTo>
                    <a:pt x="347" y="165"/>
                  </a:lnTo>
                  <a:lnTo>
                    <a:pt x="302" y="213"/>
                  </a:lnTo>
                  <a:lnTo>
                    <a:pt x="256" y="256"/>
                  </a:lnTo>
                  <a:lnTo>
                    <a:pt x="213" y="300"/>
                  </a:lnTo>
                  <a:lnTo>
                    <a:pt x="173" y="344"/>
                  </a:lnTo>
                  <a:lnTo>
                    <a:pt x="140" y="396"/>
                  </a:lnTo>
                  <a:lnTo>
                    <a:pt x="116" y="455"/>
                  </a:lnTo>
                  <a:lnTo>
                    <a:pt x="104" y="528"/>
                  </a:lnTo>
                  <a:lnTo>
                    <a:pt x="104" y="569"/>
                  </a:lnTo>
                  <a:lnTo>
                    <a:pt x="0" y="569"/>
                  </a:lnTo>
                  <a:lnTo>
                    <a:pt x="1" y="534"/>
                  </a:lnTo>
                  <a:lnTo>
                    <a:pt x="9" y="500"/>
                  </a:lnTo>
                  <a:lnTo>
                    <a:pt x="19" y="466"/>
                  </a:lnTo>
                  <a:lnTo>
                    <a:pt x="35" y="434"/>
                  </a:lnTo>
                  <a:lnTo>
                    <a:pt x="50" y="400"/>
                  </a:lnTo>
                  <a:lnTo>
                    <a:pt x="69" y="366"/>
                  </a:lnTo>
                  <a:lnTo>
                    <a:pt x="85" y="332"/>
                  </a:lnTo>
                  <a:lnTo>
                    <a:pt x="104" y="298"/>
                  </a:lnTo>
                  <a:lnTo>
                    <a:pt x="125" y="265"/>
                  </a:lnTo>
                  <a:lnTo>
                    <a:pt x="146" y="229"/>
                  </a:lnTo>
                  <a:lnTo>
                    <a:pt x="166" y="193"/>
                  </a:lnTo>
                  <a:lnTo>
                    <a:pt x="187" y="158"/>
                  </a:lnTo>
                  <a:lnTo>
                    <a:pt x="208" y="120"/>
                  </a:lnTo>
                  <a:lnTo>
                    <a:pt x="229" y="84"/>
                  </a:lnTo>
                  <a:lnTo>
                    <a:pt x="253" y="49"/>
                  </a:lnTo>
                  <a:lnTo>
                    <a:pt x="280" y="18"/>
                  </a:lnTo>
                  <a:lnTo>
                    <a:pt x="303" y="10"/>
                  </a:lnTo>
                  <a:lnTo>
                    <a:pt x="333" y="4"/>
                  </a:lnTo>
                  <a:lnTo>
                    <a:pt x="362" y="0"/>
                  </a:lnTo>
                  <a:lnTo>
                    <a:pt x="395" y="1"/>
                  </a:lnTo>
                  <a:lnTo>
                    <a:pt x="423" y="6"/>
                  </a:lnTo>
                  <a:lnTo>
                    <a:pt x="450" y="20"/>
                  </a:lnTo>
                  <a:lnTo>
                    <a:pt x="471" y="39"/>
                  </a:lnTo>
                  <a:lnTo>
                    <a:pt x="48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90" name="Freeform 22"/>
            <p:cNvSpPr>
              <a:spLocks noChangeAspect="1"/>
            </p:cNvSpPr>
            <p:nvPr/>
          </p:nvSpPr>
          <p:spPr bwMode="auto">
            <a:xfrm rot="-3415759">
              <a:off x="2823" y="1085"/>
              <a:ext cx="182" cy="200"/>
            </a:xfrm>
            <a:custGeom>
              <a:avLst/>
              <a:gdLst/>
              <a:ahLst/>
              <a:cxnLst>
                <a:cxn ang="0">
                  <a:pos x="156" y="61"/>
                </a:cxn>
                <a:cxn ang="0">
                  <a:pos x="180" y="88"/>
                </a:cxn>
                <a:cxn ang="0">
                  <a:pos x="208" y="114"/>
                </a:cxn>
                <a:cxn ang="0">
                  <a:pos x="237" y="136"/>
                </a:cxn>
                <a:cxn ang="0">
                  <a:pos x="263" y="159"/>
                </a:cxn>
                <a:cxn ang="0">
                  <a:pos x="284" y="181"/>
                </a:cxn>
                <a:cxn ang="0">
                  <a:pos x="300" y="208"/>
                </a:cxn>
                <a:cxn ang="0">
                  <a:pos x="305" y="239"/>
                </a:cxn>
                <a:cxn ang="0">
                  <a:pos x="301" y="280"/>
                </a:cxn>
                <a:cxn ang="0">
                  <a:pos x="312" y="306"/>
                </a:cxn>
                <a:cxn ang="0">
                  <a:pos x="325" y="336"/>
                </a:cxn>
                <a:cxn ang="0">
                  <a:pos x="338" y="367"/>
                </a:cxn>
                <a:cxn ang="0">
                  <a:pos x="350" y="398"/>
                </a:cxn>
                <a:cxn ang="0">
                  <a:pos x="357" y="426"/>
                </a:cxn>
                <a:cxn ang="0">
                  <a:pos x="362" y="456"/>
                </a:cxn>
                <a:cxn ang="0">
                  <a:pos x="360" y="482"/>
                </a:cxn>
                <a:cxn ang="0">
                  <a:pos x="353" y="508"/>
                </a:cxn>
                <a:cxn ang="0">
                  <a:pos x="335" y="511"/>
                </a:cxn>
                <a:cxn ang="0">
                  <a:pos x="325" y="509"/>
                </a:cxn>
                <a:cxn ang="0">
                  <a:pos x="318" y="502"/>
                </a:cxn>
                <a:cxn ang="0">
                  <a:pos x="315" y="492"/>
                </a:cxn>
                <a:cxn ang="0">
                  <a:pos x="311" y="480"/>
                </a:cxn>
                <a:cxn ang="0">
                  <a:pos x="310" y="467"/>
                </a:cxn>
                <a:cxn ang="0">
                  <a:pos x="305" y="454"/>
                </a:cxn>
                <a:cxn ang="0">
                  <a:pos x="301" y="446"/>
                </a:cxn>
                <a:cxn ang="0">
                  <a:pos x="282" y="419"/>
                </a:cxn>
                <a:cxn ang="0">
                  <a:pos x="262" y="397"/>
                </a:cxn>
                <a:cxn ang="0">
                  <a:pos x="238" y="375"/>
                </a:cxn>
                <a:cxn ang="0">
                  <a:pos x="217" y="356"/>
                </a:cxn>
                <a:cxn ang="0">
                  <a:pos x="194" y="333"/>
                </a:cxn>
                <a:cxn ang="0">
                  <a:pos x="176" y="311"/>
                </a:cxn>
                <a:cxn ang="0">
                  <a:pos x="162" y="285"/>
                </a:cxn>
                <a:cxn ang="0">
                  <a:pos x="156" y="259"/>
                </a:cxn>
                <a:cxn ang="0">
                  <a:pos x="130" y="256"/>
                </a:cxn>
                <a:cxn ang="0">
                  <a:pos x="116" y="242"/>
                </a:cxn>
                <a:cxn ang="0">
                  <a:pos x="107" y="222"/>
                </a:cxn>
                <a:cxn ang="0">
                  <a:pos x="103" y="199"/>
                </a:cxn>
                <a:cxn ang="0">
                  <a:pos x="96" y="177"/>
                </a:cxn>
                <a:cxn ang="0">
                  <a:pos x="87" y="163"/>
                </a:cxn>
                <a:cxn ang="0">
                  <a:pos x="69" y="157"/>
                </a:cxn>
                <a:cxn ang="0">
                  <a:pos x="42" y="166"/>
                </a:cxn>
                <a:cxn ang="0">
                  <a:pos x="27" y="154"/>
                </a:cxn>
                <a:cxn ang="0">
                  <a:pos x="17" y="142"/>
                </a:cxn>
                <a:cxn ang="0">
                  <a:pos x="9" y="126"/>
                </a:cxn>
                <a:cxn ang="0">
                  <a:pos x="4" y="111"/>
                </a:cxn>
                <a:cxn ang="0">
                  <a:pos x="0" y="91"/>
                </a:cxn>
                <a:cxn ang="0">
                  <a:pos x="0" y="74"/>
                </a:cxn>
                <a:cxn ang="0">
                  <a:pos x="0" y="56"/>
                </a:cxn>
                <a:cxn ang="0">
                  <a:pos x="0" y="40"/>
                </a:cxn>
                <a:cxn ang="0">
                  <a:pos x="42" y="0"/>
                </a:cxn>
                <a:cxn ang="0">
                  <a:pos x="54" y="8"/>
                </a:cxn>
                <a:cxn ang="0">
                  <a:pos x="65" y="21"/>
                </a:cxn>
                <a:cxn ang="0">
                  <a:pos x="78" y="33"/>
                </a:cxn>
                <a:cxn ang="0">
                  <a:pos x="90" y="46"/>
                </a:cxn>
                <a:cxn ang="0">
                  <a:pos x="103" y="56"/>
                </a:cxn>
                <a:cxn ang="0">
                  <a:pos x="120" y="63"/>
                </a:cxn>
                <a:cxn ang="0">
                  <a:pos x="137" y="64"/>
                </a:cxn>
                <a:cxn ang="0">
                  <a:pos x="156" y="61"/>
                </a:cxn>
              </a:cxnLst>
              <a:rect l="0" t="0" r="r" b="b"/>
              <a:pathLst>
                <a:path w="362" h="511">
                  <a:moveTo>
                    <a:pt x="156" y="61"/>
                  </a:moveTo>
                  <a:lnTo>
                    <a:pt x="180" y="88"/>
                  </a:lnTo>
                  <a:lnTo>
                    <a:pt x="208" y="114"/>
                  </a:lnTo>
                  <a:lnTo>
                    <a:pt x="237" y="136"/>
                  </a:lnTo>
                  <a:lnTo>
                    <a:pt x="263" y="159"/>
                  </a:lnTo>
                  <a:lnTo>
                    <a:pt x="284" y="181"/>
                  </a:lnTo>
                  <a:lnTo>
                    <a:pt x="300" y="208"/>
                  </a:lnTo>
                  <a:lnTo>
                    <a:pt x="305" y="239"/>
                  </a:lnTo>
                  <a:lnTo>
                    <a:pt x="301" y="280"/>
                  </a:lnTo>
                  <a:lnTo>
                    <a:pt x="312" y="306"/>
                  </a:lnTo>
                  <a:lnTo>
                    <a:pt x="325" y="336"/>
                  </a:lnTo>
                  <a:lnTo>
                    <a:pt x="338" y="367"/>
                  </a:lnTo>
                  <a:lnTo>
                    <a:pt x="350" y="398"/>
                  </a:lnTo>
                  <a:lnTo>
                    <a:pt x="357" y="426"/>
                  </a:lnTo>
                  <a:lnTo>
                    <a:pt x="362" y="456"/>
                  </a:lnTo>
                  <a:lnTo>
                    <a:pt x="360" y="482"/>
                  </a:lnTo>
                  <a:lnTo>
                    <a:pt x="353" y="508"/>
                  </a:lnTo>
                  <a:lnTo>
                    <a:pt x="335" y="511"/>
                  </a:lnTo>
                  <a:lnTo>
                    <a:pt x="325" y="509"/>
                  </a:lnTo>
                  <a:lnTo>
                    <a:pt x="318" y="502"/>
                  </a:lnTo>
                  <a:lnTo>
                    <a:pt x="315" y="492"/>
                  </a:lnTo>
                  <a:lnTo>
                    <a:pt x="311" y="480"/>
                  </a:lnTo>
                  <a:lnTo>
                    <a:pt x="310" y="467"/>
                  </a:lnTo>
                  <a:lnTo>
                    <a:pt x="305" y="454"/>
                  </a:lnTo>
                  <a:lnTo>
                    <a:pt x="301" y="446"/>
                  </a:lnTo>
                  <a:lnTo>
                    <a:pt x="282" y="419"/>
                  </a:lnTo>
                  <a:lnTo>
                    <a:pt x="262" y="397"/>
                  </a:lnTo>
                  <a:lnTo>
                    <a:pt x="238" y="375"/>
                  </a:lnTo>
                  <a:lnTo>
                    <a:pt x="217" y="356"/>
                  </a:lnTo>
                  <a:lnTo>
                    <a:pt x="194" y="333"/>
                  </a:lnTo>
                  <a:lnTo>
                    <a:pt x="176" y="311"/>
                  </a:lnTo>
                  <a:lnTo>
                    <a:pt x="162" y="285"/>
                  </a:lnTo>
                  <a:lnTo>
                    <a:pt x="156" y="259"/>
                  </a:lnTo>
                  <a:lnTo>
                    <a:pt x="130" y="256"/>
                  </a:lnTo>
                  <a:lnTo>
                    <a:pt x="116" y="242"/>
                  </a:lnTo>
                  <a:lnTo>
                    <a:pt x="107" y="222"/>
                  </a:lnTo>
                  <a:lnTo>
                    <a:pt x="103" y="199"/>
                  </a:lnTo>
                  <a:lnTo>
                    <a:pt x="96" y="177"/>
                  </a:lnTo>
                  <a:lnTo>
                    <a:pt x="87" y="163"/>
                  </a:lnTo>
                  <a:lnTo>
                    <a:pt x="69" y="157"/>
                  </a:lnTo>
                  <a:lnTo>
                    <a:pt x="42" y="166"/>
                  </a:lnTo>
                  <a:lnTo>
                    <a:pt x="27" y="154"/>
                  </a:lnTo>
                  <a:lnTo>
                    <a:pt x="17" y="142"/>
                  </a:lnTo>
                  <a:lnTo>
                    <a:pt x="9" y="126"/>
                  </a:lnTo>
                  <a:lnTo>
                    <a:pt x="4" y="111"/>
                  </a:lnTo>
                  <a:lnTo>
                    <a:pt x="0" y="91"/>
                  </a:lnTo>
                  <a:lnTo>
                    <a:pt x="0" y="74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42" y="0"/>
                  </a:lnTo>
                  <a:lnTo>
                    <a:pt x="54" y="8"/>
                  </a:lnTo>
                  <a:lnTo>
                    <a:pt x="65" y="21"/>
                  </a:lnTo>
                  <a:lnTo>
                    <a:pt x="78" y="33"/>
                  </a:lnTo>
                  <a:lnTo>
                    <a:pt x="90" y="46"/>
                  </a:lnTo>
                  <a:lnTo>
                    <a:pt x="103" y="56"/>
                  </a:lnTo>
                  <a:lnTo>
                    <a:pt x="120" y="63"/>
                  </a:lnTo>
                  <a:lnTo>
                    <a:pt x="137" y="64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91" name="Freeform 23"/>
            <p:cNvSpPr>
              <a:spLocks noChangeAspect="1"/>
            </p:cNvSpPr>
            <p:nvPr/>
          </p:nvSpPr>
          <p:spPr bwMode="auto">
            <a:xfrm>
              <a:off x="2362" y="1205"/>
              <a:ext cx="328" cy="447"/>
            </a:xfrm>
            <a:custGeom>
              <a:avLst/>
              <a:gdLst/>
              <a:ahLst/>
              <a:cxnLst>
                <a:cxn ang="0">
                  <a:pos x="587" y="0"/>
                </a:cxn>
                <a:cxn ang="0">
                  <a:pos x="575" y="5"/>
                </a:cxn>
                <a:cxn ang="0">
                  <a:pos x="562" y="12"/>
                </a:cxn>
                <a:cxn ang="0">
                  <a:pos x="548" y="19"/>
                </a:cxn>
                <a:cxn ang="0">
                  <a:pos x="535" y="26"/>
                </a:cxn>
                <a:cxn ang="0">
                  <a:pos x="521" y="32"/>
                </a:cxn>
                <a:cxn ang="0">
                  <a:pos x="507" y="41"/>
                </a:cxn>
                <a:cxn ang="0">
                  <a:pos x="495" y="49"/>
                </a:cxn>
                <a:cxn ang="0">
                  <a:pos x="483" y="62"/>
                </a:cxn>
                <a:cxn ang="0">
                  <a:pos x="512" y="52"/>
                </a:cxn>
                <a:cxn ang="0">
                  <a:pos x="544" y="48"/>
                </a:cxn>
                <a:cxn ang="0">
                  <a:pos x="578" y="48"/>
                </a:cxn>
                <a:cxn ang="0">
                  <a:pos x="613" y="52"/>
                </a:cxn>
                <a:cxn ang="0">
                  <a:pos x="647" y="60"/>
                </a:cxn>
                <a:cxn ang="0">
                  <a:pos x="682" y="74"/>
                </a:cxn>
                <a:cxn ang="0">
                  <a:pos x="714" y="91"/>
                </a:cxn>
                <a:cxn ang="0">
                  <a:pos x="744" y="114"/>
                </a:cxn>
                <a:cxn ang="0">
                  <a:pos x="797" y="187"/>
                </a:cxn>
                <a:cxn ang="0">
                  <a:pos x="838" y="269"/>
                </a:cxn>
                <a:cxn ang="0">
                  <a:pos x="866" y="356"/>
                </a:cxn>
                <a:cxn ang="0">
                  <a:pos x="886" y="449"/>
                </a:cxn>
                <a:cxn ang="0">
                  <a:pos x="894" y="545"/>
                </a:cxn>
                <a:cxn ang="0">
                  <a:pos x="897" y="643"/>
                </a:cxn>
                <a:cxn ang="0">
                  <a:pos x="894" y="742"/>
                </a:cxn>
                <a:cxn ang="0">
                  <a:pos x="888" y="840"/>
                </a:cxn>
                <a:cxn ang="0">
                  <a:pos x="866" y="933"/>
                </a:cxn>
                <a:cxn ang="0">
                  <a:pos x="842" y="1027"/>
                </a:cxn>
                <a:cxn ang="0">
                  <a:pos x="811" y="1119"/>
                </a:cxn>
                <a:cxn ang="0">
                  <a:pos x="776" y="1209"/>
                </a:cxn>
                <a:cxn ang="0">
                  <a:pos x="728" y="1291"/>
                </a:cxn>
                <a:cxn ang="0">
                  <a:pos x="670" y="1365"/>
                </a:cxn>
                <a:cxn ang="0">
                  <a:pos x="600" y="1430"/>
                </a:cxn>
                <a:cxn ang="0">
                  <a:pos x="516" y="1485"/>
                </a:cxn>
                <a:cxn ang="0">
                  <a:pos x="465" y="1502"/>
                </a:cxn>
                <a:cxn ang="0">
                  <a:pos x="416" y="1510"/>
                </a:cxn>
                <a:cxn ang="0">
                  <a:pos x="367" y="1509"/>
                </a:cxn>
                <a:cxn ang="0">
                  <a:pos x="322" y="1502"/>
                </a:cxn>
                <a:cxn ang="0">
                  <a:pos x="275" y="1485"/>
                </a:cxn>
                <a:cxn ang="0">
                  <a:pos x="232" y="1465"/>
                </a:cxn>
                <a:cxn ang="0">
                  <a:pos x="189" y="1440"/>
                </a:cxn>
                <a:cxn ang="0">
                  <a:pos x="151" y="1412"/>
                </a:cxn>
                <a:cxn ang="0">
                  <a:pos x="71" y="1308"/>
                </a:cxn>
                <a:cxn ang="0">
                  <a:pos x="23" y="1192"/>
                </a:cxn>
                <a:cxn ang="0">
                  <a:pos x="1" y="1064"/>
                </a:cxn>
                <a:cxn ang="0">
                  <a:pos x="0" y="932"/>
                </a:cxn>
                <a:cxn ang="0">
                  <a:pos x="12" y="795"/>
                </a:cxn>
                <a:cxn ang="0">
                  <a:pos x="36" y="661"/>
                </a:cxn>
                <a:cxn ang="0">
                  <a:pos x="63" y="533"/>
                </a:cxn>
                <a:cxn ang="0">
                  <a:pos x="90" y="415"/>
                </a:cxn>
                <a:cxn ang="0">
                  <a:pos x="123" y="336"/>
                </a:cxn>
                <a:cxn ang="0">
                  <a:pos x="167" y="262"/>
                </a:cxn>
                <a:cxn ang="0">
                  <a:pos x="219" y="191"/>
                </a:cxn>
                <a:cxn ang="0">
                  <a:pos x="279" y="129"/>
                </a:cxn>
                <a:cxn ang="0">
                  <a:pos x="346" y="76"/>
                </a:cxn>
                <a:cxn ang="0">
                  <a:pos x="420" y="35"/>
                </a:cxn>
                <a:cxn ang="0">
                  <a:pos x="499" y="8"/>
                </a:cxn>
                <a:cxn ang="0">
                  <a:pos x="587" y="0"/>
                </a:cxn>
              </a:cxnLst>
              <a:rect l="0" t="0" r="r" b="b"/>
              <a:pathLst>
                <a:path w="897" h="1510">
                  <a:moveTo>
                    <a:pt x="587" y="0"/>
                  </a:moveTo>
                  <a:lnTo>
                    <a:pt x="575" y="5"/>
                  </a:lnTo>
                  <a:lnTo>
                    <a:pt x="562" y="12"/>
                  </a:lnTo>
                  <a:lnTo>
                    <a:pt x="548" y="19"/>
                  </a:lnTo>
                  <a:lnTo>
                    <a:pt x="535" y="26"/>
                  </a:lnTo>
                  <a:lnTo>
                    <a:pt x="521" y="32"/>
                  </a:lnTo>
                  <a:lnTo>
                    <a:pt x="507" y="41"/>
                  </a:lnTo>
                  <a:lnTo>
                    <a:pt x="495" y="49"/>
                  </a:lnTo>
                  <a:lnTo>
                    <a:pt x="483" y="62"/>
                  </a:lnTo>
                  <a:lnTo>
                    <a:pt x="512" y="52"/>
                  </a:lnTo>
                  <a:lnTo>
                    <a:pt x="544" y="48"/>
                  </a:lnTo>
                  <a:lnTo>
                    <a:pt x="578" y="48"/>
                  </a:lnTo>
                  <a:lnTo>
                    <a:pt x="613" y="52"/>
                  </a:lnTo>
                  <a:lnTo>
                    <a:pt x="647" y="60"/>
                  </a:lnTo>
                  <a:lnTo>
                    <a:pt x="682" y="74"/>
                  </a:lnTo>
                  <a:lnTo>
                    <a:pt x="714" y="91"/>
                  </a:lnTo>
                  <a:lnTo>
                    <a:pt x="744" y="114"/>
                  </a:lnTo>
                  <a:lnTo>
                    <a:pt x="797" y="187"/>
                  </a:lnTo>
                  <a:lnTo>
                    <a:pt x="838" y="269"/>
                  </a:lnTo>
                  <a:lnTo>
                    <a:pt x="866" y="356"/>
                  </a:lnTo>
                  <a:lnTo>
                    <a:pt x="886" y="449"/>
                  </a:lnTo>
                  <a:lnTo>
                    <a:pt x="894" y="545"/>
                  </a:lnTo>
                  <a:lnTo>
                    <a:pt x="897" y="643"/>
                  </a:lnTo>
                  <a:lnTo>
                    <a:pt x="894" y="742"/>
                  </a:lnTo>
                  <a:lnTo>
                    <a:pt x="888" y="840"/>
                  </a:lnTo>
                  <a:lnTo>
                    <a:pt x="866" y="933"/>
                  </a:lnTo>
                  <a:lnTo>
                    <a:pt x="842" y="1027"/>
                  </a:lnTo>
                  <a:lnTo>
                    <a:pt x="811" y="1119"/>
                  </a:lnTo>
                  <a:lnTo>
                    <a:pt x="776" y="1209"/>
                  </a:lnTo>
                  <a:lnTo>
                    <a:pt x="728" y="1291"/>
                  </a:lnTo>
                  <a:lnTo>
                    <a:pt x="670" y="1365"/>
                  </a:lnTo>
                  <a:lnTo>
                    <a:pt x="600" y="1430"/>
                  </a:lnTo>
                  <a:lnTo>
                    <a:pt x="516" y="1485"/>
                  </a:lnTo>
                  <a:lnTo>
                    <a:pt x="465" y="1502"/>
                  </a:lnTo>
                  <a:lnTo>
                    <a:pt x="416" y="1510"/>
                  </a:lnTo>
                  <a:lnTo>
                    <a:pt x="367" y="1509"/>
                  </a:lnTo>
                  <a:lnTo>
                    <a:pt x="322" y="1502"/>
                  </a:lnTo>
                  <a:lnTo>
                    <a:pt x="275" y="1485"/>
                  </a:lnTo>
                  <a:lnTo>
                    <a:pt x="232" y="1465"/>
                  </a:lnTo>
                  <a:lnTo>
                    <a:pt x="189" y="1440"/>
                  </a:lnTo>
                  <a:lnTo>
                    <a:pt x="151" y="1412"/>
                  </a:lnTo>
                  <a:lnTo>
                    <a:pt x="71" y="1308"/>
                  </a:lnTo>
                  <a:lnTo>
                    <a:pt x="23" y="1192"/>
                  </a:lnTo>
                  <a:lnTo>
                    <a:pt x="1" y="1064"/>
                  </a:lnTo>
                  <a:lnTo>
                    <a:pt x="0" y="932"/>
                  </a:lnTo>
                  <a:lnTo>
                    <a:pt x="12" y="795"/>
                  </a:lnTo>
                  <a:lnTo>
                    <a:pt x="36" y="661"/>
                  </a:lnTo>
                  <a:lnTo>
                    <a:pt x="63" y="533"/>
                  </a:lnTo>
                  <a:lnTo>
                    <a:pt x="90" y="415"/>
                  </a:lnTo>
                  <a:lnTo>
                    <a:pt x="123" y="336"/>
                  </a:lnTo>
                  <a:lnTo>
                    <a:pt x="167" y="262"/>
                  </a:lnTo>
                  <a:lnTo>
                    <a:pt x="219" y="191"/>
                  </a:lnTo>
                  <a:lnTo>
                    <a:pt x="279" y="129"/>
                  </a:lnTo>
                  <a:lnTo>
                    <a:pt x="346" y="76"/>
                  </a:lnTo>
                  <a:lnTo>
                    <a:pt x="420" y="35"/>
                  </a:lnTo>
                  <a:lnTo>
                    <a:pt x="499" y="8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92" name="Freeform 24"/>
            <p:cNvSpPr>
              <a:spLocks noChangeAspect="1"/>
            </p:cNvSpPr>
            <p:nvPr/>
          </p:nvSpPr>
          <p:spPr bwMode="auto">
            <a:xfrm>
              <a:off x="2497" y="1240"/>
              <a:ext cx="573" cy="860"/>
            </a:xfrm>
            <a:custGeom>
              <a:avLst/>
              <a:gdLst/>
              <a:ahLst/>
              <a:cxnLst>
                <a:cxn ang="0">
                  <a:pos x="1563" y="449"/>
                </a:cxn>
                <a:cxn ang="0">
                  <a:pos x="1539" y="751"/>
                </a:cxn>
                <a:cxn ang="0">
                  <a:pos x="1459" y="1031"/>
                </a:cxn>
                <a:cxn ang="0">
                  <a:pos x="1309" y="1279"/>
                </a:cxn>
                <a:cxn ang="0">
                  <a:pos x="1171" y="1397"/>
                </a:cxn>
                <a:cxn ang="0">
                  <a:pos x="1098" y="1410"/>
                </a:cxn>
                <a:cxn ang="0">
                  <a:pos x="1023" y="1410"/>
                </a:cxn>
                <a:cxn ang="0">
                  <a:pos x="960" y="1391"/>
                </a:cxn>
                <a:cxn ang="0">
                  <a:pos x="908" y="1362"/>
                </a:cxn>
                <a:cxn ang="0">
                  <a:pos x="860" y="1324"/>
                </a:cxn>
                <a:cxn ang="0">
                  <a:pos x="820" y="1280"/>
                </a:cxn>
                <a:cxn ang="0">
                  <a:pos x="790" y="1232"/>
                </a:cxn>
                <a:cxn ang="0">
                  <a:pos x="798" y="1346"/>
                </a:cxn>
                <a:cxn ang="0">
                  <a:pos x="873" y="1631"/>
                </a:cxn>
                <a:cxn ang="0">
                  <a:pos x="925" y="1915"/>
                </a:cxn>
                <a:cxn ang="0">
                  <a:pos x="887" y="2195"/>
                </a:cxn>
                <a:cxn ang="0">
                  <a:pos x="801" y="2344"/>
                </a:cxn>
                <a:cxn ang="0">
                  <a:pos x="778" y="2363"/>
                </a:cxn>
                <a:cxn ang="0">
                  <a:pos x="753" y="2380"/>
                </a:cxn>
                <a:cxn ang="0">
                  <a:pos x="728" y="2399"/>
                </a:cxn>
                <a:cxn ang="0">
                  <a:pos x="701" y="2449"/>
                </a:cxn>
                <a:cxn ang="0">
                  <a:pos x="657" y="2519"/>
                </a:cxn>
                <a:cxn ang="0">
                  <a:pos x="597" y="2582"/>
                </a:cxn>
                <a:cxn ang="0">
                  <a:pos x="525" y="2633"/>
                </a:cxn>
                <a:cxn ang="0">
                  <a:pos x="434" y="2660"/>
                </a:cxn>
                <a:cxn ang="0">
                  <a:pos x="330" y="2658"/>
                </a:cxn>
                <a:cxn ang="0">
                  <a:pos x="233" y="2632"/>
                </a:cxn>
                <a:cxn ang="0">
                  <a:pos x="144" y="2577"/>
                </a:cxn>
                <a:cxn ang="0">
                  <a:pos x="81" y="2489"/>
                </a:cxn>
                <a:cxn ang="0">
                  <a:pos x="43" y="2387"/>
                </a:cxn>
                <a:cxn ang="0">
                  <a:pos x="16" y="2280"/>
                </a:cxn>
                <a:cxn ang="0">
                  <a:pos x="2" y="2174"/>
                </a:cxn>
                <a:cxn ang="0">
                  <a:pos x="31" y="2092"/>
                </a:cxn>
                <a:cxn ang="0">
                  <a:pos x="72" y="2197"/>
                </a:cxn>
                <a:cxn ang="0">
                  <a:pos x="137" y="2309"/>
                </a:cxn>
                <a:cxn ang="0">
                  <a:pos x="228" y="2402"/>
                </a:cxn>
                <a:cxn ang="0">
                  <a:pos x="353" y="2456"/>
                </a:cxn>
                <a:cxn ang="0">
                  <a:pos x="455" y="2439"/>
                </a:cxn>
                <a:cxn ang="0">
                  <a:pos x="549" y="2426"/>
                </a:cxn>
                <a:cxn ang="0">
                  <a:pos x="635" y="2398"/>
                </a:cxn>
                <a:cxn ang="0">
                  <a:pos x="716" y="2342"/>
                </a:cxn>
                <a:cxn ang="0">
                  <a:pos x="846" y="2036"/>
                </a:cxn>
                <a:cxn ang="0">
                  <a:pos x="820" y="1711"/>
                </a:cxn>
                <a:cxn ang="0">
                  <a:pos x="735" y="1376"/>
                </a:cxn>
                <a:cxn ang="0">
                  <a:pos x="685" y="1043"/>
                </a:cxn>
                <a:cxn ang="0">
                  <a:pos x="708" y="804"/>
                </a:cxn>
                <a:cxn ang="0">
                  <a:pos x="752" y="570"/>
                </a:cxn>
                <a:cxn ang="0">
                  <a:pos x="815" y="344"/>
                </a:cxn>
                <a:cxn ang="0">
                  <a:pos x="903" y="130"/>
                </a:cxn>
                <a:cxn ang="0">
                  <a:pos x="1010" y="71"/>
                </a:cxn>
                <a:cxn ang="0">
                  <a:pos x="1130" y="20"/>
                </a:cxn>
                <a:cxn ang="0">
                  <a:pos x="1254" y="0"/>
                </a:cxn>
                <a:cxn ang="0">
                  <a:pos x="1380" y="37"/>
                </a:cxn>
                <a:cxn ang="0">
                  <a:pos x="1446" y="86"/>
                </a:cxn>
                <a:cxn ang="0">
                  <a:pos x="1487" y="154"/>
                </a:cxn>
                <a:cxn ang="0">
                  <a:pos x="1518" y="227"/>
                </a:cxn>
                <a:cxn ang="0">
                  <a:pos x="1558" y="296"/>
                </a:cxn>
              </a:cxnLst>
              <a:rect l="0" t="0" r="r" b="b"/>
              <a:pathLst>
                <a:path w="1563" h="2664">
                  <a:moveTo>
                    <a:pt x="1558" y="296"/>
                  </a:moveTo>
                  <a:lnTo>
                    <a:pt x="1563" y="449"/>
                  </a:lnTo>
                  <a:lnTo>
                    <a:pt x="1558" y="603"/>
                  </a:lnTo>
                  <a:lnTo>
                    <a:pt x="1539" y="751"/>
                  </a:lnTo>
                  <a:lnTo>
                    <a:pt x="1508" y="896"/>
                  </a:lnTo>
                  <a:lnTo>
                    <a:pt x="1459" y="1031"/>
                  </a:lnTo>
                  <a:lnTo>
                    <a:pt x="1394" y="1160"/>
                  </a:lnTo>
                  <a:lnTo>
                    <a:pt x="1309" y="1279"/>
                  </a:lnTo>
                  <a:lnTo>
                    <a:pt x="1204" y="1387"/>
                  </a:lnTo>
                  <a:lnTo>
                    <a:pt x="1171" y="1397"/>
                  </a:lnTo>
                  <a:lnTo>
                    <a:pt x="1134" y="1405"/>
                  </a:lnTo>
                  <a:lnTo>
                    <a:pt x="1098" y="1410"/>
                  </a:lnTo>
                  <a:lnTo>
                    <a:pt x="1061" y="1412"/>
                  </a:lnTo>
                  <a:lnTo>
                    <a:pt x="1023" y="1410"/>
                  </a:lnTo>
                  <a:lnTo>
                    <a:pt x="991" y="1402"/>
                  </a:lnTo>
                  <a:lnTo>
                    <a:pt x="960" y="1391"/>
                  </a:lnTo>
                  <a:lnTo>
                    <a:pt x="934" y="1376"/>
                  </a:lnTo>
                  <a:lnTo>
                    <a:pt x="908" y="1362"/>
                  </a:lnTo>
                  <a:lnTo>
                    <a:pt x="882" y="1345"/>
                  </a:lnTo>
                  <a:lnTo>
                    <a:pt x="860" y="1324"/>
                  </a:lnTo>
                  <a:lnTo>
                    <a:pt x="840" y="1304"/>
                  </a:lnTo>
                  <a:lnTo>
                    <a:pt x="820" y="1280"/>
                  </a:lnTo>
                  <a:lnTo>
                    <a:pt x="805" y="1256"/>
                  </a:lnTo>
                  <a:lnTo>
                    <a:pt x="790" y="1232"/>
                  </a:lnTo>
                  <a:lnTo>
                    <a:pt x="778" y="1210"/>
                  </a:lnTo>
                  <a:lnTo>
                    <a:pt x="798" y="1346"/>
                  </a:lnTo>
                  <a:lnTo>
                    <a:pt x="833" y="1487"/>
                  </a:lnTo>
                  <a:lnTo>
                    <a:pt x="873" y="1631"/>
                  </a:lnTo>
                  <a:lnTo>
                    <a:pt x="906" y="1774"/>
                  </a:lnTo>
                  <a:lnTo>
                    <a:pt x="925" y="1915"/>
                  </a:lnTo>
                  <a:lnTo>
                    <a:pt x="922" y="2057"/>
                  </a:lnTo>
                  <a:lnTo>
                    <a:pt x="887" y="2195"/>
                  </a:lnTo>
                  <a:lnTo>
                    <a:pt x="811" y="2332"/>
                  </a:lnTo>
                  <a:lnTo>
                    <a:pt x="801" y="2344"/>
                  </a:lnTo>
                  <a:lnTo>
                    <a:pt x="791" y="2354"/>
                  </a:lnTo>
                  <a:lnTo>
                    <a:pt x="778" y="2363"/>
                  </a:lnTo>
                  <a:lnTo>
                    <a:pt x="767" y="2372"/>
                  </a:lnTo>
                  <a:lnTo>
                    <a:pt x="753" y="2380"/>
                  </a:lnTo>
                  <a:lnTo>
                    <a:pt x="740" y="2389"/>
                  </a:lnTo>
                  <a:lnTo>
                    <a:pt x="728" y="2399"/>
                  </a:lnTo>
                  <a:lnTo>
                    <a:pt x="716" y="2415"/>
                  </a:lnTo>
                  <a:lnTo>
                    <a:pt x="701" y="2449"/>
                  </a:lnTo>
                  <a:lnTo>
                    <a:pt x="681" y="2485"/>
                  </a:lnTo>
                  <a:lnTo>
                    <a:pt x="657" y="2519"/>
                  </a:lnTo>
                  <a:lnTo>
                    <a:pt x="629" y="2553"/>
                  </a:lnTo>
                  <a:lnTo>
                    <a:pt x="597" y="2582"/>
                  </a:lnTo>
                  <a:lnTo>
                    <a:pt x="563" y="2610"/>
                  </a:lnTo>
                  <a:lnTo>
                    <a:pt x="525" y="2633"/>
                  </a:lnTo>
                  <a:lnTo>
                    <a:pt x="489" y="2653"/>
                  </a:lnTo>
                  <a:lnTo>
                    <a:pt x="434" y="2660"/>
                  </a:lnTo>
                  <a:lnTo>
                    <a:pt x="380" y="2664"/>
                  </a:lnTo>
                  <a:lnTo>
                    <a:pt x="330" y="2658"/>
                  </a:lnTo>
                  <a:lnTo>
                    <a:pt x="280" y="2650"/>
                  </a:lnTo>
                  <a:lnTo>
                    <a:pt x="233" y="2632"/>
                  </a:lnTo>
                  <a:lnTo>
                    <a:pt x="188" y="2608"/>
                  </a:lnTo>
                  <a:lnTo>
                    <a:pt x="144" y="2577"/>
                  </a:lnTo>
                  <a:lnTo>
                    <a:pt x="105" y="2539"/>
                  </a:lnTo>
                  <a:lnTo>
                    <a:pt x="81" y="2489"/>
                  </a:lnTo>
                  <a:lnTo>
                    <a:pt x="61" y="2440"/>
                  </a:lnTo>
                  <a:lnTo>
                    <a:pt x="43" y="2387"/>
                  </a:lnTo>
                  <a:lnTo>
                    <a:pt x="29" y="2334"/>
                  </a:lnTo>
                  <a:lnTo>
                    <a:pt x="16" y="2280"/>
                  </a:lnTo>
                  <a:lnTo>
                    <a:pt x="7" y="2226"/>
                  </a:lnTo>
                  <a:lnTo>
                    <a:pt x="2" y="2174"/>
                  </a:lnTo>
                  <a:lnTo>
                    <a:pt x="0" y="2123"/>
                  </a:lnTo>
                  <a:lnTo>
                    <a:pt x="31" y="2092"/>
                  </a:lnTo>
                  <a:lnTo>
                    <a:pt x="48" y="2142"/>
                  </a:lnTo>
                  <a:lnTo>
                    <a:pt x="72" y="2197"/>
                  </a:lnTo>
                  <a:lnTo>
                    <a:pt x="102" y="2253"/>
                  </a:lnTo>
                  <a:lnTo>
                    <a:pt x="137" y="2309"/>
                  </a:lnTo>
                  <a:lnTo>
                    <a:pt x="178" y="2358"/>
                  </a:lnTo>
                  <a:lnTo>
                    <a:pt x="228" y="2402"/>
                  </a:lnTo>
                  <a:lnTo>
                    <a:pt x="286" y="2434"/>
                  </a:lnTo>
                  <a:lnTo>
                    <a:pt x="353" y="2456"/>
                  </a:lnTo>
                  <a:lnTo>
                    <a:pt x="404" y="2444"/>
                  </a:lnTo>
                  <a:lnTo>
                    <a:pt x="455" y="2439"/>
                  </a:lnTo>
                  <a:lnTo>
                    <a:pt x="503" y="2432"/>
                  </a:lnTo>
                  <a:lnTo>
                    <a:pt x="549" y="2426"/>
                  </a:lnTo>
                  <a:lnTo>
                    <a:pt x="593" y="2413"/>
                  </a:lnTo>
                  <a:lnTo>
                    <a:pt x="635" y="2398"/>
                  </a:lnTo>
                  <a:lnTo>
                    <a:pt x="676" y="2374"/>
                  </a:lnTo>
                  <a:lnTo>
                    <a:pt x="716" y="2342"/>
                  </a:lnTo>
                  <a:lnTo>
                    <a:pt x="806" y="2192"/>
                  </a:lnTo>
                  <a:lnTo>
                    <a:pt x="846" y="2036"/>
                  </a:lnTo>
                  <a:lnTo>
                    <a:pt x="846" y="1876"/>
                  </a:lnTo>
                  <a:lnTo>
                    <a:pt x="820" y="1711"/>
                  </a:lnTo>
                  <a:lnTo>
                    <a:pt x="778" y="1543"/>
                  </a:lnTo>
                  <a:lnTo>
                    <a:pt x="735" y="1376"/>
                  </a:lnTo>
                  <a:lnTo>
                    <a:pt x="700" y="1207"/>
                  </a:lnTo>
                  <a:lnTo>
                    <a:pt x="685" y="1043"/>
                  </a:lnTo>
                  <a:lnTo>
                    <a:pt x="694" y="922"/>
                  </a:lnTo>
                  <a:lnTo>
                    <a:pt x="708" y="804"/>
                  </a:lnTo>
                  <a:lnTo>
                    <a:pt x="726" y="686"/>
                  </a:lnTo>
                  <a:lnTo>
                    <a:pt x="752" y="570"/>
                  </a:lnTo>
                  <a:lnTo>
                    <a:pt x="780" y="455"/>
                  </a:lnTo>
                  <a:lnTo>
                    <a:pt x="815" y="344"/>
                  </a:lnTo>
                  <a:lnTo>
                    <a:pt x="856" y="234"/>
                  </a:lnTo>
                  <a:lnTo>
                    <a:pt x="903" y="130"/>
                  </a:lnTo>
                  <a:lnTo>
                    <a:pt x="954" y="100"/>
                  </a:lnTo>
                  <a:lnTo>
                    <a:pt x="1010" y="71"/>
                  </a:lnTo>
                  <a:lnTo>
                    <a:pt x="1068" y="42"/>
                  </a:lnTo>
                  <a:lnTo>
                    <a:pt x="1130" y="20"/>
                  </a:lnTo>
                  <a:lnTo>
                    <a:pt x="1190" y="4"/>
                  </a:lnTo>
                  <a:lnTo>
                    <a:pt x="1254" y="0"/>
                  </a:lnTo>
                  <a:lnTo>
                    <a:pt x="1317" y="10"/>
                  </a:lnTo>
                  <a:lnTo>
                    <a:pt x="1380" y="37"/>
                  </a:lnTo>
                  <a:lnTo>
                    <a:pt x="1417" y="58"/>
                  </a:lnTo>
                  <a:lnTo>
                    <a:pt x="1446" y="86"/>
                  </a:lnTo>
                  <a:lnTo>
                    <a:pt x="1469" y="117"/>
                  </a:lnTo>
                  <a:lnTo>
                    <a:pt x="1487" y="154"/>
                  </a:lnTo>
                  <a:lnTo>
                    <a:pt x="1503" y="189"/>
                  </a:lnTo>
                  <a:lnTo>
                    <a:pt x="1518" y="227"/>
                  </a:lnTo>
                  <a:lnTo>
                    <a:pt x="1535" y="262"/>
                  </a:lnTo>
                  <a:lnTo>
                    <a:pt x="1558" y="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93" name="Freeform 25"/>
            <p:cNvSpPr>
              <a:spLocks noChangeAspect="1"/>
            </p:cNvSpPr>
            <p:nvPr/>
          </p:nvSpPr>
          <p:spPr bwMode="auto">
            <a:xfrm>
              <a:off x="2391" y="1246"/>
              <a:ext cx="274" cy="385"/>
            </a:xfrm>
            <a:custGeom>
              <a:avLst/>
              <a:gdLst/>
              <a:ahLst/>
              <a:cxnLst>
                <a:cxn ang="0">
                  <a:pos x="750" y="540"/>
                </a:cxn>
                <a:cxn ang="0">
                  <a:pos x="740" y="649"/>
                </a:cxn>
                <a:cxn ang="0">
                  <a:pos x="726" y="761"/>
                </a:cxn>
                <a:cxn ang="0">
                  <a:pos x="703" y="870"/>
                </a:cxn>
                <a:cxn ang="0">
                  <a:pos x="672" y="977"/>
                </a:cxn>
                <a:cxn ang="0">
                  <a:pos x="627" y="1074"/>
                </a:cxn>
                <a:cxn ang="0">
                  <a:pos x="567" y="1163"/>
                </a:cxn>
                <a:cxn ang="0">
                  <a:pos x="487" y="1237"/>
                </a:cxn>
                <a:cxn ang="0">
                  <a:pos x="387" y="1298"/>
                </a:cxn>
                <a:cxn ang="0">
                  <a:pos x="347" y="1299"/>
                </a:cxn>
                <a:cxn ang="0">
                  <a:pos x="311" y="1299"/>
                </a:cxn>
                <a:cxn ang="0">
                  <a:pos x="277" y="1296"/>
                </a:cxn>
                <a:cxn ang="0">
                  <a:pos x="245" y="1292"/>
                </a:cxn>
                <a:cxn ang="0">
                  <a:pos x="212" y="1281"/>
                </a:cxn>
                <a:cxn ang="0">
                  <a:pos x="183" y="1267"/>
                </a:cxn>
                <a:cxn ang="0">
                  <a:pos x="153" y="1249"/>
                </a:cxn>
                <a:cxn ang="0">
                  <a:pos x="126" y="1225"/>
                </a:cxn>
                <a:cxn ang="0">
                  <a:pos x="56" y="1112"/>
                </a:cxn>
                <a:cxn ang="0">
                  <a:pos x="17" y="991"/>
                </a:cxn>
                <a:cxn ang="0">
                  <a:pos x="0" y="861"/>
                </a:cxn>
                <a:cxn ang="0">
                  <a:pos x="5" y="730"/>
                </a:cxn>
                <a:cxn ang="0">
                  <a:pos x="24" y="595"/>
                </a:cxn>
                <a:cxn ang="0">
                  <a:pos x="55" y="466"/>
                </a:cxn>
                <a:cxn ang="0">
                  <a:pos x="90" y="342"/>
                </a:cxn>
                <a:cxn ang="0">
                  <a:pos x="126" y="228"/>
                </a:cxn>
                <a:cxn ang="0">
                  <a:pos x="131" y="249"/>
                </a:cxn>
                <a:cxn ang="0">
                  <a:pos x="139" y="270"/>
                </a:cxn>
                <a:cxn ang="0">
                  <a:pos x="149" y="290"/>
                </a:cxn>
                <a:cxn ang="0">
                  <a:pos x="163" y="308"/>
                </a:cxn>
                <a:cxn ang="0">
                  <a:pos x="176" y="325"/>
                </a:cxn>
                <a:cxn ang="0">
                  <a:pos x="193" y="342"/>
                </a:cxn>
                <a:cxn ang="0">
                  <a:pos x="209" y="357"/>
                </a:cxn>
                <a:cxn ang="0">
                  <a:pos x="231" y="374"/>
                </a:cxn>
                <a:cxn ang="0">
                  <a:pos x="253" y="377"/>
                </a:cxn>
                <a:cxn ang="0">
                  <a:pos x="278" y="383"/>
                </a:cxn>
                <a:cxn ang="0">
                  <a:pos x="302" y="385"/>
                </a:cxn>
                <a:cxn ang="0">
                  <a:pos x="326" y="388"/>
                </a:cxn>
                <a:cxn ang="0">
                  <a:pos x="347" y="385"/>
                </a:cxn>
                <a:cxn ang="0">
                  <a:pos x="370" y="378"/>
                </a:cxn>
                <a:cxn ang="0">
                  <a:pos x="388" y="364"/>
                </a:cxn>
                <a:cxn ang="0">
                  <a:pos x="406" y="342"/>
                </a:cxn>
                <a:cxn ang="0">
                  <a:pos x="433" y="312"/>
                </a:cxn>
                <a:cxn ang="0">
                  <a:pos x="460" y="281"/>
                </a:cxn>
                <a:cxn ang="0">
                  <a:pos x="484" y="248"/>
                </a:cxn>
                <a:cxn ang="0">
                  <a:pos x="506" y="212"/>
                </a:cxn>
                <a:cxn ang="0">
                  <a:pos x="522" y="173"/>
                </a:cxn>
                <a:cxn ang="0">
                  <a:pos x="530" y="133"/>
                </a:cxn>
                <a:cxn ang="0">
                  <a:pos x="530" y="93"/>
                </a:cxn>
                <a:cxn ang="0">
                  <a:pos x="522" y="52"/>
                </a:cxn>
                <a:cxn ang="0">
                  <a:pos x="480" y="0"/>
                </a:cxn>
                <a:cxn ang="0">
                  <a:pos x="567" y="25"/>
                </a:cxn>
                <a:cxn ang="0">
                  <a:pos x="629" y="73"/>
                </a:cxn>
                <a:cxn ang="0">
                  <a:pos x="671" y="135"/>
                </a:cxn>
                <a:cxn ang="0">
                  <a:pos x="699" y="211"/>
                </a:cxn>
                <a:cxn ang="0">
                  <a:pos x="714" y="291"/>
                </a:cxn>
                <a:cxn ang="0">
                  <a:pos x="727" y="377"/>
                </a:cxn>
                <a:cxn ang="0">
                  <a:pos x="736" y="460"/>
                </a:cxn>
                <a:cxn ang="0">
                  <a:pos x="750" y="540"/>
                </a:cxn>
              </a:cxnLst>
              <a:rect l="0" t="0" r="r" b="b"/>
              <a:pathLst>
                <a:path w="750" h="1299">
                  <a:moveTo>
                    <a:pt x="750" y="540"/>
                  </a:moveTo>
                  <a:lnTo>
                    <a:pt x="740" y="649"/>
                  </a:lnTo>
                  <a:lnTo>
                    <a:pt x="726" y="761"/>
                  </a:lnTo>
                  <a:lnTo>
                    <a:pt x="703" y="870"/>
                  </a:lnTo>
                  <a:lnTo>
                    <a:pt x="672" y="977"/>
                  </a:lnTo>
                  <a:lnTo>
                    <a:pt x="627" y="1074"/>
                  </a:lnTo>
                  <a:lnTo>
                    <a:pt x="567" y="1163"/>
                  </a:lnTo>
                  <a:lnTo>
                    <a:pt x="487" y="1237"/>
                  </a:lnTo>
                  <a:lnTo>
                    <a:pt x="387" y="1298"/>
                  </a:lnTo>
                  <a:lnTo>
                    <a:pt x="347" y="1299"/>
                  </a:lnTo>
                  <a:lnTo>
                    <a:pt x="311" y="1299"/>
                  </a:lnTo>
                  <a:lnTo>
                    <a:pt x="277" y="1296"/>
                  </a:lnTo>
                  <a:lnTo>
                    <a:pt x="245" y="1292"/>
                  </a:lnTo>
                  <a:lnTo>
                    <a:pt x="212" y="1281"/>
                  </a:lnTo>
                  <a:lnTo>
                    <a:pt x="183" y="1267"/>
                  </a:lnTo>
                  <a:lnTo>
                    <a:pt x="153" y="1249"/>
                  </a:lnTo>
                  <a:lnTo>
                    <a:pt x="126" y="1225"/>
                  </a:lnTo>
                  <a:lnTo>
                    <a:pt x="56" y="1112"/>
                  </a:lnTo>
                  <a:lnTo>
                    <a:pt x="17" y="991"/>
                  </a:lnTo>
                  <a:lnTo>
                    <a:pt x="0" y="861"/>
                  </a:lnTo>
                  <a:lnTo>
                    <a:pt x="5" y="730"/>
                  </a:lnTo>
                  <a:lnTo>
                    <a:pt x="24" y="595"/>
                  </a:lnTo>
                  <a:lnTo>
                    <a:pt x="55" y="466"/>
                  </a:lnTo>
                  <a:lnTo>
                    <a:pt x="90" y="342"/>
                  </a:lnTo>
                  <a:lnTo>
                    <a:pt x="126" y="228"/>
                  </a:lnTo>
                  <a:lnTo>
                    <a:pt x="131" y="249"/>
                  </a:lnTo>
                  <a:lnTo>
                    <a:pt x="139" y="270"/>
                  </a:lnTo>
                  <a:lnTo>
                    <a:pt x="149" y="290"/>
                  </a:lnTo>
                  <a:lnTo>
                    <a:pt x="163" y="308"/>
                  </a:lnTo>
                  <a:lnTo>
                    <a:pt x="176" y="325"/>
                  </a:lnTo>
                  <a:lnTo>
                    <a:pt x="193" y="342"/>
                  </a:lnTo>
                  <a:lnTo>
                    <a:pt x="209" y="357"/>
                  </a:lnTo>
                  <a:lnTo>
                    <a:pt x="231" y="374"/>
                  </a:lnTo>
                  <a:lnTo>
                    <a:pt x="253" y="377"/>
                  </a:lnTo>
                  <a:lnTo>
                    <a:pt x="278" y="383"/>
                  </a:lnTo>
                  <a:lnTo>
                    <a:pt x="302" y="385"/>
                  </a:lnTo>
                  <a:lnTo>
                    <a:pt x="326" y="388"/>
                  </a:lnTo>
                  <a:lnTo>
                    <a:pt x="347" y="385"/>
                  </a:lnTo>
                  <a:lnTo>
                    <a:pt x="370" y="378"/>
                  </a:lnTo>
                  <a:lnTo>
                    <a:pt x="388" y="364"/>
                  </a:lnTo>
                  <a:lnTo>
                    <a:pt x="406" y="342"/>
                  </a:lnTo>
                  <a:lnTo>
                    <a:pt x="433" y="312"/>
                  </a:lnTo>
                  <a:lnTo>
                    <a:pt x="460" y="281"/>
                  </a:lnTo>
                  <a:lnTo>
                    <a:pt x="484" y="248"/>
                  </a:lnTo>
                  <a:lnTo>
                    <a:pt x="506" y="212"/>
                  </a:lnTo>
                  <a:lnTo>
                    <a:pt x="522" y="173"/>
                  </a:lnTo>
                  <a:lnTo>
                    <a:pt x="530" y="133"/>
                  </a:lnTo>
                  <a:lnTo>
                    <a:pt x="530" y="93"/>
                  </a:lnTo>
                  <a:lnTo>
                    <a:pt x="522" y="52"/>
                  </a:lnTo>
                  <a:lnTo>
                    <a:pt x="480" y="0"/>
                  </a:lnTo>
                  <a:lnTo>
                    <a:pt x="567" y="25"/>
                  </a:lnTo>
                  <a:lnTo>
                    <a:pt x="629" y="73"/>
                  </a:lnTo>
                  <a:lnTo>
                    <a:pt x="671" y="135"/>
                  </a:lnTo>
                  <a:lnTo>
                    <a:pt x="699" y="211"/>
                  </a:lnTo>
                  <a:lnTo>
                    <a:pt x="714" y="291"/>
                  </a:lnTo>
                  <a:lnTo>
                    <a:pt x="727" y="377"/>
                  </a:lnTo>
                  <a:lnTo>
                    <a:pt x="736" y="460"/>
                  </a:lnTo>
                  <a:lnTo>
                    <a:pt x="750" y="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94" name="Freeform 26"/>
            <p:cNvSpPr>
              <a:spLocks noChangeAspect="1"/>
            </p:cNvSpPr>
            <p:nvPr/>
          </p:nvSpPr>
          <p:spPr bwMode="auto">
            <a:xfrm>
              <a:off x="2500" y="1255"/>
              <a:ext cx="40" cy="37"/>
            </a:xfrm>
            <a:custGeom>
              <a:avLst/>
              <a:gdLst/>
              <a:ahLst/>
              <a:cxnLst>
                <a:cxn ang="0">
                  <a:pos x="105" y="49"/>
                </a:cxn>
                <a:cxn ang="0">
                  <a:pos x="107" y="56"/>
                </a:cxn>
                <a:cxn ang="0">
                  <a:pos x="107" y="64"/>
                </a:cxn>
                <a:cxn ang="0">
                  <a:pos x="104" y="73"/>
                </a:cxn>
                <a:cxn ang="0">
                  <a:pos x="101" y="81"/>
                </a:cxn>
                <a:cxn ang="0">
                  <a:pos x="96" y="88"/>
                </a:cxn>
                <a:cxn ang="0">
                  <a:pos x="88" y="95"/>
                </a:cxn>
                <a:cxn ang="0">
                  <a:pos x="81" y="98"/>
                </a:cxn>
                <a:cxn ang="0">
                  <a:pos x="74" y="101"/>
                </a:cxn>
                <a:cxn ang="0">
                  <a:pos x="62" y="100"/>
                </a:cxn>
                <a:cxn ang="0">
                  <a:pos x="51" y="100"/>
                </a:cxn>
                <a:cxn ang="0">
                  <a:pos x="39" y="98"/>
                </a:cxn>
                <a:cxn ang="0">
                  <a:pos x="29" y="97"/>
                </a:cxn>
                <a:cxn ang="0">
                  <a:pos x="20" y="91"/>
                </a:cxn>
                <a:cxn ang="0">
                  <a:pos x="13" y="87"/>
                </a:cxn>
                <a:cxn ang="0">
                  <a:pos x="6" y="77"/>
                </a:cxn>
                <a:cxn ang="0">
                  <a:pos x="3" y="69"/>
                </a:cxn>
                <a:cxn ang="0">
                  <a:pos x="0" y="49"/>
                </a:cxn>
                <a:cxn ang="0">
                  <a:pos x="11" y="29"/>
                </a:cxn>
                <a:cxn ang="0">
                  <a:pos x="29" y="14"/>
                </a:cxn>
                <a:cxn ang="0">
                  <a:pos x="53" y="4"/>
                </a:cxn>
                <a:cxn ang="0">
                  <a:pos x="76" y="0"/>
                </a:cxn>
                <a:cxn ang="0">
                  <a:pos x="94" y="4"/>
                </a:cxn>
                <a:cxn ang="0">
                  <a:pos x="104" y="19"/>
                </a:cxn>
                <a:cxn ang="0">
                  <a:pos x="105" y="49"/>
                </a:cxn>
              </a:cxnLst>
              <a:rect l="0" t="0" r="r" b="b"/>
              <a:pathLst>
                <a:path w="107" h="101">
                  <a:moveTo>
                    <a:pt x="105" y="49"/>
                  </a:moveTo>
                  <a:lnTo>
                    <a:pt x="107" y="56"/>
                  </a:lnTo>
                  <a:lnTo>
                    <a:pt x="107" y="64"/>
                  </a:lnTo>
                  <a:lnTo>
                    <a:pt x="104" y="73"/>
                  </a:lnTo>
                  <a:lnTo>
                    <a:pt x="101" y="81"/>
                  </a:lnTo>
                  <a:lnTo>
                    <a:pt x="96" y="88"/>
                  </a:lnTo>
                  <a:lnTo>
                    <a:pt x="88" y="95"/>
                  </a:lnTo>
                  <a:lnTo>
                    <a:pt x="81" y="98"/>
                  </a:lnTo>
                  <a:lnTo>
                    <a:pt x="74" y="101"/>
                  </a:lnTo>
                  <a:lnTo>
                    <a:pt x="62" y="100"/>
                  </a:lnTo>
                  <a:lnTo>
                    <a:pt x="51" y="100"/>
                  </a:lnTo>
                  <a:lnTo>
                    <a:pt x="39" y="98"/>
                  </a:lnTo>
                  <a:lnTo>
                    <a:pt x="29" y="97"/>
                  </a:lnTo>
                  <a:lnTo>
                    <a:pt x="20" y="91"/>
                  </a:lnTo>
                  <a:lnTo>
                    <a:pt x="13" y="87"/>
                  </a:lnTo>
                  <a:lnTo>
                    <a:pt x="6" y="77"/>
                  </a:lnTo>
                  <a:lnTo>
                    <a:pt x="3" y="69"/>
                  </a:lnTo>
                  <a:lnTo>
                    <a:pt x="0" y="49"/>
                  </a:lnTo>
                  <a:lnTo>
                    <a:pt x="11" y="29"/>
                  </a:lnTo>
                  <a:lnTo>
                    <a:pt x="29" y="14"/>
                  </a:lnTo>
                  <a:lnTo>
                    <a:pt x="53" y="4"/>
                  </a:lnTo>
                  <a:lnTo>
                    <a:pt x="76" y="0"/>
                  </a:lnTo>
                  <a:lnTo>
                    <a:pt x="94" y="4"/>
                  </a:lnTo>
                  <a:lnTo>
                    <a:pt x="104" y="19"/>
                  </a:lnTo>
                  <a:lnTo>
                    <a:pt x="105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95" name="Freeform 27"/>
            <p:cNvSpPr>
              <a:spLocks noChangeAspect="1"/>
            </p:cNvSpPr>
            <p:nvPr/>
          </p:nvSpPr>
          <p:spPr bwMode="auto">
            <a:xfrm>
              <a:off x="2787" y="1265"/>
              <a:ext cx="261" cy="403"/>
            </a:xfrm>
            <a:custGeom>
              <a:avLst/>
              <a:gdLst/>
              <a:ahLst/>
              <a:cxnLst>
                <a:cxn ang="0">
                  <a:pos x="713" y="377"/>
                </a:cxn>
                <a:cxn ang="0">
                  <a:pos x="703" y="607"/>
                </a:cxn>
                <a:cxn ang="0">
                  <a:pos x="647" y="828"/>
                </a:cxn>
                <a:cxn ang="0">
                  <a:pos x="564" y="1039"/>
                </a:cxn>
                <a:cxn ang="0">
                  <a:pos x="490" y="1178"/>
                </a:cxn>
                <a:cxn ang="0">
                  <a:pos x="424" y="1226"/>
                </a:cxn>
                <a:cxn ang="0">
                  <a:pos x="344" y="1246"/>
                </a:cxn>
                <a:cxn ang="0">
                  <a:pos x="260" y="1247"/>
                </a:cxn>
                <a:cxn ang="0">
                  <a:pos x="153" y="1201"/>
                </a:cxn>
                <a:cxn ang="0">
                  <a:pos x="67" y="1085"/>
                </a:cxn>
                <a:cxn ang="0">
                  <a:pos x="22" y="949"/>
                </a:cxn>
                <a:cxn ang="0">
                  <a:pos x="2" y="799"/>
                </a:cxn>
                <a:cxn ang="0">
                  <a:pos x="7" y="702"/>
                </a:cxn>
                <a:cxn ang="0">
                  <a:pos x="11" y="657"/>
                </a:cxn>
                <a:cxn ang="0">
                  <a:pos x="7" y="612"/>
                </a:cxn>
                <a:cxn ang="0">
                  <a:pos x="11" y="564"/>
                </a:cxn>
                <a:cxn ang="0">
                  <a:pos x="29" y="511"/>
                </a:cxn>
                <a:cxn ang="0">
                  <a:pos x="42" y="453"/>
                </a:cxn>
                <a:cxn ang="0">
                  <a:pos x="52" y="395"/>
                </a:cxn>
                <a:cxn ang="0">
                  <a:pos x="68" y="338"/>
                </a:cxn>
                <a:cxn ang="0">
                  <a:pos x="75" y="335"/>
                </a:cxn>
                <a:cxn ang="0">
                  <a:pos x="85" y="369"/>
                </a:cxn>
                <a:cxn ang="0">
                  <a:pos x="118" y="393"/>
                </a:cxn>
                <a:cxn ang="0">
                  <a:pos x="157" y="412"/>
                </a:cxn>
                <a:cxn ang="0">
                  <a:pos x="216" y="433"/>
                </a:cxn>
                <a:cxn ang="0">
                  <a:pos x="292" y="418"/>
                </a:cxn>
                <a:cxn ang="0">
                  <a:pos x="361" y="372"/>
                </a:cxn>
                <a:cxn ang="0">
                  <a:pos x="420" y="311"/>
                </a:cxn>
                <a:cxn ang="0">
                  <a:pos x="451" y="256"/>
                </a:cxn>
                <a:cxn ang="0">
                  <a:pos x="464" y="208"/>
                </a:cxn>
                <a:cxn ang="0">
                  <a:pos x="468" y="162"/>
                </a:cxn>
                <a:cxn ang="0">
                  <a:pos x="457" y="115"/>
                </a:cxn>
                <a:cxn ang="0">
                  <a:pos x="431" y="86"/>
                </a:cxn>
                <a:cxn ang="0">
                  <a:pos x="414" y="65"/>
                </a:cxn>
                <a:cxn ang="0">
                  <a:pos x="406" y="38"/>
                </a:cxn>
                <a:cxn ang="0">
                  <a:pos x="398" y="11"/>
                </a:cxn>
                <a:cxn ang="0">
                  <a:pos x="451" y="3"/>
                </a:cxn>
                <a:cxn ang="0">
                  <a:pos x="547" y="43"/>
                </a:cxn>
                <a:cxn ang="0">
                  <a:pos x="618" y="119"/>
                </a:cxn>
                <a:cxn ang="0">
                  <a:pos x="672" y="211"/>
                </a:cxn>
              </a:cxnLst>
              <a:rect l="0" t="0" r="r" b="b"/>
              <a:pathLst>
                <a:path w="714" h="1249">
                  <a:moveTo>
                    <a:pt x="694" y="259"/>
                  </a:moveTo>
                  <a:lnTo>
                    <a:pt x="713" y="377"/>
                  </a:lnTo>
                  <a:lnTo>
                    <a:pt x="714" y="494"/>
                  </a:lnTo>
                  <a:lnTo>
                    <a:pt x="703" y="607"/>
                  </a:lnTo>
                  <a:lnTo>
                    <a:pt x="680" y="719"/>
                  </a:lnTo>
                  <a:lnTo>
                    <a:pt x="647" y="828"/>
                  </a:lnTo>
                  <a:lnTo>
                    <a:pt x="607" y="935"/>
                  </a:lnTo>
                  <a:lnTo>
                    <a:pt x="564" y="1039"/>
                  </a:lnTo>
                  <a:lnTo>
                    <a:pt x="519" y="1142"/>
                  </a:lnTo>
                  <a:lnTo>
                    <a:pt x="490" y="1178"/>
                  </a:lnTo>
                  <a:lnTo>
                    <a:pt x="459" y="1206"/>
                  </a:lnTo>
                  <a:lnTo>
                    <a:pt x="424" y="1226"/>
                  </a:lnTo>
                  <a:lnTo>
                    <a:pt x="386" y="1240"/>
                  </a:lnTo>
                  <a:lnTo>
                    <a:pt x="344" y="1246"/>
                  </a:lnTo>
                  <a:lnTo>
                    <a:pt x="302" y="1249"/>
                  </a:lnTo>
                  <a:lnTo>
                    <a:pt x="260" y="1247"/>
                  </a:lnTo>
                  <a:lnTo>
                    <a:pt x="218" y="1246"/>
                  </a:lnTo>
                  <a:lnTo>
                    <a:pt x="153" y="1201"/>
                  </a:lnTo>
                  <a:lnTo>
                    <a:pt x="105" y="1147"/>
                  </a:lnTo>
                  <a:lnTo>
                    <a:pt x="67" y="1085"/>
                  </a:lnTo>
                  <a:lnTo>
                    <a:pt x="42" y="1021"/>
                  </a:lnTo>
                  <a:lnTo>
                    <a:pt x="22" y="949"/>
                  </a:lnTo>
                  <a:lnTo>
                    <a:pt x="11" y="876"/>
                  </a:lnTo>
                  <a:lnTo>
                    <a:pt x="2" y="799"/>
                  </a:lnTo>
                  <a:lnTo>
                    <a:pt x="0" y="726"/>
                  </a:lnTo>
                  <a:lnTo>
                    <a:pt x="7" y="702"/>
                  </a:lnTo>
                  <a:lnTo>
                    <a:pt x="11" y="680"/>
                  </a:lnTo>
                  <a:lnTo>
                    <a:pt x="11" y="657"/>
                  </a:lnTo>
                  <a:lnTo>
                    <a:pt x="9" y="636"/>
                  </a:lnTo>
                  <a:lnTo>
                    <a:pt x="7" y="612"/>
                  </a:lnTo>
                  <a:lnTo>
                    <a:pt x="7" y="590"/>
                  </a:lnTo>
                  <a:lnTo>
                    <a:pt x="11" y="564"/>
                  </a:lnTo>
                  <a:lnTo>
                    <a:pt x="21" y="539"/>
                  </a:lnTo>
                  <a:lnTo>
                    <a:pt x="29" y="511"/>
                  </a:lnTo>
                  <a:lnTo>
                    <a:pt x="36" y="483"/>
                  </a:lnTo>
                  <a:lnTo>
                    <a:pt x="42" y="453"/>
                  </a:lnTo>
                  <a:lnTo>
                    <a:pt x="47" y="425"/>
                  </a:lnTo>
                  <a:lnTo>
                    <a:pt x="52" y="395"/>
                  </a:lnTo>
                  <a:lnTo>
                    <a:pt x="59" y="366"/>
                  </a:lnTo>
                  <a:lnTo>
                    <a:pt x="68" y="338"/>
                  </a:lnTo>
                  <a:lnTo>
                    <a:pt x="83" y="311"/>
                  </a:lnTo>
                  <a:lnTo>
                    <a:pt x="75" y="335"/>
                  </a:lnTo>
                  <a:lnTo>
                    <a:pt x="77" y="355"/>
                  </a:lnTo>
                  <a:lnTo>
                    <a:pt x="85" y="369"/>
                  </a:lnTo>
                  <a:lnTo>
                    <a:pt x="101" y="383"/>
                  </a:lnTo>
                  <a:lnTo>
                    <a:pt x="118" y="393"/>
                  </a:lnTo>
                  <a:lnTo>
                    <a:pt x="137" y="404"/>
                  </a:lnTo>
                  <a:lnTo>
                    <a:pt x="157" y="412"/>
                  </a:lnTo>
                  <a:lnTo>
                    <a:pt x="175" y="425"/>
                  </a:lnTo>
                  <a:lnTo>
                    <a:pt x="216" y="433"/>
                  </a:lnTo>
                  <a:lnTo>
                    <a:pt x="256" y="431"/>
                  </a:lnTo>
                  <a:lnTo>
                    <a:pt x="292" y="418"/>
                  </a:lnTo>
                  <a:lnTo>
                    <a:pt x="329" y="398"/>
                  </a:lnTo>
                  <a:lnTo>
                    <a:pt x="361" y="372"/>
                  </a:lnTo>
                  <a:lnTo>
                    <a:pt x="392" y="342"/>
                  </a:lnTo>
                  <a:lnTo>
                    <a:pt x="420" y="311"/>
                  </a:lnTo>
                  <a:lnTo>
                    <a:pt x="445" y="280"/>
                  </a:lnTo>
                  <a:lnTo>
                    <a:pt x="451" y="256"/>
                  </a:lnTo>
                  <a:lnTo>
                    <a:pt x="458" y="232"/>
                  </a:lnTo>
                  <a:lnTo>
                    <a:pt x="464" y="208"/>
                  </a:lnTo>
                  <a:lnTo>
                    <a:pt x="468" y="186"/>
                  </a:lnTo>
                  <a:lnTo>
                    <a:pt x="468" y="162"/>
                  </a:lnTo>
                  <a:lnTo>
                    <a:pt x="465" y="139"/>
                  </a:lnTo>
                  <a:lnTo>
                    <a:pt x="457" y="115"/>
                  </a:lnTo>
                  <a:lnTo>
                    <a:pt x="445" y="93"/>
                  </a:lnTo>
                  <a:lnTo>
                    <a:pt x="431" y="86"/>
                  </a:lnTo>
                  <a:lnTo>
                    <a:pt x="422" y="77"/>
                  </a:lnTo>
                  <a:lnTo>
                    <a:pt x="414" y="65"/>
                  </a:lnTo>
                  <a:lnTo>
                    <a:pt x="410" y="53"/>
                  </a:lnTo>
                  <a:lnTo>
                    <a:pt x="406" y="38"/>
                  </a:lnTo>
                  <a:lnTo>
                    <a:pt x="403" y="25"/>
                  </a:lnTo>
                  <a:lnTo>
                    <a:pt x="398" y="11"/>
                  </a:lnTo>
                  <a:lnTo>
                    <a:pt x="393" y="0"/>
                  </a:lnTo>
                  <a:lnTo>
                    <a:pt x="451" y="3"/>
                  </a:lnTo>
                  <a:lnTo>
                    <a:pt x="502" y="18"/>
                  </a:lnTo>
                  <a:lnTo>
                    <a:pt x="547" y="43"/>
                  </a:lnTo>
                  <a:lnTo>
                    <a:pt x="586" y="79"/>
                  </a:lnTo>
                  <a:lnTo>
                    <a:pt x="618" y="119"/>
                  </a:lnTo>
                  <a:lnTo>
                    <a:pt x="648" y="165"/>
                  </a:lnTo>
                  <a:lnTo>
                    <a:pt x="672" y="211"/>
                  </a:lnTo>
                  <a:lnTo>
                    <a:pt x="694" y="2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96" name="Freeform 28"/>
            <p:cNvSpPr>
              <a:spLocks noChangeAspect="1"/>
            </p:cNvSpPr>
            <p:nvPr/>
          </p:nvSpPr>
          <p:spPr bwMode="auto">
            <a:xfrm>
              <a:off x="2874" y="1306"/>
              <a:ext cx="37" cy="39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97" y="13"/>
                </a:cxn>
                <a:cxn ang="0">
                  <a:pos x="100" y="26"/>
                </a:cxn>
                <a:cxn ang="0">
                  <a:pos x="98" y="40"/>
                </a:cxn>
                <a:cxn ang="0">
                  <a:pos x="95" y="54"/>
                </a:cxn>
                <a:cxn ang="0">
                  <a:pos x="88" y="67"/>
                </a:cxn>
                <a:cxn ang="0">
                  <a:pos x="81" y="81"/>
                </a:cxn>
                <a:cxn ang="0">
                  <a:pos x="71" y="93"/>
                </a:cxn>
                <a:cxn ang="0">
                  <a:pos x="62" y="106"/>
                </a:cxn>
                <a:cxn ang="0">
                  <a:pos x="47" y="103"/>
                </a:cxn>
                <a:cxn ang="0">
                  <a:pos x="35" y="100"/>
                </a:cxn>
                <a:cxn ang="0">
                  <a:pos x="22" y="93"/>
                </a:cxn>
                <a:cxn ang="0">
                  <a:pos x="12" y="86"/>
                </a:cxn>
                <a:cxn ang="0">
                  <a:pos x="2" y="76"/>
                </a:cxn>
                <a:cxn ang="0">
                  <a:pos x="0" y="67"/>
                </a:cxn>
                <a:cxn ang="0">
                  <a:pos x="0" y="55"/>
                </a:cxn>
                <a:cxn ang="0">
                  <a:pos x="9" y="44"/>
                </a:cxn>
                <a:cxn ang="0">
                  <a:pos x="11" y="26"/>
                </a:cxn>
                <a:cxn ang="0">
                  <a:pos x="18" y="15"/>
                </a:cxn>
                <a:cxn ang="0">
                  <a:pos x="26" y="6"/>
                </a:cxn>
                <a:cxn ang="0">
                  <a:pos x="39" y="3"/>
                </a:cxn>
                <a:cxn ang="0">
                  <a:pos x="52" y="0"/>
                </a:cxn>
                <a:cxn ang="0">
                  <a:pos x="66" y="0"/>
                </a:cxn>
                <a:cxn ang="0">
                  <a:pos x="78" y="0"/>
                </a:cxn>
                <a:cxn ang="0">
                  <a:pos x="92" y="2"/>
                </a:cxn>
              </a:cxnLst>
              <a:rect l="0" t="0" r="r" b="b"/>
              <a:pathLst>
                <a:path w="100" h="106">
                  <a:moveTo>
                    <a:pt x="92" y="2"/>
                  </a:moveTo>
                  <a:lnTo>
                    <a:pt x="97" y="13"/>
                  </a:lnTo>
                  <a:lnTo>
                    <a:pt x="100" y="26"/>
                  </a:lnTo>
                  <a:lnTo>
                    <a:pt x="98" y="40"/>
                  </a:lnTo>
                  <a:lnTo>
                    <a:pt x="95" y="54"/>
                  </a:lnTo>
                  <a:lnTo>
                    <a:pt x="88" y="67"/>
                  </a:lnTo>
                  <a:lnTo>
                    <a:pt x="81" y="81"/>
                  </a:lnTo>
                  <a:lnTo>
                    <a:pt x="71" y="93"/>
                  </a:lnTo>
                  <a:lnTo>
                    <a:pt x="62" y="106"/>
                  </a:lnTo>
                  <a:lnTo>
                    <a:pt x="47" y="103"/>
                  </a:lnTo>
                  <a:lnTo>
                    <a:pt x="35" y="100"/>
                  </a:lnTo>
                  <a:lnTo>
                    <a:pt x="22" y="93"/>
                  </a:lnTo>
                  <a:lnTo>
                    <a:pt x="12" y="86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11" y="26"/>
                  </a:lnTo>
                  <a:lnTo>
                    <a:pt x="18" y="15"/>
                  </a:lnTo>
                  <a:lnTo>
                    <a:pt x="26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97" name="Rectangle 29"/>
            <p:cNvSpPr>
              <a:spLocks noChangeAspect="1" noChangeArrowheads="1"/>
            </p:cNvSpPr>
            <p:nvPr/>
          </p:nvSpPr>
          <p:spPr bwMode="auto">
            <a:xfrm>
              <a:off x="3242" y="1417"/>
              <a:ext cx="4" cy="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467998" name="Rectangle 30"/>
            <p:cNvSpPr>
              <a:spLocks noChangeAspect="1" noChangeArrowheads="1"/>
            </p:cNvSpPr>
            <p:nvPr/>
          </p:nvSpPr>
          <p:spPr bwMode="auto">
            <a:xfrm>
              <a:off x="3204" y="1550"/>
              <a:ext cx="8" cy="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467999" name="Freeform 31"/>
            <p:cNvSpPr>
              <a:spLocks noChangeAspect="1"/>
            </p:cNvSpPr>
            <p:nvPr/>
          </p:nvSpPr>
          <p:spPr bwMode="auto">
            <a:xfrm>
              <a:off x="1832" y="1847"/>
              <a:ext cx="209" cy="341"/>
            </a:xfrm>
            <a:custGeom>
              <a:avLst/>
              <a:gdLst/>
              <a:ahLst/>
              <a:cxnLst>
                <a:cxn ang="0">
                  <a:pos x="480" y="177"/>
                </a:cxn>
                <a:cxn ang="0">
                  <a:pos x="519" y="262"/>
                </a:cxn>
                <a:cxn ang="0">
                  <a:pos x="542" y="350"/>
                </a:cxn>
                <a:cxn ang="0">
                  <a:pos x="550" y="438"/>
                </a:cxn>
                <a:cxn ang="0">
                  <a:pos x="553" y="528"/>
                </a:cxn>
                <a:cxn ang="0">
                  <a:pos x="550" y="618"/>
                </a:cxn>
                <a:cxn ang="0">
                  <a:pos x="550" y="712"/>
                </a:cxn>
                <a:cxn ang="0">
                  <a:pos x="556" y="807"/>
                </a:cxn>
                <a:cxn ang="0">
                  <a:pos x="573" y="904"/>
                </a:cxn>
                <a:cxn ang="0">
                  <a:pos x="547" y="919"/>
                </a:cxn>
                <a:cxn ang="0">
                  <a:pos x="522" y="929"/>
                </a:cxn>
                <a:cxn ang="0">
                  <a:pos x="495" y="932"/>
                </a:cxn>
                <a:cxn ang="0">
                  <a:pos x="469" y="932"/>
                </a:cxn>
                <a:cxn ang="0">
                  <a:pos x="440" y="925"/>
                </a:cxn>
                <a:cxn ang="0">
                  <a:pos x="415" y="914"/>
                </a:cxn>
                <a:cxn ang="0">
                  <a:pos x="388" y="900"/>
                </a:cxn>
                <a:cxn ang="0">
                  <a:pos x="366" y="883"/>
                </a:cxn>
                <a:cxn ang="0">
                  <a:pos x="284" y="809"/>
                </a:cxn>
                <a:cxn ang="0">
                  <a:pos x="208" y="735"/>
                </a:cxn>
                <a:cxn ang="0">
                  <a:pos x="139" y="655"/>
                </a:cxn>
                <a:cxn ang="0">
                  <a:pos x="83" y="571"/>
                </a:cxn>
                <a:cxn ang="0">
                  <a:pos x="38" y="481"/>
                </a:cxn>
                <a:cxn ang="0">
                  <a:pos x="10" y="387"/>
                </a:cxn>
                <a:cxn ang="0">
                  <a:pos x="0" y="286"/>
                </a:cxn>
                <a:cxn ang="0">
                  <a:pos x="13" y="177"/>
                </a:cxn>
                <a:cxn ang="0">
                  <a:pos x="27" y="143"/>
                </a:cxn>
                <a:cxn ang="0">
                  <a:pos x="48" y="114"/>
                </a:cxn>
                <a:cxn ang="0">
                  <a:pos x="72" y="89"/>
                </a:cxn>
                <a:cxn ang="0">
                  <a:pos x="101" y="69"/>
                </a:cxn>
                <a:cxn ang="0">
                  <a:pos x="132" y="48"/>
                </a:cxn>
                <a:cxn ang="0">
                  <a:pos x="165" y="31"/>
                </a:cxn>
                <a:cxn ang="0">
                  <a:pos x="197" y="14"/>
                </a:cxn>
                <a:cxn ang="0">
                  <a:pos x="231" y="0"/>
                </a:cxn>
                <a:cxn ang="0">
                  <a:pos x="272" y="3"/>
                </a:cxn>
                <a:cxn ang="0">
                  <a:pos x="311" y="13"/>
                </a:cxn>
                <a:cxn ang="0">
                  <a:pos x="348" y="29"/>
                </a:cxn>
                <a:cxn ang="0">
                  <a:pos x="381" y="52"/>
                </a:cxn>
                <a:cxn ang="0">
                  <a:pos x="411" y="77"/>
                </a:cxn>
                <a:cxn ang="0">
                  <a:pos x="439" y="108"/>
                </a:cxn>
                <a:cxn ang="0">
                  <a:pos x="460" y="141"/>
                </a:cxn>
                <a:cxn ang="0">
                  <a:pos x="480" y="177"/>
                </a:cxn>
              </a:cxnLst>
              <a:rect l="0" t="0" r="r" b="b"/>
              <a:pathLst>
                <a:path w="573" h="932">
                  <a:moveTo>
                    <a:pt x="480" y="177"/>
                  </a:moveTo>
                  <a:lnTo>
                    <a:pt x="519" y="262"/>
                  </a:lnTo>
                  <a:lnTo>
                    <a:pt x="542" y="350"/>
                  </a:lnTo>
                  <a:lnTo>
                    <a:pt x="550" y="438"/>
                  </a:lnTo>
                  <a:lnTo>
                    <a:pt x="553" y="528"/>
                  </a:lnTo>
                  <a:lnTo>
                    <a:pt x="550" y="618"/>
                  </a:lnTo>
                  <a:lnTo>
                    <a:pt x="550" y="712"/>
                  </a:lnTo>
                  <a:lnTo>
                    <a:pt x="556" y="807"/>
                  </a:lnTo>
                  <a:lnTo>
                    <a:pt x="573" y="904"/>
                  </a:lnTo>
                  <a:lnTo>
                    <a:pt x="547" y="919"/>
                  </a:lnTo>
                  <a:lnTo>
                    <a:pt x="522" y="929"/>
                  </a:lnTo>
                  <a:lnTo>
                    <a:pt x="495" y="932"/>
                  </a:lnTo>
                  <a:lnTo>
                    <a:pt x="469" y="932"/>
                  </a:lnTo>
                  <a:lnTo>
                    <a:pt x="440" y="925"/>
                  </a:lnTo>
                  <a:lnTo>
                    <a:pt x="415" y="914"/>
                  </a:lnTo>
                  <a:lnTo>
                    <a:pt x="388" y="900"/>
                  </a:lnTo>
                  <a:lnTo>
                    <a:pt x="366" y="883"/>
                  </a:lnTo>
                  <a:lnTo>
                    <a:pt x="284" y="809"/>
                  </a:lnTo>
                  <a:lnTo>
                    <a:pt x="208" y="735"/>
                  </a:lnTo>
                  <a:lnTo>
                    <a:pt x="139" y="655"/>
                  </a:lnTo>
                  <a:lnTo>
                    <a:pt x="83" y="571"/>
                  </a:lnTo>
                  <a:lnTo>
                    <a:pt x="38" y="481"/>
                  </a:lnTo>
                  <a:lnTo>
                    <a:pt x="10" y="387"/>
                  </a:lnTo>
                  <a:lnTo>
                    <a:pt x="0" y="286"/>
                  </a:lnTo>
                  <a:lnTo>
                    <a:pt x="13" y="177"/>
                  </a:lnTo>
                  <a:lnTo>
                    <a:pt x="27" y="143"/>
                  </a:lnTo>
                  <a:lnTo>
                    <a:pt x="48" y="114"/>
                  </a:lnTo>
                  <a:lnTo>
                    <a:pt x="72" y="89"/>
                  </a:lnTo>
                  <a:lnTo>
                    <a:pt x="101" y="69"/>
                  </a:lnTo>
                  <a:lnTo>
                    <a:pt x="132" y="48"/>
                  </a:lnTo>
                  <a:lnTo>
                    <a:pt x="165" y="31"/>
                  </a:lnTo>
                  <a:lnTo>
                    <a:pt x="197" y="14"/>
                  </a:lnTo>
                  <a:lnTo>
                    <a:pt x="231" y="0"/>
                  </a:lnTo>
                  <a:lnTo>
                    <a:pt x="272" y="3"/>
                  </a:lnTo>
                  <a:lnTo>
                    <a:pt x="311" y="13"/>
                  </a:lnTo>
                  <a:lnTo>
                    <a:pt x="348" y="29"/>
                  </a:lnTo>
                  <a:lnTo>
                    <a:pt x="381" y="52"/>
                  </a:lnTo>
                  <a:lnTo>
                    <a:pt x="411" y="77"/>
                  </a:lnTo>
                  <a:lnTo>
                    <a:pt x="439" y="108"/>
                  </a:lnTo>
                  <a:lnTo>
                    <a:pt x="460" y="141"/>
                  </a:lnTo>
                  <a:lnTo>
                    <a:pt x="480" y="17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00" name="Freeform 32"/>
            <p:cNvSpPr>
              <a:spLocks noChangeAspect="1"/>
            </p:cNvSpPr>
            <p:nvPr/>
          </p:nvSpPr>
          <p:spPr bwMode="auto">
            <a:xfrm>
              <a:off x="3113" y="1916"/>
              <a:ext cx="182" cy="215"/>
            </a:xfrm>
            <a:custGeom>
              <a:avLst/>
              <a:gdLst/>
              <a:ahLst/>
              <a:cxnLst>
                <a:cxn ang="0">
                  <a:pos x="498" y="112"/>
                </a:cxn>
                <a:cxn ang="0">
                  <a:pos x="498" y="164"/>
                </a:cxn>
                <a:cxn ang="0">
                  <a:pos x="436" y="167"/>
                </a:cxn>
                <a:cxn ang="0">
                  <a:pos x="379" y="184"/>
                </a:cxn>
                <a:cxn ang="0">
                  <a:pos x="322" y="212"/>
                </a:cxn>
                <a:cxn ang="0">
                  <a:pos x="272" y="249"/>
                </a:cxn>
                <a:cxn ang="0">
                  <a:pos x="221" y="290"/>
                </a:cxn>
                <a:cxn ang="0">
                  <a:pos x="176" y="337"/>
                </a:cxn>
                <a:cxn ang="0">
                  <a:pos x="133" y="385"/>
                </a:cxn>
                <a:cxn ang="0">
                  <a:pos x="93" y="435"/>
                </a:cxn>
                <a:cxn ang="0">
                  <a:pos x="78" y="453"/>
                </a:cxn>
                <a:cxn ang="0">
                  <a:pos x="68" y="474"/>
                </a:cxn>
                <a:cxn ang="0">
                  <a:pos x="58" y="495"/>
                </a:cxn>
                <a:cxn ang="0">
                  <a:pos x="51" y="516"/>
                </a:cxn>
                <a:cxn ang="0">
                  <a:pos x="40" y="535"/>
                </a:cxn>
                <a:cxn ang="0">
                  <a:pos x="30" y="554"/>
                </a:cxn>
                <a:cxn ang="0">
                  <a:pos x="16" y="571"/>
                </a:cxn>
                <a:cxn ang="0">
                  <a:pos x="0" y="589"/>
                </a:cxn>
                <a:cxn ang="0">
                  <a:pos x="93" y="237"/>
                </a:cxn>
                <a:cxn ang="0">
                  <a:pos x="133" y="192"/>
                </a:cxn>
                <a:cxn ang="0">
                  <a:pos x="182" y="138"/>
                </a:cxn>
                <a:cxn ang="0">
                  <a:pos x="237" y="81"/>
                </a:cxn>
                <a:cxn ang="0">
                  <a:pos x="296" y="33"/>
                </a:cxn>
                <a:cxn ang="0">
                  <a:pos x="352" y="2"/>
                </a:cxn>
                <a:cxn ang="0">
                  <a:pos x="408" y="0"/>
                </a:cxn>
                <a:cxn ang="0">
                  <a:pos x="457" y="32"/>
                </a:cxn>
                <a:cxn ang="0">
                  <a:pos x="498" y="112"/>
                </a:cxn>
              </a:cxnLst>
              <a:rect l="0" t="0" r="r" b="b"/>
              <a:pathLst>
                <a:path w="498" h="589">
                  <a:moveTo>
                    <a:pt x="498" y="112"/>
                  </a:moveTo>
                  <a:lnTo>
                    <a:pt x="498" y="164"/>
                  </a:lnTo>
                  <a:lnTo>
                    <a:pt x="436" y="167"/>
                  </a:lnTo>
                  <a:lnTo>
                    <a:pt x="379" y="184"/>
                  </a:lnTo>
                  <a:lnTo>
                    <a:pt x="322" y="212"/>
                  </a:lnTo>
                  <a:lnTo>
                    <a:pt x="272" y="249"/>
                  </a:lnTo>
                  <a:lnTo>
                    <a:pt x="221" y="290"/>
                  </a:lnTo>
                  <a:lnTo>
                    <a:pt x="176" y="337"/>
                  </a:lnTo>
                  <a:lnTo>
                    <a:pt x="133" y="385"/>
                  </a:lnTo>
                  <a:lnTo>
                    <a:pt x="93" y="435"/>
                  </a:lnTo>
                  <a:lnTo>
                    <a:pt x="78" y="453"/>
                  </a:lnTo>
                  <a:lnTo>
                    <a:pt x="68" y="474"/>
                  </a:lnTo>
                  <a:lnTo>
                    <a:pt x="58" y="495"/>
                  </a:lnTo>
                  <a:lnTo>
                    <a:pt x="51" y="516"/>
                  </a:lnTo>
                  <a:lnTo>
                    <a:pt x="40" y="535"/>
                  </a:lnTo>
                  <a:lnTo>
                    <a:pt x="30" y="554"/>
                  </a:lnTo>
                  <a:lnTo>
                    <a:pt x="16" y="571"/>
                  </a:lnTo>
                  <a:lnTo>
                    <a:pt x="0" y="589"/>
                  </a:lnTo>
                  <a:lnTo>
                    <a:pt x="93" y="237"/>
                  </a:lnTo>
                  <a:lnTo>
                    <a:pt x="133" y="192"/>
                  </a:lnTo>
                  <a:lnTo>
                    <a:pt x="182" y="138"/>
                  </a:lnTo>
                  <a:lnTo>
                    <a:pt x="237" y="81"/>
                  </a:lnTo>
                  <a:lnTo>
                    <a:pt x="296" y="33"/>
                  </a:lnTo>
                  <a:lnTo>
                    <a:pt x="352" y="2"/>
                  </a:lnTo>
                  <a:lnTo>
                    <a:pt x="408" y="0"/>
                  </a:lnTo>
                  <a:lnTo>
                    <a:pt x="457" y="32"/>
                  </a:lnTo>
                  <a:lnTo>
                    <a:pt x="498" y="11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01" name="Freeform 33"/>
            <p:cNvSpPr>
              <a:spLocks noChangeAspect="1"/>
            </p:cNvSpPr>
            <p:nvPr/>
          </p:nvSpPr>
          <p:spPr bwMode="auto">
            <a:xfrm>
              <a:off x="1851" y="1929"/>
              <a:ext cx="168" cy="165"/>
            </a:xfrm>
            <a:custGeom>
              <a:avLst/>
              <a:gdLst/>
              <a:ahLst/>
              <a:cxnLst>
                <a:cxn ang="0">
                  <a:pos x="454" y="297"/>
                </a:cxn>
                <a:cxn ang="0">
                  <a:pos x="454" y="322"/>
                </a:cxn>
                <a:cxn ang="0">
                  <a:pos x="454" y="346"/>
                </a:cxn>
                <a:cxn ang="0">
                  <a:pos x="446" y="369"/>
                </a:cxn>
                <a:cxn ang="0">
                  <a:pos x="426" y="376"/>
                </a:cxn>
                <a:cxn ang="0">
                  <a:pos x="412" y="359"/>
                </a:cxn>
                <a:cxn ang="0">
                  <a:pos x="404" y="333"/>
                </a:cxn>
                <a:cxn ang="0">
                  <a:pos x="398" y="307"/>
                </a:cxn>
                <a:cxn ang="0">
                  <a:pos x="383" y="300"/>
                </a:cxn>
                <a:cxn ang="0">
                  <a:pos x="356" y="301"/>
                </a:cxn>
                <a:cxn ang="0">
                  <a:pos x="331" y="290"/>
                </a:cxn>
                <a:cxn ang="0">
                  <a:pos x="315" y="267"/>
                </a:cxn>
                <a:cxn ang="0">
                  <a:pos x="305" y="255"/>
                </a:cxn>
                <a:cxn ang="0">
                  <a:pos x="290" y="260"/>
                </a:cxn>
                <a:cxn ang="0">
                  <a:pos x="277" y="271"/>
                </a:cxn>
                <a:cxn ang="0">
                  <a:pos x="272" y="287"/>
                </a:cxn>
                <a:cxn ang="0">
                  <a:pos x="266" y="314"/>
                </a:cxn>
                <a:cxn ang="0">
                  <a:pos x="273" y="349"/>
                </a:cxn>
                <a:cxn ang="0">
                  <a:pos x="296" y="378"/>
                </a:cxn>
                <a:cxn ang="0">
                  <a:pos x="328" y="397"/>
                </a:cxn>
                <a:cxn ang="0">
                  <a:pos x="359" y="402"/>
                </a:cxn>
                <a:cxn ang="0">
                  <a:pos x="386" y="404"/>
                </a:cxn>
                <a:cxn ang="0">
                  <a:pos x="394" y="419"/>
                </a:cxn>
                <a:cxn ang="0">
                  <a:pos x="384" y="438"/>
                </a:cxn>
                <a:cxn ang="0">
                  <a:pos x="367" y="449"/>
                </a:cxn>
                <a:cxn ang="0">
                  <a:pos x="346" y="452"/>
                </a:cxn>
                <a:cxn ang="0">
                  <a:pos x="310" y="452"/>
                </a:cxn>
                <a:cxn ang="0">
                  <a:pos x="265" y="442"/>
                </a:cxn>
                <a:cxn ang="0">
                  <a:pos x="225" y="416"/>
                </a:cxn>
                <a:cxn ang="0">
                  <a:pos x="197" y="378"/>
                </a:cxn>
                <a:cxn ang="0">
                  <a:pos x="187" y="328"/>
                </a:cxn>
                <a:cxn ang="0">
                  <a:pos x="200" y="267"/>
                </a:cxn>
                <a:cxn ang="0">
                  <a:pos x="228" y="210"/>
                </a:cxn>
                <a:cxn ang="0">
                  <a:pos x="269" y="164"/>
                </a:cxn>
                <a:cxn ang="0">
                  <a:pos x="273" y="121"/>
                </a:cxn>
                <a:cxn ang="0">
                  <a:pos x="227" y="87"/>
                </a:cxn>
                <a:cxn ang="0">
                  <a:pos x="168" y="76"/>
                </a:cxn>
                <a:cxn ang="0">
                  <a:pos x="104" y="80"/>
                </a:cxn>
                <a:cxn ang="0">
                  <a:pos x="65" y="91"/>
                </a:cxn>
                <a:cxn ang="0">
                  <a:pos x="44" y="93"/>
                </a:cxn>
                <a:cxn ang="0">
                  <a:pos x="30" y="94"/>
                </a:cxn>
                <a:cxn ang="0">
                  <a:pos x="14" y="93"/>
                </a:cxn>
                <a:cxn ang="0">
                  <a:pos x="4" y="79"/>
                </a:cxn>
                <a:cxn ang="0">
                  <a:pos x="0" y="63"/>
                </a:cxn>
                <a:cxn ang="0">
                  <a:pos x="4" y="49"/>
                </a:cxn>
                <a:cxn ang="0">
                  <a:pos x="40" y="22"/>
                </a:cxn>
                <a:cxn ang="0">
                  <a:pos x="97" y="0"/>
                </a:cxn>
                <a:cxn ang="0">
                  <a:pos x="155" y="1"/>
                </a:cxn>
                <a:cxn ang="0">
                  <a:pos x="213" y="17"/>
                </a:cxn>
                <a:cxn ang="0">
                  <a:pos x="280" y="49"/>
                </a:cxn>
                <a:cxn ang="0">
                  <a:pos x="345" y="104"/>
                </a:cxn>
                <a:cxn ang="0">
                  <a:pos x="395" y="169"/>
                </a:cxn>
                <a:cxn ang="0">
                  <a:pos x="438" y="242"/>
                </a:cxn>
              </a:cxnLst>
              <a:rect l="0" t="0" r="r" b="b"/>
              <a:pathLst>
                <a:path w="459" h="452">
                  <a:moveTo>
                    <a:pt x="459" y="286"/>
                  </a:moveTo>
                  <a:lnTo>
                    <a:pt x="454" y="297"/>
                  </a:lnTo>
                  <a:lnTo>
                    <a:pt x="454" y="309"/>
                  </a:lnTo>
                  <a:lnTo>
                    <a:pt x="454" y="322"/>
                  </a:lnTo>
                  <a:lnTo>
                    <a:pt x="456" y="335"/>
                  </a:lnTo>
                  <a:lnTo>
                    <a:pt x="454" y="346"/>
                  </a:lnTo>
                  <a:lnTo>
                    <a:pt x="452" y="359"/>
                  </a:lnTo>
                  <a:lnTo>
                    <a:pt x="446" y="369"/>
                  </a:lnTo>
                  <a:lnTo>
                    <a:pt x="438" y="378"/>
                  </a:lnTo>
                  <a:lnTo>
                    <a:pt x="426" y="376"/>
                  </a:lnTo>
                  <a:lnTo>
                    <a:pt x="418" y="369"/>
                  </a:lnTo>
                  <a:lnTo>
                    <a:pt x="412" y="359"/>
                  </a:lnTo>
                  <a:lnTo>
                    <a:pt x="408" y="347"/>
                  </a:lnTo>
                  <a:lnTo>
                    <a:pt x="404" y="333"/>
                  </a:lnTo>
                  <a:lnTo>
                    <a:pt x="402" y="321"/>
                  </a:lnTo>
                  <a:lnTo>
                    <a:pt x="398" y="307"/>
                  </a:lnTo>
                  <a:lnTo>
                    <a:pt x="397" y="295"/>
                  </a:lnTo>
                  <a:lnTo>
                    <a:pt x="383" y="300"/>
                  </a:lnTo>
                  <a:lnTo>
                    <a:pt x="370" y="302"/>
                  </a:lnTo>
                  <a:lnTo>
                    <a:pt x="356" y="301"/>
                  </a:lnTo>
                  <a:lnTo>
                    <a:pt x="343" y="298"/>
                  </a:lnTo>
                  <a:lnTo>
                    <a:pt x="331" y="290"/>
                  </a:lnTo>
                  <a:lnTo>
                    <a:pt x="322" y="280"/>
                  </a:lnTo>
                  <a:lnTo>
                    <a:pt x="315" y="267"/>
                  </a:lnTo>
                  <a:lnTo>
                    <a:pt x="314" y="255"/>
                  </a:lnTo>
                  <a:lnTo>
                    <a:pt x="305" y="255"/>
                  </a:lnTo>
                  <a:lnTo>
                    <a:pt x="297" y="257"/>
                  </a:lnTo>
                  <a:lnTo>
                    <a:pt x="290" y="260"/>
                  </a:lnTo>
                  <a:lnTo>
                    <a:pt x="284" y="266"/>
                  </a:lnTo>
                  <a:lnTo>
                    <a:pt x="277" y="271"/>
                  </a:lnTo>
                  <a:lnTo>
                    <a:pt x="274" y="278"/>
                  </a:lnTo>
                  <a:lnTo>
                    <a:pt x="272" y="287"/>
                  </a:lnTo>
                  <a:lnTo>
                    <a:pt x="272" y="295"/>
                  </a:lnTo>
                  <a:lnTo>
                    <a:pt x="266" y="314"/>
                  </a:lnTo>
                  <a:lnTo>
                    <a:pt x="267" y="332"/>
                  </a:lnTo>
                  <a:lnTo>
                    <a:pt x="273" y="349"/>
                  </a:lnTo>
                  <a:lnTo>
                    <a:pt x="284" y="366"/>
                  </a:lnTo>
                  <a:lnTo>
                    <a:pt x="296" y="378"/>
                  </a:lnTo>
                  <a:lnTo>
                    <a:pt x="312" y="390"/>
                  </a:lnTo>
                  <a:lnTo>
                    <a:pt x="328" y="397"/>
                  </a:lnTo>
                  <a:lnTo>
                    <a:pt x="345" y="400"/>
                  </a:lnTo>
                  <a:lnTo>
                    <a:pt x="359" y="402"/>
                  </a:lnTo>
                  <a:lnTo>
                    <a:pt x="374" y="404"/>
                  </a:lnTo>
                  <a:lnTo>
                    <a:pt x="386" y="404"/>
                  </a:lnTo>
                  <a:lnTo>
                    <a:pt x="397" y="409"/>
                  </a:lnTo>
                  <a:lnTo>
                    <a:pt x="394" y="419"/>
                  </a:lnTo>
                  <a:lnTo>
                    <a:pt x="391" y="429"/>
                  </a:lnTo>
                  <a:lnTo>
                    <a:pt x="384" y="438"/>
                  </a:lnTo>
                  <a:lnTo>
                    <a:pt x="377" y="445"/>
                  </a:lnTo>
                  <a:lnTo>
                    <a:pt x="367" y="449"/>
                  </a:lnTo>
                  <a:lnTo>
                    <a:pt x="357" y="452"/>
                  </a:lnTo>
                  <a:lnTo>
                    <a:pt x="346" y="452"/>
                  </a:lnTo>
                  <a:lnTo>
                    <a:pt x="335" y="452"/>
                  </a:lnTo>
                  <a:lnTo>
                    <a:pt x="310" y="452"/>
                  </a:lnTo>
                  <a:lnTo>
                    <a:pt x="287" y="449"/>
                  </a:lnTo>
                  <a:lnTo>
                    <a:pt x="265" y="442"/>
                  </a:lnTo>
                  <a:lnTo>
                    <a:pt x="245" y="432"/>
                  </a:lnTo>
                  <a:lnTo>
                    <a:pt x="225" y="416"/>
                  </a:lnTo>
                  <a:lnTo>
                    <a:pt x="210" y="400"/>
                  </a:lnTo>
                  <a:lnTo>
                    <a:pt x="197" y="378"/>
                  </a:lnTo>
                  <a:lnTo>
                    <a:pt x="189" y="357"/>
                  </a:lnTo>
                  <a:lnTo>
                    <a:pt x="187" y="328"/>
                  </a:lnTo>
                  <a:lnTo>
                    <a:pt x="191" y="298"/>
                  </a:lnTo>
                  <a:lnTo>
                    <a:pt x="200" y="267"/>
                  </a:lnTo>
                  <a:lnTo>
                    <a:pt x="213" y="238"/>
                  </a:lnTo>
                  <a:lnTo>
                    <a:pt x="228" y="210"/>
                  </a:lnTo>
                  <a:lnTo>
                    <a:pt x="248" y="186"/>
                  </a:lnTo>
                  <a:lnTo>
                    <a:pt x="269" y="164"/>
                  </a:lnTo>
                  <a:lnTo>
                    <a:pt x="293" y="150"/>
                  </a:lnTo>
                  <a:lnTo>
                    <a:pt x="273" y="121"/>
                  </a:lnTo>
                  <a:lnTo>
                    <a:pt x="252" y="101"/>
                  </a:lnTo>
                  <a:lnTo>
                    <a:pt x="227" y="87"/>
                  </a:lnTo>
                  <a:lnTo>
                    <a:pt x="198" y="80"/>
                  </a:lnTo>
                  <a:lnTo>
                    <a:pt x="168" y="76"/>
                  </a:lnTo>
                  <a:lnTo>
                    <a:pt x="137" y="76"/>
                  </a:lnTo>
                  <a:lnTo>
                    <a:pt x="104" y="80"/>
                  </a:lnTo>
                  <a:lnTo>
                    <a:pt x="75" y="88"/>
                  </a:lnTo>
                  <a:lnTo>
                    <a:pt x="65" y="91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0" y="94"/>
                  </a:lnTo>
                  <a:lnTo>
                    <a:pt x="23" y="98"/>
                  </a:lnTo>
                  <a:lnTo>
                    <a:pt x="14" y="93"/>
                  </a:lnTo>
                  <a:lnTo>
                    <a:pt x="9" y="87"/>
                  </a:lnTo>
                  <a:lnTo>
                    <a:pt x="4" y="79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13" y="46"/>
                  </a:lnTo>
                  <a:lnTo>
                    <a:pt x="40" y="22"/>
                  </a:lnTo>
                  <a:lnTo>
                    <a:pt x="68" y="8"/>
                  </a:lnTo>
                  <a:lnTo>
                    <a:pt x="97" y="0"/>
                  </a:lnTo>
                  <a:lnTo>
                    <a:pt x="127" y="0"/>
                  </a:lnTo>
                  <a:lnTo>
                    <a:pt x="155" y="1"/>
                  </a:lnTo>
                  <a:lnTo>
                    <a:pt x="184" y="8"/>
                  </a:lnTo>
                  <a:lnTo>
                    <a:pt x="213" y="17"/>
                  </a:lnTo>
                  <a:lnTo>
                    <a:pt x="241" y="25"/>
                  </a:lnTo>
                  <a:lnTo>
                    <a:pt x="280" y="49"/>
                  </a:lnTo>
                  <a:lnTo>
                    <a:pt x="315" y="76"/>
                  </a:lnTo>
                  <a:lnTo>
                    <a:pt x="345" y="104"/>
                  </a:lnTo>
                  <a:lnTo>
                    <a:pt x="373" y="136"/>
                  </a:lnTo>
                  <a:lnTo>
                    <a:pt x="395" y="169"/>
                  </a:lnTo>
                  <a:lnTo>
                    <a:pt x="418" y="204"/>
                  </a:lnTo>
                  <a:lnTo>
                    <a:pt x="438" y="242"/>
                  </a:lnTo>
                  <a:lnTo>
                    <a:pt x="459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02" name="Freeform 34"/>
            <p:cNvSpPr>
              <a:spLocks noChangeAspect="1"/>
            </p:cNvSpPr>
            <p:nvPr/>
          </p:nvSpPr>
          <p:spPr bwMode="auto">
            <a:xfrm>
              <a:off x="3172" y="1927"/>
              <a:ext cx="17" cy="10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22" y="11"/>
                </a:cxn>
                <a:cxn ang="0">
                  <a:pos x="32" y="11"/>
                </a:cxn>
                <a:cxn ang="0">
                  <a:pos x="40" y="7"/>
                </a:cxn>
                <a:cxn ang="0">
                  <a:pos x="47" y="0"/>
                </a:cxn>
                <a:cxn ang="0">
                  <a:pos x="5" y="31"/>
                </a:cxn>
              </a:cxnLst>
              <a:rect l="0" t="0" r="r" b="b"/>
              <a:pathLst>
                <a:path w="47" h="31">
                  <a:moveTo>
                    <a:pt x="5" y="31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22" y="11"/>
                  </a:lnTo>
                  <a:lnTo>
                    <a:pt x="32" y="11"/>
                  </a:lnTo>
                  <a:lnTo>
                    <a:pt x="40" y="7"/>
                  </a:lnTo>
                  <a:lnTo>
                    <a:pt x="47" y="0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03" name="Freeform 35"/>
            <p:cNvSpPr>
              <a:spLocks noChangeAspect="1"/>
            </p:cNvSpPr>
            <p:nvPr/>
          </p:nvSpPr>
          <p:spPr bwMode="auto">
            <a:xfrm>
              <a:off x="3056" y="1992"/>
              <a:ext cx="239" cy="292"/>
            </a:xfrm>
            <a:custGeom>
              <a:avLst/>
              <a:gdLst/>
              <a:ahLst/>
              <a:cxnLst>
                <a:cxn ang="0">
                  <a:pos x="291" y="664"/>
                </a:cxn>
                <a:cxn ang="0">
                  <a:pos x="256" y="684"/>
                </a:cxn>
                <a:cxn ang="0">
                  <a:pos x="222" y="705"/>
                </a:cxn>
                <a:cxn ang="0">
                  <a:pos x="187" y="727"/>
                </a:cxn>
                <a:cxn ang="0">
                  <a:pos x="153" y="750"/>
                </a:cxn>
                <a:cxn ang="0">
                  <a:pos x="117" y="768"/>
                </a:cxn>
                <a:cxn ang="0">
                  <a:pos x="80" y="784"/>
                </a:cxn>
                <a:cxn ang="0">
                  <a:pos x="41" y="794"/>
                </a:cxn>
                <a:cxn ang="0">
                  <a:pos x="0" y="798"/>
                </a:cxn>
                <a:cxn ang="0">
                  <a:pos x="125" y="477"/>
                </a:cxn>
                <a:cxn ang="0">
                  <a:pos x="162" y="467"/>
                </a:cxn>
                <a:cxn ang="0">
                  <a:pos x="191" y="446"/>
                </a:cxn>
                <a:cxn ang="0">
                  <a:pos x="217" y="415"/>
                </a:cxn>
                <a:cxn ang="0">
                  <a:pos x="241" y="381"/>
                </a:cxn>
                <a:cxn ang="0">
                  <a:pos x="263" y="344"/>
                </a:cxn>
                <a:cxn ang="0">
                  <a:pos x="290" y="313"/>
                </a:cxn>
                <a:cxn ang="0">
                  <a:pos x="321" y="290"/>
                </a:cxn>
                <a:cxn ang="0">
                  <a:pos x="364" y="280"/>
                </a:cxn>
                <a:cxn ang="0">
                  <a:pos x="374" y="318"/>
                </a:cxn>
                <a:cxn ang="0">
                  <a:pos x="363" y="353"/>
                </a:cxn>
                <a:cxn ang="0">
                  <a:pos x="338" y="382"/>
                </a:cxn>
                <a:cxn ang="0">
                  <a:pos x="305" y="411"/>
                </a:cxn>
                <a:cxn ang="0">
                  <a:pos x="270" y="437"/>
                </a:cxn>
                <a:cxn ang="0">
                  <a:pos x="245" y="466"/>
                </a:cxn>
                <a:cxn ang="0">
                  <a:pos x="231" y="495"/>
                </a:cxn>
                <a:cxn ang="0">
                  <a:pos x="239" y="529"/>
                </a:cxn>
                <a:cxn ang="0">
                  <a:pos x="274" y="512"/>
                </a:cxn>
                <a:cxn ang="0">
                  <a:pos x="307" y="492"/>
                </a:cxn>
                <a:cxn ang="0">
                  <a:pos x="336" y="468"/>
                </a:cxn>
                <a:cxn ang="0">
                  <a:pos x="363" y="440"/>
                </a:cxn>
                <a:cxn ang="0">
                  <a:pos x="387" y="409"/>
                </a:cxn>
                <a:cxn ang="0">
                  <a:pos x="411" y="378"/>
                </a:cxn>
                <a:cxn ang="0">
                  <a:pos x="433" y="349"/>
                </a:cxn>
                <a:cxn ang="0">
                  <a:pos x="457" y="320"/>
                </a:cxn>
                <a:cxn ang="0">
                  <a:pos x="470" y="292"/>
                </a:cxn>
                <a:cxn ang="0">
                  <a:pos x="473" y="268"/>
                </a:cxn>
                <a:cxn ang="0">
                  <a:pos x="466" y="244"/>
                </a:cxn>
                <a:cxn ang="0">
                  <a:pos x="455" y="225"/>
                </a:cxn>
                <a:cxn ang="0">
                  <a:pos x="435" y="208"/>
                </a:cxn>
                <a:cxn ang="0">
                  <a:pos x="415" y="195"/>
                </a:cxn>
                <a:cxn ang="0">
                  <a:pos x="394" y="187"/>
                </a:cxn>
                <a:cxn ang="0">
                  <a:pos x="374" y="185"/>
                </a:cxn>
                <a:cxn ang="0">
                  <a:pos x="400" y="147"/>
                </a:cxn>
                <a:cxn ang="0">
                  <a:pos x="429" y="118"/>
                </a:cxn>
                <a:cxn ang="0">
                  <a:pos x="462" y="91"/>
                </a:cxn>
                <a:cxn ang="0">
                  <a:pos x="498" y="68"/>
                </a:cxn>
                <a:cxn ang="0">
                  <a:pos x="535" y="47"/>
                </a:cxn>
                <a:cxn ang="0">
                  <a:pos x="574" y="30"/>
                </a:cxn>
                <a:cxn ang="0">
                  <a:pos x="613" y="14"/>
                </a:cxn>
                <a:cxn ang="0">
                  <a:pos x="654" y="0"/>
                </a:cxn>
                <a:cxn ang="0">
                  <a:pos x="653" y="95"/>
                </a:cxn>
                <a:cxn ang="0">
                  <a:pos x="639" y="190"/>
                </a:cxn>
                <a:cxn ang="0">
                  <a:pos x="611" y="281"/>
                </a:cxn>
                <a:cxn ang="0">
                  <a:pos x="570" y="370"/>
                </a:cxn>
                <a:cxn ang="0">
                  <a:pos x="515" y="451"/>
                </a:cxn>
                <a:cxn ang="0">
                  <a:pos x="452" y="529"/>
                </a:cxn>
                <a:cxn ang="0">
                  <a:pos x="376" y="601"/>
                </a:cxn>
                <a:cxn ang="0">
                  <a:pos x="291" y="664"/>
                </a:cxn>
              </a:cxnLst>
              <a:rect l="0" t="0" r="r" b="b"/>
              <a:pathLst>
                <a:path w="654" h="798">
                  <a:moveTo>
                    <a:pt x="291" y="664"/>
                  </a:moveTo>
                  <a:lnTo>
                    <a:pt x="256" y="684"/>
                  </a:lnTo>
                  <a:lnTo>
                    <a:pt x="222" y="705"/>
                  </a:lnTo>
                  <a:lnTo>
                    <a:pt x="187" y="727"/>
                  </a:lnTo>
                  <a:lnTo>
                    <a:pt x="153" y="750"/>
                  </a:lnTo>
                  <a:lnTo>
                    <a:pt x="117" y="768"/>
                  </a:lnTo>
                  <a:lnTo>
                    <a:pt x="80" y="784"/>
                  </a:lnTo>
                  <a:lnTo>
                    <a:pt x="41" y="794"/>
                  </a:lnTo>
                  <a:lnTo>
                    <a:pt x="0" y="798"/>
                  </a:lnTo>
                  <a:lnTo>
                    <a:pt x="125" y="477"/>
                  </a:lnTo>
                  <a:lnTo>
                    <a:pt x="162" y="467"/>
                  </a:lnTo>
                  <a:lnTo>
                    <a:pt x="191" y="446"/>
                  </a:lnTo>
                  <a:lnTo>
                    <a:pt x="217" y="415"/>
                  </a:lnTo>
                  <a:lnTo>
                    <a:pt x="241" y="381"/>
                  </a:lnTo>
                  <a:lnTo>
                    <a:pt x="263" y="344"/>
                  </a:lnTo>
                  <a:lnTo>
                    <a:pt x="290" y="313"/>
                  </a:lnTo>
                  <a:lnTo>
                    <a:pt x="321" y="290"/>
                  </a:lnTo>
                  <a:lnTo>
                    <a:pt x="364" y="280"/>
                  </a:lnTo>
                  <a:lnTo>
                    <a:pt x="374" y="318"/>
                  </a:lnTo>
                  <a:lnTo>
                    <a:pt x="363" y="353"/>
                  </a:lnTo>
                  <a:lnTo>
                    <a:pt x="338" y="382"/>
                  </a:lnTo>
                  <a:lnTo>
                    <a:pt x="305" y="411"/>
                  </a:lnTo>
                  <a:lnTo>
                    <a:pt x="270" y="437"/>
                  </a:lnTo>
                  <a:lnTo>
                    <a:pt x="245" y="466"/>
                  </a:lnTo>
                  <a:lnTo>
                    <a:pt x="231" y="495"/>
                  </a:lnTo>
                  <a:lnTo>
                    <a:pt x="239" y="529"/>
                  </a:lnTo>
                  <a:lnTo>
                    <a:pt x="274" y="512"/>
                  </a:lnTo>
                  <a:lnTo>
                    <a:pt x="307" y="492"/>
                  </a:lnTo>
                  <a:lnTo>
                    <a:pt x="336" y="468"/>
                  </a:lnTo>
                  <a:lnTo>
                    <a:pt x="363" y="440"/>
                  </a:lnTo>
                  <a:lnTo>
                    <a:pt x="387" y="409"/>
                  </a:lnTo>
                  <a:lnTo>
                    <a:pt x="411" y="378"/>
                  </a:lnTo>
                  <a:lnTo>
                    <a:pt x="433" y="349"/>
                  </a:lnTo>
                  <a:lnTo>
                    <a:pt x="457" y="320"/>
                  </a:lnTo>
                  <a:lnTo>
                    <a:pt x="470" y="292"/>
                  </a:lnTo>
                  <a:lnTo>
                    <a:pt x="473" y="268"/>
                  </a:lnTo>
                  <a:lnTo>
                    <a:pt x="466" y="244"/>
                  </a:lnTo>
                  <a:lnTo>
                    <a:pt x="455" y="225"/>
                  </a:lnTo>
                  <a:lnTo>
                    <a:pt x="435" y="208"/>
                  </a:lnTo>
                  <a:lnTo>
                    <a:pt x="415" y="195"/>
                  </a:lnTo>
                  <a:lnTo>
                    <a:pt x="394" y="187"/>
                  </a:lnTo>
                  <a:lnTo>
                    <a:pt x="374" y="185"/>
                  </a:lnTo>
                  <a:lnTo>
                    <a:pt x="400" y="147"/>
                  </a:lnTo>
                  <a:lnTo>
                    <a:pt x="429" y="118"/>
                  </a:lnTo>
                  <a:lnTo>
                    <a:pt x="462" y="91"/>
                  </a:lnTo>
                  <a:lnTo>
                    <a:pt x="498" y="68"/>
                  </a:lnTo>
                  <a:lnTo>
                    <a:pt x="535" y="47"/>
                  </a:lnTo>
                  <a:lnTo>
                    <a:pt x="574" y="30"/>
                  </a:lnTo>
                  <a:lnTo>
                    <a:pt x="613" y="14"/>
                  </a:lnTo>
                  <a:lnTo>
                    <a:pt x="654" y="0"/>
                  </a:lnTo>
                  <a:lnTo>
                    <a:pt x="653" y="95"/>
                  </a:lnTo>
                  <a:lnTo>
                    <a:pt x="639" y="190"/>
                  </a:lnTo>
                  <a:lnTo>
                    <a:pt x="611" y="281"/>
                  </a:lnTo>
                  <a:lnTo>
                    <a:pt x="570" y="370"/>
                  </a:lnTo>
                  <a:lnTo>
                    <a:pt x="515" y="451"/>
                  </a:lnTo>
                  <a:lnTo>
                    <a:pt x="452" y="529"/>
                  </a:lnTo>
                  <a:lnTo>
                    <a:pt x="376" y="601"/>
                  </a:lnTo>
                  <a:lnTo>
                    <a:pt x="291" y="66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04" name="Freeform 36"/>
            <p:cNvSpPr>
              <a:spLocks noChangeAspect="1"/>
            </p:cNvSpPr>
            <p:nvPr/>
          </p:nvSpPr>
          <p:spPr bwMode="auto">
            <a:xfrm>
              <a:off x="2233" y="2217"/>
              <a:ext cx="666" cy="211"/>
            </a:xfrm>
            <a:custGeom>
              <a:avLst/>
              <a:gdLst/>
              <a:ahLst/>
              <a:cxnLst>
                <a:cxn ang="0">
                  <a:pos x="1552" y="542"/>
                </a:cxn>
                <a:cxn ang="0">
                  <a:pos x="1529" y="433"/>
                </a:cxn>
                <a:cxn ang="0">
                  <a:pos x="1464" y="328"/>
                </a:cxn>
                <a:cxn ang="0">
                  <a:pos x="1360" y="227"/>
                </a:cxn>
                <a:cxn ang="0">
                  <a:pos x="1224" y="132"/>
                </a:cxn>
                <a:cxn ang="0">
                  <a:pos x="974" y="55"/>
                </a:cxn>
                <a:cxn ang="0">
                  <a:pos x="790" y="43"/>
                </a:cxn>
                <a:cxn ang="0">
                  <a:pos x="521" y="82"/>
                </a:cxn>
                <a:cxn ang="0">
                  <a:pos x="387" y="136"/>
                </a:cxn>
                <a:cxn ang="0">
                  <a:pos x="269" y="205"/>
                </a:cxn>
                <a:cxn ang="0">
                  <a:pos x="176" y="285"/>
                </a:cxn>
                <a:cxn ang="0">
                  <a:pos x="106" y="371"/>
                </a:cxn>
                <a:cxn ang="0">
                  <a:pos x="148" y="389"/>
                </a:cxn>
                <a:cxn ang="0">
                  <a:pos x="170" y="392"/>
                </a:cxn>
                <a:cxn ang="0">
                  <a:pos x="184" y="395"/>
                </a:cxn>
                <a:cxn ang="0">
                  <a:pos x="194" y="403"/>
                </a:cxn>
                <a:cxn ang="0">
                  <a:pos x="206" y="416"/>
                </a:cxn>
                <a:cxn ang="0">
                  <a:pos x="189" y="434"/>
                </a:cxn>
                <a:cxn ang="0">
                  <a:pos x="146" y="443"/>
                </a:cxn>
                <a:cxn ang="0">
                  <a:pos x="104" y="440"/>
                </a:cxn>
                <a:cxn ang="0">
                  <a:pos x="63" y="429"/>
                </a:cxn>
                <a:cxn ang="0">
                  <a:pos x="27" y="411"/>
                </a:cxn>
                <a:cxn ang="0">
                  <a:pos x="7" y="386"/>
                </a:cxn>
                <a:cxn ang="0">
                  <a:pos x="1" y="356"/>
                </a:cxn>
                <a:cxn ang="0">
                  <a:pos x="4" y="326"/>
                </a:cxn>
                <a:cxn ang="0">
                  <a:pos x="59" y="336"/>
                </a:cxn>
                <a:cxn ang="0">
                  <a:pos x="206" y="192"/>
                </a:cxn>
                <a:cxn ang="0">
                  <a:pos x="429" y="84"/>
                </a:cxn>
                <a:cxn ang="0">
                  <a:pos x="700" y="17"/>
                </a:cxn>
                <a:cxn ang="0">
                  <a:pos x="982" y="0"/>
                </a:cxn>
                <a:cxn ang="0">
                  <a:pos x="1155" y="54"/>
                </a:cxn>
                <a:cxn ang="0">
                  <a:pos x="1314" y="122"/>
                </a:cxn>
                <a:cxn ang="0">
                  <a:pos x="1451" y="211"/>
                </a:cxn>
                <a:cxn ang="0">
                  <a:pos x="1557" y="318"/>
                </a:cxn>
                <a:cxn ang="0">
                  <a:pos x="1665" y="499"/>
                </a:cxn>
                <a:cxn ang="0">
                  <a:pos x="1707" y="475"/>
                </a:cxn>
                <a:cxn ang="0">
                  <a:pos x="1745" y="450"/>
                </a:cxn>
                <a:cxn ang="0">
                  <a:pos x="1790" y="446"/>
                </a:cxn>
                <a:cxn ang="0">
                  <a:pos x="1780" y="483"/>
                </a:cxn>
                <a:cxn ang="0">
                  <a:pos x="1693" y="526"/>
                </a:cxn>
                <a:cxn ang="0">
                  <a:pos x="1594" y="559"/>
                </a:cxn>
                <a:cxn ang="0">
                  <a:pos x="1483" y="574"/>
                </a:cxn>
                <a:cxn ang="0">
                  <a:pos x="1407" y="552"/>
                </a:cxn>
              </a:cxnLst>
              <a:rect l="0" t="0" r="r" b="b"/>
              <a:pathLst>
                <a:path w="1816" h="574">
                  <a:moveTo>
                    <a:pt x="1407" y="552"/>
                  </a:moveTo>
                  <a:lnTo>
                    <a:pt x="1552" y="542"/>
                  </a:lnTo>
                  <a:lnTo>
                    <a:pt x="1547" y="487"/>
                  </a:lnTo>
                  <a:lnTo>
                    <a:pt x="1529" y="433"/>
                  </a:lnTo>
                  <a:lnTo>
                    <a:pt x="1503" y="380"/>
                  </a:lnTo>
                  <a:lnTo>
                    <a:pt x="1464" y="328"/>
                  </a:lnTo>
                  <a:lnTo>
                    <a:pt x="1416" y="277"/>
                  </a:lnTo>
                  <a:lnTo>
                    <a:pt x="1360" y="227"/>
                  </a:lnTo>
                  <a:lnTo>
                    <a:pt x="1297" y="179"/>
                  </a:lnTo>
                  <a:lnTo>
                    <a:pt x="1224" y="132"/>
                  </a:lnTo>
                  <a:lnTo>
                    <a:pt x="1027" y="358"/>
                  </a:lnTo>
                  <a:lnTo>
                    <a:pt x="974" y="55"/>
                  </a:lnTo>
                  <a:lnTo>
                    <a:pt x="882" y="44"/>
                  </a:lnTo>
                  <a:lnTo>
                    <a:pt x="790" y="43"/>
                  </a:lnTo>
                  <a:lnTo>
                    <a:pt x="707" y="358"/>
                  </a:lnTo>
                  <a:lnTo>
                    <a:pt x="521" y="82"/>
                  </a:lnTo>
                  <a:lnTo>
                    <a:pt x="452" y="108"/>
                  </a:lnTo>
                  <a:lnTo>
                    <a:pt x="387" y="136"/>
                  </a:lnTo>
                  <a:lnTo>
                    <a:pt x="327" y="169"/>
                  </a:lnTo>
                  <a:lnTo>
                    <a:pt x="269" y="205"/>
                  </a:lnTo>
                  <a:lnTo>
                    <a:pt x="221" y="245"/>
                  </a:lnTo>
                  <a:lnTo>
                    <a:pt x="176" y="285"/>
                  </a:lnTo>
                  <a:lnTo>
                    <a:pt x="139" y="329"/>
                  </a:lnTo>
                  <a:lnTo>
                    <a:pt x="106" y="371"/>
                  </a:lnTo>
                  <a:lnTo>
                    <a:pt x="138" y="393"/>
                  </a:lnTo>
                  <a:lnTo>
                    <a:pt x="148" y="389"/>
                  </a:lnTo>
                  <a:lnTo>
                    <a:pt x="159" y="389"/>
                  </a:lnTo>
                  <a:lnTo>
                    <a:pt x="170" y="392"/>
                  </a:lnTo>
                  <a:lnTo>
                    <a:pt x="179" y="390"/>
                  </a:lnTo>
                  <a:lnTo>
                    <a:pt x="184" y="395"/>
                  </a:lnTo>
                  <a:lnTo>
                    <a:pt x="188" y="400"/>
                  </a:lnTo>
                  <a:lnTo>
                    <a:pt x="194" y="403"/>
                  </a:lnTo>
                  <a:lnTo>
                    <a:pt x="197" y="408"/>
                  </a:lnTo>
                  <a:lnTo>
                    <a:pt x="206" y="416"/>
                  </a:lnTo>
                  <a:lnTo>
                    <a:pt x="207" y="424"/>
                  </a:lnTo>
                  <a:lnTo>
                    <a:pt x="189" y="434"/>
                  </a:lnTo>
                  <a:lnTo>
                    <a:pt x="167" y="440"/>
                  </a:lnTo>
                  <a:lnTo>
                    <a:pt x="146" y="443"/>
                  </a:lnTo>
                  <a:lnTo>
                    <a:pt x="124" y="442"/>
                  </a:lnTo>
                  <a:lnTo>
                    <a:pt x="104" y="440"/>
                  </a:lnTo>
                  <a:lnTo>
                    <a:pt x="83" y="435"/>
                  </a:lnTo>
                  <a:lnTo>
                    <a:pt x="63" y="429"/>
                  </a:lnTo>
                  <a:lnTo>
                    <a:pt x="42" y="420"/>
                  </a:lnTo>
                  <a:lnTo>
                    <a:pt x="27" y="411"/>
                  </a:lnTo>
                  <a:lnTo>
                    <a:pt x="15" y="398"/>
                  </a:lnTo>
                  <a:lnTo>
                    <a:pt x="7" y="386"/>
                  </a:lnTo>
                  <a:lnTo>
                    <a:pt x="1" y="370"/>
                  </a:lnTo>
                  <a:lnTo>
                    <a:pt x="1" y="356"/>
                  </a:lnTo>
                  <a:lnTo>
                    <a:pt x="0" y="340"/>
                  </a:lnTo>
                  <a:lnTo>
                    <a:pt x="4" y="326"/>
                  </a:lnTo>
                  <a:lnTo>
                    <a:pt x="8" y="313"/>
                  </a:lnTo>
                  <a:lnTo>
                    <a:pt x="59" y="336"/>
                  </a:lnTo>
                  <a:lnTo>
                    <a:pt x="120" y="261"/>
                  </a:lnTo>
                  <a:lnTo>
                    <a:pt x="206" y="192"/>
                  </a:lnTo>
                  <a:lnTo>
                    <a:pt x="311" y="133"/>
                  </a:lnTo>
                  <a:lnTo>
                    <a:pt x="429" y="84"/>
                  </a:lnTo>
                  <a:lnTo>
                    <a:pt x="562" y="46"/>
                  </a:lnTo>
                  <a:lnTo>
                    <a:pt x="700" y="17"/>
                  </a:lnTo>
                  <a:lnTo>
                    <a:pt x="842" y="4"/>
                  </a:lnTo>
                  <a:lnTo>
                    <a:pt x="982" y="0"/>
                  </a:lnTo>
                  <a:lnTo>
                    <a:pt x="1071" y="26"/>
                  </a:lnTo>
                  <a:lnTo>
                    <a:pt x="1155" y="54"/>
                  </a:lnTo>
                  <a:lnTo>
                    <a:pt x="1239" y="86"/>
                  </a:lnTo>
                  <a:lnTo>
                    <a:pt x="1314" y="122"/>
                  </a:lnTo>
                  <a:lnTo>
                    <a:pt x="1388" y="165"/>
                  </a:lnTo>
                  <a:lnTo>
                    <a:pt x="1451" y="211"/>
                  </a:lnTo>
                  <a:lnTo>
                    <a:pt x="1509" y="263"/>
                  </a:lnTo>
                  <a:lnTo>
                    <a:pt x="1557" y="318"/>
                  </a:lnTo>
                  <a:lnTo>
                    <a:pt x="1637" y="500"/>
                  </a:lnTo>
                  <a:lnTo>
                    <a:pt x="1665" y="499"/>
                  </a:lnTo>
                  <a:lnTo>
                    <a:pt x="1686" y="488"/>
                  </a:lnTo>
                  <a:lnTo>
                    <a:pt x="1707" y="475"/>
                  </a:lnTo>
                  <a:lnTo>
                    <a:pt x="1725" y="461"/>
                  </a:lnTo>
                  <a:lnTo>
                    <a:pt x="1745" y="450"/>
                  </a:lnTo>
                  <a:lnTo>
                    <a:pt x="1767" y="443"/>
                  </a:lnTo>
                  <a:lnTo>
                    <a:pt x="1790" y="446"/>
                  </a:lnTo>
                  <a:lnTo>
                    <a:pt x="1816" y="459"/>
                  </a:lnTo>
                  <a:lnTo>
                    <a:pt x="1780" y="483"/>
                  </a:lnTo>
                  <a:lnTo>
                    <a:pt x="1737" y="504"/>
                  </a:lnTo>
                  <a:lnTo>
                    <a:pt x="1693" y="526"/>
                  </a:lnTo>
                  <a:lnTo>
                    <a:pt x="1644" y="543"/>
                  </a:lnTo>
                  <a:lnTo>
                    <a:pt x="1594" y="559"/>
                  </a:lnTo>
                  <a:lnTo>
                    <a:pt x="1539" y="568"/>
                  </a:lnTo>
                  <a:lnTo>
                    <a:pt x="1483" y="574"/>
                  </a:lnTo>
                  <a:lnTo>
                    <a:pt x="1424" y="573"/>
                  </a:lnTo>
                  <a:lnTo>
                    <a:pt x="1407" y="5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05" name="Freeform 37"/>
            <p:cNvSpPr>
              <a:spLocks noChangeAspect="1"/>
            </p:cNvSpPr>
            <p:nvPr/>
          </p:nvSpPr>
          <p:spPr bwMode="auto">
            <a:xfrm>
              <a:off x="2370" y="2515"/>
              <a:ext cx="288" cy="76"/>
            </a:xfrm>
            <a:custGeom>
              <a:avLst/>
              <a:gdLst/>
              <a:ahLst/>
              <a:cxnLst>
                <a:cxn ang="0">
                  <a:pos x="778" y="62"/>
                </a:cxn>
                <a:cxn ang="0">
                  <a:pos x="787" y="72"/>
                </a:cxn>
                <a:cxn ang="0">
                  <a:pos x="761" y="109"/>
                </a:cxn>
                <a:cxn ang="0">
                  <a:pos x="730" y="138"/>
                </a:cxn>
                <a:cxn ang="0">
                  <a:pos x="693" y="160"/>
                </a:cxn>
                <a:cxn ang="0">
                  <a:pos x="655" y="178"/>
                </a:cxn>
                <a:cxn ang="0">
                  <a:pos x="613" y="188"/>
                </a:cxn>
                <a:cxn ang="0">
                  <a:pos x="572" y="196"/>
                </a:cxn>
                <a:cxn ang="0">
                  <a:pos x="529" y="202"/>
                </a:cxn>
                <a:cxn ang="0">
                  <a:pos x="486" y="207"/>
                </a:cxn>
                <a:cxn ang="0">
                  <a:pos x="415" y="203"/>
                </a:cxn>
                <a:cxn ang="0">
                  <a:pos x="346" y="196"/>
                </a:cxn>
                <a:cxn ang="0">
                  <a:pos x="278" y="182"/>
                </a:cxn>
                <a:cxn ang="0">
                  <a:pos x="215" y="162"/>
                </a:cxn>
                <a:cxn ang="0">
                  <a:pos x="153" y="134"/>
                </a:cxn>
                <a:cxn ang="0">
                  <a:pos x="97" y="100"/>
                </a:cxn>
                <a:cxn ang="0">
                  <a:pos x="45" y="6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91" y="45"/>
                </a:cxn>
                <a:cxn ang="0">
                  <a:pos x="184" y="86"/>
                </a:cxn>
                <a:cxn ang="0">
                  <a:pos x="282" y="119"/>
                </a:cxn>
                <a:cxn ang="0">
                  <a:pos x="385" y="143"/>
                </a:cxn>
                <a:cxn ang="0">
                  <a:pos x="486" y="151"/>
                </a:cxn>
                <a:cxn ang="0">
                  <a:pos x="589" y="143"/>
                </a:cxn>
                <a:cxn ang="0">
                  <a:pos x="686" y="114"/>
                </a:cxn>
                <a:cxn ang="0">
                  <a:pos x="778" y="62"/>
                </a:cxn>
              </a:cxnLst>
              <a:rect l="0" t="0" r="r" b="b"/>
              <a:pathLst>
                <a:path w="787" h="207">
                  <a:moveTo>
                    <a:pt x="778" y="62"/>
                  </a:moveTo>
                  <a:lnTo>
                    <a:pt x="787" y="72"/>
                  </a:lnTo>
                  <a:lnTo>
                    <a:pt x="761" y="109"/>
                  </a:lnTo>
                  <a:lnTo>
                    <a:pt x="730" y="138"/>
                  </a:lnTo>
                  <a:lnTo>
                    <a:pt x="693" y="160"/>
                  </a:lnTo>
                  <a:lnTo>
                    <a:pt x="655" y="178"/>
                  </a:lnTo>
                  <a:lnTo>
                    <a:pt x="613" y="188"/>
                  </a:lnTo>
                  <a:lnTo>
                    <a:pt x="572" y="196"/>
                  </a:lnTo>
                  <a:lnTo>
                    <a:pt x="529" y="202"/>
                  </a:lnTo>
                  <a:lnTo>
                    <a:pt x="486" y="207"/>
                  </a:lnTo>
                  <a:lnTo>
                    <a:pt x="415" y="203"/>
                  </a:lnTo>
                  <a:lnTo>
                    <a:pt x="346" y="196"/>
                  </a:lnTo>
                  <a:lnTo>
                    <a:pt x="278" y="182"/>
                  </a:lnTo>
                  <a:lnTo>
                    <a:pt x="215" y="162"/>
                  </a:lnTo>
                  <a:lnTo>
                    <a:pt x="153" y="134"/>
                  </a:lnTo>
                  <a:lnTo>
                    <a:pt x="97" y="100"/>
                  </a:lnTo>
                  <a:lnTo>
                    <a:pt x="45" y="6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91" y="45"/>
                  </a:lnTo>
                  <a:lnTo>
                    <a:pt x="184" y="86"/>
                  </a:lnTo>
                  <a:lnTo>
                    <a:pt x="282" y="119"/>
                  </a:lnTo>
                  <a:lnTo>
                    <a:pt x="385" y="143"/>
                  </a:lnTo>
                  <a:lnTo>
                    <a:pt x="486" y="151"/>
                  </a:lnTo>
                  <a:lnTo>
                    <a:pt x="589" y="143"/>
                  </a:lnTo>
                  <a:lnTo>
                    <a:pt x="686" y="114"/>
                  </a:lnTo>
                  <a:lnTo>
                    <a:pt x="77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06" name="Freeform 38"/>
            <p:cNvSpPr>
              <a:spLocks noChangeAspect="1"/>
            </p:cNvSpPr>
            <p:nvPr/>
          </p:nvSpPr>
          <p:spPr bwMode="auto">
            <a:xfrm>
              <a:off x="2089" y="2779"/>
              <a:ext cx="749" cy="299"/>
            </a:xfrm>
            <a:custGeom>
              <a:avLst/>
              <a:gdLst/>
              <a:ahLst/>
              <a:cxnLst>
                <a:cxn ang="0">
                  <a:pos x="318" y="43"/>
                </a:cxn>
                <a:cxn ang="0">
                  <a:pos x="487" y="87"/>
                </a:cxn>
                <a:cxn ang="0">
                  <a:pos x="650" y="149"/>
                </a:cxn>
                <a:cxn ang="0">
                  <a:pos x="805" y="239"/>
                </a:cxn>
                <a:cxn ang="0">
                  <a:pos x="945" y="262"/>
                </a:cxn>
                <a:cxn ang="0">
                  <a:pos x="1093" y="235"/>
                </a:cxn>
                <a:cxn ang="0">
                  <a:pos x="1245" y="224"/>
                </a:cxn>
                <a:cxn ang="0">
                  <a:pos x="1384" y="181"/>
                </a:cxn>
                <a:cxn ang="0">
                  <a:pos x="1506" y="110"/>
                </a:cxn>
                <a:cxn ang="0">
                  <a:pos x="1634" y="76"/>
                </a:cxn>
                <a:cxn ang="0">
                  <a:pos x="1767" y="52"/>
                </a:cxn>
                <a:cxn ang="0">
                  <a:pos x="1895" y="35"/>
                </a:cxn>
                <a:cxn ang="0">
                  <a:pos x="2007" y="87"/>
                </a:cxn>
                <a:cxn ang="0">
                  <a:pos x="2044" y="233"/>
                </a:cxn>
                <a:cxn ang="0">
                  <a:pos x="2030" y="400"/>
                </a:cxn>
                <a:cxn ang="0">
                  <a:pos x="2013" y="570"/>
                </a:cxn>
                <a:cxn ang="0">
                  <a:pos x="1938" y="694"/>
                </a:cxn>
                <a:cxn ang="0">
                  <a:pos x="1771" y="698"/>
                </a:cxn>
                <a:cxn ang="0">
                  <a:pos x="1598" y="645"/>
                </a:cxn>
                <a:cxn ang="0">
                  <a:pos x="1422" y="598"/>
                </a:cxn>
                <a:cxn ang="0">
                  <a:pos x="1283" y="592"/>
                </a:cxn>
                <a:cxn ang="0">
                  <a:pos x="1182" y="601"/>
                </a:cxn>
                <a:cxn ang="0">
                  <a:pos x="1080" y="618"/>
                </a:cxn>
                <a:cxn ang="0">
                  <a:pos x="979" y="615"/>
                </a:cxn>
                <a:cxn ang="0">
                  <a:pos x="888" y="547"/>
                </a:cxn>
                <a:cxn ang="0">
                  <a:pos x="677" y="605"/>
                </a:cxn>
                <a:cxn ang="0">
                  <a:pos x="487" y="718"/>
                </a:cxn>
                <a:cxn ang="0">
                  <a:pos x="293" y="806"/>
                </a:cxn>
                <a:cxn ang="0">
                  <a:pos x="79" y="797"/>
                </a:cxn>
                <a:cxn ang="0">
                  <a:pos x="10" y="621"/>
                </a:cxn>
                <a:cxn ang="0">
                  <a:pos x="3" y="431"/>
                </a:cxn>
                <a:cxn ang="0">
                  <a:pos x="21" y="235"/>
                </a:cxn>
                <a:cxn ang="0">
                  <a:pos x="37" y="49"/>
                </a:cxn>
                <a:cxn ang="0">
                  <a:pos x="77" y="19"/>
                </a:cxn>
                <a:cxn ang="0">
                  <a:pos x="131" y="3"/>
                </a:cxn>
                <a:cxn ang="0">
                  <a:pos x="186" y="3"/>
                </a:cxn>
                <a:cxn ang="0">
                  <a:pos x="234" y="28"/>
                </a:cxn>
              </a:cxnLst>
              <a:rect l="0" t="0" r="r" b="b"/>
              <a:pathLst>
                <a:path w="2044" h="818">
                  <a:moveTo>
                    <a:pt x="234" y="28"/>
                  </a:moveTo>
                  <a:lnTo>
                    <a:pt x="318" y="43"/>
                  </a:lnTo>
                  <a:lnTo>
                    <a:pt x="404" y="63"/>
                  </a:lnTo>
                  <a:lnTo>
                    <a:pt x="487" y="87"/>
                  </a:lnTo>
                  <a:lnTo>
                    <a:pt x="571" y="117"/>
                  </a:lnTo>
                  <a:lnTo>
                    <a:pt x="650" y="149"/>
                  </a:lnTo>
                  <a:lnTo>
                    <a:pt x="729" y="191"/>
                  </a:lnTo>
                  <a:lnTo>
                    <a:pt x="805" y="239"/>
                  </a:lnTo>
                  <a:lnTo>
                    <a:pt x="878" y="298"/>
                  </a:lnTo>
                  <a:lnTo>
                    <a:pt x="945" y="262"/>
                  </a:lnTo>
                  <a:lnTo>
                    <a:pt x="1018" y="243"/>
                  </a:lnTo>
                  <a:lnTo>
                    <a:pt x="1093" y="235"/>
                  </a:lnTo>
                  <a:lnTo>
                    <a:pt x="1170" y="231"/>
                  </a:lnTo>
                  <a:lnTo>
                    <a:pt x="1245" y="224"/>
                  </a:lnTo>
                  <a:lnTo>
                    <a:pt x="1317" y="209"/>
                  </a:lnTo>
                  <a:lnTo>
                    <a:pt x="1384" y="181"/>
                  </a:lnTo>
                  <a:lnTo>
                    <a:pt x="1447" y="132"/>
                  </a:lnTo>
                  <a:lnTo>
                    <a:pt x="1506" y="110"/>
                  </a:lnTo>
                  <a:lnTo>
                    <a:pt x="1570" y="91"/>
                  </a:lnTo>
                  <a:lnTo>
                    <a:pt x="1634" y="76"/>
                  </a:lnTo>
                  <a:lnTo>
                    <a:pt x="1702" y="64"/>
                  </a:lnTo>
                  <a:lnTo>
                    <a:pt x="1767" y="52"/>
                  </a:lnTo>
                  <a:lnTo>
                    <a:pt x="1831" y="43"/>
                  </a:lnTo>
                  <a:lnTo>
                    <a:pt x="1895" y="35"/>
                  </a:lnTo>
                  <a:lnTo>
                    <a:pt x="1957" y="28"/>
                  </a:lnTo>
                  <a:lnTo>
                    <a:pt x="2007" y="87"/>
                  </a:lnTo>
                  <a:lnTo>
                    <a:pt x="2035" y="157"/>
                  </a:lnTo>
                  <a:lnTo>
                    <a:pt x="2044" y="233"/>
                  </a:lnTo>
                  <a:lnTo>
                    <a:pt x="2041" y="316"/>
                  </a:lnTo>
                  <a:lnTo>
                    <a:pt x="2030" y="400"/>
                  </a:lnTo>
                  <a:lnTo>
                    <a:pt x="2020" y="485"/>
                  </a:lnTo>
                  <a:lnTo>
                    <a:pt x="2013" y="570"/>
                  </a:lnTo>
                  <a:lnTo>
                    <a:pt x="2018" y="652"/>
                  </a:lnTo>
                  <a:lnTo>
                    <a:pt x="1938" y="694"/>
                  </a:lnTo>
                  <a:lnTo>
                    <a:pt x="1857" y="708"/>
                  </a:lnTo>
                  <a:lnTo>
                    <a:pt x="1771" y="698"/>
                  </a:lnTo>
                  <a:lnTo>
                    <a:pt x="1687" y="675"/>
                  </a:lnTo>
                  <a:lnTo>
                    <a:pt x="1598" y="645"/>
                  </a:lnTo>
                  <a:lnTo>
                    <a:pt x="1511" y="616"/>
                  </a:lnTo>
                  <a:lnTo>
                    <a:pt x="1422" y="598"/>
                  </a:lnTo>
                  <a:lnTo>
                    <a:pt x="1333" y="599"/>
                  </a:lnTo>
                  <a:lnTo>
                    <a:pt x="1283" y="592"/>
                  </a:lnTo>
                  <a:lnTo>
                    <a:pt x="1232" y="594"/>
                  </a:lnTo>
                  <a:lnTo>
                    <a:pt x="1182" y="601"/>
                  </a:lnTo>
                  <a:lnTo>
                    <a:pt x="1131" y="611"/>
                  </a:lnTo>
                  <a:lnTo>
                    <a:pt x="1080" y="618"/>
                  </a:lnTo>
                  <a:lnTo>
                    <a:pt x="1030" y="621"/>
                  </a:lnTo>
                  <a:lnTo>
                    <a:pt x="979" y="615"/>
                  </a:lnTo>
                  <a:lnTo>
                    <a:pt x="930" y="599"/>
                  </a:lnTo>
                  <a:lnTo>
                    <a:pt x="888" y="547"/>
                  </a:lnTo>
                  <a:lnTo>
                    <a:pt x="778" y="564"/>
                  </a:lnTo>
                  <a:lnTo>
                    <a:pt x="677" y="605"/>
                  </a:lnTo>
                  <a:lnTo>
                    <a:pt x="580" y="659"/>
                  </a:lnTo>
                  <a:lnTo>
                    <a:pt x="487" y="718"/>
                  </a:lnTo>
                  <a:lnTo>
                    <a:pt x="391" y="770"/>
                  </a:lnTo>
                  <a:lnTo>
                    <a:pt x="293" y="806"/>
                  </a:lnTo>
                  <a:lnTo>
                    <a:pt x="190" y="818"/>
                  </a:lnTo>
                  <a:lnTo>
                    <a:pt x="79" y="797"/>
                  </a:lnTo>
                  <a:lnTo>
                    <a:pt x="34" y="711"/>
                  </a:lnTo>
                  <a:lnTo>
                    <a:pt x="10" y="621"/>
                  </a:lnTo>
                  <a:lnTo>
                    <a:pt x="0" y="526"/>
                  </a:lnTo>
                  <a:lnTo>
                    <a:pt x="3" y="431"/>
                  </a:lnTo>
                  <a:lnTo>
                    <a:pt x="10" y="332"/>
                  </a:lnTo>
                  <a:lnTo>
                    <a:pt x="21" y="235"/>
                  </a:lnTo>
                  <a:lnTo>
                    <a:pt x="31" y="139"/>
                  </a:lnTo>
                  <a:lnTo>
                    <a:pt x="37" y="49"/>
                  </a:lnTo>
                  <a:lnTo>
                    <a:pt x="53" y="32"/>
                  </a:lnTo>
                  <a:lnTo>
                    <a:pt x="77" y="19"/>
                  </a:lnTo>
                  <a:lnTo>
                    <a:pt x="103" y="8"/>
                  </a:lnTo>
                  <a:lnTo>
                    <a:pt x="131" y="3"/>
                  </a:lnTo>
                  <a:lnTo>
                    <a:pt x="158" y="0"/>
                  </a:lnTo>
                  <a:lnTo>
                    <a:pt x="186" y="3"/>
                  </a:lnTo>
                  <a:lnTo>
                    <a:pt x="211" y="11"/>
                  </a:lnTo>
                  <a:lnTo>
                    <a:pt x="23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07" name="Freeform 39"/>
            <p:cNvSpPr>
              <a:spLocks noChangeAspect="1"/>
            </p:cNvSpPr>
            <p:nvPr/>
          </p:nvSpPr>
          <p:spPr bwMode="auto">
            <a:xfrm>
              <a:off x="2118" y="2805"/>
              <a:ext cx="281" cy="251"/>
            </a:xfrm>
            <a:custGeom>
              <a:avLst/>
              <a:gdLst/>
              <a:ahLst/>
              <a:cxnLst>
                <a:cxn ang="0">
                  <a:pos x="757" y="290"/>
                </a:cxn>
                <a:cxn ang="0">
                  <a:pos x="692" y="269"/>
                </a:cxn>
                <a:cxn ang="0">
                  <a:pos x="621" y="255"/>
                </a:cxn>
                <a:cxn ang="0">
                  <a:pos x="544" y="245"/>
                </a:cxn>
                <a:cxn ang="0">
                  <a:pos x="465" y="244"/>
                </a:cxn>
                <a:cxn ang="0">
                  <a:pos x="384" y="245"/>
                </a:cxn>
                <a:cxn ang="0">
                  <a:pos x="305" y="255"/>
                </a:cxn>
                <a:cxn ang="0">
                  <a:pos x="230" y="269"/>
                </a:cxn>
                <a:cxn ang="0">
                  <a:pos x="166" y="290"/>
                </a:cxn>
                <a:cxn ang="0">
                  <a:pos x="166" y="311"/>
                </a:cxn>
                <a:cxn ang="0">
                  <a:pos x="242" y="314"/>
                </a:cxn>
                <a:cxn ang="0">
                  <a:pos x="322" y="313"/>
                </a:cxn>
                <a:cxn ang="0">
                  <a:pos x="403" y="308"/>
                </a:cxn>
                <a:cxn ang="0">
                  <a:pos x="485" y="310"/>
                </a:cxn>
                <a:cxn ang="0">
                  <a:pos x="564" y="315"/>
                </a:cxn>
                <a:cxn ang="0">
                  <a:pos x="638" y="335"/>
                </a:cxn>
                <a:cxn ang="0">
                  <a:pos x="707" y="369"/>
                </a:cxn>
                <a:cxn ang="0">
                  <a:pos x="768" y="425"/>
                </a:cxn>
                <a:cxn ang="0">
                  <a:pos x="683" y="439"/>
                </a:cxn>
                <a:cxn ang="0">
                  <a:pos x="606" y="468"/>
                </a:cxn>
                <a:cxn ang="0">
                  <a:pos x="533" y="504"/>
                </a:cxn>
                <a:cxn ang="0">
                  <a:pos x="463" y="546"/>
                </a:cxn>
                <a:cxn ang="0">
                  <a:pos x="389" y="589"/>
                </a:cxn>
                <a:cxn ang="0">
                  <a:pos x="318" y="629"/>
                </a:cxn>
                <a:cxn ang="0">
                  <a:pos x="243" y="662"/>
                </a:cxn>
                <a:cxn ang="0">
                  <a:pos x="166" y="686"/>
                </a:cxn>
                <a:cxn ang="0">
                  <a:pos x="132" y="682"/>
                </a:cxn>
                <a:cxn ang="0">
                  <a:pos x="104" y="670"/>
                </a:cxn>
                <a:cxn ang="0">
                  <a:pos x="79" y="653"/>
                </a:cxn>
                <a:cxn ang="0">
                  <a:pos x="60" y="634"/>
                </a:cxn>
                <a:cxn ang="0">
                  <a:pos x="42" y="608"/>
                </a:cxn>
                <a:cxn ang="0">
                  <a:pos x="28" y="580"/>
                </a:cxn>
                <a:cxn ang="0">
                  <a:pos x="17" y="549"/>
                </a:cxn>
                <a:cxn ang="0">
                  <a:pos x="10" y="520"/>
                </a:cxn>
                <a:cxn ang="0">
                  <a:pos x="1" y="452"/>
                </a:cxn>
                <a:cxn ang="0">
                  <a:pos x="0" y="387"/>
                </a:cxn>
                <a:cxn ang="0">
                  <a:pos x="3" y="323"/>
                </a:cxn>
                <a:cxn ang="0">
                  <a:pos x="11" y="259"/>
                </a:cxn>
                <a:cxn ang="0">
                  <a:pos x="18" y="194"/>
                </a:cxn>
                <a:cxn ang="0">
                  <a:pos x="27" y="130"/>
                </a:cxn>
                <a:cxn ang="0">
                  <a:pos x="31" y="65"/>
                </a:cxn>
                <a:cxn ang="0">
                  <a:pos x="31" y="0"/>
                </a:cxn>
                <a:cxn ang="0">
                  <a:pos x="132" y="10"/>
                </a:cxn>
                <a:cxn ang="0">
                  <a:pos x="232" y="28"/>
                </a:cxn>
                <a:cxn ang="0">
                  <a:pos x="328" y="52"/>
                </a:cxn>
                <a:cxn ang="0">
                  <a:pos x="420" y="86"/>
                </a:cxn>
                <a:cxn ang="0">
                  <a:pos x="509" y="124"/>
                </a:cxn>
                <a:cxn ang="0">
                  <a:pos x="595" y="172"/>
                </a:cxn>
                <a:cxn ang="0">
                  <a:pos x="676" y="227"/>
                </a:cxn>
                <a:cxn ang="0">
                  <a:pos x="757" y="290"/>
                </a:cxn>
              </a:cxnLst>
              <a:rect l="0" t="0" r="r" b="b"/>
              <a:pathLst>
                <a:path w="768" h="686">
                  <a:moveTo>
                    <a:pt x="757" y="290"/>
                  </a:moveTo>
                  <a:lnTo>
                    <a:pt x="692" y="269"/>
                  </a:lnTo>
                  <a:lnTo>
                    <a:pt x="621" y="255"/>
                  </a:lnTo>
                  <a:lnTo>
                    <a:pt x="544" y="245"/>
                  </a:lnTo>
                  <a:lnTo>
                    <a:pt x="465" y="244"/>
                  </a:lnTo>
                  <a:lnTo>
                    <a:pt x="384" y="245"/>
                  </a:lnTo>
                  <a:lnTo>
                    <a:pt x="305" y="255"/>
                  </a:lnTo>
                  <a:lnTo>
                    <a:pt x="230" y="269"/>
                  </a:lnTo>
                  <a:lnTo>
                    <a:pt x="166" y="290"/>
                  </a:lnTo>
                  <a:lnTo>
                    <a:pt x="166" y="311"/>
                  </a:lnTo>
                  <a:lnTo>
                    <a:pt x="242" y="314"/>
                  </a:lnTo>
                  <a:lnTo>
                    <a:pt x="322" y="313"/>
                  </a:lnTo>
                  <a:lnTo>
                    <a:pt x="403" y="308"/>
                  </a:lnTo>
                  <a:lnTo>
                    <a:pt x="485" y="310"/>
                  </a:lnTo>
                  <a:lnTo>
                    <a:pt x="564" y="315"/>
                  </a:lnTo>
                  <a:lnTo>
                    <a:pt x="638" y="335"/>
                  </a:lnTo>
                  <a:lnTo>
                    <a:pt x="707" y="369"/>
                  </a:lnTo>
                  <a:lnTo>
                    <a:pt x="768" y="425"/>
                  </a:lnTo>
                  <a:lnTo>
                    <a:pt x="683" y="439"/>
                  </a:lnTo>
                  <a:lnTo>
                    <a:pt x="606" y="468"/>
                  </a:lnTo>
                  <a:lnTo>
                    <a:pt x="533" y="504"/>
                  </a:lnTo>
                  <a:lnTo>
                    <a:pt x="463" y="546"/>
                  </a:lnTo>
                  <a:lnTo>
                    <a:pt x="389" y="589"/>
                  </a:lnTo>
                  <a:lnTo>
                    <a:pt x="318" y="629"/>
                  </a:lnTo>
                  <a:lnTo>
                    <a:pt x="243" y="662"/>
                  </a:lnTo>
                  <a:lnTo>
                    <a:pt x="166" y="686"/>
                  </a:lnTo>
                  <a:lnTo>
                    <a:pt x="132" y="682"/>
                  </a:lnTo>
                  <a:lnTo>
                    <a:pt x="104" y="670"/>
                  </a:lnTo>
                  <a:lnTo>
                    <a:pt x="79" y="653"/>
                  </a:lnTo>
                  <a:lnTo>
                    <a:pt x="60" y="634"/>
                  </a:lnTo>
                  <a:lnTo>
                    <a:pt x="42" y="608"/>
                  </a:lnTo>
                  <a:lnTo>
                    <a:pt x="28" y="580"/>
                  </a:lnTo>
                  <a:lnTo>
                    <a:pt x="17" y="549"/>
                  </a:lnTo>
                  <a:lnTo>
                    <a:pt x="10" y="520"/>
                  </a:lnTo>
                  <a:lnTo>
                    <a:pt x="1" y="452"/>
                  </a:lnTo>
                  <a:lnTo>
                    <a:pt x="0" y="387"/>
                  </a:lnTo>
                  <a:lnTo>
                    <a:pt x="3" y="323"/>
                  </a:lnTo>
                  <a:lnTo>
                    <a:pt x="11" y="259"/>
                  </a:lnTo>
                  <a:lnTo>
                    <a:pt x="18" y="194"/>
                  </a:lnTo>
                  <a:lnTo>
                    <a:pt x="27" y="130"/>
                  </a:lnTo>
                  <a:lnTo>
                    <a:pt x="31" y="65"/>
                  </a:lnTo>
                  <a:lnTo>
                    <a:pt x="31" y="0"/>
                  </a:lnTo>
                  <a:lnTo>
                    <a:pt x="132" y="10"/>
                  </a:lnTo>
                  <a:lnTo>
                    <a:pt x="232" y="28"/>
                  </a:lnTo>
                  <a:lnTo>
                    <a:pt x="328" y="52"/>
                  </a:lnTo>
                  <a:lnTo>
                    <a:pt x="420" y="86"/>
                  </a:lnTo>
                  <a:lnTo>
                    <a:pt x="509" y="124"/>
                  </a:lnTo>
                  <a:lnTo>
                    <a:pt x="595" y="172"/>
                  </a:lnTo>
                  <a:lnTo>
                    <a:pt x="676" y="227"/>
                  </a:lnTo>
                  <a:lnTo>
                    <a:pt x="757" y="29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08" name="Freeform 40"/>
            <p:cNvSpPr>
              <a:spLocks noChangeAspect="1"/>
            </p:cNvSpPr>
            <p:nvPr/>
          </p:nvSpPr>
          <p:spPr bwMode="auto">
            <a:xfrm>
              <a:off x="2543" y="2817"/>
              <a:ext cx="266" cy="194"/>
            </a:xfrm>
            <a:custGeom>
              <a:avLst/>
              <a:gdLst/>
              <a:ahLst/>
              <a:cxnLst>
                <a:cxn ang="0">
                  <a:pos x="725" y="110"/>
                </a:cxn>
                <a:cxn ang="0">
                  <a:pos x="725" y="504"/>
                </a:cxn>
                <a:cxn ang="0">
                  <a:pos x="652" y="527"/>
                </a:cxn>
                <a:cxn ang="0">
                  <a:pos x="582" y="530"/>
                </a:cxn>
                <a:cxn ang="0">
                  <a:pos x="513" y="517"/>
                </a:cxn>
                <a:cxn ang="0">
                  <a:pos x="446" y="497"/>
                </a:cxn>
                <a:cxn ang="0">
                  <a:pos x="377" y="471"/>
                </a:cxn>
                <a:cxn ang="0">
                  <a:pos x="308" y="447"/>
                </a:cxn>
                <a:cxn ang="0">
                  <a:pos x="237" y="427"/>
                </a:cxn>
                <a:cxn ang="0">
                  <a:pos x="166" y="421"/>
                </a:cxn>
                <a:cxn ang="0">
                  <a:pos x="0" y="411"/>
                </a:cxn>
                <a:cxn ang="0">
                  <a:pos x="9" y="307"/>
                </a:cxn>
                <a:cxn ang="0">
                  <a:pos x="24" y="323"/>
                </a:cxn>
                <a:cxn ang="0">
                  <a:pos x="45" y="326"/>
                </a:cxn>
                <a:cxn ang="0">
                  <a:pos x="69" y="318"/>
                </a:cxn>
                <a:cxn ang="0">
                  <a:pos x="98" y="309"/>
                </a:cxn>
                <a:cxn ang="0">
                  <a:pos x="129" y="292"/>
                </a:cxn>
                <a:cxn ang="0">
                  <a:pos x="161" y="276"/>
                </a:cxn>
                <a:cxn ang="0">
                  <a:pos x="194" y="262"/>
                </a:cxn>
                <a:cxn ang="0">
                  <a:pos x="227" y="255"/>
                </a:cxn>
                <a:cxn ang="0">
                  <a:pos x="243" y="257"/>
                </a:cxn>
                <a:cxn ang="0">
                  <a:pos x="263" y="257"/>
                </a:cxn>
                <a:cxn ang="0">
                  <a:pos x="282" y="254"/>
                </a:cxn>
                <a:cxn ang="0">
                  <a:pos x="303" y="249"/>
                </a:cxn>
                <a:cxn ang="0">
                  <a:pos x="322" y="242"/>
                </a:cxn>
                <a:cxn ang="0">
                  <a:pos x="341" y="234"/>
                </a:cxn>
                <a:cxn ang="0">
                  <a:pos x="358" y="224"/>
                </a:cxn>
                <a:cxn ang="0">
                  <a:pos x="372" y="214"/>
                </a:cxn>
                <a:cxn ang="0">
                  <a:pos x="319" y="204"/>
                </a:cxn>
                <a:cxn ang="0">
                  <a:pos x="270" y="203"/>
                </a:cxn>
                <a:cxn ang="0">
                  <a:pos x="222" y="204"/>
                </a:cxn>
                <a:cxn ang="0">
                  <a:pos x="178" y="213"/>
                </a:cxn>
                <a:cxn ang="0">
                  <a:pos x="135" y="224"/>
                </a:cxn>
                <a:cxn ang="0">
                  <a:pos x="92" y="240"/>
                </a:cxn>
                <a:cxn ang="0">
                  <a:pos x="50" y="255"/>
                </a:cxn>
                <a:cxn ang="0">
                  <a:pos x="9" y="276"/>
                </a:cxn>
                <a:cxn ang="0">
                  <a:pos x="4" y="237"/>
                </a:cxn>
                <a:cxn ang="0">
                  <a:pos x="11" y="207"/>
                </a:cxn>
                <a:cxn ang="0">
                  <a:pos x="26" y="183"/>
                </a:cxn>
                <a:cxn ang="0">
                  <a:pos x="52" y="165"/>
                </a:cxn>
                <a:cxn ang="0">
                  <a:pos x="78" y="147"/>
                </a:cxn>
                <a:cxn ang="0">
                  <a:pos x="109" y="133"/>
                </a:cxn>
                <a:cxn ang="0">
                  <a:pos x="139" y="117"/>
                </a:cxn>
                <a:cxn ang="0">
                  <a:pos x="166" y="100"/>
                </a:cxn>
                <a:cxn ang="0">
                  <a:pos x="232" y="76"/>
                </a:cxn>
                <a:cxn ang="0">
                  <a:pos x="306" y="50"/>
                </a:cxn>
                <a:cxn ang="0">
                  <a:pos x="384" y="24"/>
                </a:cxn>
                <a:cxn ang="0">
                  <a:pos x="464" y="7"/>
                </a:cxn>
                <a:cxn ang="0">
                  <a:pos x="540" y="0"/>
                </a:cxn>
                <a:cxn ang="0">
                  <a:pos x="611" y="13"/>
                </a:cxn>
                <a:cxn ang="0">
                  <a:pos x="673" y="47"/>
                </a:cxn>
                <a:cxn ang="0">
                  <a:pos x="725" y="110"/>
                </a:cxn>
              </a:cxnLst>
              <a:rect l="0" t="0" r="r" b="b"/>
              <a:pathLst>
                <a:path w="725" h="530">
                  <a:moveTo>
                    <a:pt x="725" y="110"/>
                  </a:moveTo>
                  <a:lnTo>
                    <a:pt x="725" y="504"/>
                  </a:lnTo>
                  <a:lnTo>
                    <a:pt x="652" y="527"/>
                  </a:lnTo>
                  <a:lnTo>
                    <a:pt x="582" y="530"/>
                  </a:lnTo>
                  <a:lnTo>
                    <a:pt x="513" y="517"/>
                  </a:lnTo>
                  <a:lnTo>
                    <a:pt x="446" y="497"/>
                  </a:lnTo>
                  <a:lnTo>
                    <a:pt x="377" y="471"/>
                  </a:lnTo>
                  <a:lnTo>
                    <a:pt x="308" y="447"/>
                  </a:lnTo>
                  <a:lnTo>
                    <a:pt x="237" y="427"/>
                  </a:lnTo>
                  <a:lnTo>
                    <a:pt x="166" y="421"/>
                  </a:lnTo>
                  <a:lnTo>
                    <a:pt x="0" y="411"/>
                  </a:lnTo>
                  <a:lnTo>
                    <a:pt x="9" y="307"/>
                  </a:lnTo>
                  <a:lnTo>
                    <a:pt x="24" y="323"/>
                  </a:lnTo>
                  <a:lnTo>
                    <a:pt x="45" y="326"/>
                  </a:lnTo>
                  <a:lnTo>
                    <a:pt x="69" y="318"/>
                  </a:lnTo>
                  <a:lnTo>
                    <a:pt x="98" y="309"/>
                  </a:lnTo>
                  <a:lnTo>
                    <a:pt x="129" y="292"/>
                  </a:lnTo>
                  <a:lnTo>
                    <a:pt x="161" y="276"/>
                  </a:lnTo>
                  <a:lnTo>
                    <a:pt x="194" y="262"/>
                  </a:lnTo>
                  <a:lnTo>
                    <a:pt x="227" y="255"/>
                  </a:lnTo>
                  <a:lnTo>
                    <a:pt x="243" y="257"/>
                  </a:lnTo>
                  <a:lnTo>
                    <a:pt x="263" y="257"/>
                  </a:lnTo>
                  <a:lnTo>
                    <a:pt x="282" y="254"/>
                  </a:lnTo>
                  <a:lnTo>
                    <a:pt x="303" y="249"/>
                  </a:lnTo>
                  <a:lnTo>
                    <a:pt x="322" y="242"/>
                  </a:lnTo>
                  <a:lnTo>
                    <a:pt x="341" y="234"/>
                  </a:lnTo>
                  <a:lnTo>
                    <a:pt x="358" y="224"/>
                  </a:lnTo>
                  <a:lnTo>
                    <a:pt x="372" y="214"/>
                  </a:lnTo>
                  <a:lnTo>
                    <a:pt x="319" y="204"/>
                  </a:lnTo>
                  <a:lnTo>
                    <a:pt x="270" y="203"/>
                  </a:lnTo>
                  <a:lnTo>
                    <a:pt x="222" y="204"/>
                  </a:lnTo>
                  <a:lnTo>
                    <a:pt x="178" y="213"/>
                  </a:lnTo>
                  <a:lnTo>
                    <a:pt x="135" y="224"/>
                  </a:lnTo>
                  <a:lnTo>
                    <a:pt x="92" y="240"/>
                  </a:lnTo>
                  <a:lnTo>
                    <a:pt x="50" y="255"/>
                  </a:lnTo>
                  <a:lnTo>
                    <a:pt x="9" y="276"/>
                  </a:lnTo>
                  <a:lnTo>
                    <a:pt x="4" y="237"/>
                  </a:lnTo>
                  <a:lnTo>
                    <a:pt x="11" y="207"/>
                  </a:lnTo>
                  <a:lnTo>
                    <a:pt x="26" y="183"/>
                  </a:lnTo>
                  <a:lnTo>
                    <a:pt x="52" y="165"/>
                  </a:lnTo>
                  <a:lnTo>
                    <a:pt x="78" y="147"/>
                  </a:lnTo>
                  <a:lnTo>
                    <a:pt x="109" y="133"/>
                  </a:lnTo>
                  <a:lnTo>
                    <a:pt x="139" y="117"/>
                  </a:lnTo>
                  <a:lnTo>
                    <a:pt x="166" y="100"/>
                  </a:lnTo>
                  <a:lnTo>
                    <a:pt x="232" y="76"/>
                  </a:lnTo>
                  <a:lnTo>
                    <a:pt x="306" y="50"/>
                  </a:lnTo>
                  <a:lnTo>
                    <a:pt x="384" y="24"/>
                  </a:lnTo>
                  <a:lnTo>
                    <a:pt x="464" y="7"/>
                  </a:lnTo>
                  <a:lnTo>
                    <a:pt x="540" y="0"/>
                  </a:lnTo>
                  <a:lnTo>
                    <a:pt x="611" y="13"/>
                  </a:lnTo>
                  <a:lnTo>
                    <a:pt x="673" y="47"/>
                  </a:lnTo>
                  <a:lnTo>
                    <a:pt x="725" y="1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09" name="Freeform 41"/>
            <p:cNvSpPr>
              <a:spLocks noChangeAspect="1"/>
            </p:cNvSpPr>
            <p:nvPr/>
          </p:nvSpPr>
          <p:spPr bwMode="auto">
            <a:xfrm>
              <a:off x="2422" y="2885"/>
              <a:ext cx="91" cy="90"/>
            </a:xfrm>
            <a:custGeom>
              <a:avLst/>
              <a:gdLst/>
              <a:ahLst/>
              <a:cxnLst>
                <a:cxn ang="0">
                  <a:pos x="249" y="10"/>
                </a:cxn>
                <a:cxn ang="0">
                  <a:pos x="247" y="41"/>
                </a:cxn>
                <a:cxn ang="0">
                  <a:pos x="247" y="74"/>
                </a:cxn>
                <a:cxn ang="0">
                  <a:pos x="244" y="106"/>
                </a:cxn>
                <a:cxn ang="0">
                  <a:pos x="240" y="140"/>
                </a:cxn>
                <a:cxn ang="0">
                  <a:pos x="232" y="168"/>
                </a:cxn>
                <a:cxn ang="0">
                  <a:pos x="222" y="196"/>
                </a:cxn>
                <a:cxn ang="0">
                  <a:pos x="206" y="219"/>
                </a:cxn>
                <a:cxn ang="0">
                  <a:pos x="187" y="238"/>
                </a:cxn>
                <a:cxn ang="0">
                  <a:pos x="166" y="244"/>
                </a:cxn>
                <a:cxn ang="0">
                  <a:pos x="146" y="248"/>
                </a:cxn>
                <a:cxn ang="0">
                  <a:pos x="125" y="248"/>
                </a:cxn>
                <a:cxn ang="0">
                  <a:pos x="107" y="247"/>
                </a:cxn>
                <a:cxn ang="0">
                  <a:pos x="88" y="238"/>
                </a:cxn>
                <a:cxn ang="0">
                  <a:pos x="73" y="227"/>
                </a:cxn>
                <a:cxn ang="0">
                  <a:pos x="60" y="209"/>
                </a:cxn>
                <a:cxn ang="0">
                  <a:pos x="52" y="186"/>
                </a:cxn>
                <a:cxn ang="0">
                  <a:pos x="0" y="52"/>
                </a:cxn>
                <a:cxn ang="0">
                  <a:pos x="29" y="41"/>
                </a:cxn>
                <a:cxn ang="0">
                  <a:pos x="62" y="31"/>
                </a:cxn>
                <a:cxn ang="0">
                  <a:pos x="91" y="20"/>
                </a:cxn>
                <a:cxn ang="0">
                  <a:pos x="123" y="12"/>
                </a:cxn>
                <a:cxn ang="0">
                  <a:pos x="154" y="3"/>
                </a:cxn>
                <a:cxn ang="0">
                  <a:pos x="185" y="0"/>
                </a:cxn>
                <a:cxn ang="0">
                  <a:pos x="216" y="0"/>
                </a:cxn>
                <a:cxn ang="0">
                  <a:pos x="249" y="10"/>
                </a:cxn>
              </a:cxnLst>
              <a:rect l="0" t="0" r="r" b="b"/>
              <a:pathLst>
                <a:path w="249" h="248">
                  <a:moveTo>
                    <a:pt x="249" y="10"/>
                  </a:moveTo>
                  <a:lnTo>
                    <a:pt x="247" y="41"/>
                  </a:lnTo>
                  <a:lnTo>
                    <a:pt x="247" y="74"/>
                  </a:lnTo>
                  <a:lnTo>
                    <a:pt x="244" y="106"/>
                  </a:lnTo>
                  <a:lnTo>
                    <a:pt x="240" y="140"/>
                  </a:lnTo>
                  <a:lnTo>
                    <a:pt x="232" y="168"/>
                  </a:lnTo>
                  <a:lnTo>
                    <a:pt x="222" y="196"/>
                  </a:lnTo>
                  <a:lnTo>
                    <a:pt x="206" y="219"/>
                  </a:lnTo>
                  <a:lnTo>
                    <a:pt x="187" y="238"/>
                  </a:lnTo>
                  <a:lnTo>
                    <a:pt x="166" y="244"/>
                  </a:lnTo>
                  <a:lnTo>
                    <a:pt x="146" y="248"/>
                  </a:lnTo>
                  <a:lnTo>
                    <a:pt x="125" y="248"/>
                  </a:lnTo>
                  <a:lnTo>
                    <a:pt x="107" y="247"/>
                  </a:lnTo>
                  <a:lnTo>
                    <a:pt x="88" y="238"/>
                  </a:lnTo>
                  <a:lnTo>
                    <a:pt x="73" y="227"/>
                  </a:lnTo>
                  <a:lnTo>
                    <a:pt x="60" y="209"/>
                  </a:lnTo>
                  <a:lnTo>
                    <a:pt x="52" y="186"/>
                  </a:lnTo>
                  <a:lnTo>
                    <a:pt x="0" y="52"/>
                  </a:lnTo>
                  <a:lnTo>
                    <a:pt x="29" y="41"/>
                  </a:lnTo>
                  <a:lnTo>
                    <a:pt x="62" y="31"/>
                  </a:lnTo>
                  <a:lnTo>
                    <a:pt x="91" y="20"/>
                  </a:lnTo>
                  <a:lnTo>
                    <a:pt x="123" y="12"/>
                  </a:lnTo>
                  <a:lnTo>
                    <a:pt x="154" y="3"/>
                  </a:lnTo>
                  <a:lnTo>
                    <a:pt x="185" y="0"/>
                  </a:lnTo>
                  <a:lnTo>
                    <a:pt x="216" y="0"/>
                  </a:lnTo>
                  <a:lnTo>
                    <a:pt x="249" y="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79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2388" y="891202"/>
            <a:ext cx="2721612" cy="4525962"/>
          </a:xfrm>
          <a:noFill/>
          <a:ln/>
        </p:spPr>
      </p:pic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Why Secure Identification?</a:t>
            </a:r>
            <a:endParaRPr lang="en-US"/>
          </a:p>
        </p:txBody>
      </p:sp>
      <p:pic>
        <p:nvPicPr>
          <p:cNvPr id="467972" name="Picture 4" descr="j00915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1125538"/>
            <a:ext cx="947738" cy="1439862"/>
          </a:xfrm>
          <a:prstGeom prst="rect">
            <a:avLst/>
          </a:prstGeom>
          <a:noFill/>
        </p:spPr>
      </p:pic>
      <p:cxnSp>
        <p:nvCxnSpPr>
          <p:cNvPr id="468179" name="AutoShape 211"/>
          <p:cNvCxnSpPr>
            <a:cxnSpLocks noChangeShapeType="1"/>
          </p:cNvCxnSpPr>
          <p:nvPr/>
        </p:nvCxnSpPr>
        <p:spPr bwMode="auto">
          <a:xfrm rot="5400000">
            <a:off x="4945063" y="1758950"/>
            <a:ext cx="1511300" cy="4562475"/>
          </a:xfrm>
          <a:prstGeom prst="bentConnector2">
            <a:avLst/>
          </a:prstGeom>
          <a:noFill/>
          <a:ln w="1143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68180" name="AutoShape 212"/>
          <p:cNvSpPr>
            <a:spLocks noChangeArrowheads="1"/>
          </p:cNvSpPr>
          <p:nvPr/>
        </p:nvSpPr>
        <p:spPr bwMode="auto">
          <a:xfrm>
            <a:off x="1476375" y="0"/>
            <a:ext cx="2087563" cy="1439863"/>
          </a:xfrm>
          <a:prstGeom prst="cloudCallout">
            <a:avLst>
              <a:gd name="adj1" fmla="val -44144"/>
              <a:gd name="adj2" fmla="val 34231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/>
            <a:r>
              <a:rPr lang="en-US" sz="2600" b="0"/>
              <a:t>Alice: </a:t>
            </a:r>
            <a:br>
              <a:rPr lang="en-US" sz="2600" b="0"/>
            </a:br>
            <a:r>
              <a:rPr lang="en-US" sz="2600" b="0">
                <a:cs typeface="Arial" charset="0"/>
              </a:rPr>
              <a:t>IMAB52</a:t>
            </a:r>
          </a:p>
        </p:txBody>
      </p:sp>
      <p:sp>
        <p:nvSpPr>
          <p:cNvPr id="467974" name="AutoShape 6"/>
          <p:cNvSpPr>
            <a:spLocks noChangeArrowheads="1"/>
          </p:cNvSpPr>
          <p:nvPr/>
        </p:nvSpPr>
        <p:spPr bwMode="auto">
          <a:xfrm>
            <a:off x="3132138" y="1268413"/>
            <a:ext cx="3384550" cy="1511300"/>
          </a:xfrm>
          <a:prstGeom prst="wedgeRoundRectCallout">
            <a:avLst>
              <a:gd name="adj1" fmla="val -96903"/>
              <a:gd name="adj2" fmla="val 15125"/>
              <a:gd name="adj3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9BFFFF"/>
              </a:gs>
              <a:gs pos="100000">
                <a:srgbClr val="FFCC6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/>
              <a:t>I’m Alice </a:t>
            </a:r>
            <a:r>
              <a:rPr lang="en-US" sz="2600" b="0">
                <a:cs typeface="Arial" charset="0"/>
              </a:rPr>
              <a:t/>
            </a:r>
            <a:br>
              <a:rPr lang="en-US" sz="2600" b="0">
                <a:cs typeface="Arial" charset="0"/>
              </a:rPr>
            </a:br>
            <a:r>
              <a:rPr lang="en-US" sz="2600" b="0">
                <a:cs typeface="Arial" charset="0"/>
              </a:rPr>
              <a:t>my PIN is IMAB52</a:t>
            </a:r>
          </a:p>
          <a:p>
            <a:pPr algn="ctr"/>
            <a:r>
              <a:rPr lang="en-US" sz="2600" b="0"/>
              <a:t>I want </a:t>
            </a:r>
            <a:r>
              <a:rPr lang="en-US" sz="2600" b="0">
                <a:cs typeface="Arial" charset="0"/>
              </a:rPr>
              <a:t>$25,000,000</a:t>
            </a:r>
          </a:p>
        </p:txBody>
      </p:sp>
      <p:grpSp>
        <p:nvGrpSpPr>
          <p:cNvPr id="3" name="Group 323"/>
          <p:cNvGrpSpPr>
            <a:grpSpLocks/>
          </p:cNvGrpSpPr>
          <p:nvPr/>
        </p:nvGrpSpPr>
        <p:grpSpPr bwMode="auto">
          <a:xfrm>
            <a:off x="-468313" y="1484313"/>
            <a:ext cx="6946901" cy="4937125"/>
            <a:chOff x="-295" y="935"/>
            <a:chExt cx="4376" cy="3110"/>
          </a:xfrm>
        </p:grpSpPr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-295" y="2205"/>
              <a:ext cx="2970" cy="1749"/>
              <a:chOff x="0" y="0"/>
              <a:chExt cx="3416" cy="2048"/>
            </a:xfrm>
          </p:grpSpPr>
          <p:grpSp>
            <p:nvGrpSpPr>
              <p:cNvPr id="5" name="Group 50"/>
              <p:cNvGrpSpPr>
                <a:grpSpLocks/>
              </p:cNvGrpSpPr>
              <p:nvPr/>
            </p:nvGrpSpPr>
            <p:grpSpPr bwMode="auto">
              <a:xfrm>
                <a:off x="0" y="0"/>
                <a:ext cx="3344" cy="1816"/>
                <a:chOff x="0" y="0"/>
                <a:chExt cx="3344" cy="1816"/>
              </a:xfrm>
            </p:grpSpPr>
            <p:grpSp>
              <p:nvGrpSpPr>
                <p:cNvPr id="6" name="Group 51"/>
                <p:cNvGrpSpPr>
                  <a:grpSpLocks/>
                </p:cNvGrpSpPr>
                <p:nvPr/>
              </p:nvGrpSpPr>
              <p:grpSpPr bwMode="auto">
                <a:xfrm>
                  <a:off x="928" y="0"/>
                  <a:ext cx="2416" cy="1168"/>
                  <a:chOff x="0" y="0"/>
                  <a:chExt cx="2416" cy="1168"/>
                </a:xfrm>
              </p:grpSpPr>
              <p:pic>
                <p:nvPicPr>
                  <p:cNvPr id="468020" name="Picture 5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21" name="Picture 5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22" name="Picture 54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23" name="Picture 5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24" name="Picture 5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25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26" name="Picture 58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27" name="Picture 59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28" name="Picture 6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29" name="Picture 6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30" name="Picture 6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31" name="Picture 6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7" name="Group 64"/>
                <p:cNvGrpSpPr>
                  <a:grpSpLocks/>
                </p:cNvGrpSpPr>
                <p:nvPr/>
              </p:nvGrpSpPr>
              <p:grpSpPr bwMode="auto">
                <a:xfrm>
                  <a:off x="0" y="176"/>
                  <a:ext cx="2416" cy="1168"/>
                  <a:chOff x="0" y="0"/>
                  <a:chExt cx="2416" cy="1168"/>
                </a:xfrm>
              </p:grpSpPr>
              <p:pic>
                <p:nvPicPr>
                  <p:cNvPr id="468033" name="Picture 6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34" name="Picture 6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35" name="Picture 6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36" name="Picture 68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37" name="Picture 69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38" name="Picture 7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39" name="Picture 7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40" name="Picture 7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41" name="Picture 7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42" name="Picture 74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43" name="Picture 7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44" name="Picture 7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8" name="Group 77"/>
                <p:cNvGrpSpPr>
                  <a:grpSpLocks/>
                </p:cNvGrpSpPr>
                <p:nvPr/>
              </p:nvGrpSpPr>
              <p:grpSpPr bwMode="auto">
                <a:xfrm>
                  <a:off x="448" y="648"/>
                  <a:ext cx="2416" cy="1168"/>
                  <a:chOff x="0" y="0"/>
                  <a:chExt cx="2416" cy="1168"/>
                </a:xfrm>
              </p:grpSpPr>
              <p:pic>
                <p:nvPicPr>
                  <p:cNvPr id="468046" name="Picture 78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47" name="Picture 79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48" name="Picture 8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49" name="Picture 8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50" name="Picture 8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51" name="Picture 8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52" name="Picture 84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53" name="Picture 8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54" name="Picture 8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55" name="Picture 8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56" name="Picture 88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57" name="Picture 89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9" name="Group 90"/>
              <p:cNvGrpSpPr>
                <a:grpSpLocks/>
              </p:cNvGrpSpPr>
              <p:nvPr/>
            </p:nvGrpSpPr>
            <p:grpSpPr bwMode="auto">
              <a:xfrm>
                <a:off x="1000" y="880"/>
                <a:ext cx="2416" cy="1168"/>
                <a:chOff x="0" y="0"/>
                <a:chExt cx="2416" cy="1168"/>
              </a:xfrm>
            </p:grpSpPr>
            <p:pic>
              <p:nvPicPr>
                <p:cNvPr id="468059" name="Picture 91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60" name="Picture 9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61" name="Picture 9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62" name="Picture 9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63" name="Picture 95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64" name="Picture 9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65" name="Picture 97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66" name="Picture 98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67" name="Picture 99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68" name="Picture 100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69" name="Picture 101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070" name="Picture 10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0" name="Group 103"/>
            <p:cNvGrpSpPr>
              <a:grpSpLocks/>
            </p:cNvGrpSpPr>
            <p:nvPr/>
          </p:nvGrpSpPr>
          <p:grpSpPr bwMode="auto">
            <a:xfrm>
              <a:off x="0" y="1525"/>
              <a:ext cx="2970" cy="1749"/>
              <a:chOff x="0" y="0"/>
              <a:chExt cx="3416" cy="2048"/>
            </a:xfrm>
          </p:grpSpPr>
          <p:grpSp>
            <p:nvGrpSpPr>
              <p:cNvPr id="11" name="Group 104"/>
              <p:cNvGrpSpPr>
                <a:grpSpLocks/>
              </p:cNvGrpSpPr>
              <p:nvPr/>
            </p:nvGrpSpPr>
            <p:grpSpPr bwMode="auto">
              <a:xfrm>
                <a:off x="0" y="0"/>
                <a:ext cx="3344" cy="1816"/>
                <a:chOff x="0" y="0"/>
                <a:chExt cx="3344" cy="1816"/>
              </a:xfrm>
            </p:grpSpPr>
            <p:grpSp>
              <p:nvGrpSpPr>
                <p:cNvPr id="12" name="Group 105"/>
                <p:cNvGrpSpPr>
                  <a:grpSpLocks/>
                </p:cNvGrpSpPr>
                <p:nvPr/>
              </p:nvGrpSpPr>
              <p:grpSpPr bwMode="auto">
                <a:xfrm>
                  <a:off x="928" y="0"/>
                  <a:ext cx="2416" cy="1168"/>
                  <a:chOff x="0" y="0"/>
                  <a:chExt cx="2416" cy="1168"/>
                </a:xfrm>
              </p:grpSpPr>
              <p:pic>
                <p:nvPicPr>
                  <p:cNvPr id="468074" name="Picture 10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75" name="Picture 10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76" name="Picture 108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77" name="Picture 109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78" name="Picture 11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79" name="Picture 11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80" name="Picture 11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81" name="Picture 11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82" name="Picture 114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83" name="Picture 11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84" name="Picture 11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85" name="Picture 11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3" name="Group 118"/>
                <p:cNvGrpSpPr>
                  <a:grpSpLocks/>
                </p:cNvGrpSpPr>
                <p:nvPr/>
              </p:nvGrpSpPr>
              <p:grpSpPr bwMode="auto">
                <a:xfrm>
                  <a:off x="0" y="176"/>
                  <a:ext cx="2416" cy="1168"/>
                  <a:chOff x="0" y="0"/>
                  <a:chExt cx="2416" cy="1168"/>
                </a:xfrm>
              </p:grpSpPr>
              <p:pic>
                <p:nvPicPr>
                  <p:cNvPr id="468087" name="Picture 119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88" name="Picture 12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89" name="Picture 12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90" name="Picture 12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91" name="Picture 12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92" name="Picture 124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93" name="Picture 12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94" name="Picture 12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95" name="Picture 12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96" name="Picture 128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97" name="Picture 129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098" name="Picture 13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4" name="Group 131"/>
                <p:cNvGrpSpPr>
                  <a:grpSpLocks/>
                </p:cNvGrpSpPr>
                <p:nvPr/>
              </p:nvGrpSpPr>
              <p:grpSpPr bwMode="auto">
                <a:xfrm>
                  <a:off x="448" y="648"/>
                  <a:ext cx="2416" cy="1168"/>
                  <a:chOff x="0" y="0"/>
                  <a:chExt cx="2416" cy="1168"/>
                </a:xfrm>
              </p:grpSpPr>
              <p:pic>
                <p:nvPicPr>
                  <p:cNvPr id="468100" name="Picture 13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01" name="Picture 13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02" name="Picture 134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03" name="Picture 13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04" name="Picture 13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05" name="Picture 13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06" name="Picture 138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07" name="Picture 139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08" name="Picture 14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09" name="Picture 14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10" name="Picture 14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11" name="Picture 14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15" name="Group 144"/>
              <p:cNvGrpSpPr>
                <a:grpSpLocks/>
              </p:cNvGrpSpPr>
              <p:nvPr/>
            </p:nvGrpSpPr>
            <p:grpSpPr bwMode="auto">
              <a:xfrm>
                <a:off x="1000" y="880"/>
                <a:ext cx="2416" cy="1168"/>
                <a:chOff x="0" y="0"/>
                <a:chExt cx="2416" cy="1168"/>
              </a:xfrm>
            </p:grpSpPr>
            <p:pic>
              <p:nvPicPr>
                <p:cNvPr id="468113" name="Picture 145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14" name="Picture 14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15" name="Picture 147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16" name="Picture 148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17" name="Picture 149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18" name="Picture 150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19" name="Picture 151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20" name="Picture 15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21" name="Picture 15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22" name="Picture 15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23" name="Picture 155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24" name="Picture 15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157"/>
            <p:cNvGrpSpPr>
              <a:grpSpLocks/>
            </p:cNvGrpSpPr>
            <p:nvPr/>
          </p:nvGrpSpPr>
          <p:grpSpPr bwMode="auto">
            <a:xfrm>
              <a:off x="1111" y="2296"/>
              <a:ext cx="2970" cy="1749"/>
              <a:chOff x="0" y="0"/>
              <a:chExt cx="3416" cy="2048"/>
            </a:xfrm>
          </p:grpSpPr>
          <p:grpSp>
            <p:nvGrpSpPr>
              <p:cNvPr id="17" name="Group 158"/>
              <p:cNvGrpSpPr>
                <a:grpSpLocks/>
              </p:cNvGrpSpPr>
              <p:nvPr/>
            </p:nvGrpSpPr>
            <p:grpSpPr bwMode="auto">
              <a:xfrm>
                <a:off x="0" y="0"/>
                <a:ext cx="3344" cy="1816"/>
                <a:chOff x="0" y="0"/>
                <a:chExt cx="3344" cy="1816"/>
              </a:xfrm>
            </p:grpSpPr>
            <p:grpSp>
              <p:nvGrpSpPr>
                <p:cNvPr id="18" name="Group 159"/>
                <p:cNvGrpSpPr>
                  <a:grpSpLocks/>
                </p:cNvGrpSpPr>
                <p:nvPr/>
              </p:nvGrpSpPr>
              <p:grpSpPr bwMode="auto">
                <a:xfrm>
                  <a:off x="928" y="0"/>
                  <a:ext cx="2416" cy="1168"/>
                  <a:chOff x="0" y="0"/>
                  <a:chExt cx="2416" cy="1168"/>
                </a:xfrm>
              </p:grpSpPr>
              <p:pic>
                <p:nvPicPr>
                  <p:cNvPr id="468128" name="Picture 16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29" name="Picture 16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30" name="Picture 16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31" name="Picture 16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32" name="Picture 164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33" name="Picture 16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34" name="Picture 16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35" name="Picture 16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36" name="Picture 168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37" name="Picture 169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38" name="Picture 17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39" name="Picture 17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9" name="Group 172"/>
                <p:cNvGrpSpPr>
                  <a:grpSpLocks/>
                </p:cNvGrpSpPr>
                <p:nvPr/>
              </p:nvGrpSpPr>
              <p:grpSpPr bwMode="auto">
                <a:xfrm>
                  <a:off x="0" y="176"/>
                  <a:ext cx="2416" cy="1168"/>
                  <a:chOff x="0" y="0"/>
                  <a:chExt cx="2416" cy="1168"/>
                </a:xfrm>
              </p:grpSpPr>
              <p:pic>
                <p:nvPicPr>
                  <p:cNvPr id="468141" name="Picture 17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42" name="Picture 174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43" name="Picture 17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44" name="Picture 17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45" name="Picture 17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46" name="Picture 178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47" name="Picture 179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48" name="Picture 18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49" name="Picture 18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50" name="Picture 18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51" name="Picture 18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52" name="Picture 184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0" name="Group 185"/>
                <p:cNvGrpSpPr>
                  <a:grpSpLocks/>
                </p:cNvGrpSpPr>
                <p:nvPr/>
              </p:nvGrpSpPr>
              <p:grpSpPr bwMode="auto">
                <a:xfrm>
                  <a:off x="448" y="648"/>
                  <a:ext cx="2416" cy="1168"/>
                  <a:chOff x="0" y="0"/>
                  <a:chExt cx="2416" cy="1168"/>
                </a:xfrm>
              </p:grpSpPr>
              <p:pic>
                <p:nvPicPr>
                  <p:cNvPr id="468154" name="Picture 18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55" name="Picture 18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56" name="Picture 188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57" name="Picture 189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58" name="Picture 19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59" name="Picture 19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60" name="Picture 19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61" name="Picture 19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62" name="Picture 194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63" name="Picture 19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64" name="Picture 19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65" name="Picture 19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1" name="Group 198"/>
              <p:cNvGrpSpPr>
                <a:grpSpLocks/>
              </p:cNvGrpSpPr>
              <p:nvPr/>
            </p:nvGrpSpPr>
            <p:grpSpPr bwMode="auto">
              <a:xfrm>
                <a:off x="1000" y="880"/>
                <a:ext cx="2416" cy="1168"/>
                <a:chOff x="0" y="0"/>
                <a:chExt cx="2416" cy="1168"/>
              </a:xfrm>
            </p:grpSpPr>
            <p:pic>
              <p:nvPicPr>
                <p:cNvPr id="468167" name="Picture 199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68" name="Picture 200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69" name="Picture 201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70" name="Picture 20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71" name="Picture 20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72" name="Picture 20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73" name="Picture 205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74" name="Picture 20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75" name="Picture 207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76" name="Picture 208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77" name="Picture 209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178" name="Picture 210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" name="Group 214"/>
            <p:cNvGrpSpPr>
              <a:grpSpLocks/>
            </p:cNvGrpSpPr>
            <p:nvPr/>
          </p:nvGrpSpPr>
          <p:grpSpPr bwMode="auto">
            <a:xfrm>
              <a:off x="0" y="935"/>
              <a:ext cx="2970" cy="1749"/>
              <a:chOff x="0" y="0"/>
              <a:chExt cx="3416" cy="2048"/>
            </a:xfrm>
          </p:grpSpPr>
          <p:grpSp>
            <p:nvGrpSpPr>
              <p:cNvPr id="23" name="Group 215"/>
              <p:cNvGrpSpPr>
                <a:grpSpLocks/>
              </p:cNvGrpSpPr>
              <p:nvPr/>
            </p:nvGrpSpPr>
            <p:grpSpPr bwMode="auto">
              <a:xfrm>
                <a:off x="0" y="0"/>
                <a:ext cx="3344" cy="1816"/>
                <a:chOff x="0" y="0"/>
                <a:chExt cx="3344" cy="1816"/>
              </a:xfrm>
            </p:grpSpPr>
            <p:grpSp>
              <p:nvGrpSpPr>
                <p:cNvPr id="24" name="Group 216"/>
                <p:cNvGrpSpPr>
                  <a:grpSpLocks/>
                </p:cNvGrpSpPr>
                <p:nvPr/>
              </p:nvGrpSpPr>
              <p:grpSpPr bwMode="auto">
                <a:xfrm>
                  <a:off x="928" y="0"/>
                  <a:ext cx="2416" cy="1168"/>
                  <a:chOff x="0" y="0"/>
                  <a:chExt cx="2416" cy="1168"/>
                </a:xfrm>
              </p:grpSpPr>
              <p:pic>
                <p:nvPicPr>
                  <p:cNvPr id="468185" name="Picture 21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86" name="Picture 218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87" name="Picture 219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88" name="Picture 22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89" name="Picture 22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90" name="Picture 22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91" name="Picture 22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92" name="Picture 224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93" name="Picture 22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94" name="Picture 22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95" name="Picture 22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96" name="Picture 228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5" name="Group 229"/>
                <p:cNvGrpSpPr>
                  <a:grpSpLocks/>
                </p:cNvGrpSpPr>
                <p:nvPr/>
              </p:nvGrpSpPr>
              <p:grpSpPr bwMode="auto">
                <a:xfrm>
                  <a:off x="0" y="176"/>
                  <a:ext cx="2416" cy="1168"/>
                  <a:chOff x="0" y="0"/>
                  <a:chExt cx="2416" cy="1168"/>
                </a:xfrm>
              </p:grpSpPr>
              <p:pic>
                <p:nvPicPr>
                  <p:cNvPr id="468198" name="Picture 23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199" name="Picture 23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00" name="Picture 23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01" name="Picture 23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02" name="Picture 234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03" name="Picture 23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04" name="Picture 23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05" name="Picture 23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06" name="Picture 238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07" name="Picture 239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08" name="Picture 24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09" name="Picture 24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6" name="Group 242"/>
                <p:cNvGrpSpPr>
                  <a:grpSpLocks/>
                </p:cNvGrpSpPr>
                <p:nvPr/>
              </p:nvGrpSpPr>
              <p:grpSpPr bwMode="auto">
                <a:xfrm>
                  <a:off x="448" y="648"/>
                  <a:ext cx="2416" cy="1168"/>
                  <a:chOff x="0" y="0"/>
                  <a:chExt cx="2416" cy="1168"/>
                </a:xfrm>
              </p:grpSpPr>
              <p:pic>
                <p:nvPicPr>
                  <p:cNvPr id="468211" name="Picture 24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12" name="Picture 244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13" name="Picture 24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14" name="Picture 24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15" name="Picture 24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16" name="Picture 248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17" name="Picture 249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18" name="Picture 25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19" name="Picture 25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20" name="Picture 25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21" name="Picture 25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22" name="Picture 254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7" name="Group 255"/>
              <p:cNvGrpSpPr>
                <a:grpSpLocks/>
              </p:cNvGrpSpPr>
              <p:nvPr/>
            </p:nvGrpSpPr>
            <p:grpSpPr bwMode="auto">
              <a:xfrm>
                <a:off x="1000" y="880"/>
                <a:ext cx="2416" cy="1168"/>
                <a:chOff x="0" y="0"/>
                <a:chExt cx="2416" cy="1168"/>
              </a:xfrm>
            </p:grpSpPr>
            <p:pic>
              <p:nvPicPr>
                <p:cNvPr id="468224" name="Picture 25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25" name="Picture 257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26" name="Picture 258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27" name="Picture 259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28" name="Picture 260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29" name="Picture 261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30" name="Picture 26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31" name="Picture 26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32" name="Picture 26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33" name="Picture 265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34" name="Picture 26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35" name="Picture 267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8" name="Group 268"/>
            <p:cNvGrpSpPr>
              <a:grpSpLocks/>
            </p:cNvGrpSpPr>
            <p:nvPr/>
          </p:nvGrpSpPr>
          <p:grpSpPr bwMode="auto">
            <a:xfrm>
              <a:off x="521" y="1162"/>
              <a:ext cx="2970" cy="1749"/>
              <a:chOff x="0" y="0"/>
              <a:chExt cx="3416" cy="2048"/>
            </a:xfrm>
          </p:grpSpPr>
          <p:grpSp>
            <p:nvGrpSpPr>
              <p:cNvPr id="29" name="Group 269"/>
              <p:cNvGrpSpPr>
                <a:grpSpLocks/>
              </p:cNvGrpSpPr>
              <p:nvPr/>
            </p:nvGrpSpPr>
            <p:grpSpPr bwMode="auto">
              <a:xfrm>
                <a:off x="0" y="0"/>
                <a:ext cx="3344" cy="1816"/>
                <a:chOff x="0" y="0"/>
                <a:chExt cx="3344" cy="1816"/>
              </a:xfrm>
            </p:grpSpPr>
            <p:grpSp>
              <p:nvGrpSpPr>
                <p:cNvPr id="30" name="Group 270"/>
                <p:cNvGrpSpPr>
                  <a:grpSpLocks/>
                </p:cNvGrpSpPr>
                <p:nvPr/>
              </p:nvGrpSpPr>
              <p:grpSpPr bwMode="auto">
                <a:xfrm>
                  <a:off x="928" y="0"/>
                  <a:ext cx="2416" cy="1168"/>
                  <a:chOff x="0" y="0"/>
                  <a:chExt cx="2416" cy="1168"/>
                </a:xfrm>
              </p:grpSpPr>
              <p:pic>
                <p:nvPicPr>
                  <p:cNvPr id="468239" name="Picture 27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40" name="Picture 27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41" name="Picture 27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42" name="Picture 274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43" name="Picture 27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44" name="Picture 27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45" name="Picture 27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46" name="Picture 278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47" name="Picture 279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48" name="Picture 28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49" name="Picture 28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50" name="Picture 28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31" name="Group 283"/>
                <p:cNvGrpSpPr>
                  <a:grpSpLocks/>
                </p:cNvGrpSpPr>
                <p:nvPr/>
              </p:nvGrpSpPr>
              <p:grpSpPr bwMode="auto">
                <a:xfrm>
                  <a:off x="0" y="176"/>
                  <a:ext cx="2416" cy="1168"/>
                  <a:chOff x="0" y="0"/>
                  <a:chExt cx="2416" cy="1168"/>
                </a:xfrm>
              </p:grpSpPr>
              <p:pic>
                <p:nvPicPr>
                  <p:cNvPr id="468252" name="Picture 284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53" name="Picture 28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54" name="Picture 28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55" name="Picture 28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56" name="Picture 288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57" name="Picture 289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58" name="Picture 29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59" name="Picture 29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60" name="Picture 29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61" name="Picture 29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62" name="Picture 294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63" name="Picture 29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68099" name="Group 296"/>
                <p:cNvGrpSpPr>
                  <a:grpSpLocks/>
                </p:cNvGrpSpPr>
                <p:nvPr/>
              </p:nvGrpSpPr>
              <p:grpSpPr bwMode="auto">
                <a:xfrm>
                  <a:off x="448" y="648"/>
                  <a:ext cx="2416" cy="1168"/>
                  <a:chOff x="0" y="0"/>
                  <a:chExt cx="2416" cy="1168"/>
                </a:xfrm>
              </p:grpSpPr>
              <p:pic>
                <p:nvPicPr>
                  <p:cNvPr id="468265" name="Picture 29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66" name="Picture 298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67" name="Picture 299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68" name="Picture 300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69" name="Picture 30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70" name="Picture 30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71" name="Picture 30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72" name="Picture 304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73" name="Picture 30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74" name="Picture 30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75" name="Picture 307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276" name="Picture 308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468112" name="Group 309"/>
              <p:cNvGrpSpPr>
                <a:grpSpLocks/>
              </p:cNvGrpSpPr>
              <p:nvPr/>
            </p:nvGrpSpPr>
            <p:grpSpPr bwMode="auto">
              <a:xfrm>
                <a:off x="1000" y="880"/>
                <a:ext cx="2416" cy="1168"/>
                <a:chOff x="0" y="0"/>
                <a:chExt cx="2416" cy="1168"/>
              </a:xfrm>
            </p:grpSpPr>
            <p:pic>
              <p:nvPicPr>
                <p:cNvPr id="468278" name="Picture 310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79" name="Picture 311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80" name="Picture 31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81" name="Picture 31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82" name="Picture 31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83" name="Picture 315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84" name="Picture 31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85" name="Picture 317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86" name="Picture 318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87" name="Picture 319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88" name="Picture 320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8289" name="Picture 321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467975" name="AutoShape 7"/>
          <p:cNvSpPr>
            <a:spLocks noChangeArrowheads="1"/>
          </p:cNvSpPr>
          <p:nvPr/>
        </p:nvSpPr>
        <p:spPr bwMode="auto">
          <a:xfrm>
            <a:off x="3492500" y="2924175"/>
            <a:ext cx="4319588" cy="792163"/>
          </a:xfrm>
          <a:prstGeom prst="wedgeRoundRectCallout">
            <a:avLst>
              <a:gd name="adj1" fmla="val 56653"/>
              <a:gd name="adj2" fmla="val -149000"/>
              <a:gd name="adj3" fmla="val 16667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/>
              <a:t>Alright Alice, here you go.</a:t>
            </a:r>
            <a:endParaRPr lang="en-US" sz="2600" b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4" grpId="0" animBg="1"/>
      <p:bldP spid="4679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6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H" dirty="0"/>
              <a:t>Secure Evaluation of the </a:t>
            </a:r>
            <a:r>
              <a:rPr lang="fr-CH" dirty="0" err="1"/>
              <a:t>Equality</a:t>
            </a:r>
            <a:endParaRPr lang="en-US" dirty="0"/>
          </a:p>
        </p:txBody>
      </p:sp>
      <p:pic>
        <p:nvPicPr>
          <p:cNvPr id="459794" name="Picture 18" descr="j00915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1196975"/>
            <a:ext cx="663575" cy="1008063"/>
          </a:xfrm>
          <a:prstGeom prst="rect">
            <a:avLst/>
          </a:prstGeom>
          <a:noFill/>
        </p:spPr>
      </p:pic>
      <p:pic>
        <p:nvPicPr>
          <p:cNvPr id="459795" name="Picture 19" descr="j00916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196975"/>
            <a:ext cx="762000" cy="863600"/>
          </a:xfrm>
          <a:prstGeom prst="rect">
            <a:avLst/>
          </a:prstGeom>
          <a:noFill/>
        </p:spPr>
      </p:pic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350326" y="2892731"/>
            <a:ext cx="8351837" cy="277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>
                <a:cs typeface="Arial" charset="0"/>
              </a:rPr>
              <a:t>PIN-based identification scheme should be a </a:t>
            </a:r>
            <a:br>
              <a:rPr lang="de-CH" sz="2800" b="0" dirty="0">
                <a:cs typeface="Arial" charset="0"/>
              </a:rPr>
            </a:br>
            <a:r>
              <a:rPr lang="de-CH" sz="2800" b="0" dirty="0">
                <a:solidFill>
                  <a:srgbClr val="0000FF"/>
                </a:solidFill>
                <a:cs typeface="Arial" charset="0"/>
              </a:rPr>
              <a:t>secure evaluation </a:t>
            </a:r>
            <a:r>
              <a:rPr lang="de-CH" sz="2800" b="0" dirty="0">
                <a:cs typeface="Arial" charset="0"/>
              </a:rPr>
              <a:t>of the </a:t>
            </a:r>
            <a:r>
              <a:rPr lang="de-CH" sz="2800" b="0" dirty="0">
                <a:solidFill>
                  <a:srgbClr val="0000FF"/>
                </a:solidFill>
                <a:cs typeface="Arial" charset="0"/>
              </a:rPr>
              <a:t>equality </a:t>
            </a:r>
            <a:r>
              <a:rPr lang="de-CH" sz="2800" b="0" dirty="0" smtClean="0">
                <a:solidFill>
                  <a:srgbClr val="0000FF"/>
                </a:solidFill>
                <a:cs typeface="Arial" charset="0"/>
              </a:rPr>
              <a:t>function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800" b="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>
                <a:cs typeface="Arial" charset="0"/>
              </a:rPr>
              <a:t>A dishonest player can </a:t>
            </a:r>
            <a:r>
              <a:rPr lang="de-CH" sz="2800" b="0" dirty="0">
                <a:solidFill>
                  <a:srgbClr val="FF0000"/>
                </a:solidFill>
                <a:cs typeface="Arial" charset="0"/>
              </a:rPr>
              <a:t>exclude</a:t>
            </a:r>
            <a:r>
              <a:rPr lang="de-CH" sz="2800" b="0" dirty="0">
                <a:cs typeface="Arial" charset="0"/>
              </a:rPr>
              <a:t> </a:t>
            </a:r>
            <a:r>
              <a:rPr lang="de-CH" sz="2800" b="0" dirty="0">
                <a:solidFill>
                  <a:srgbClr val="FF0000"/>
                </a:solidFill>
                <a:cs typeface="Arial" charset="0"/>
              </a:rPr>
              <a:t>only one</a:t>
            </a:r>
            <a:r>
              <a:rPr lang="de-CH" sz="2800" b="0" dirty="0">
                <a:cs typeface="Arial" charset="0"/>
              </a:rPr>
              <a:t> possible password</a:t>
            </a:r>
            <a:endParaRPr lang="en-US" sz="2800" b="0" dirty="0">
              <a:cs typeface="Arial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080992" y="1339146"/>
            <a:ext cx="1977703" cy="11525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400" b="0" dirty="0" smtClean="0">
              <a:latin typeface="+mj-lt"/>
              <a:cs typeface="Arial" charset="0"/>
            </a:endParaRPr>
          </a:p>
          <a:p>
            <a:pPr algn="ctr" eaLnBrk="0" hangingPunct="0"/>
            <a:r>
              <a:rPr lang="en-US" sz="3600" b="0" dirty="0" smtClean="0">
                <a:latin typeface="+mj-lt"/>
                <a:cs typeface="Arial" charset="0"/>
              </a:rPr>
              <a:t>=</a:t>
            </a:r>
            <a:endParaRPr lang="en-US" sz="3600" b="0" dirty="0">
              <a:latin typeface="+mj-lt"/>
              <a:cs typeface="Arial" charset="0"/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506318" y="1606410"/>
            <a:ext cx="55129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5146681" y="2202746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5102437" y="1626484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5" name="Rectangle 298"/>
          <p:cNvSpPr>
            <a:spLocks noChangeArrowheads="1"/>
          </p:cNvSpPr>
          <p:nvPr/>
        </p:nvSpPr>
        <p:spPr bwMode="auto">
          <a:xfrm>
            <a:off x="1755070" y="1327376"/>
            <a:ext cx="72265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W</a:t>
            </a:r>
            <a:r>
              <a:rPr lang="de-CH" sz="3200" b="0" baseline="-2500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A</a:t>
            </a:r>
            <a:endParaRPr lang="de-CH" sz="3200" b="0" baseline="-25000" dirty="0">
              <a:solidFill>
                <a:srgbClr val="0000FF"/>
              </a:solidFill>
              <a:latin typeface="Lucida Sans Unicode"/>
              <a:cs typeface="Arial" charset="0"/>
            </a:endParaRPr>
          </a:p>
        </p:txBody>
      </p:sp>
      <p:sp>
        <p:nvSpPr>
          <p:cNvPr id="47" name="Rectangle 298"/>
          <p:cNvSpPr>
            <a:spLocks noChangeArrowheads="1"/>
          </p:cNvSpPr>
          <p:nvPr/>
        </p:nvSpPr>
        <p:spPr bwMode="auto">
          <a:xfrm>
            <a:off x="5737135" y="1976305"/>
            <a:ext cx="1961523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W</a:t>
            </a:r>
            <a:r>
              <a:rPr lang="de-CH" sz="3200" b="0" baseline="-2500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A</a:t>
            </a:r>
            <a:r>
              <a:rPr lang="de-CH" sz="3200" b="0" dirty="0" smtClean="0">
                <a:latin typeface="Lucida Sans Unicode"/>
                <a:cs typeface="Arial" charset="0"/>
              </a:rPr>
              <a:t> = </a:t>
            </a:r>
            <a:r>
              <a:rPr lang="de-CH" sz="3200" b="0" dirty="0" smtClean="0">
                <a:solidFill>
                  <a:schemeClr val="accent2"/>
                </a:solidFill>
                <a:latin typeface="Lucida Sans Unicode"/>
                <a:cs typeface="Arial" charset="0"/>
              </a:rPr>
              <a:t>W</a:t>
            </a:r>
            <a:r>
              <a:rPr lang="de-CH" sz="3200" b="0" baseline="-25000" dirty="0" smtClean="0">
                <a:solidFill>
                  <a:schemeClr val="accent2"/>
                </a:solidFill>
                <a:latin typeface="Lucida Sans Unicode"/>
                <a:cs typeface="Arial" charset="0"/>
              </a:rPr>
              <a:t>B</a:t>
            </a:r>
            <a:endParaRPr lang="de-CH" sz="3200" b="0" baseline="-25000" dirty="0">
              <a:solidFill>
                <a:schemeClr val="accent2"/>
              </a:solidFill>
              <a:latin typeface="Lucida Sans Unicode"/>
              <a:cs typeface="Arial" charset="0"/>
            </a:endParaRPr>
          </a:p>
        </p:txBody>
      </p:sp>
      <p:sp>
        <p:nvSpPr>
          <p:cNvPr id="48" name="Rectangle 298"/>
          <p:cNvSpPr>
            <a:spLocks noChangeArrowheads="1"/>
          </p:cNvSpPr>
          <p:nvPr/>
        </p:nvSpPr>
        <p:spPr bwMode="auto">
          <a:xfrm>
            <a:off x="3864090" y="1474850"/>
            <a:ext cx="44243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latin typeface="Lucida Sans Unicode"/>
                <a:cs typeface="Arial" charset="0"/>
              </a:rPr>
              <a:t>?</a:t>
            </a:r>
            <a:endParaRPr lang="de-CH" sz="3200" b="0" baseline="-25000" dirty="0">
              <a:latin typeface="Lucida Sans Unicode"/>
              <a:cs typeface="Arial" charset="0"/>
            </a:endParaRPr>
          </a:p>
        </p:txBody>
      </p:sp>
      <p:sp>
        <p:nvSpPr>
          <p:cNvPr id="49" name="Rectangle 298"/>
          <p:cNvSpPr>
            <a:spLocks noChangeArrowheads="1"/>
          </p:cNvSpPr>
          <p:nvPr/>
        </p:nvSpPr>
        <p:spPr bwMode="auto">
          <a:xfrm>
            <a:off x="6489299" y="1828809"/>
            <a:ext cx="44243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latin typeface="Lucida Sans Unicode"/>
                <a:cs typeface="Arial" charset="0"/>
              </a:rPr>
              <a:t>?</a:t>
            </a:r>
            <a:endParaRPr lang="de-CH" sz="2400" b="0" baseline="-25000" dirty="0">
              <a:latin typeface="Lucida Sans Unicode"/>
              <a:cs typeface="Arial" charset="0"/>
            </a:endParaRPr>
          </a:p>
        </p:txBody>
      </p:sp>
      <p:sp>
        <p:nvSpPr>
          <p:cNvPr id="50" name="Rectangle 298"/>
          <p:cNvSpPr>
            <a:spLocks noChangeArrowheads="1"/>
          </p:cNvSpPr>
          <p:nvPr/>
        </p:nvSpPr>
        <p:spPr bwMode="auto">
          <a:xfrm>
            <a:off x="5707638" y="1342123"/>
            <a:ext cx="72265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chemeClr val="accent2"/>
                </a:solidFill>
                <a:latin typeface="Lucida Sans Unicode"/>
                <a:cs typeface="Arial" charset="0"/>
              </a:rPr>
              <a:t>W</a:t>
            </a:r>
            <a:r>
              <a:rPr lang="de-CH" sz="3200" b="0" baseline="-25000" dirty="0" smtClean="0">
                <a:solidFill>
                  <a:schemeClr val="accent2"/>
                </a:solidFill>
                <a:latin typeface="Lucida Sans Unicode"/>
                <a:cs typeface="Arial" charset="0"/>
              </a:rPr>
              <a:t>B</a:t>
            </a:r>
            <a:endParaRPr lang="de-CH" sz="3200" b="0" baseline="-25000" dirty="0">
              <a:solidFill>
                <a:schemeClr val="accent2"/>
              </a:solidFill>
              <a:latin typeface="Lucida Sans Unicode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81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52" descr="medal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7" y="3700478"/>
            <a:ext cx="782347" cy="782347"/>
          </a:xfrm>
          <a:prstGeom prst="rect">
            <a:avLst/>
          </a:prstGeom>
          <a:noFill/>
          <a:ln/>
        </p:spPr>
      </p:pic>
      <p:pic>
        <p:nvPicPr>
          <p:cNvPr id="134" name="Picture 252" descr="meda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2592" y="3877459"/>
            <a:ext cx="782347" cy="782347"/>
          </a:xfrm>
          <a:noFill/>
          <a:ln/>
        </p:spPr>
      </p:pic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922"/>
            <a:ext cx="7477432" cy="1008465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Quantum Identification Protocol</a:t>
            </a:r>
            <a:endParaRPr lang="en-US" dirty="0"/>
          </a:p>
        </p:txBody>
      </p:sp>
      <p:pic>
        <p:nvPicPr>
          <p:cNvPr id="461831" name="Picture 7" descr="j00915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9547" y="693174"/>
            <a:ext cx="663575" cy="1008062"/>
          </a:xfrm>
          <a:prstGeom prst="rect">
            <a:avLst/>
          </a:prstGeom>
          <a:noFill/>
        </p:spPr>
      </p:pic>
      <p:pic>
        <p:nvPicPr>
          <p:cNvPr id="461832" name="Picture 8" descr="j00916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936" y="756572"/>
            <a:ext cx="762000" cy="863600"/>
          </a:xfrm>
          <a:prstGeom prst="rect">
            <a:avLst/>
          </a:prstGeom>
          <a:noFill/>
        </p:spPr>
      </p:pic>
      <p:sp>
        <p:nvSpPr>
          <p:cNvPr id="153" name="Rectangle 298"/>
          <p:cNvSpPr>
            <a:spLocks noChangeArrowheads="1"/>
          </p:cNvSpPr>
          <p:nvPr/>
        </p:nvSpPr>
        <p:spPr bwMode="auto">
          <a:xfrm>
            <a:off x="8023135" y="663698"/>
            <a:ext cx="72265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chemeClr val="accent2"/>
                </a:solidFill>
                <a:latin typeface="Lucida Sans Unicode"/>
                <a:cs typeface="Arial" charset="0"/>
              </a:rPr>
              <a:t>W</a:t>
            </a:r>
            <a:endParaRPr lang="de-CH" sz="3200" b="0" baseline="-25000" dirty="0">
              <a:solidFill>
                <a:schemeClr val="accent2"/>
              </a:solidFill>
              <a:latin typeface="Lucida Sans Unicode"/>
              <a:cs typeface="Arial" charset="0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1299887" y="941597"/>
            <a:ext cx="2260600" cy="461297"/>
            <a:chOff x="5444203" y="2740895"/>
            <a:chExt cx="2260600" cy="461297"/>
          </a:xfrm>
        </p:grpSpPr>
        <p:grpSp>
          <p:nvGrpSpPr>
            <p:cNvPr id="158" name="Group 94"/>
            <p:cNvGrpSpPr/>
            <p:nvPr/>
          </p:nvGrpSpPr>
          <p:grpSpPr>
            <a:xfrm>
              <a:off x="6358603" y="2755643"/>
              <a:ext cx="431800" cy="431800"/>
              <a:chOff x="6609326" y="2787752"/>
              <a:chExt cx="431800" cy="431800"/>
            </a:xfrm>
          </p:grpSpPr>
          <p:sp>
            <p:nvSpPr>
              <p:cNvPr id="171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72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59" name="Group 95"/>
            <p:cNvGrpSpPr/>
            <p:nvPr/>
          </p:nvGrpSpPr>
          <p:grpSpPr>
            <a:xfrm>
              <a:off x="7273003" y="2740895"/>
              <a:ext cx="431800" cy="431800"/>
              <a:chOff x="6609326" y="2340077"/>
              <a:chExt cx="431800" cy="431800"/>
            </a:xfrm>
          </p:grpSpPr>
          <p:sp>
            <p:nvSpPr>
              <p:cNvPr id="169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70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60" name="Group 93"/>
            <p:cNvGrpSpPr/>
            <p:nvPr/>
          </p:nvGrpSpPr>
          <p:grpSpPr>
            <a:xfrm>
              <a:off x="6815803" y="2755643"/>
              <a:ext cx="431800" cy="431800"/>
              <a:chOff x="6609326" y="3248127"/>
              <a:chExt cx="431800" cy="431800"/>
            </a:xfrm>
          </p:grpSpPr>
          <p:sp>
            <p:nvSpPr>
              <p:cNvPr id="167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68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61" name="Group 92"/>
            <p:cNvGrpSpPr/>
            <p:nvPr/>
          </p:nvGrpSpPr>
          <p:grpSpPr>
            <a:xfrm>
              <a:off x="5901403" y="2755643"/>
              <a:ext cx="431800" cy="431800"/>
              <a:chOff x="6609326" y="3703740"/>
              <a:chExt cx="431800" cy="431800"/>
            </a:xfrm>
          </p:grpSpPr>
          <p:sp>
            <p:nvSpPr>
              <p:cNvPr id="165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66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62" name="Group 91"/>
            <p:cNvGrpSpPr/>
            <p:nvPr/>
          </p:nvGrpSpPr>
          <p:grpSpPr>
            <a:xfrm>
              <a:off x="5444203" y="2770392"/>
              <a:ext cx="431800" cy="431800"/>
              <a:chOff x="6609326" y="4159352"/>
              <a:chExt cx="431800" cy="431800"/>
            </a:xfrm>
          </p:grpSpPr>
          <p:sp>
            <p:nvSpPr>
              <p:cNvPr id="163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64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sp>
        <p:nvSpPr>
          <p:cNvPr id="173" name="Rectangle 298"/>
          <p:cNvSpPr>
            <a:spLocks noChangeArrowheads="1"/>
          </p:cNvSpPr>
          <p:nvPr/>
        </p:nvSpPr>
        <p:spPr bwMode="auto">
          <a:xfrm>
            <a:off x="0" y="737440"/>
            <a:ext cx="72265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W</a:t>
            </a:r>
            <a:endParaRPr lang="de-CH" sz="3200" b="0" baseline="-25000" dirty="0">
              <a:solidFill>
                <a:srgbClr val="0000FF"/>
              </a:solidFill>
              <a:latin typeface="Lucida Sans Unicode"/>
              <a:cs typeface="Arial" charset="0"/>
            </a:endParaRPr>
          </a:p>
        </p:txBody>
      </p:sp>
      <p:grpSp>
        <p:nvGrpSpPr>
          <p:cNvPr id="303" name="Group 302"/>
          <p:cNvGrpSpPr/>
          <p:nvPr/>
        </p:nvGrpSpPr>
        <p:grpSpPr>
          <a:xfrm>
            <a:off x="5545392" y="1709549"/>
            <a:ext cx="3445429" cy="561717"/>
            <a:chOff x="5545392" y="1709549"/>
            <a:chExt cx="3445429" cy="561717"/>
          </a:xfrm>
        </p:grpSpPr>
        <p:sp>
          <p:nvSpPr>
            <p:cNvPr id="175" name="Rectangle 298"/>
            <p:cNvSpPr>
              <a:spLocks noChangeArrowheads="1"/>
            </p:cNvSpPr>
            <p:nvPr/>
          </p:nvSpPr>
          <p:spPr bwMode="auto">
            <a:xfrm>
              <a:off x="5545392" y="1710848"/>
              <a:ext cx="3392117" cy="560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800" b="0" dirty="0" smtClean="0">
                  <a:latin typeface="Lucida Sans Unicode"/>
                  <a:cs typeface="Arial" charset="0"/>
                </a:rPr>
                <a:t>C(</a:t>
              </a:r>
              <a:r>
                <a:rPr lang="de-CH" sz="2800" b="0" dirty="0" smtClean="0">
                  <a:solidFill>
                    <a:schemeClr val="accent2"/>
                  </a:solidFill>
                  <a:latin typeface="Lucida Sans Unicode"/>
                  <a:cs typeface="Arial" charset="0"/>
                </a:rPr>
                <a:t>W</a:t>
              </a:r>
              <a:r>
                <a:rPr lang="de-CH" sz="2800" b="0" dirty="0" smtClean="0">
                  <a:latin typeface="Lucida Sans Unicode"/>
                  <a:cs typeface="Arial" charset="0"/>
                </a:rPr>
                <a:t>)=</a:t>
              </a:r>
              <a:endParaRPr lang="de-CH" sz="2800" b="0" baseline="-25000" dirty="0">
                <a:latin typeface="Lucida Sans Unicode"/>
                <a:cs typeface="Arial" charset="0"/>
              </a:endParaRPr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6737874" y="1709549"/>
              <a:ext cx="2252947" cy="446548"/>
              <a:chOff x="6162702" y="1709549"/>
              <a:chExt cx="2252947" cy="446548"/>
            </a:xfrm>
          </p:grpSpPr>
          <p:grpSp>
            <p:nvGrpSpPr>
              <p:cNvPr id="176" name="Group 969"/>
              <p:cNvGrpSpPr>
                <a:grpSpLocks/>
              </p:cNvGrpSpPr>
              <p:nvPr/>
            </p:nvGrpSpPr>
            <p:grpSpPr bwMode="auto">
              <a:xfrm>
                <a:off x="6617989" y="1709549"/>
                <a:ext cx="431800" cy="431800"/>
                <a:chOff x="1381" y="2477"/>
                <a:chExt cx="318" cy="318"/>
              </a:xfrm>
            </p:grpSpPr>
            <p:sp>
              <p:nvSpPr>
                <p:cNvPr id="177" name="Oval 970"/>
                <p:cNvSpPr>
                  <a:spLocks noChangeArrowheads="1"/>
                </p:cNvSpPr>
                <p:nvPr/>
              </p:nvSpPr>
              <p:spPr bwMode="auto">
                <a:xfrm rot="2700000">
                  <a:off x="1381" y="2477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178" name="Line 971"/>
                <p:cNvSpPr>
                  <a:spLocks noChangeShapeType="1"/>
                </p:cNvSpPr>
                <p:nvPr/>
              </p:nvSpPr>
              <p:spPr bwMode="auto">
                <a:xfrm rot="13500000">
                  <a:off x="1548" y="2495"/>
                  <a:ext cx="0" cy="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179" name="Line 972"/>
                <p:cNvSpPr>
                  <a:spLocks noChangeShapeType="1"/>
                </p:cNvSpPr>
                <p:nvPr/>
              </p:nvSpPr>
              <p:spPr bwMode="auto">
                <a:xfrm rot="8100000">
                  <a:off x="1531" y="2493"/>
                  <a:ext cx="4" cy="267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977"/>
              <p:cNvGrpSpPr>
                <a:grpSpLocks/>
              </p:cNvGrpSpPr>
              <p:nvPr/>
            </p:nvGrpSpPr>
            <p:grpSpPr bwMode="auto">
              <a:xfrm>
                <a:off x="6162702" y="1724297"/>
                <a:ext cx="431800" cy="431800"/>
                <a:chOff x="204" y="1344"/>
                <a:chExt cx="272" cy="272"/>
              </a:xfrm>
            </p:grpSpPr>
            <p:sp>
              <p:nvSpPr>
                <p:cNvPr id="181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182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183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184" name="Group 977"/>
              <p:cNvGrpSpPr>
                <a:grpSpLocks/>
              </p:cNvGrpSpPr>
              <p:nvPr/>
            </p:nvGrpSpPr>
            <p:grpSpPr bwMode="auto">
              <a:xfrm>
                <a:off x="7983849" y="1724297"/>
                <a:ext cx="431800" cy="431800"/>
                <a:chOff x="204" y="1344"/>
                <a:chExt cx="272" cy="272"/>
              </a:xfrm>
            </p:grpSpPr>
            <p:sp>
              <p:nvSpPr>
                <p:cNvPr id="185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186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187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188" name="Group 969"/>
              <p:cNvGrpSpPr>
                <a:grpSpLocks/>
              </p:cNvGrpSpPr>
              <p:nvPr/>
            </p:nvGrpSpPr>
            <p:grpSpPr bwMode="auto">
              <a:xfrm>
                <a:off x="7073276" y="1724297"/>
                <a:ext cx="431800" cy="431800"/>
                <a:chOff x="1381" y="2477"/>
                <a:chExt cx="318" cy="318"/>
              </a:xfrm>
            </p:grpSpPr>
            <p:sp>
              <p:nvSpPr>
                <p:cNvPr id="189" name="Oval 970"/>
                <p:cNvSpPr>
                  <a:spLocks noChangeArrowheads="1"/>
                </p:cNvSpPr>
                <p:nvPr/>
              </p:nvSpPr>
              <p:spPr bwMode="auto">
                <a:xfrm rot="2700000">
                  <a:off x="1381" y="2477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190" name="Line 971"/>
                <p:cNvSpPr>
                  <a:spLocks noChangeShapeType="1"/>
                </p:cNvSpPr>
                <p:nvPr/>
              </p:nvSpPr>
              <p:spPr bwMode="auto">
                <a:xfrm rot="13500000">
                  <a:off x="1548" y="2495"/>
                  <a:ext cx="0" cy="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191" name="Line 972"/>
                <p:cNvSpPr>
                  <a:spLocks noChangeShapeType="1"/>
                </p:cNvSpPr>
                <p:nvPr/>
              </p:nvSpPr>
              <p:spPr bwMode="auto">
                <a:xfrm rot="8100000">
                  <a:off x="1531" y="2493"/>
                  <a:ext cx="4" cy="267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192" name="Group 977"/>
              <p:cNvGrpSpPr>
                <a:grpSpLocks/>
              </p:cNvGrpSpPr>
              <p:nvPr/>
            </p:nvGrpSpPr>
            <p:grpSpPr bwMode="auto">
              <a:xfrm>
                <a:off x="7528563" y="1724297"/>
                <a:ext cx="431800" cy="431800"/>
                <a:chOff x="204" y="1344"/>
                <a:chExt cx="272" cy="272"/>
              </a:xfrm>
            </p:grpSpPr>
            <p:sp>
              <p:nvSpPr>
                <p:cNvPr id="193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194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195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56" name="Line 7"/>
          <p:cNvSpPr>
            <a:spLocks noChangeShapeType="1"/>
          </p:cNvSpPr>
          <p:nvPr/>
        </p:nvSpPr>
        <p:spPr bwMode="auto">
          <a:xfrm flipV="1">
            <a:off x="3687087" y="1622327"/>
            <a:ext cx="1460089" cy="4148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" name="Line 7"/>
          <p:cNvSpPr>
            <a:spLocks noChangeShapeType="1"/>
          </p:cNvSpPr>
          <p:nvPr/>
        </p:nvSpPr>
        <p:spPr bwMode="auto">
          <a:xfrm flipV="1">
            <a:off x="3687087" y="3347888"/>
            <a:ext cx="1460089" cy="414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1" name="Line 7"/>
          <p:cNvSpPr>
            <a:spLocks noChangeShapeType="1"/>
          </p:cNvSpPr>
          <p:nvPr/>
        </p:nvSpPr>
        <p:spPr bwMode="auto">
          <a:xfrm flipV="1">
            <a:off x="3687087" y="4395024"/>
            <a:ext cx="1460089" cy="414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3" name="Line 7"/>
          <p:cNvSpPr>
            <a:spLocks noChangeShapeType="1"/>
          </p:cNvSpPr>
          <p:nvPr/>
        </p:nvSpPr>
        <p:spPr bwMode="auto">
          <a:xfrm flipV="1">
            <a:off x="3687087" y="5147192"/>
            <a:ext cx="1460089" cy="414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136" name="Group 135"/>
          <p:cNvGrpSpPr/>
          <p:nvPr/>
        </p:nvGrpSpPr>
        <p:grpSpPr>
          <a:xfrm>
            <a:off x="5101112" y="2256495"/>
            <a:ext cx="4190359" cy="792163"/>
            <a:chOff x="5101112" y="2256495"/>
            <a:chExt cx="4190359" cy="792163"/>
          </a:xfrm>
        </p:grpSpPr>
        <p:sp>
          <p:nvSpPr>
            <p:cNvPr id="196" name="Rectangle 298"/>
            <p:cNvSpPr>
              <a:spLocks noChangeArrowheads="1"/>
            </p:cNvSpPr>
            <p:nvPr/>
          </p:nvSpPr>
          <p:spPr bwMode="auto">
            <a:xfrm>
              <a:off x="6754748" y="2330265"/>
              <a:ext cx="2536723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800" b="0" dirty="0" smtClean="0">
                  <a:solidFill>
                    <a:schemeClr val="accent2"/>
                  </a:solidFill>
                  <a:latin typeface="Lucida Sans Unicode"/>
                  <a:cs typeface="Arial" charset="0"/>
                </a:rPr>
                <a:t>0  0  </a:t>
              </a:r>
              <a:r>
                <a:rPr lang="de-CH" sz="2800" b="0" dirty="0" smtClean="0">
                  <a:latin typeface="Lucida Sans Unicode"/>
                  <a:cs typeface="Arial" charset="0"/>
                </a:rPr>
                <a:t>1  1  0</a:t>
              </a:r>
              <a:r>
                <a:rPr lang="de-CH" sz="2800" b="0" dirty="0" smtClean="0">
                  <a:solidFill>
                    <a:schemeClr val="accent2"/>
                  </a:solidFill>
                  <a:latin typeface="Lucida Sans Unicode"/>
                  <a:cs typeface="Arial" charset="0"/>
                </a:rPr>
                <a:t>  </a:t>
              </a:r>
              <a:endParaRPr lang="de-CH" sz="2800" b="0" baseline="-25000" dirty="0">
                <a:solidFill>
                  <a:schemeClr val="accent2"/>
                </a:solidFill>
                <a:latin typeface="Lucida Sans Unicode"/>
                <a:cs typeface="Arial" charset="0"/>
              </a:endParaRPr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5101112" y="2256495"/>
              <a:ext cx="865187" cy="792163"/>
              <a:chOff x="5177248" y="2526481"/>
              <a:chExt cx="865187" cy="792163"/>
            </a:xfrm>
          </p:grpSpPr>
          <p:sp>
            <p:nvSpPr>
              <p:cNvPr id="199" name="Oval 91"/>
              <p:cNvSpPr>
                <a:spLocks noChangeArrowheads="1"/>
              </p:cNvSpPr>
              <p:nvPr/>
            </p:nvSpPr>
            <p:spPr bwMode="auto">
              <a:xfrm>
                <a:off x="5321710" y="2670944"/>
                <a:ext cx="576262" cy="5762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 useBgFill="1">
            <p:nvSpPr>
              <p:cNvPr id="200" name="Rectangle 92"/>
              <p:cNvSpPr>
                <a:spLocks noChangeArrowheads="1"/>
              </p:cNvSpPr>
              <p:nvPr/>
            </p:nvSpPr>
            <p:spPr bwMode="auto">
              <a:xfrm>
                <a:off x="5177248" y="2886844"/>
                <a:ext cx="865187" cy="43180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>
                  <a:cs typeface="Arial" charset="0"/>
                </a:endParaRPr>
              </a:p>
            </p:txBody>
          </p:sp>
          <p:sp>
            <p:nvSpPr>
              <p:cNvPr id="201" name="Line 93"/>
              <p:cNvSpPr>
                <a:spLocks noChangeShapeType="1"/>
              </p:cNvSpPr>
              <p:nvPr/>
            </p:nvSpPr>
            <p:spPr bwMode="auto">
              <a:xfrm flipV="1">
                <a:off x="5609048" y="252648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254" name="Rectangle 298"/>
            <p:cNvSpPr>
              <a:spLocks noChangeArrowheads="1"/>
            </p:cNvSpPr>
            <p:nvPr/>
          </p:nvSpPr>
          <p:spPr bwMode="auto">
            <a:xfrm>
              <a:off x="5943596" y="2300784"/>
              <a:ext cx="870142" cy="560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800" b="0" dirty="0" smtClean="0">
                  <a:latin typeface="Lucida Sans Unicode"/>
                  <a:cs typeface="Arial" charset="0"/>
                </a:rPr>
                <a:t>X</a:t>
              </a:r>
              <a:r>
                <a:rPr lang="en-US" sz="2800" b="0" dirty="0" smtClean="0">
                  <a:latin typeface="Lucida Sans Unicode"/>
                  <a:cs typeface="Arial" charset="0"/>
                </a:rPr>
                <a:t>’=</a:t>
              </a:r>
              <a:endParaRPr lang="de-CH" sz="2800" b="0" baseline="-25000" dirty="0">
                <a:latin typeface="Lucida Sans Unicode"/>
                <a:cs typeface="Arial" charset="0"/>
              </a:endParaRPr>
            </a:p>
          </p:txBody>
        </p:sp>
      </p:grpSp>
      <p:sp>
        <p:nvSpPr>
          <p:cNvPr id="255" name="Rectangle 298"/>
          <p:cNvSpPr>
            <a:spLocks noChangeArrowheads="1"/>
          </p:cNvSpPr>
          <p:nvPr/>
        </p:nvSpPr>
        <p:spPr bwMode="auto">
          <a:xfrm>
            <a:off x="855416" y="4675271"/>
            <a:ext cx="2094261" cy="56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f(</a:t>
            </a:r>
            <a:r>
              <a:rPr lang="en-US" sz="2800" b="0" dirty="0" smtClean="0">
                <a:latin typeface="Lucida Sans Unicode"/>
                <a:cs typeface="Arial" charset="0"/>
              </a:rPr>
              <a:t>X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)</a:t>
            </a:r>
            <a:r>
              <a:rPr lang="en-US" sz="2800" b="0" dirty="0" smtClean="0">
                <a:latin typeface="Lucida Sans Unicode"/>
                <a:cs typeface="Arial" charset="0"/>
              </a:rPr>
              <a:t> </a:t>
            </a:r>
            <a:r>
              <a:rPr lang="en-US" sz="2800" b="0" dirty="0" smtClean="0">
                <a:latin typeface="cmsy10"/>
                <a:cs typeface="Arial" charset="0"/>
              </a:rPr>
              <a:t>©</a:t>
            </a:r>
            <a:r>
              <a:rPr lang="en-US" sz="2800" b="0" dirty="0" smtClean="0">
                <a:latin typeface="Lucida Sans Unicode"/>
                <a:cs typeface="Arial" charset="0"/>
              </a:rPr>
              <a:t> 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g(</a:t>
            </a:r>
            <a:r>
              <a:rPr lang="en-US" sz="28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W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)</a:t>
            </a:r>
            <a:endParaRPr lang="de-CH" sz="2800" b="0" baseline="-25000" dirty="0">
              <a:solidFill>
                <a:srgbClr val="00B050"/>
              </a:solidFill>
              <a:latin typeface="Lucida Sans Unicode"/>
              <a:cs typeface="Arial" charset="0"/>
            </a:endParaRPr>
          </a:p>
        </p:txBody>
      </p:sp>
      <p:sp>
        <p:nvSpPr>
          <p:cNvPr id="256" name="Rectangle 298"/>
          <p:cNvSpPr>
            <a:spLocks noChangeArrowheads="1"/>
          </p:cNvSpPr>
          <p:nvPr/>
        </p:nvSpPr>
        <p:spPr bwMode="auto">
          <a:xfrm>
            <a:off x="707905" y="1533852"/>
            <a:ext cx="3392116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latin typeface="Lucida Sans Unicode"/>
                <a:cs typeface="Arial" charset="0"/>
              </a:rPr>
              <a:t>X= 0  1  1  1  0</a:t>
            </a:r>
            <a:r>
              <a:rPr lang="de-CH" sz="2800" b="0" dirty="0" smtClean="0">
                <a:solidFill>
                  <a:schemeClr val="accent2"/>
                </a:solidFill>
                <a:latin typeface="Lucida Sans Unicode"/>
                <a:cs typeface="Arial" charset="0"/>
              </a:rPr>
              <a:t>  </a:t>
            </a:r>
            <a:endParaRPr lang="de-CH" sz="2800" b="0" baseline="-25000" dirty="0">
              <a:solidFill>
                <a:schemeClr val="accent2"/>
              </a:solidFill>
              <a:latin typeface="Lucida Sans Unicode"/>
              <a:cs typeface="Arial" charset="0"/>
            </a:endParaRPr>
          </a:p>
        </p:txBody>
      </p:sp>
      <p:grpSp>
        <p:nvGrpSpPr>
          <p:cNvPr id="257" name="Group 256"/>
          <p:cNvGrpSpPr/>
          <p:nvPr/>
        </p:nvGrpSpPr>
        <p:grpSpPr>
          <a:xfrm>
            <a:off x="1308542" y="2019265"/>
            <a:ext cx="2210615" cy="446549"/>
            <a:chOff x="1190582" y="2771432"/>
            <a:chExt cx="2210615" cy="446549"/>
          </a:xfrm>
        </p:grpSpPr>
        <p:grpSp>
          <p:nvGrpSpPr>
            <p:cNvPr id="258" name="Group 969"/>
            <p:cNvGrpSpPr>
              <a:grpSpLocks/>
            </p:cNvGrpSpPr>
            <p:nvPr/>
          </p:nvGrpSpPr>
          <p:grpSpPr bwMode="auto">
            <a:xfrm>
              <a:off x="1190582" y="2786181"/>
              <a:ext cx="431800" cy="431800"/>
              <a:chOff x="1381" y="2477"/>
              <a:chExt cx="318" cy="318"/>
            </a:xfrm>
          </p:grpSpPr>
          <p:sp>
            <p:nvSpPr>
              <p:cNvPr id="275" name="Oval 970"/>
              <p:cNvSpPr>
                <a:spLocks noChangeArrowheads="1"/>
              </p:cNvSpPr>
              <p:nvPr/>
            </p:nvSpPr>
            <p:spPr bwMode="auto">
              <a:xfrm rot="2700000">
                <a:off x="1381" y="2477"/>
                <a:ext cx="318" cy="31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76" name="Line 971"/>
              <p:cNvSpPr>
                <a:spLocks noChangeShapeType="1"/>
              </p:cNvSpPr>
              <p:nvPr/>
            </p:nvSpPr>
            <p:spPr bwMode="auto">
              <a:xfrm rot="13500000">
                <a:off x="1548" y="2495"/>
                <a:ext cx="0" cy="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77" name="Line 972"/>
              <p:cNvSpPr>
                <a:spLocks noChangeShapeType="1"/>
              </p:cNvSpPr>
              <p:nvPr/>
            </p:nvSpPr>
            <p:spPr bwMode="auto">
              <a:xfrm rot="8100000">
                <a:off x="1531" y="2493"/>
                <a:ext cx="4" cy="26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59" name="Group 977"/>
            <p:cNvGrpSpPr>
              <a:grpSpLocks/>
            </p:cNvGrpSpPr>
            <p:nvPr/>
          </p:nvGrpSpPr>
          <p:grpSpPr bwMode="auto">
            <a:xfrm>
              <a:off x="1635286" y="2771432"/>
              <a:ext cx="431800" cy="431800"/>
              <a:chOff x="204" y="1344"/>
              <a:chExt cx="272" cy="272"/>
            </a:xfrm>
          </p:grpSpPr>
          <p:sp>
            <p:nvSpPr>
              <p:cNvPr id="272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73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74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60" name="Group 977"/>
            <p:cNvGrpSpPr>
              <a:grpSpLocks/>
            </p:cNvGrpSpPr>
            <p:nvPr/>
          </p:nvGrpSpPr>
          <p:grpSpPr bwMode="auto">
            <a:xfrm>
              <a:off x="2969397" y="2771432"/>
              <a:ext cx="431800" cy="431800"/>
              <a:chOff x="204" y="1344"/>
              <a:chExt cx="272" cy="272"/>
            </a:xfrm>
          </p:grpSpPr>
          <p:sp>
            <p:nvSpPr>
              <p:cNvPr id="269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70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71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61" name="Group 969"/>
            <p:cNvGrpSpPr>
              <a:grpSpLocks/>
            </p:cNvGrpSpPr>
            <p:nvPr/>
          </p:nvGrpSpPr>
          <p:grpSpPr bwMode="auto">
            <a:xfrm>
              <a:off x="2079990" y="2771432"/>
              <a:ext cx="431800" cy="431800"/>
              <a:chOff x="1381" y="2477"/>
              <a:chExt cx="318" cy="318"/>
            </a:xfrm>
          </p:grpSpPr>
          <p:sp>
            <p:nvSpPr>
              <p:cNvPr id="266" name="Oval 970"/>
              <p:cNvSpPr>
                <a:spLocks noChangeArrowheads="1"/>
              </p:cNvSpPr>
              <p:nvPr/>
            </p:nvSpPr>
            <p:spPr bwMode="auto">
              <a:xfrm rot="2700000">
                <a:off x="1381" y="2477"/>
                <a:ext cx="318" cy="31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67" name="Line 971"/>
              <p:cNvSpPr>
                <a:spLocks noChangeShapeType="1"/>
              </p:cNvSpPr>
              <p:nvPr/>
            </p:nvSpPr>
            <p:spPr bwMode="auto">
              <a:xfrm rot="13500000">
                <a:off x="1548" y="2495"/>
                <a:ext cx="0" cy="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68" name="Line 972"/>
              <p:cNvSpPr>
                <a:spLocks noChangeShapeType="1"/>
              </p:cNvSpPr>
              <p:nvPr/>
            </p:nvSpPr>
            <p:spPr bwMode="auto">
              <a:xfrm rot="8100000">
                <a:off x="1531" y="2493"/>
                <a:ext cx="4" cy="26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62" name="Group 977"/>
            <p:cNvGrpSpPr>
              <a:grpSpLocks/>
            </p:cNvGrpSpPr>
            <p:nvPr/>
          </p:nvGrpSpPr>
          <p:grpSpPr bwMode="auto">
            <a:xfrm>
              <a:off x="2524694" y="2771432"/>
              <a:ext cx="431800" cy="431800"/>
              <a:chOff x="204" y="1344"/>
              <a:chExt cx="272" cy="272"/>
            </a:xfrm>
          </p:grpSpPr>
          <p:sp>
            <p:nvSpPr>
              <p:cNvPr id="263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64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65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grpSp>
        <p:nvGrpSpPr>
          <p:cNvPr id="326" name="Group 325"/>
          <p:cNvGrpSpPr/>
          <p:nvPr/>
        </p:nvGrpSpPr>
        <p:grpSpPr>
          <a:xfrm>
            <a:off x="117994" y="2697692"/>
            <a:ext cx="3445429" cy="561717"/>
            <a:chOff x="117994" y="2697692"/>
            <a:chExt cx="3445429" cy="561717"/>
          </a:xfrm>
        </p:grpSpPr>
        <p:sp>
          <p:nvSpPr>
            <p:cNvPr id="279" name="Rectangle 298"/>
            <p:cNvSpPr>
              <a:spLocks noChangeArrowheads="1"/>
            </p:cNvSpPr>
            <p:nvPr/>
          </p:nvSpPr>
          <p:spPr bwMode="auto">
            <a:xfrm>
              <a:off x="117994" y="2698991"/>
              <a:ext cx="3392117" cy="560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800" b="0" dirty="0" smtClean="0">
                  <a:latin typeface="Lucida Sans Unicode"/>
                  <a:cs typeface="Arial" charset="0"/>
                </a:rPr>
                <a:t>C(</a:t>
              </a:r>
              <a:r>
                <a:rPr lang="de-CH" sz="2800" b="0" dirty="0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W</a:t>
              </a:r>
              <a:r>
                <a:rPr lang="de-CH" sz="2800" b="0" dirty="0" smtClean="0">
                  <a:latin typeface="Lucida Sans Unicode"/>
                  <a:cs typeface="Arial" charset="0"/>
                </a:rPr>
                <a:t>)=</a:t>
              </a:r>
              <a:endParaRPr lang="de-CH" sz="2800" b="0" baseline="-25000" dirty="0">
                <a:latin typeface="Lucida Sans Unicode"/>
                <a:cs typeface="Arial" charset="0"/>
              </a:endParaRPr>
            </a:p>
          </p:txBody>
        </p:sp>
        <p:grpSp>
          <p:nvGrpSpPr>
            <p:cNvPr id="280" name="Group 279"/>
            <p:cNvGrpSpPr/>
            <p:nvPr/>
          </p:nvGrpSpPr>
          <p:grpSpPr>
            <a:xfrm>
              <a:off x="1310476" y="2697692"/>
              <a:ext cx="2252947" cy="446548"/>
              <a:chOff x="6162702" y="1709549"/>
              <a:chExt cx="2252947" cy="446548"/>
            </a:xfrm>
          </p:grpSpPr>
          <p:grpSp>
            <p:nvGrpSpPr>
              <p:cNvPr id="281" name="Group 969"/>
              <p:cNvGrpSpPr>
                <a:grpSpLocks/>
              </p:cNvGrpSpPr>
              <p:nvPr/>
            </p:nvGrpSpPr>
            <p:grpSpPr bwMode="auto">
              <a:xfrm>
                <a:off x="6617989" y="1709549"/>
                <a:ext cx="431800" cy="431800"/>
                <a:chOff x="1381" y="2477"/>
                <a:chExt cx="318" cy="318"/>
              </a:xfrm>
            </p:grpSpPr>
            <p:sp>
              <p:nvSpPr>
                <p:cNvPr id="298" name="Oval 970"/>
                <p:cNvSpPr>
                  <a:spLocks noChangeArrowheads="1"/>
                </p:cNvSpPr>
                <p:nvPr/>
              </p:nvSpPr>
              <p:spPr bwMode="auto">
                <a:xfrm rot="2700000">
                  <a:off x="1381" y="2477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99" name="Line 971"/>
                <p:cNvSpPr>
                  <a:spLocks noChangeShapeType="1"/>
                </p:cNvSpPr>
                <p:nvPr/>
              </p:nvSpPr>
              <p:spPr bwMode="auto">
                <a:xfrm rot="13500000">
                  <a:off x="1548" y="2495"/>
                  <a:ext cx="0" cy="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300" name="Line 972"/>
                <p:cNvSpPr>
                  <a:spLocks noChangeShapeType="1"/>
                </p:cNvSpPr>
                <p:nvPr/>
              </p:nvSpPr>
              <p:spPr bwMode="auto">
                <a:xfrm rot="8100000">
                  <a:off x="1531" y="2493"/>
                  <a:ext cx="4" cy="267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82" name="Group 977"/>
              <p:cNvGrpSpPr>
                <a:grpSpLocks/>
              </p:cNvGrpSpPr>
              <p:nvPr/>
            </p:nvGrpSpPr>
            <p:grpSpPr bwMode="auto">
              <a:xfrm>
                <a:off x="6162702" y="1724297"/>
                <a:ext cx="431800" cy="431800"/>
                <a:chOff x="204" y="1344"/>
                <a:chExt cx="272" cy="272"/>
              </a:xfrm>
            </p:grpSpPr>
            <p:sp>
              <p:nvSpPr>
                <p:cNvPr id="295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96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97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83" name="Group 977"/>
              <p:cNvGrpSpPr>
                <a:grpSpLocks/>
              </p:cNvGrpSpPr>
              <p:nvPr/>
            </p:nvGrpSpPr>
            <p:grpSpPr bwMode="auto">
              <a:xfrm>
                <a:off x="7983849" y="1724297"/>
                <a:ext cx="431800" cy="431800"/>
                <a:chOff x="204" y="1344"/>
                <a:chExt cx="272" cy="272"/>
              </a:xfrm>
            </p:grpSpPr>
            <p:sp>
              <p:nvSpPr>
                <p:cNvPr id="292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93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94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84" name="Group 969"/>
              <p:cNvGrpSpPr>
                <a:grpSpLocks/>
              </p:cNvGrpSpPr>
              <p:nvPr/>
            </p:nvGrpSpPr>
            <p:grpSpPr bwMode="auto">
              <a:xfrm>
                <a:off x="7073276" y="1724297"/>
                <a:ext cx="431800" cy="431800"/>
                <a:chOff x="1381" y="2477"/>
                <a:chExt cx="318" cy="318"/>
              </a:xfrm>
            </p:grpSpPr>
            <p:sp>
              <p:nvSpPr>
                <p:cNvPr id="289" name="Oval 970"/>
                <p:cNvSpPr>
                  <a:spLocks noChangeArrowheads="1"/>
                </p:cNvSpPr>
                <p:nvPr/>
              </p:nvSpPr>
              <p:spPr bwMode="auto">
                <a:xfrm rot="2700000">
                  <a:off x="1381" y="2477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90" name="Line 971"/>
                <p:cNvSpPr>
                  <a:spLocks noChangeShapeType="1"/>
                </p:cNvSpPr>
                <p:nvPr/>
              </p:nvSpPr>
              <p:spPr bwMode="auto">
                <a:xfrm rot="13500000">
                  <a:off x="1548" y="2495"/>
                  <a:ext cx="0" cy="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91" name="Line 972"/>
                <p:cNvSpPr>
                  <a:spLocks noChangeShapeType="1"/>
                </p:cNvSpPr>
                <p:nvPr/>
              </p:nvSpPr>
              <p:spPr bwMode="auto">
                <a:xfrm rot="8100000">
                  <a:off x="1531" y="2493"/>
                  <a:ext cx="4" cy="267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85" name="Group 977"/>
              <p:cNvGrpSpPr>
                <a:grpSpLocks/>
              </p:cNvGrpSpPr>
              <p:nvPr/>
            </p:nvGrpSpPr>
            <p:grpSpPr bwMode="auto">
              <a:xfrm>
                <a:off x="7528563" y="1724297"/>
                <a:ext cx="431800" cy="431800"/>
                <a:chOff x="204" y="1344"/>
                <a:chExt cx="272" cy="272"/>
              </a:xfrm>
            </p:grpSpPr>
            <p:sp>
              <p:nvSpPr>
                <p:cNvPr id="286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87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88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01" name="Rectangle 298"/>
          <p:cNvSpPr>
            <a:spLocks noChangeArrowheads="1"/>
          </p:cNvSpPr>
          <p:nvPr/>
        </p:nvSpPr>
        <p:spPr bwMode="auto">
          <a:xfrm>
            <a:off x="6058147" y="5390571"/>
            <a:ext cx="2644385" cy="59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800" b="0" dirty="0" smtClean="0">
                <a:latin typeface="Lucida Sans Unicode"/>
                <a:cs typeface="Arial" charset="0"/>
              </a:rPr>
              <a:t>=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 f(</a:t>
            </a:r>
            <a:r>
              <a:rPr lang="en-US" sz="2800" b="0" dirty="0" smtClean="0">
                <a:latin typeface="Lucida Sans Unicode"/>
                <a:cs typeface="Arial" charset="0"/>
              </a:rPr>
              <a:t>X’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)</a:t>
            </a:r>
            <a:r>
              <a:rPr lang="en-US" sz="2800" b="0" dirty="0" smtClean="0">
                <a:latin typeface="Lucida Sans Unicode"/>
                <a:cs typeface="Arial" charset="0"/>
              </a:rPr>
              <a:t> </a:t>
            </a:r>
            <a:r>
              <a:rPr lang="en-US" sz="2800" b="0" dirty="0" smtClean="0">
                <a:latin typeface="cmsy10"/>
                <a:cs typeface="Arial" charset="0"/>
              </a:rPr>
              <a:t>©</a:t>
            </a:r>
            <a:r>
              <a:rPr lang="en-US" sz="2800" b="0" dirty="0" smtClean="0">
                <a:latin typeface="Lucida Sans Unicode"/>
                <a:cs typeface="Arial" charset="0"/>
              </a:rPr>
              <a:t> 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g(</a:t>
            </a:r>
            <a:r>
              <a:rPr lang="en-US" sz="2800" b="0" dirty="0" smtClean="0">
                <a:solidFill>
                  <a:schemeClr val="accent2"/>
                </a:solidFill>
                <a:latin typeface="Lucida Sans Unicode"/>
                <a:cs typeface="Arial" charset="0"/>
              </a:rPr>
              <a:t>W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) </a:t>
            </a:r>
            <a:endParaRPr lang="de-CH" sz="2800" b="0" baseline="-25000" dirty="0">
              <a:solidFill>
                <a:srgbClr val="00B050"/>
              </a:solidFill>
              <a:latin typeface="Lucida Sans Unicode"/>
              <a:cs typeface="Arial" charset="0"/>
            </a:endParaRPr>
          </a:p>
        </p:txBody>
      </p:sp>
      <p:sp>
        <p:nvSpPr>
          <p:cNvPr id="302" name="Rectangle 9"/>
          <p:cNvSpPr>
            <a:spLocks noChangeArrowheads="1"/>
          </p:cNvSpPr>
          <p:nvPr/>
        </p:nvSpPr>
        <p:spPr bwMode="auto">
          <a:xfrm>
            <a:off x="2533087" y="5887937"/>
            <a:ext cx="4133183" cy="60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n-US" sz="2400" b="0" dirty="0" smtClean="0">
                <a:cs typeface="Arial" charset="0"/>
              </a:rPr>
              <a:t>correct protocol</a:t>
            </a:r>
            <a:endParaRPr lang="en-US" sz="2400" b="0" dirty="0">
              <a:cs typeface="Arial" charset="0"/>
            </a:endParaRPr>
          </a:p>
        </p:txBody>
      </p:sp>
      <p:grpSp>
        <p:nvGrpSpPr>
          <p:cNvPr id="305" name="Group 304"/>
          <p:cNvGrpSpPr/>
          <p:nvPr/>
        </p:nvGrpSpPr>
        <p:grpSpPr>
          <a:xfrm>
            <a:off x="1308542" y="2019265"/>
            <a:ext cx="2210615" cy="446549"/>
            <a:chOff x="1190582" y="2771432"/>
            <a:chExt cx="2210615" cy="446549"/>
          </a:xfrm>
        </p:grpSpPr>
        <p:grpSp>
          <p:nvGrpSpPr>
            <p:cNvPr id="306" name="Group 969"/>
            <p:cNvGrpSpPr>
              <a:grpSpLocks/>
            </p:cNvGrpSpPr>
            <p:nvPr/>
          </p:nvGrpSpPr>
          <p:grpSpPr bwMode="auto">
            <a:xfrm>
              <a:off x="1190582" y="2786181"/>
              <a:ext cx="431800" cy="431800"/>
              <a:chOff x="1381" y="2477"/>
              <a:chExt cx="318" cy="318"/>
            </a:xfrm>
          </p:grpSpPr>
          <p:sp>
            <p:nvSpPr>
              <p:cNvPr id="323" name="Oval 970"/>
              <p:cNvSpPr>
                <a:spLocks noChangeArrowheads="1"/>
              </p:cNvSpPr>
              <p:nvPr/>
            </p:nvSpPr>
            <p:spPr bwMode="auto">
              <a:xfrm rot="2700000">
                <a:off x="1381" y="2477"/>
                <a:ext cx="318" cy="31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24" name="Line 971"/>
              <p:cNvSpPr>
                <a:spLocks noChangeShapeType="1"/>
              </p:cNvSpPr>
              <p:nvPr/>
            </p:nvSpPr>
            <p:spPr bwMode="auto">
              <a:xfrm rot="13500000">
                <a:off x="1548" y="2495"/>
                <a:ext cx="0" cy="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25" name="Line 972"/>
              <p:cNvSpPr>
                <a:spLocks noChangeShapeType="1"/>
              </p:cNvSpPr>
              <p:nvPr/>
            </p:nvSpPr>
            <p:spPr bwMode="auto">
              <a:xfrm rot="8100000">
                <a:off x="1531" y="2493"/>
                <a:ext cx="4" cy="26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307" name="Group 977"/>
            <p:cNvGrpSpPr>
              <a:grpSpLocks/>
            </p:cNvGrpSpPr>
            <p:nvPr/>
          </p:nvGrpSpPr>
          <p:grpSpPr bwMode="auto">
            <a:xfrm>
              <a:off x="1635286" y="2771432"/>
              <a:ext cx="431800" cy="431800"/>
              <a:chOff x="204" y="1344"/>
              <a:chExt cx="272" cy="272"/>
            </a:xfrm>
          </p:grpSpPr>
          <p:sp>
            <p:nvSpPr>
              <p:cNvPr id="320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21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22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308" name="Group 977"/>
            <p:cNvGrpSpPr>
              <a:grpSpLocks/>
            </p:cNvGrpSpPr>
            <p:nvPr/>
          </p:nvGrpSpPr>
          <p:grpSpPr bwMode="auto">
            <a:xfrm>
              <a:off x="2969397" y="2771432"/>
              <a:ext cx="431800" cy="431800"/>
              <a:chOff x="204" y="1344"/>
              <a:chExt cx="272" cy="272"/>
            </a:xfrm>
          </p:grpSpPr>
          <p:sp>
            <p:nvSpPr>
              <p:cNvPr id="317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18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19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309" name="Group 969"/>
            <p:cNvGrpSpPr>
              <a:grpSpLocks/>
            </p:cNvGrpSpPr>
            <p:nvPr/>
          </p:nvGrpSpPr>
          <p:grpSpPr bwMode="auto">
            <a:xfrm>
              <a:off x="2079990" y="2771432"/>
              <a:ext cx="431800" cy="431800"/>
              <a:chOff x="1381" y="2477"/>
              <a:chExt cx="318" cy="318"/>
            </a:xfrm>
          </p:grpSpPr>
          <p:sp>
            <p:nvSpPr>
              <p:cNvPr id="314" name="Oval 970"/>
              <p:cNvSpPr>
                <a:spLocks noChangeArrowheads="1"/>
              </p:cNvSpPr>
              <p:nvPr/>
            </p:nvSpPr>
            <p:spPr bwMode="auto">
              <a:xfrm rot="2700000">
                <a:off x="1381" y="2477"/>
                <a:ext cx="318" cy="31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15" name="Line 971"/>
              <p:cNvSpPr>
                <a:spLocks noChangeShapeType="1"/>
              </p:cNvSpPr>
              <p:nvPr/>
            </p:nvSpPr>
            <p:spPr bwMode="auto">
              <a:xfrm rot="13500000">
                <a:off x="1548" y="2495"/>
                <a:ext cx="0" cy="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16" name="Line 972"/>
              <p:cNvSpPr>
                <a:spLocks noChangeShapeType="1"/>
              </p:cNvSpPr>
              <p:nvPr/>
            </p:nvSpPr>
            <p:spPr bwMode="auto">
              <a:xfrm rot="8100000">
                <a:off x="1531" y="2493"/>
                <a:ext cx="4" cy="26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310" name="Group 977"/>
            <p:cNvGrpSpPr>
              <a:grpSpLocks/>
            </p:cNvGrpSpPr>
            <p:nvPr/>
          </p:nvGrpSpPr>
          <p:grpSpPr bwMode="auto">
            <a:xfrm>
              <a:off x="2524694" y="2771432"/>
              <a:ext cx="431800" cy="431800"/>
              <a:chOff x="204" y="1344"/>
              <a:chExt cx="272" cy="272"/>
            </a:xfrm>
          </p:grpSpPr>
          <p:sp>
            <p:nvSpPr>
              <p:cNvPr id="311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12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13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sp>
        <p:nvSpPr>
          <p:cNvPr id="327" name="Rectangle 326"/>
          <p:cNvSpPr/>
          <p:nvPr/>
        </p:nvSpPr>
        <p:spPr>
          <a:xfrm>
            <a:off x="1371600" y="781664"/>
            <a:ext cx="294968" cy="2639961"/>
          </a:xfrm>
          <a:prstGeom prst="rect">
            <a:avLst/>
          </a:prstGeom>
          <a:solidFill>
            <a:srgbClr val="2DA2BF">
              <a:alpha val="65882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814051" y="781664"/>
            <a:ext cx="294968" cy="2639961"/>
          </a:xfrm>
          <a:prstGeom prst="rect">
            <a:avLst/>
          </a:prstGeom>
          <a:solidFill>
            <a:srgbClr val="2DA2BF">
              <a:alpha val="65882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6813755" y="781664"/>
            <a:ext cx="294968" cy="2639961"/>
          </a:xfrm>
          <a:prstGeom prst="rect">
            <a:avLst/>
          </a:prstGeom>
          <a:solidFill>
            <a:srgbClr val="2DA2BF">
              <a:alpha val="65882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7256207" y="781664"/>
            <a:ext cx="294968" cy="2639961"/>
          </a:xfrm>
          <a:prstGeom prst="rect">
            <a:avLst/>
          </a:prstGeom>
          <a:solidFill>
            <a:srgbClr val="2DA2BF">
              <a:alpha val="65882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235689" y="3427214"/>
            <a:ext cx="46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f </a:t>
            </a:r>
            <a:endParaRPr lang="en-US" dirty="0"/>
          </a:p>
        </p:txBody>
      </p:sp>
      <p:sp>
        <p:nvSpPr>
          <p:cNvPr id="333" name="Rectangle 332"/>
          <p:cNvSpPr/>
          <p:nvPr/>
        </p:nvSpPr>
        <p:spPr>
          <a:xfrm>
            <a:off x="5475969" y="3838694"/>
            <a:ext cx="570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g </a:t>
            </a:r>
            <a:endParaRPr lang="en-US" dirty="0"/>
          </a:p>
        </p:txBody>
      </p:sp>
      <p:sp>
        <p:nvSpPr>
          <p:cNvPr id="149" name="Rectangle 298"/>
          <p:cNvSpPr>
            <a:spLocks noChangeArrowheads="1"/>
          </p:cNvSpPr>
          <p:nvPr/>
        </p:nvSpPr>
        <p:spPr bwMode="auto">
          <a:xfrm>
            <a:off x="72277" y="3481132"/>
            <a:ext cx="3265283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two-univ hash fct</a:t>
            </a:r>
            <a:endParaRPr lang="de-CH" sz="2800" b="0" baseline="-25000" dirty="0">
              <a:solidFill>
                <a:srgbClr val="00B050"/>
              </a:solidFill>
              <a:latin typeface="Lucida Sans Unicode"/>
              <a:cs typeface="Arial" charset="0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flipV="1">
            <a:off x="3760839" y="2788384"/>
            <a:ext cx="5383161" cy="2855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5461220" y="3838694"/>
            <a:ext cx="570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g 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3235674" y="3441964"/>
            <a:ext cx="46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f </a:t>
            </a:r>
            <a:endParaRPr lang="en-US" dirty="0"/>
          </a:p>
        </p:txBody>
      </p:sp>
      <p:sp>
        <p:nvSpPr>
          <p:cNvPr id="142" name="Rectangle 298"/>
          <p:cNvSpPr>
            <a:spLocks noChangeArrowheads="1"/>
          </p:cNvSpPr>
          <p:nvPr/>
        </p:nvSpPr>
        <p:spPr bwMode="auto">
          <a:xfrm>
            <a:off x="6135340" y="5235689"/>
            <a:ext cx="44243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latin typeface="Lucida Sans Unicode"/>
                <a:cs typeface="Arial" charset="0"/>
              </a:rPr>
              <a:t>?</a:t>
            </a:r>
            <a:endParaRPr lang="de-CH" sz="2400" b="0" baseline="-25000" dirty="0">
              <a:latin typeface="Lucida Sans Unicode"/>
              <a:cs typeface="Arial" charset="0"/>
            </a:endParaRPr>
          </a:p>
        </p:txBody>
      </p:sp>
      <p:sp>
        <p:nvSpPr>
          <p:cNvPr id="141" name="Rounded Rectangular Callout 140"/>
          <p:cNvSpPr/>
          <p:nvPr/>
        </p:nvSpPr>
        <p:spPr>
          <a:xfrm>
            <a:off x="3170903" y="3805086"/>
            <a:ext cx="3834581" cy="1755058"/>
          </a:xfrm>
          <a:prstGeom prst="wedgeRoundRectCallout">
            <a:avLst>
              <a:gd name="adj1" fmla="val 21407"/>
              <a:gd name="adj2" fmla="val -139405"/>
              <a:gd name="adj3" fmla="val 16667"/>
            </a:avLst>
          </a:prstGeom>
          <a:solidFill>
            <a:srgbClr val="2DA2BF">
              <a:alpha val="78039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 smtClean="0">
                <a:latin typeface="Arial" pitchFamily="34" charset="0"/>
                <a:cs typeface="Arial" pitchFamily="34" charset="0"/>
              </a:rPr>
              <a:t>classical binary </a:t>
            </a:r>
            <a:br>
              <a:rPr lang="en-US" sz="2800" b="0" dirty="0" smtClean="0">
                <a:latin typeface="Arial" pitchFamily="34" charset="0"/>
                <a:cs typeface="Arial" pitchFamily="34" charset="0"/>
              </a:rPr>
            </a:b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code C with large minimal distance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10555 -0.1074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01684 -0.0752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59184 0.002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2622 0.04236 -0.05226 0.08495 0.04687 0.10532 C 0.146 0.12569 0.37048 0.12407 0.59514 0.12245 " pathEditMode="relative" ptsTypes="aaA">
                                      <p:cBhvr>
                                        <p:cTn id="48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9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2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49149 -3.7037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6" grpId="0" animBg="1"/>
      <p:bldP spid="206" grpId="0" animBg="1"/>
      <p:bldP spid="251" grpId="0" animBg="1"/>
      <p:bldP spid="253" grpId="0" animBg="1"/>
      <p:bldP spid="255" grpId="0"/>
      <p:bldP spid="255" grpId="1"/>
      <p:bldP spid="256" grpId="0"/>
      <p:bldP spid="301" grpId="0"/>
      <p:bldP spid="302" grpId="0" build="p" autoUpdateAnimBg="0"/>
      <p:bldP spid="327" grpId="0" animBg="1"/>
      <p:bldP spid="328" grpId="0" animBg="1"/>
      <p:bldP spid="329" grpId="0" animBg="1"/>
      <p:bldP spid="330" grpId="0" animBg="1"/>
      <p:bldP spid="331" grpId="0"/>
      <p:bldP spid="331" grpId="1"/>
      <p:bldP spid="333" grpId="0"/>
      <p:bldP spid="333" grpId="1"/>
      <p:bldP spid="149" grpId="0"/>
      <p:bldP spid="139" grpId="0"/>
      <p:bldP spid="140" grpId="0"/>
      <p:bldP spid="142" grpId="0" build="p"/>
      <p:bldP spid="141" grpId="0" animBg="1"/>
      <p:bldP spid="14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330"/>
          <p:cNvSpPr/>
          <p:nvPr/>
        </p:nvSpPr>
        <p:spPr>
          <a:xfrm>
            <a:off x="3235689" y="3427214"/>
            <a:ext cx="46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f 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3235674" y="3441964"/>
            <a:ext cx="46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f </a:t>
            </a:r>
            <a:endParaRPr lang="en-US" dirty="0"/>
          </a:p>
        </p:txBody>
      </p:sp>
      <p:grpSp>
        <p:nvGrpSpPr>
          <p:cNvPr id="243" name="Group 242"/>
          <p:cNvGrpSpPr/>
          <p:nvPr/>
        </p:nvGrpSpPr>
        <p:grpSpPr>
          <a:xfrm>
            <a:off x="0" y="3259430"/>
            <a:ext cx="3592920" cy="560418"/>
            <a:chOff x="0" y="3259430"/>
            <a:chExt cx="3592920" cy="560418"/>
          </a:xfrm>
        </p:grpSpPr>
        <p:grpSp>
          <p:nvGrpSpPr>
            <p:cNvPr id="242" name="Group 241"/>
            <p:cNvGrpSpPr/>
            <p:nvPr/>
          </p:nvGrpSpPr>
          <p:grpSpPr>
            <a:xfrm>
              <a:off x="1336147" y="3280254"/>
              <a:ext cx="2256773" cy="431800"/>
              <a:chOff x="1336147" y="3280254"/>
              <a:chExt cx="2256773" cy="431800"/>
            </a:xfrm>
          </p:grpSpPr>
          <p:grpSp>
            <p:nvGrpSpPr>
              <p:cNvPr id="205" name="Group 969"/>
              <p:cNvGrpSpPr>
                <a:grpSpLocks/>
              </p:cNvGrpSpPr>
              <p:nvPr/>
            </p:nvGrpSpPr>
            <p:grpSpPr bwMode="auto">
              <a:xfrm>
                <a:off x="1792390" y="3280254"/>
                <a:ext cx="431800" cy="431800"/>
                <a:chOff x="1381" y="2477"/>
                <a:chExt cx="318" cy="318"/>
              </a:xfrm>
            </p:grpSpPr>
            <p:sp>
              <p:nvSpPr>
                <p:cNvPr id="223" name="Oval 970"/>
                <p:cNvSpPr>
                  <a:spLocks noChangeArrowheads="1"/>
                </p:cNvSpPr>
                <p:nvPr/>
              </p:nvSpPr>
              <p:spPr bwMode="auto">
                <a:xfrm rot="2700000">
                  <a:off x="1381" y="2477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28" name="Line 971"/>
                <p:cNvSpPr>
                  <a:spLocks noChangeShapeType="1"/>
                </p:cNvSpPr>
                <p:nvPr/>
              </p:nvSpPr>
              <p:spPr bwMode="auto">
                <a:xfrm rot="13500000">
                  <a:off x="1548" y="2495"/>
                  <a:ext cx="0" cy="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29" name="Line 972"/>
                <p:cNvSpPr>
                  <a:spLocks noChangeShapeType="1"/>
                </p:cNvSpPr>
                <p:nvPr/>
              </p:nvSpPr>
              <p:spPr bwMode="auto">
                <a:xfrm rot="8100000">
                  <a:off x="1531" y="2493"/>
                  <a:ext cx="4" cy="267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08" name="Group 977"/>
              <p:cNvGrpSpPr>
                <a:grpSpLocks/>
              </p:cNvGrpSpPr>
              <p:nvPr/>
            </p:nvGrpSpPr>
            <p:grpSpPr bwMode="auto">
              <a:xfrm>
                <a:off x="3161120" y="3280254"/>
                <a:ext cx="431800" cy="431800"/>
                <a:chOff x="204" y="1344"/>
                <a:chExt cx="272" cy="272"/>
              </a:xfrm>
            </p:grpSpPr>
            <p:sp>
              <p:nvSpPr>
                <p:cNvPr id="217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18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9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10" name="Group 977"/>
              <p:cNvGrpSpPr>
                <a:grpSpLocks/>
              </p:cNvGrpSpPr>
              <p:nvPr/>
            </p:nvGrpSpPr>
            <p:grpSpPr bwMode="auto">
              <a:xfrm>
                <a:off x="2704876" y="3280254"/>
                <a:ext cx="431800" cy="431800"/>
                <a:chOff x="204" y="1344"/>
                <a:chExt cx="272" cy="272"/>
              </a:xfrm>
            </p:grpSpPr>
            <p:sp>
              <p:nvSpPr>
                <p:cNvPr id="211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12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13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31" name="Group 969"/>
              <p:cNvGrpSpPr>
                <a:grpSpLocks/>
              </p:cNvGrpSpPr>
              <p:nvPr/>
            </p:nvGrpSpPr>
            <p:grpSpPr bwMode="auto">
              <a:xfrm>
                <a:off x="1336147" y="3280254"/>
                <a:ext cx="431800" cy="431800"/>
                <a:chOff x="1381" y="2477"/>
                <a:chExt cx="318" cy="318"/>
              </a:xfrm>
            </p:grpSpPr>
            <p:sp>
              <p:nvSpPr>
                <p:cNvPr id="232" name="Oval 970"/>
                <p:cNvSpPr>
                  <a:spLocks noChangeArrowheads="1"/>
                </p:cNvSpPr>
                <p:nvPr/>
              </p:nvSpPr>
              <p:spPr bwMode="auto">
                <a:xfrm rot="2700000">
                  <a:off x="1381" y="2477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33" name="Line 971"/>
                <p:cNvSpPr>
                  <a:spLocks noChangeShapeType="1"/>
                </p:cNvSpPr>
                <p:nvPr/>
              </p:nvSpPr>
              <p:spPr bwMode="auto">
                <a:xfrm rot="13500000">
                  <a:off x="1548" y="2495"/>
                  <a:ext cx="0" cy="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34" name="Line 972"/>
                <p:cNvSpPr>
                  <a:spLocks noChangeShapeType="1"/>
                </p:cNvSpPr>
                <p:nvPr/>
              </p:nvSpPr>
              <p:spPr bwMode="auto">
                <a:xfrm rot="8100000">
                  <a:off x="1531" y="2493"/>
                  <a:ext cx="4" cy="267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35" name="Group 977"/>
              <p:cNvGrpSpPr>
                <a:grpSpLocks/>
              </p:cNvGrpSpPr>
              <p:nvPr/>
            </p:nvGrpSpPr>
            <p:grpSpPr bwMode="auto">
              <a:xfrm>
                <a:off x="2248633" y="3280254"/>
                <a:ext cx="431800" cy="431800"/>
                <a:chOff x="204" y="1344"/>
                <a:chExt cx="272" cy="272"/>
              </a:xfrm>
            </p:grpSpPr>
            <p:sp>
              <p:nvSpPr>
                <p:cNvPr id="236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37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38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</p:grpSp>
        <p:sp>
          <p:nvSpPr>
            <p:cNvPr id="203" name="Rectangle 298"/>
            <p:cNvSpPr>
              <a:spLocks noChangeArrowheads="1"/>
            </p:cNvSpPr>
            <p:nvPr/>
          </p:nvSpPr>
          <p:spPr bwMode="auto">
            <a:xfrm>
              <a:off x="0" y="3259430"/>
              <a:ext cx="3392117" cy="560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800" b="0" dirty="0" smtClean="0">
                  <a:latin typeface="Lucida Sans Unicode"/>
                  <a:cs typeface="Arial" charset="0"/>
                </a:rPr>
                <a:t>C(</a:t>
              </a:r>
              <a:r>
                <a:rPr lang="de-CH" sz="2800" b="0" dirty="0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W‘‘</a:t>
              </a:r>
              <a:r>
                <a:rPr lang="de-CH" sz="2800" b="0" dirty="0" smtClean="0">
                  <a:latin typeface="Lucida Sans Unicode"/>
                  <a:cs typeface="Arial" charset="0"/>
                </a:rPr>
                <a:t>)=</a:t>
              </a:r>
              <a:endParaRPr lang="de-CH" sz="2800" b="0" baseline="-25000" dirty="0">
                <a:latin typeface="Lucida Sans Unicode"/>
                <a:cs typeface="Arial" charset="0"/>
              </a:endParaRPr>
            </a:p>
          </p:txBody>
        </p:sp>
      </p:grpSp>
      <p:pic>
        <p:nvPicPr>
          <p:cNvPr id="135" name="Picture 252" descr="medal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7" y="3700478"/>
            <a:ext cx="782347" cy="782347"/>
          </a:xfrm>
          <a:prstGeom prst="rect">
            <a:avLst/>
          </a:prstGeom>
          <a:noFill/>
          <a:ln/>
        </p:spPr>
      </p:pic>
      <p:pic>
        <p:nvPicPr>
          <p:cNvPr id="134" name="Picture 252" descr="meda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2592" y="3877459"/>
            <a:ext cx="782347" cy="782347"/>
          </a:xfrm>
          <a:noFill/>
          <a:ln/>
        </p:spPr>
      </p:pic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922"/>
            <a:ext cx="7152968" cy="1008465"/>
          </a:xfrm>
        </p:spPr>
        <p:txBody>
          <a:bodyPr>
            <a:normAutofit/>
          </a:bodyPr>
          <a:lstStyle/>
          <a:p>
            <a:r>
              <a:rPr lang="fr-CH" dirty="0" err="1" smtClean="0"/>
              <a:t>Dishonest</a:t>
            </a:r>
            <a:r>
              <a:rPr lang="fr-CH" dirty="0" smtClean="0"/>
              <a:t> Alice</a:t>
            </a:r>
            <a:endParaRPr lang="en-US" dirty="0"/>
          </a:p>
        </p:txBody>
      </p:sp>
      <p:pic>
        <p:nvPicPr>
          <p:cNvPr id="461831" name="Picture 7" descr="j00915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80425" y="0"/>
            <a:ext cx="663575" cy="1008062"/>
          </a:xfrm>
          <a:prstGeom prst="rect">
            <a:avLst/>
          </a:prstGeom>
          <a:noFill/>
        </p:spPr>
      </p:pic>
      <p:sp>
        <p:nvSpPr>
          <p:cNvPr id="153" name="Rectangle 298"/>
          <p:cNvSpPr>
            <a:spLocks noChangeArrowheads="1"/>
          </p:cNvSpPr>
          <p:nvPr/>
        </p:nvSpPr>
        <p:spPr bwMode="auto">
          <a:xfrm>
            <a:off x="7742915" y="235994"/>
            <a:ext cx="72265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chemeClr val="accent2"/>
                </a:solidFill>
                <a:latin typeface="Lucida Sans Unicode"/>
                <a:cs typeface="Arial" charset="0"/>
              </a:rPr>
              <a:t>W</a:t>
            </a:r>
            <a:endParaRPr lang="de-CH" sz="3200" b="0" baseline="-25000" dirty="0">
              <a:solidFill>
                <a:schemeClr val="accent2"/>
              </a:solidFill>
              <a:latin typeface="Lucida Sans Unicode"/>
              <a:cs typeface="Arial" charset="0"/>
            </a:endParaRPr>
          </a:p>
        </p:txBody>
      </p:sp>
      <p:grpSp>
        <p:nvGrpSpPr>
          <p:cNvPr id="2" name="Group 156"/>
          <p:cNvGrpSpPr/>
          <p:nvPr/>
        </p:nvGrpSpPr>
        <p:grpSpPr>
          <a:xfrm>
            <a:off x="1299887" y="941597"/>
            <a:ext cx="2260600" cy="461297"/>
            <a:chOff x="5444203" y="2740895"/>
            <a:chExt cx="2260600" cy="461297"/>
          </a:xfrm>
        </p:grpSpPr>
        <p:grpSp>
          <p:nvGrpSpPr>
            <p:cNvPr id="3" name="Group 94"/>
            <p:cNvGrpSpPr/>
            <p:nvPr/>
          </p:nvGrpSpPr>
          <p:grpSpPr>
            <a:xfrm>
              <a:off x="6358603" y="2755643"/>
              <a:ext cx="431800" cy="431800"/>
              <a:chOff x="6609326" y="2787752"/>
              <a:chExt cx="431800" cy="431800"/>
            </a:xfrm>
          </p:grpSpPr>
          <p:sp>
            <p:nvSpPr>
              <p:cNvPr id="171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72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4" name="Group 95"/>
            <p:cNvGrpSpPr/>
            <p:nvPr/>
          </p:nvGrpSpPr>
          <p:grpSpPr>
            <a:xfrm>
              <a:off x="7273003" y="2740895"/>
              <a:ext cx="431800" cy="431800"/>
              <a:chOff x="6609326" y="2340077"/>
              <a:chExt cx="431800" cy="431800"/>
            </a:xfrm>
          </p:grpSpPr>
          <p:sp>
            <p:nvSpPr>
              <p:cNvPr id="169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70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5" name="Group 93"/>
            <p:cNvGrpSpPr/>
            <p:nvPr/>
          </p:nvGrpSpPr>
          <p:grpSpPr>
            <a:xfrm>
              <a:off x="6815803" y="2755643"/>
              <a:ext cx="431800" cy="431800"/>
              <a:chOff x="6609326" y="3248127"/>
              <a:chExt cx="431800" cy="431800"/>
            </a:xfrm>
          </p:grpSpPr>
          <p:sp>
            <p:nvSpPr>
              <p:cNvPr id="167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68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6" name="Group 92"/>
            <p:cNvGrpSpPr/>
            <p:nvPr/>
          </p:nvGrpSpPr>
          <p:grpSpPr>
            <a:xfrm>
              <a:off x="5901403" y="2755643"/>
              <a:ext cx="431800" cy="431800"/>
              <a:chOff x="6609326" y="3703740"/>
              <a:chExt cx="431800" cy="431800"/>
            </a:xfrm>
          </p:grpSpPr>
          <p:sp>
            <p:nvSpPr>
              <p:cNvPr id="165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66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7" name="Group 91"/>
            <p:cNvGrpSpPr/>
            <p:nvPr/>
          </p:nvGrpSpPr>
          <p:grpSpPr>
            <a:xfrm>
              <a:off x="5444203" y="2770392"/>
              <a:ext cx="431800" cy="431800"/>
              <a:chOff x="6609326" y="4159352"/>
              <a:chExt cx="431800" cy="431800"/>
            </a:xfrm>
          </p:grpSpPr>
          <p:sp>
            <p:nvSpPr>
              <p:cNvPr id="163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64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grpSp>
        <p:nvGrpSpPr>
          <p:cNvPr id="8" name="Group 302"/>
          <p:cNvGrpSpPr/>
          <p:nvPr/>
        </p:nvGrpSpPr>
        <p:grpSpPr>
          <a:xfrm>
            <a:off x="5545392" y="1709549"/>
            <a:ext cx="3445429" cy="561717"/>
            <a:chOff x="5545392" y="1709549"/>
            <a:chExt cx="3445429" cy="561717"/>
          </a:xfrm>
        </p:grpSpPr>
        <p:sp>
          <p:nvSpPr>
            <p:cNvPr id="175" name="Rectangle 298"/>
            <p:cNvSpPr>
              <a:spLocks noChangeArrowheads="1"/>
            </p:cNvSpPr>
            <p:nvPr/>
          </p:nvSpPr>
          <p:spPr bwMode="auto">
            <a:xfrm>
              <a:off x="5545392" y="1710848"/>
              <a:ext cx="3392117" cy="560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800" b="0" dirty="0" smtClean="0">
                  <a:latin typeface="Lucida Sans Unicode"/>
                  <a:cs typeface="Arial" charset="0"/>
                </a:rPr>
                <a:t>C(</a:t>
              </a:r>
              <a:r>
                <a:rPr lang="de-CH" sz="2800" b="0" dirty="0" smtClean="0">
                  <a:solidFill>
                    <a:schemeClr val="accent2"/>
                  </a:solidFill>
                  <a:latin typeface="Lucida Sans Unicode"/>
                  <a:cs typeface="Arial" charset="0"/>
                </a:rPr>
                <a:t>W</a:t>
              </a:r>
              <a:r>
                <a:rPr lang="de-CH" sz="2800" b="0" dirty="0" smtClean="0">
                  <a:latin typeface="Lucida Sans Unicode"/>
                  <a:cs typeface="Arial" charset="0"/>
                </a:rPr>
                <a:t>)=</a:t>
              </a:r>
              <a:endParaRPr lang="de-CH" sz="2800" b="0" baseline="-25000" dirty="0">
                <a:latin typeface="Lucida Sans Unicode"/>
                <a:cs typeface="Arial" charset="0"/>
              </a:endParaRPr>
            </a:p>
          </p:txBody>
        </p:sp>
        <p:grpSp>
          <p:nvGrpSpPr>
            <p:cNvPr id="9" name="Group 206"/>
            <p:cNvGrpSpPr/>
            <p:nvPr/>
          </p:nvGrpSpPr>
          <p:grpSpPr>
            <a:xfrm>
              <a:off x="6737874" y="1709549"/>
              <a:ext cx="2252947" cy="446548"/>
              <a:chOff x="6162702" y="1709549"/>
              <a:chExt cx="2252947" cy="446548"/>
            </a:xfrm>
          </p:grpSpPr>
          <p:grpSp>
            <p:nvGrpSpPr>
              <p:cNvPr id="10" name="Group 969"/>
              <p:cNvGrpSpPr>
                <a:grpSpLocks/>
              </p:cNvGrpSpPr>
              <p:nvPr/>
            </p:nvGrpSpPr>
            <p:grpSpPr bwMode="auto">
              <a:xfrm>
                <a:off x="6617989" y="1709549"/>
                <a:ext cx="431800" cy="431800"/>
                <a:chOff x="1381" y="2477"/>
                <a:chExt cx="318" cy="318"/>
              </a:xfrm>
            </p:grpSpPr>
            <p:sp>
              <p:nvSpPr>
                <p:cNvPr id="177" name="Oval 970"/>
                <p:cNvSpPr>
                  <a:spLocks noChangeArrowheads="1"/>
                </p:cNvSpPr>
                <p:nvPr/>
              </p:nvSpPr>
              <p:spPr bwMode="auto">
                <a:xfrm rot="2700000">
                  <a:off x="1381" y="2477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178" name="Line 971"/>
                <p:cNvSpPr>
                  <a:spLocks noChangeShapeType="1"/>
                </p:cNvSpPr>
                <p:nvPr/>
              </p:nvSpPr>
              <p:spPr bwMode="auto">
                <a:xfrm rot="13500000">
                  <a:off x="1548" y="2495"/>
                  <a:ext cx="0" cy="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179" name="Line 972"/>
                <p:cNvSpPr>
                  <a:spLocks noChangeShapeType="1"/>
                </p:cNvSpPr>
                <p:nvPr/>
              </p:nvSpPr>
              <p:spPr bwMode="auto">
                <a:xfrm rot="8100000">
                  <a:off x="1531" y="2493"/>
                  <a:ext cx="4" cy="267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977"/>
              <p:cNvGrpSpPr>
                <a:grpSpLocks/>
              </p:cNvGrpSpPr>
              <p:nvPr/>
            </p:nvGrpSpPr>
            <p:grpSpPr bwMode="auto">
              <a:xfrm>
                <a:off x="6162702" y="1724297"/>
                <a:ext cx="431800" cy="431800"/>
                <a:chOff x="204" y="1344"/>
                <a:chExt cx="272" cy="272"/>
              </a:xfrm>
            </p:grpSpPr>
            <p:sp>
              <p:nvSpPr>
                <p:cNvPr id="181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182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183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977"/>
              <p:cNvGrpSpPr>
                <a:grpSpLocks/>
              </p:cNvGrpSpPr>
              <p:nvPr/>
            </p:nvGrpSpPr>
            <p:grpSpPr bwMode="auto">
              <a:xfrm>
                <a:off x="7983849" y="1724297"/>
                <a:ext cx="431800" cy="431800"/>
                <a:chOff x="204" y="1344"/>
                <a:chExt cx="272" cy="272"/>
              </a:xfrm>
            </p:grpSpPr>
            <p:sp>
              <p:nvSpPr>
                <p:cNvPr id="185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186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187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969"/>
              <p:cNvGrpSpPr>
                <a:grpSpLocks/>
              </p:cNvGrpSpPr>
              <p:nvPr/>
            </p:nvGrpSpPr>
            <p:grpSpPr bwMode="auto">
              <a:xfrm>
                <a:off x="7073276" y="1724297"/>
                <a:ext cx="431800" cy="431800"/>
                <a:chOff x="1381" y="2477"/>
                <a:chExt cx="318" cy="318"/>
              </a:xfrm>
            </p:grpSpPr>
            <p:sp>
              <p:nvSpPr>
                <p:cNvPr id="189" name="Oval 970"/>
                <p:cNvSpPr>
                  <a:spLocks noChangeArrowheads="1"/>
                </p:cNvSpPr>
                <p:nvPr/>
              </p:nvSpPr>
              <p:spPr bwMode="auto">
                <a:xfrm rot="2700000">
                  <a:off x="1381" y="2477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190" name="Line 971"/>
                <p:cNvSpPr>
                  <a:spLocks noChangeShapeType="1"/>
                </p:cNvSpPr>
                <p:nvPr/>
              </p:nvSpPr>
              <p:spPr bwMode="auto">
                <a:xfrm rot="13500000">
                  <a:off x="1548" y="2495"/>
                  <a:ext cx="0" cy="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191" name="Line 972"/>
                <p:cNvSpPr>
                  <a:spLocks noChangeShapeType="1"/>
                </p:cNvSpPr>
                <p:nvPr/>
              </p:nvSpPr>
              <p:spPr bwMode="auto">
                <a:xfrm rot="8100000">
                  <a:off x="1531" y="2493"/>
                  <a:ext cx="4" cy="267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977"/>
              <p:cNvGrpSpPr>
                <a:grpSpLocks/>
              </p:cNvGrpSpPr>
              <p:nvPr/>
            </p:nvGrpSpPr>
            <p:grpSpPr bwMode="auto">
              <a:xfrm>
                <a:off x="7528563" y="1724297"/>
                <a:ext cx="431800" cy="431800"/>
                <a:chOff x="204" y="1344"/>
                <a:chExt cx="272" cy="272"/>
              </a:xfrm>
            </p:grpSpPr>
            <p:sp>
              <p:nvSpPr>
                <p:cNvPr id="193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194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195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56" name="Line 7"/>
          <p:cNvSpPr>
            <a:spLocks noChangeShapeType="1"/>
          </p:cNvSpPr>
          <p:nvPr/>
        </p:nvSpPr>
        <p:spPr bwMode="auto">
          <a:xfrm flipV="1">
            <a:off x="3687087" y="1622327"/>
            <a:ext cx="1460089" cy="4148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" name="Line 7"/>
          <p:cNvSpPr>
            <a:spLocks noChangeShapeType="1"/>
          </p:cNvSpPr>
          <p:nvPr/>
        </p:nvSpPr>
        <p:spPr bwMode="auto">
          <a:xfrm flipV="1">
            <a:off x="3687087" y="3347888"/>
            <a:ext cx="1460089" cy="414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1" name="Line 7"/>
          <p:cNvSpPr>
            <a:spLocks noChangeShapeType="1"/>
          </p:cNvSpPr>
          <p:nvPr/>
        </p:nvSpPr>
        <p:spPr bwMode="auto">
          <a:xfrm flipV="1">
            <a:off x="3687087" y="4395024"/>
            <a:ext cx="1460089" cy="414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3" name="Line 7"/>
          <p:cNvSpPr>
            <a:spLocks noChangeShapeType="1"/>
          </p:cNvSpPr>
          <p:nvPr/>
        </p:nvSpPr>
        <p:spPr bwMode="auto">
          <a:xfrm flipV="1">
            <a:off x="3687087" y="5147192"/>
            <a:ext cx="1460089" cy="414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15" name="Group 135"/>
          <p:cNvGrpSpPr/>
          <p:nvPr/>
        </p:nvGrpSpPr>
        <p:grpSpPr>
          <a:xfrm>
            <a:off x="5101112" y="2256495"/>
            <a:ext cx="4190359" cy="792163"/>
            <a:chOff x="5101112" y="2256495"/>
            <a:chExt cx="4190359" cy="792163"/>
          </a:xfrm>
        </p:grpSpPr>
        <p:sp>
          <p:nvSpPr>
            <p:cNvPr id="196" name="Rectangle 298"/>
            <p:cNvSpPr>
              <a:spLocks noChangeArrowheads="1"/>
            </p:cNvSpPr>
            <p:nvPr/>
          </p:nvSpPr>
          <p:spPr bwMode="auto">
            <a:xfrm>
              <a:off x="6754748" y="2330265"/>
              <a:ext cx="2536723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800" b="0" dirty="0" smtClean="0">
                  <a:solidFill>
                    <a:schemeClr val="accent2"/>
                  </a:solidFill>
                  <a:latin typeface="Lucida Sans Unicode"/>
                  <a:cs typeface="Arial" charset="0"/>
                </a:rPr>
                <a:t>0  0  </a:t>
              </a:r>
              <a:r>
                <a:rPr lang="de-CH" sz="2800" b="0" dirty="0" smtClean="0">
                  <a:latin typeface="Lucida Sans Unicode"/>
                  <a:cs typeface="Arial" charset="0"/>
                </a:rPr>
                <a:t>1  1  0</a:t>
              </a:r>
              <a:r>
                <a:rPr lang="de-CH" sz="2800" b="0" dirty="0" smtClean="0">
                  <a:solidFill>
                    <a:schemeClr val="accent2"/>
                  </a:solidFill>
                  <a:latin typeface="Lucida Sans Unicode"/>
                  <a:cs typeface="Arial" charset="0"/>
                </a:rPr>
                <a:t>  </a:t>
              </a:r>
              <a:endParaRPr lang="de-CH" sz="2800" b="0" baseline="-25000" dirty="0">
                <a:solidFill>
                  <a:schemeClr val="accent2"/>
                </a:solidFill>
                <a:latin typeface="Lucida Sans Unicode"/>
                <a:cs typeface="Arial" charset="0"/>
              </a:endParaRPr>
            </a:p>
          </p:txBody>
        </p:sp>
        <p:grpSp>
          <p:nvGrpSpPr>
            <p:cNvPr id="16" name="Group 204"/>
            <p:cNvGrpSpPr/>
            <p:nvPr/>
          </p:nvGrpSpPr>
          <p:grpSpPr>
            <a:xfrm>
              <a:off x="5101112" y="2256495"/>
              <a:ext cx="865187" cy="792163"/>
              <a:chOff x="5177248" y="2526481"/>
              <a:chExt cx="865187" cy="792163"/>
            </a:xfrm>
          </p:grpSpPr>
          <p:sp>
            <p:nvSpPr>
              <p:cNvPr id="199" name="Oval 91"/>
              <p:cNvSpPr>
                <a:spLocks noChangeArrowheads="1"/>
              </p:cNvSpPr>
              <p:nvPr/>
            </p:nvSpPr>
            <p:spPr bwMode="auto">
              <a:xfrm>
                <a:off x="5321710" y="2670944"/>
                <a:ext cx="576262" cy="5762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 useBgFill="1">
            <p:nvSpPr>
              <p:cNvPr id="200" name="Rectangle 92"/>
              <p:cNvSpPr>
                <a:spLocks noChangeArrowheads="1"/>
              </p:cNvSpPr>
              <p:nvPr/>
            </p:nvSpPr>
            <p:spPr bwMode="auto">
              <a:xfrm>
                <a:off x="5177248" y="2886844"/>
                <a:ext cx="865187" cy="43180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>
                  <a:cs typeface="Arial" charset="0"/>
                </a:endParaRPr>
              </a:p>
            </p:txBody>
          </p:sp>
          <p:sp>
            <p:nvSpPr>
              <p:cNvPr id="201" name="Line 93"/>
              <p:cNvSpPr>
                <a:spLocks noChangeShapeType="1"/>
              </p:cNvSpPr>
              <p:nvPr/>
            </p:nvSpPr>
            <p:spPr bwMode="auto">
              <a:xfrm flipV="1">
                <a:off x="5609048" y="252648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254" name="Rectangle 298"/>
            <p:cNvSpPr>
              <a:spLocks noChangeArrowheads="1"/>
            </p:cNvSpPr>
            <p:nvPr/>
          </p:nvSpPr>
          <p:spPr bwMode="auto">
            <a:xfrm>
              <a:off x="5943596" y="2300784"/>
              <a:ext cx="870142" cy="560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800" b="0" dirty="0" smtClean="0">
                  <a:latin typeface="Lucida Sans Unicode"/>
                  <a:cs typeface="Arial" charset="0"/>
                </a:rPr>
                <a:t>X</a:t>
              </a:r>
              <a:r>
                <a:rPr lang="en-US" sz="2800" b="0" dirty="0" smtClean="0">
                  <a:latin typeface="Lucida Sans Unicode"/>
                  <a:cs typeface="Arial" charset="0"/>
                </a:rPr>
                <a:t>’=</a:t>
              </a:r>
              <a:endParaRPr lang="de-CH" sz="2800" b="0" baseline="-25000" dirty="0">
                <a:latin typeface="Lucida Sans Unicode"/>
                <a:cs typeface="Arial" charset="0"/>
              </a:endParaRPr>
            </a:p>
          </p:txBody>
        </p:sp>
      </p:grpSp>
      <p:sp>
        <p:nvSpPr>
          <p:cNvPr id="255" name="Rectangle 298"/>
          <p:cNvSpPr>
            <a:spLocks noChangeArrowheads="1"/>
          </p:cNvSpPr>
          <p:nvPr/>
        </p:nvSpPr>
        <p:spPr bwMode="auto">
          <a:xfrm>
            <a:off x="235986" y="4675271"/>
            <a:ext cx="2300748" cy="56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f(</a:t>
            </a:r>
            <a:r>
              <a:rPr lang="en-US" sz="2800" b="0" dirty="0" smtClean="0">
                <a:latin typeface="Lucida Sans Unicode"/>
                <a:cs typeface="Arial" charset="0"/>
              </a:rPr>
              <a:t>X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)</a:t>
            </a:r>
            <a:r>
              <a:rPr lang="en-US" sz="2800" b="0" dirty="0" smtClean="0">
                <a:latin typeface="Lucida Sans Unicode"/>
                <a:cs typeface="Arial" charset="0"/>
              </a:rPr>
              <a:t> </a:t>
            </a:r>
            <a:r>
              <a:rPr lang="en-US" sz="2800" b="0" dirty="0" smtClean="0">
                <a:latin typeface="cmsy10"/>
                <a:cs typeface="Arial" charset="0"/>
              </a:rPr>
              <a:t>©</a:t>
            </a:r>
            <a:r>
              <a:rPr lang="en-US" sz="2800" b="0" dirty="0" smtClean="0">
                <a:latin typeface="Lucida Sans Unicode"/>
                <a:cs typeface="Arial" charset="0"/>
              </a:rPr>
              <a:t> 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g(</a:t>
            </a:r>
            <a:r>
              <a:rPr lang="en-US" sz="28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W’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)</a:t>
            </a:r>
            <a:endParaRPr lang="de-CH" sz="2800" b="0" baseline="-25000" dirty="0">
              <a:solidFill>
                <a:srgbClr val="00B050"/>
              </a:solidFill>
              <a:latin typeface="Lucida Sans Unicode"/>
              <a:cs typeface="Arial" charset="0"/>
            </a:endParaRPr>
          </a:p>
        </p:txBody>
      </p:sp>
      <p:sp>
        <p:nvSpPr>
          <p:cNvPr id="256" name="Rectangle 298"/>
          <p:cNvSpPr>
            <a:spLocks noChangeArrowheads="1"/>
          </p:cNvSpPr>
          <p:nvPr/>
        </p:nvSpPr>
        <p:spPr bwMode="auto">
          <a:xfrm>
            <a:off x="707905" y="1533852"/>
            <a:ext cx="3392116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latin typeface="Lucida Sans Unicode"/>
                <a:cs typeface="Arial" charset="0"/>
              </a:rPr>
              <a:t>X= 0  1  1  1  0</a:t>
            </a:r>
            <a:r>
              <a:rPr lang="de-CH" sz="2800" b="0" dirty="0" smtClean="0">
                <a:solidFill>
                  <a:schemeClr val="accent2"/>
                </a:solidFill>
                <a:latin typeface="Lucida Sans Unicode"/>
                <a:cs typeface="Arial" charset="0"/>
              </a:rPr>
              <a:t>  </a:t>
            </a:r>
            <a:endParaRPr lang="de-CH" sz="2800" b="0" baseline="-25000" dirty="0">
              <a:solidFill>
                <a:schemeClr val="accent2"/>
              </a:solidFill>
              <a:latin typeface="Lucida Sans Unicode"/>
              <a:cs typeface="Arial" charset="0"/>
            </a:endParaRPr>
          </a:p>
        </p:txBody>
      </p:sp>
      <p:grpSp>
        <p:nvGrpSpPr>
          <p:cNvPr id="17" name="Group 256"/>
          <p:cNvGrpSpPr/>
          <p:nvPr/>
        </p:nvGrpSpPr>
        <p:grpSpPr>
          <a:xfrm>
            <a:off x="1308542" y="2019265"/>
            <a:ext cx="2210615" cy="446549"/>
            <a:chOff x="1190582" y="2771432"/>
            <a:chExt cx="2210615" cy="446549"/>
          </a:xfrm>
        </p:grpSpPr>
        <p:grpSp>
          <p:nvGrpSpPr>
            <p:cNvPr id="18" name="Group 969"/>
            <p:cNvGrpSpPr>
              <a:grpSpLocks/>
            </p:cNvGrpSpPr>
            <p:nvPr/>
          </p:nvGrpSpPr>
          <p:grpSpPr bwMode="auto">
            <a:xfrm>
              <a:off x="1190582" y="2786181"/>
              <a:ext cx="431800" cy="431800"/>
              <a:chOff x="1381" y="2477"/>
              <a:chExt cx="318" cy="318"/>
            </a:xfrm>
          </p:grpSpPr>
          <p:sp>
            <p:nvSpPr>
              <p:cNvPr id="275" name="Oval 970"/>
              <p:cNvSpPr>
                <a:spLocks noChangeArrowheads="1"/>
              </p:cNvSpPr>
              <p:nvPr/>
            </p:nvSpPr>
            <p:spPr bwMode="auto">
              <a:xfrm rot="2700000">
                <a:off x="1381" y="2477"/>
                <a:ext cx="318" cy="31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76" name="Line 971"/>
              <p:cNvSpPr>
                <a:spLocks noChangeShapeType="1"/>
              </p:cNvSpPr>
              <p:nvPr/>
            </p:nvSpPr>
            <p:spPr bwMode="auto">
              <a:xfrm rot="13500000">
                <a:off x="1548" y="2495"/>
                <a:ext cx="0" cy="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77" name="Line 972"/>
              <p:cNvSpPr>
                <a:spLocks noChangeShapeType="1"/>
              </p:cNvSpPr>
              <p:nvPr/>
            </p:nvSpPr>
            <p:spPr bwMode="auto">
              <a:xfrm rot="8100000">
                <a:off x="1531" y="2493"/>
                <a:ext cx="4" cy="26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9" name="Group 977"/>
            <p:cNvGrpSpPr>
              <a:grpSpLocks/>
            </p:cNvGrpSpPr>
            <p:nvPr/>
          </p:nvGrpSpPr>
          <p:grpSpPr bwMode="auto">
            <a:xfrm>
              <a:off x="1635286" y="2771432"/>
              <a:ext cx="431800" cy="431800"/>
              <a:chOff x="204" y="1344"/>
              <a:chExt cx="272" cy="272"/>
            </a:xfrm>
          </p:grpSpPr>
          <p:sp>
            <p:nvSpPr>
              <p:cNvPr id="272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73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74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0" name="Group 977"/>
            <p:cNvGrpSpPr>
              <a:grpSpLocks/>
            </p:cNvGrpSpPr>
            <p:nvPr/>
          </p:nvGrpSpPr>
          <p:grpSpPr bwMode="auto">
            <a:xfrm>
              <a:off x="2969397" y="2771432"/>
              <a:ext cx="431800" cy="431800"/>
              <a:chOff x="204" y="1344"/>
              <a:chExt cx="272" cy="272"/>
            </a:xfrm>
          </p:grpSpPr>
          <p:sp>
            <p:nvSpPr>
              <p:cNvPr id="269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70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71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1" name="Group 969"/>
            <p:cNvGrpSpPr>
              <a:grpSpLocks/>
            </p:cNvGrpSpPr>
            <p:nvPr/>
          </p:nvGrpSpPr>
          <p:grpSpPr bwMode="auto">
            <a:xfrm>
              <a:off x="2079990" y="2771432"/>
              <a:ext cx="431800" cy="431800"/>
              <a:chOff x="1381" y="2477"/>
              <a:chExt cx="318" cy="318"/>
            </a:xfrm>
          </p:grpSpPr>
          <p:sp>
            <p:nvSpPr>
              <p:cNvPr id="266" name="Oval 970"/>
              <p:cNvSpPr>
                <a:spLocks noChangeArrowheads="1"/>
              </p:cNvSpPr>
              <p:nvPr/>
            </p:nvSpPr>
            <p:spPr bwMode="auto">
              <a:xfrm rot="2700000">
                <a:off x="1381" y="2477"/>
                <a:ext cx="318" cy="31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67" name="Line 971"/>
              <p:cNvSpPr>
                <a:spLocks noChangeShapeType="1"/>
              </p:cNvSpPr>
              <p:nvPr/>
            </p:nvSpPr>
            <p:spPr bwMode="auto">
              <a:xfrm rot="13500000">
                <a:off x="1548" y="2495"/>
                <a:ext cx="0" cy="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68" name="Line 972"/>
              <p:cNvSpPr>
                <a:spLocks noChangeShapeType="1"/>
              </p:cNvSpPr>
              <p:nvPr/>
            </p:nvSpPr>
            <p:spPr bwMode="auto">
              <a:xfrm rot="8100000">
                <a:off x="1531" y="2493"/>
                <a:ext cx="4" cy="26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2" name="Group 977"/>
            <p:cNvGrpSpPr>
              <a:grpSpLocks/>
            </p:cNvGrpSpPr>
            <p:nvPr/>
          </p:nvGrpSpPr>
          <p:grpSpPr bwMode="auto">
            <a:xfrm>
              <a:off x="2524694" y="2771432"/>
              <a:ext cx="431800" cy="431800"/>
              <a:chOff x="204" y="1344"/>
              <a:chExt cx="272" cy="272"/>
            </a:xfrm>
          </p:grpSpPr>
          <p:sp>
            <p:nvSpPr>
              <p:cNvPr id="263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64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65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grpSp>
        <p:nvGrpSpPr>
          <p:cNvPr id="23" name="Group 325"/>
          <p:cNvGrpSpPr/>
          <p:nvPr/>
        </p:nvGrpSpPr>
        <p:grpSpPr>
          <a:xfrm>
            <a:off x="117994" y="2697692"/>
            <a:ext cx="3445429" cy="561717"/>
            <a:chOff x="117994" y="2697692"/>
            <a:chExt cx="3445429" cy="561717"/>
          </a:xfrm>
        </p:grpSpPr>
        <p:sp>
          <p:nvSpPr>
            <p:cNvPr id="279" name="Rectangle 298"/>
            <p:cNvSpPr>
              <a:spLocks noChangeArrowheads="1"/>
            </p:cNvSpPr>
            <p:nvPr/>
          </p:nvSpPr>
          <p:spPr bwMode="auto">
            <a:xfrm>
              <a:off x="117994" y="2698991"/>
              <a:ext cx="3392117" cy="560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800" b="0" dirty="0" smtClean="0">
                  <a:latin typeface="Lucida Sans Unicode"/>
                  <a:cs typeface="Arial" charset="0"/>
                </a:rPr>
                <a:t>C(</a:t>
              </a:r>
              <a:r>
                <a:rPr lang="de-CH" sz="2800" b="0" dirty="0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W‘</a:t>
              </a:r>
              <a:r>
                <a:rPr lang="de-CH" sz="2800" b="0" dirty="0" smtClean="0">
                  <a:latin typeface="Lucida Sans Unicode"/>
                  <a:cs typeface="Arial" charset="0"/>
                </a:rPr>
                <a:t>)=</a:t>
              </a:r>
              <a:endParaRPr lang="de-CH" sz="2800" b="0" baseline="-25000" dirty="0">
                <a:latin typeface="Lucida Sans Unicode"/>
                <a:cs typeface="Arial" charset="0"/>
              </a:endParaRPr>
            </a:p>
          </p:txBody>
        </p:sp>
        <p:grpSp>
          <p:nvGrpSpPr>
            <p:cNvPr id="24" name="Group 279"/>
            <p:cNvGrpSpPr/>
            <p:nvPr/>
          </p:nvGrpSpPr>
          <p:grpSpPr>
            <a:xfrm>
              <a:off x="1310476" y="2697692"/>
              <a:ext cx="2252947" cy="446548"/>
              <a:chOff x="6162702" y="1709549"/>
              <a:chExt cx="2252947" cy="446548"/>
            </a:xfrm>
          </p:grpSpPr>
          <p:grpSp>
            <p:nvGrpSpPr>
              <p:cNvPr id="25" name="Group 969"/>
              <p:cNvGrpSpPr>
                <a:grpSpLocks/>
              </p:cNvGrpSpPr>
              <p:nvPr/>
            </p:nvGrpSpPr>
            <p:grpSpPr bwMode="auto">
              <a:xfrm>
                <a:off x="6617989" y="1709549"/>
                <a:ext cx="431800" cy="431800"/>
                <a:chOff x="1381" y="2477"/>
                <a:chExt cx="318" cy="318"/>
              </a:xfrm>
            </p:grpSpPr>
            <p:sp>
              <p:nvSpPr>
                <p:cNvPr id="298" name="Oval 970"/>
                <p:cNvSpPr>
                  <a:spLocks noChangeArrowheads="1"/>
                </p:cNvSpPr>
                <p:nvPr/>
              </p:nvSpPr>
              <p:spPr bwMode="auto">
                <a:xfrm rot="2700000">
                  <a:off x="1381" y="2477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99" name="Line 971"/>
                <p:cNvSpPr>
                  <a:spLocks noChangeShapeType="1"/>
                </p:cNvSpPr>
                <p:nvPr/>
              </p:nvSpPr>
              <p:spPr bwMode="auto">
                <a:xfrm rot="13500000">
                  <a:off x="1548" y="2495"/>
                  <a:ext cx="0" cy="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300" name="Line 972"/>
                <p:cNvSpPr>
                  <a:spLocks noChangeShapeType="1"/>
                </p:cNvSpPr>
                <p:nvPr/>
              </p:nvSpPr>
              <p:spPr bwMode="auto">
                <a:xfrm rot="8100000">
                  <a:off x="1531" y="2493"/>
                  <a:ext cx="4" cy="267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977"/>
              <p:cNvGrpSpPr>
                <a:grpSpLocks/>
              </p:cNvGrpSpPr>
              <p:nvPr/>
            </p:nvGrpSpPr>
            <p:grpSpPr bwMode="auto">
              <a:xfrm>
                <a:off x="6162702" y="1724297"/>
                <a:ext cx="431800" cy="431800"/>
                <a:chOff x="204" y="1344"/>
                <a:chExt cx="272" cy="272"/>
              </a:xfrm>
            </p:grpSpPr>
            <p:sp>
              <p:nvSpPr>
                <p:cNvPr id="295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96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97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977"/>
              <p:cNvGrpSpPr>
                <a:grpSpLocks/>
              </p:cNvGrpSpPr>
              <p:nvPr/>
            </p:nvGrpSpPr>
            <p:grpSpPr bwMode="auto">
              <a:xfrm>
                <a:off x="7983849" y="1724297"/>
                <a:ext cx="431800" cy="431800"/>
                <a:chOff x="204" y="1344"/>
                <a:chExt cx="272" cy="272"/>
              </a:xfrm>
            </p:grpSpPr>
            <p:sp>
              <p:nvSpPr>
                <p:cNvPr id="292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93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94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969"/>
              <p:cNvGrpSpPr>
                <a:grpSpLocks/>
              </p:cNvGrpSpPr>
              <p:nvPr/>
            </p:nvGrpSpPr>
            <p:grpSpPr bwMode="auto">
              <a:xfrm>
                <a:off x="7073276" y="1724297"/>
                <a:ext cx="431800" cy="431800"/>
                <a:chOff x="1381" y="2477"/>
                <a:chExt cx="318" cy="318"/>
              </a:xfrm>
            </p:grpSpPr>
            <p:sp>
              <p:nvSpPr>
                <p:cNvPr id="289" name="Oval 970"/>
                <p:cNvSpPr>
                  <a:spLocks noChangeArrowheads="1"/>
                </p:cNvSpPr>
                <p:nvPr/>
              </p:nvSpPr>
              <p:spPr bwMode="auto">
                <a:xfrm rot="2700000">
                  <a:off x="1381" y="2477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90" name="Line 971"/>
                <p:cNvSpPr>
                  <a:spLocks noChangeShapeType="1"/>
                </p:cNvSpPr>
                <p:nvPr/>
              </p:nvSpPr>
              <p:spPr bwMode="auto">
                <a:xfrm rot="13500000">
                  <a:off x="1548" y="2495"/>
                  <a:ext cx="0" cy="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91" name="Line 972"/>
                <p:cNvSpPr>
                  <a:spLocks noChangeShapeType="1"/>
                </p:cNvSpPr>
                <p:nvPr/>
              </p:nvSpPr>
              <p:spPr bwMode="auto">
                <a:xfrm rot="8100000">
                  <a:off x="1531" y="2493"/>
                  <a:ext cx="4" cy="267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977"/>
              <p:cNvGrpSpPr>
                <a:grpSpLocks/>
              </p:cNvGrpSpPr>
              <p:nvPr/>
            </p:nvGrpSpPr>
            <p:grpSpPr bwMode="auto">
              <a:xfrm>
                <a:off x="7528563" y="1724297"/>
                <a:ext cx="431800" cy="431800"/>
                <a:chOff x="204" y="1344"/>
                <a:chExt cx="272" cy="272"/>
              </a:xfrm>
            </p:grpSpPr>
            <p:sp>
              <p:nvSpPr>
                <p:cNvPr id="286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87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88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01" name="Rectangle 298"/>
          <p:cNvSpPr>
            <a:spLocks noChangeArrowheads="1"/>
          </p:cNvSpPr>
          <p:nvPr/>
        </p:nvSpPr>
        <p:spPr bwMode="auto">
          <a:xfrm>
            <a:off x="6058147" y="5464311"/>
            <a:ext cx="2644385" cy="59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800" b="0" dirty="0" smtClean="0">
                <a:latin typeface="Lucida Sans Unicode"/>
                <a:cs typeface="Arial" charset="0"/>
              </a:rPr>
              <a:t>=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 f(</a:t>
            </a:r>
            <a:r>
              <a:rPr lang="en-US" sz="2800" b="0" dirty="0" smtClean="0">
                <a:latin typeface="Lucida Sans Unicode"/>
                <a:cs typeface="Arial" charset="0"/>
              </a:rPr>
              <a:t>X’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)</a:t>
            </a:r>
            <a:r>
              <a:rPr lang="en-US" sz="2800" b="0" dirty="0" smtClean="0">
                <a:latin typeface="Lucida Sans Unicode"/>
                <a:cs typeface="Arial" charset="0"/>
              </a:rPr>
              <a:t> </a:t>
            </a:r>
            <a:r>
              <a:rPr lang="en-US" sz="2800" b="0" dirty="0" smtClean="0">
                <a:latin typeface="cmsy10"/>
                <a:cs typeface="Arial" charset="0"/>
              </a:rPr>
              <a:t>©</a:t>
            </a:r>
            <a:r>
              <a:rPr lang="en-US" sz="2800" b="0" dirty="0" smtClean="0">
                <a:latin typeface="Lucida Sans Unicode"/>
                <a:cs typeface="Arial" charset="0"/>
              </a:rPr>
              <a:t> 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g(</a:t>
            </a:r>
            <a:r>
              <a:rPr lang="en-US" sz="2800" b="0" dirty="0" smtClean="0">
                <a:solidFill>
                  <a:schemeClr val="accent2"/>
                </a:solidFill>
                <a:latin typeface="Lucida Sans Unicode"/>
                <a:cs typeface="Arial" charset="0"/>
              </a:rPr>
              <a:t>W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) </a:t>
            </a:r>
            <a:endParaRPr lang="de-CH" sz="2800" b="0" baseline="-25000" dirty="0">
              <a:solidFill>
                <a:srgbClr val="00B050"/>
              </a:solidFill>
              <a:latin typeface="Lucida Sans Unicode"/>
              <a:cs typeface="Arial" charset="0"/>
            </a:endParaRPr>
          </a:p>
        </p:txBody>
      </p:sp>
      <p:sp>
        <p:nvSpPr>
          <p:cNvPr id="302" name="Rectangle 9"/>
          <p:cNvSpPr>
            <a:spLocks noChangeArrowheads="1"/>
          </p:cNvSpPr>
          <p:nvPr/>
        </p:nvSpPr>
        <p:spPr bwMode="auto">
          <a:xfrm>
            <a:off x="3182015" y="6094413"/>
            <a:ext cx="5106579" cy="60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60000"/>
              <a:buFont typeface="Wingdings" pitchFamily="2" charset="2"/>
              <a:buChar char="ü"/>
            </a:pPr>
            <a:r>
              <a:rPr lang="en-US" sz="2400" b="0" dirty="0" smtClean="0">
                <a:cs typeface="Arial" charset="0"/>
              </a:rPr>
              <a:t>secure against unbounded Alice</a:t>
            </a:r>
            <a:endParaRPr lang="en-US" sz="2400" b="0" dirty="0">
              <a:cs typeface="Arial" charset="0"/>
            </a:endParaRPr>
          </a:p>
        </p:txBody>
      </p:sp>
      <p:grpSp>
        <p:nvGrpSpPr>
          <p:cNvPr id="30" name="Group 304"/>
          <p:cNvGrpSpPr/>
          <p:nvPr/>
        </p:nvGrpSpPr>
        <p:grpSpPr>
          <a:xfrm>
            <a:off x="1308542" y="2019265"/>
            <a:ext cx="2210615" cy="446549"/>
            <a:chOff x="1190582" y="2771432"/>
            <a:chExt cx="2210615" cy="446549"/>
          </a:xfrm>
        </p:grpSpPr>
        <p:grpSp>
          <p:nvGrpSpPr>
            <p:cNvPr id="31" name="Group 969"/>
            <p:cNvGrpSpPr>
              <a:grpSpLocks/>
            </p:cNvGrpSpPr>
            <p:nvPr/>
          </p:nvGrpSpPr>
          <p:grpSpPr bwMode="auto">
            <a:xfrm>
              <a:off x="1190582" y="2786181"/>
              <a:ext cx="431800" cy="431800"/>
              <a:chOff x="1381" y="2477"/>
              <a:chExt cx="318" cy="318"/>
            </a:xfrm>
          </p:grpSpPr>
          <p:sp>
            <p:nvSpPr>
              <p:cNvPr id="323" name="Oval 970"/>
              <p:cNvSpPr>
                <a:spLocks noChangeArrowheads="1"/>
              </p:cNvSpPr>
              <p:nvPr/>
            </p:nvSpPr>
            <p:spPr bwMode="auto">
              <a:xfrm rot="2700000">
                <a:off x="1381" y="2477"/>
                <a:ext cx="318" cy="31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24" name="Line 971"/>
              <p:cNvSpPr>
                <a:spLocks noChangeShapeType="1"/>
              </p:cNvSpPr>
              <p:nvPr/>
            </p:nvSpPr>
            <p:spPr bwMode="auto">
              <a:xfrm rot="13500000">
                <a:off x="1548" y="2495"/>
                <a:ext cx="0" cy="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25" name="Line 972"/>
              <p:cNvSpPr>
                <a:spLocks noChangeShapeType="1"/>
              </p:cNvSpPr>
              <p:nvPr/>
            </p:nvSpPr>
            <p:spPr bwMode="auto">
              <a:xfrm rot="8100000">
                <a:off x="1531" y="2493"/>
                <a:ext cx="4" cy="26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24" name="Group 977"/>
            <p:cNvGrpSpPr>
              <a:grpSpLocks/>
            </p:cNvGrpSpPr>
            <p:nvPr/>
          </p:nvGrpSpPr>
          <p:grpSpPr bwMode="auto">
            <a:xfrm>
              <a:off x="1635286" y="2771432"/>
              <a:ext cx="431800" cy="431800"/>
              <a:chOff x="204" y="1344"/>
              <a:chExt cx="272" cy="272"/>
            </a:xfrm>
          </p:grpSpPr>
          <p:sp>
            <p:nvSpPr>
              <p:cNvPr id="320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21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22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25" name="Group 977"/>
            <p:cNvGrpSpPr>
              <a:grpSpLocks/>
            </p:cNvGrpSpPr>
            <p:nvPr/>
          </p:nvGrpSpPr>
          <p:grpSpPr bwMode="auto">
            <a:xfrm>
              <a:off x="2969397" y="2771432"/>
              <a:ext cx="431800" cy="431800"/>
              <a:chOff x="204" y="1344"/>
              <a:chExt cx="272" cy="272"/>
            </a:xfrm>
          </p:grpSpPr>
          <p:sp>
            <p:nvSpPr>
              <p:cNvPr id="317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18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19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26" name="Group 969"/>
            <p:cNvGrpSpPr>
              <a:grpSpLocks/>
            </p:cNvGrpSpPr>
            <p:nvPr/>
          </p:nvGrpSpPr>
          <p:grpSpPr bwMode="auto">
            <a:xfrm>
              <a:off x="2079990" y="2771432"/>
              <a:ext cx="431800" cy="431800"/>
              <a:chOff x="1381" y="2477"/>
              <a:chExt cx="318" cy="318"/>
            </a:xfrm>
          </p:grpSpPr>
          <p:sp>
            <p:nvSpPr>
              <p:cNvPr id="314" name="Oval 970"/>
              <p:cNvSpPr>
                <a:spLocks noChangeArrowheads="1"/>
              </p:cNvSpPr>
              <p:nvPr/>
            </p:nvSpPr>
            <p:spPr bwMode="auto">
              <a:xfrm rot="2700000">
                <a:off x="1381" y="2477"/>
                <a:ext cx="318" cy="31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15" name="Line 971"/>
              <p:cNvSpPr>
                <a:spLocks noChangeShapeType="1"/>
              </p:cNvSpPr>
              <p:nvPr/>
            </p:nvSpPr>
            <p:spPr bwMode="auto">
              <a:xfrm rot="13500000">
                <a:off x="1548" y="2495"/>
                <a:ext cx="0" cy="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16" name="Line 972"/>
              <p:cNvSpPr>
                <a:spLocks noChangeShapeType="1"/>
              </p:cNvSpPr>
              <p:nvPr/>
            </p:nvSpPr>
            <p:spPr bwMode="auto">
              <a:xfrm rot="8100000">
                <a:off x="1531" y="2493"/>
                <a:ext cx="4" cy="26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27" name="Group 977"/>
            <p:cNvGrpSpPr>
              <a:grpSpLocks/>
            </p:cNvGrpSpPr>
            <p:nvPr/>
          </p:nvGrpSpPr>
          <p:grpSpPr bwMode="auto">
            <a:xfrm>
              <a:off x="2524694" y="2771432"/>
              <a:ext cx="431800" cy="431800"/>
              <a:chOff x="204" y="1344"/>
              <a:chExt cx="272" cy="272"/>
            </a:xfrm>
          </p:grpSpPr>
          <p:sp>
            <p:nvSpPr>
              <p:cNvPr id="311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12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13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sp>
        <p:nvSpPr>
          <p:cNvPr id="327" name="Rectangle 326"/>
          <p:cNvSpPr/>
          <p:nvPr/>
        </p:nvSpPr>
        <p:spPr>
          <a:xfrm>
            <a:off x="1371600" y="781664"/>
            <a:ext cx="309716" cy="3008671"/>
          </a:xfrm>
          <a:prstGeom prst="rect">
            <a:avLst/>
          </a:prstGeom>
          <a:solidFill>
            <a:srgbClr val="2DA2BF">
              <a:alpha val="65882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814050" y="781664"/>
            <a:ext cx="309717" cy="3023420"/>
          </a:xfrm>
          <a:prstGeom prst="rect">
            <a:avLst/>
          </a:prstGeom>
          <a:solidFill>
            <a:srgbClr val="2DA2BF">
              <a:alpha val="65882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6813755" y="781664"/>
            <a:ext cx="294968" cy="2639961"/>
          </a:xfrm>
          <a:prstGeom prst="rect">
            <a:avLst/>
          </a:prstGeom>
          <a:solidFill>
            <a:srgbClr val="2DA2BF">
              <a:alpha val="65882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7256207" y="781664"/>
            <a:ext cx="294968" cy="2639961"/>
          </a:xfrm>
          <a:prstGeom prst="rect">
            <a:avLst/>
          </a:prstGeom>
          <a:solidFill>
            <a:srgbClr val="2DA2BF">
              <a:alpha val="65882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5475969" y="3838694"/>
            <a:ext cx="570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g </a:t>
            </a:r>
            <a:endParaRPr lang="en-US" dirty="0"/>
          </a:p>
        </p:txBody>
      </p:sp>
      <p:sp>
        <p:nvSpPr>
          <p:cNvPr id="149" name="Rectangle 298"/>
          <p:cNvSpPr>
            <a:spLocks noChangeArrowheads="1"/>
          </p:cNvSpPr>
          <p:nvPr/>
        </p:nvSpPr>
        <p:spPr bwMode="auto">
          <a:xfrm>
            <a:off x="72277" y="3481132"/>
            <a:ext cx="3265283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two-univ hash fct</a:t>
            </a:r>
            <a:endParaRPr lang="de-CH" sz="2800" b="0" baseline="-25000" dirty="0">
              <a:solidFill>
                <a:srgbClr val="00B050"/>
              </a:solidFill>
              <a:latin typeface="Lucida Sans Unicode"/>
              <a:cs typeface="Arial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5461220" y="3838694"/>
            <a:ext cx="570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g </a:t>
            </a:r>
            <a:endParaRPr lang="en-US" dirty="0"/>
          </a:p>
        </p:txBody>
      </p:sp>
      <p:sp>
        <p:nvSpPr>
          <p:cNvPr id="142" name="Rectangle 298"/>
          <p:cNvSpPr>
            <a:spLocks noChangeArrowheads="1"/>
          </p:cNvSpPr>
          <p:nvPr/>
        </p:nvSpPr>
        <p:spPr bwMode="auto">
          <a:xfrm>
            <a:off x="6135340" y="5309429"/>
            <a:ext cx="44243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latin typeface="Lucida Sans Unicode"/>
                <a:cs typeface="Arial" charset="0"/>
              </a:rPr>
              <a:t>?</a:t>
            </a:r>
            <a:endParaRPr lang="de-CH" sz="2400" b="0" baseline="-25000" dirty="0">
              <a:latin typeface="Lucida Sans Unicode"/>
              <a:cs typeface="Arial" charset="0"/>
            </a:endParaRPr>
          </a:p>
        </p:txBody>
      </p:sp>
      <p:sp>
        <p:nvSpPr>
          <p:cNvPr id="141" name="Rectangle 298"/>
          <p:cNvSpPr>
            <a:spLocks noChangeArrowheads="1"/>
          </p:cNvSpPr>
          <p:nvPr/>
        </p:nvSpPr>
        <p:spPr bwMode="auto">
          <a:xfrm>
            <a:off x="0" y="1932058"/>
            <a:ext cx="1032387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W=?</a:t>
            </a:r>
            <a:endParaRPr lang="de-CH" sz="3200" b="0" baseline="-25000" dirty="0">
              <a:solidFill>
                <a:srgbClr val="0000FF"/>
              </a:solidFill>
              <a:latin typeface="Lucida Sans Unicode"/>
              <a:cs typeface="Arial" charset="0"/>
            </a:endParaRPr>
          </a:p>
        </p:txBody>
      </p:sp>
      <p:grpSp>
        <p:nvGrpSpPr>
          <p:cNvPr id="143" name="Group 401"/>
          <p:cNvGrpSpPr>
            <a:grpSpLocks noChangeAspect="1"/>
          </p:cNvGrpSpPr>
          <p:nvPr/>
        </p:nvGrpSpPr>
        <p:grpSpPr bwMode="auto">
          <a:xfrm>
            <a:off x="427703" y="677461"/>
            <a:ext cx="825910" cy="957530"/>
            <a:chOff x="1066" y="73"/>
            <a:chExt cx="3284" cy="3948"/>
          </a:xfrm>
        </p:grpSpPr>
        <p:sp>
          <p:nvSpPr>
            <p:cNvPr id="144" name="AutoShape 402"/>
            <p:cNvSpPr>
              <a:spLocks noChangeAspect="1" noChangeArrowheads="1" noTextEdit="1"/>
            </p:cNvSpPr>
            <p:nvPr/>
          </p:nvSpPr>
          <p:spPr bwMode="auto">
            <a:xfrm>
              <a:off x="1066" y="210"/>
              <a:ext cx="3098" cy="3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03"/>
            <p:cNvSpPr>
              <a:spLocks noChangeAspect="1"/>
            </p:cNvSpPr>
            <p:nvPr/>
          </p:nvSpPr>
          <p:spPr bwMode="auto">
            <a:xfrm>
              <a:off x="1101" y="241"/>
              <a:ext cx="3001" cy="3733"/>
            </a:xfrm>
            <a:custGeom>
              <a:avLst/>
              <a:gdLst/>
              <a:ahLst/>
              <a:cxnLst>
                <a:cxn ang="0">
                  <a:pos x="2234" y="229"/>
                </a:cxn>
                <a:cxn ang="0">
                  <a:pos x="2391" y="389"/>
                </a:cxn>
                <a:cxn ang="0">
                  <a:pos x="2538" y="583"/>
                </a:cxn>
                <a:cxn ang="0">
                  <a:pos x="2567" y="565"/>
                </a:cxn>
                <a:cxn ang="0">
                  <a:pos x="2593" y="543"/>
                </a:cxn>
                <a:cxn ang="0">
                  <a:pos x="2617" y="563"/>
                </a:cxn>
                <a:cxn ang="0">
                  <a:pos x="2589" y="611"/>
                </a:cxn>
                <a:cxn ang="0">
                  <a:pos x="2568" y="660"/>
                </a:cxn>
                <a:cxn ang="0">
                  <a:pos x="2635" y="669"/>
                </a:cxn>
                <a:cxn ang="0">
                  <a:pos x="2734" y="657"/>
                </a:cxn>
                <a:cxn ang="0">
                  <a:pos x="2819" y="691"/>
                </a:cxn>
                <a:cxn ang="0">
                  <a:pos x="2789" y="724"/>
                </a:cxn>
                <a:cxn ang="0">
                  <a:pos x="2746" y="745"/>
                </a:cxn>
                <a:cxn ang="0">
                  <a:pos x="2728" y="773"/>
                </a:cxn>
                <a:cxn ang="0">
                  <a:pos x="2751" y="781"/>
                </a:cxn>
                <a:cxn ang="0">
                  <a:pos x="2852" y="896"/>
                </a:cxn>
                <a:cxn ang="0">
                  <a:pos x="2991" y="1317"/>
                </a:cxn>
                <a:cxn ang="0">
                  <a:pos x="2976" y="1773"/>
                </a:cxn>
                <a:cxn ang="0">
                  <a:pos x="2914" y="2008"/>
                </a:cxn>
                <a:cxn ang="0">
                  <a:pos x="2852" y="2132"/>
                </a:cxn>
                <a:cxn ang="0">
                  <a:pos x="2819" y="2268"/>
                </a:cxn>
                <a:cxn ang="0">
                  <a:pos x="2773" y="2396"/>
                </a:cxn>
                <a:cxn ang="0">
                  <a:pos x="2712" y="2515"/>
                </a:cxn>
                <a:cxn ang="0">
                  <a:pos x="2651" y="2634"/>
                </a:cxn>
                <a:cxn ang="0">
                  <a:pos x="2614" y="2771"/>
                </a:cxn>
                <a:cxn ang="0">
                  <a:pos x="2558" y="2898"/>
                </a:cxn>
                <a:cxn ang="0">
                  <a:pos x="2445" y="3061"/>
                </a:cxn>
                <a:cxn ang="0">
                  <a:pos x="2262" y="3164"/>
                </a:cxn>
                <a:cxn ang="0">
                  <a:pos x="2059" y="3194"/>
                </a:cxn>
                <a:cxn ang="0">
                  <a:pos x="1988" y="3274"/>
                </a:cxn>
                <a:cxn ang="0">
                  <a:pos x="1925" y="3365"/>
                </a:cxn>
                <a:cxn ang="0">
                  <a:pos x="1842" y="3477"/>
                </a:cxn>
                <a:cxn ang="0">
                  <a:pos x="1697" y="3629"/>
                </a:cxn>
                <a:cxn ang="0">
                  <a:pos x="1526" y="3751"/>
                </a:cxn>
                <a:cxn ang="0">
                  <a:pos x="1240" y="3725"/>
                </a:cxn>
                <a:cxn ang="0">
                  <a:pos x="976" y="3491"/>
                </a:cxn>
                <a:cxn ang="0">
                  <a:pos x="791" y="3172"/>
                </a:cxn>
                <a:cxn ang="0">
                  <a:pos x="724" y="3220"/>
                </a:cxn>
                <a:cxn ang="0">
                  <a:pos x="653" y="3248"/>
                </a:cxn>
                <a:cxn ang="0">
                  <a:pos x="588" y="3248"/>
                </a:cxn>
                <a:cxn ang="0">
                  <a:pos x="542" y="3242"/>
                </a:cxn>
                <a:cxn ang="0">
                  <a:pos x="508" y="3212"/>
                </a:cxn>
                <a:cxn ang="0">
                  <a:pos x="410" y="3172"/>
                </a:cxn>
                <a:cxn ang="0">
                  <a:pos x="282" y="3100"/>
                </a:cxn>
                <a:cxn ang="0">
                  <a:pos x="184" y="2985"/>
                </a:cxn>
                <a:cxn ang="0">
                  <a:pos x="124" y="2836"/>
                </a:cxn>
                <a:cxn ang="0">
                  <a:pos x="113" y="2677"/>
                </a:cxn>
                <a:cxn ang="0">
                  <a:pos x="111" y="2512"/>
                </a:cxn>
                <a:cxn ang="0">
                  <a:pos x="23" y="2294"/>
                </a:cxn>
                <a:cxn ang="0">
                  <a:pos x="3" y="2053"/>
                </a:cxn>
                <a:cxn ang="0">
                  <a:pos x="45" y="1905"/>
                </a:cxn>
                <a:cxn ang="0">
                  <a:pos x="40" y="1801"/>
                </a:cxn>
                <a:cxn ang="0">
                  <a:pos x="11" y="1697"/>
                </a:cxn>
                <a:cxn ang="0">
                  <a:pos x="20" y="1392"/>
                </a:cxn>
                <a:cxn ang="0">
                  <a:pos x="107" y="1115"/>
                </a:cxn>
                <a:cxn ang="0">
                  <a:pos x="245" y="893"/>
                </a:cxn>
                <a:cxn ang="0">
                  <a:pos x="347" y="703"/>
                </a:cxn>
                <a:cxn ang="0">
                  <a:pos x="471" y="527"/>
                </a:cxn>
                <a:cxn ang="0">
                  <a:pos x="685" y="296"/>
                </a:cxn>
                <a:cxn ang="0">
                  <a:pos x="989" y="101"/>
                </a:cxn>
                <a:cxn ang="0">
                  <a:pos x="1332" y="4"/>
                </a:cxn>
                <a:cxn ang="0">
                  <a:pos x="1634" y="7"/>
                </a:cxn>
                <a:cxn ang="0">
                  <a:pos x="1921" y="65"/>
                </a:cxn>
              </a:cxnLst>
              <a:rect l="0" t="0" r="r" b="b"/>
              <a:pathLst>
                <a:path w="3001" h="3780">
                  <a:moveTo>
                    <a:pt x="2098" y="148"/>
                  </a:moveTo>
                  <a:lnTo>
                    <a:pt x="2170" y="185"/>
                  </a:lnTo>
                  <a:lnTo>
                    <a:pt x="2234" y="229"/>
                  </a:lnTo>
                  <a:lnTo>
                    <a:pt x="2290" y="278"/>
                  </a:lnTo>
                  <a:lnTo>
                    <a:pt x="2343" y="332"/>
                  </a:lnTo>
                  <a:lnTo>
                    <a:pt x="2391" y="389"/>
                  </a:lnTo>
                  <a:lnTo>
                    <a:pt x="2439" y="451"/>
                  </a:lnTo>
                  <a:lnTo>
                    <a:pt x="2487" y="515"/>
                  </a:lnTo>
                  <a:lnTo>
                    <a:pt x="2538" y="583"/>
                  </a:lnTo>
                  <a:lnTo>
                    <a:pt x="2549" y="579"/>
                  </a:lnTo>
                  <a:lnTo>
                    <a:pt x="2559" y="574"/>
                  </a:lnTo>
                  <a:lnTo>
                    <a:pt x="2567" y="565"/>
                  </a:lnTo>
                  <a:lnTo>
                    <a:pt x="2576" y="556"/>
                  </a:lnTo>
                  <a:lnTo>
                    <a:pt x="2584" y="547"/>
                  </a:lnTo>
                  <a:lnTo>
                    <a:pt x="2593" y="543"/>
                  </a:lnTo>
                  <a:lnTo>
                    <a:pt x="2605" y="542"/>
                  </a:lnTo>
                  <a:lnTo>
                    <a:pt x="2619" y="547"/>
                  </a:lnTo>
                  <a:lnTo>
                    <a:pt x="2617" y="563"/>
                  </a:lnTo>
                  <a:lnTo>
                    <a:pt x="2611" y="579"/>
                  </a:lnTo>
                  <a:lnTo>
                    <a:pt x="2600" y="595"/>
                  </a:lnTo>
                  <a:lnTo>
                    <a:pt x="2589" y="611"/>
                  </a:lnTo>
                  <a:lnTo>
                    <a:pt x="2578" y="627"/>
                  </a:lnTo>
                  <a:lnTo>
                    <a:pt x="2571" y="643"/>
                  </a:lnTo>
                  <a:lnTo>
                    <a:pt x="2568" y="660"/>
                  </a:lnTo>
                  <a:lnTo>
                    <a:pt x="2572" y="677"/>
                  </a:lnTo>
                  <a:lnTo>
                    <a:pt x="2602" y="674"/>
                  </a:lnTo>
                  <a:lnTo>
                    <a:pt x="2635" y="669"/>
                  </a:lnTo>
                  <a:lnTo>
                    <a:pt x="2669" y="663"/>
                  </a:lnTo>
                  <a:lnTo>
                    <a:pt x="2703" y="659"/>
                  </a:lnTo>
                  <a:lnTo>
                    <a:pt x="2734" y="657"/>
                  </a:lnTo>
                  <a:lnTo>
                    <a:pt x="2765" y="660"/>
                  </a:lnTo>
                  <a:lnTo>
                    <a:pt x="2794" y="670"/>
                  </a:lnTo>
                  <a:lnTo>
                    <a:pt x="2819" y="691"/>
                  </a:lnTo>
                  <a:lnTo>
                    <a:pt x="2811" y="704"/>
                  </a:lnTo>
                  <a:lnTo>
                    <a:pt x="2802" y="715"/>
                  </a:lnTo>
                  <a:lnTo>
                    <a:pt x="2789" y="724"/>
                  </a:lnTo>
                  <a:lnTo>
                    <a:pt x="2776" y="732"/>
                  </a:lnTo>
                  <a:lnTo>
                    <a:pt x="2761" y="738"/>
                  </a:lnTo>
                  <a:lnTo>
                    <a:pt x="2746" y="745"/>
                  </a:lnTo>
                  <a:lnTo>
                    <a:pt x="2731" y="753"/>
                  </a:lnTo>
                  <a:lnTo>
                    <a:pt x="2719" y="764"/>
                  </a:lnTo>
                  <a:lnTo>
                    <a:pt x="2728" y="773"/>
                  </a:lnTo>
                  <a:lnTo>
                    <a:pt x="2739" y="779"/>
                  </a:lnTo>
                  <a:lnTo>
                    <a:pt x="2745" y="780"/>
                  </a:lnTo>
                  <a:lnTo>
                    <a:pt x="2751" y="781"/>
                  </a:lnTo>
                  <a:lnTo>
                    <a:pt x="2758" y="780"/>
                  </a:lnTo>
                  <a:lnTo>
                    <a:pt x="2766" y="779"/>
                  </a:lnTo>
                  <a:lnTo>
                    <a:pt x="2852" y="896"/>
                  </a:lnTo>
                  <a:lnTo>
                    <a:pt x="2917" y="1027"/>
                  </a:lnTo>
                  <a:lnTo>
                    <a:pt x="2962" y="1167"/>
                  </a:lnTo>
                  <a:lnTo>
                    <a:pt x="2991" y="1317"/>
                  </a:lnTo>
                  <a:lnTo>
                    <a:pt x="3001" y="1467"/>
                  </a:lnTo>
                  <a:lnTo>
                    <a:pt x="2996" y="1621"/>
                  </a:lnTo>
                  <a:lnTo>
                    <a:pt x="2976" y="1773"/>
                  </a:lnTo>
                  <a:lnTo>
                    <a:pt x="2946" y="1922"/>
                  </a:lnTo>
                  <a:lnTo>
                    <a:pt x="2931" y="1965"/>
                  </a:lnTo>
                  <a:lnTo>
                    <a:pt x="2914" y="2008"/>
                  </a:lnTo>
                  <a:lnTo>
                    <a:pt x="2893" y="2049"/>
                  </a:lnTo>
                  <a:lnTo>
                    <a:pt x="2872" y="2091"/>
                  </a:lnTo>
                  <a:lnTo>
                    <a:pt x="2852" y="2132"/>
                  </a:lnTo>
                  <a:lnTo>
                    <a:pt x="2834" y="2175"/>
                  </a:lnTo>
                  <a:lnTo>
                    <a:pt x="2823" y="2219"/>
                  </a:lnTo>
                  <a:lnTo>
                    <a:pt x="2819" y="2268"/>
                  </a:lnTo>
                  <a:lnTo>
                    <a:pt x="2805" y="2310"/>
                  </a:lnTo>
                  <a:lnTo>
                    <a:pt x="2790" y="2354"/>
                  </a:lnTo>
                  <a:lnTo>
                    <a:pt x="2773" y="2396"/>
                  </a:lnTo>
                  <a:lnTo>
                    <a:pt x="2756" y="2438"/>
                  </a:lnTo>
                  <a:lnTo>
                    <a:pt x="2734" y="2476"/>
                  </a:lnTo>
                  <a:lnTo>
                    <a:pt x="2712" y="2515"/>
                  </a:lnTo>
                  <a:lnTo>
                    <a:pt x="2686" y="2552"/>
                  </a:lnTo>
                  <a:lnTo>
                    <a:pt x="2659" y="2586"/>
                  </a:lnTo>
                  <a:lnTo>
                    <a:pt x="2651" y="2634"/>
                  </a:lnTo>
                  <a:lnTo>
                    <a:pt x="2641" y="2680"/>
                  </a:lnTo>
                  <a:lnTo>
                    <a:pt x="2628" y="2726"/>
                  </a:lnTo>
                  <a:lnTo>
                    <a:pt x="2614" y="2771"/>
                  </a:lnTo>
                  <a:lnTo>
                    <a:pt x="2595" y="2814"/>
                  </a:lnTo>
                  <a:lnTo>
                    <a:pt x="2577" y="2857"/>
                  </a:lnTo>
                  <a:lnTo>
                    <a:pt x="2558" y="2898"/>
                  </a:lnTo>
                  <a:lnTo>
                    <a:pt x="2538" y="2940"/>
                  </a:lnTo>
                  <a:lnTo>
                    <a:pt x="2495" y="3007"/>
                  </a:lnTo>
                  <a:lnTo>
                    <a:pt x="2445" y="3061"/>
                  </a:lnTo>
                  <a:lnTo>
                    <a:pt x="2388" y="3106"/>
                  </a:lnTo>
                  <a:lnTo>
                    <a:pt x="2328" y="3140"/>
                  </a:lnTo>
                  <a:lnTo>
                    <a:pt x="2262" y="3164"/>
                  </a:lnTo>
                  <a:lnTo>
                    <a:pt x="2194" y="3182"/>
                  </a:lnTo>
                  <a:lnTo>
                    <a:pt x="2126" y="3191"/>
                  </a:lnTo>
                  <a:lnTo>
                    <a:pt x="2059" y="3194"/>
                  </a:lnTo>
                  <a:lnTo>
                    <a:pt x="2033" y="3218"/>
                  </a:lnTo>
                  <a:lnTo>
                    <a:pt x="2011" y="3245"/>
                  </a:lnTo>
                  <a:lnTo>
                    <a:pt x="1988" y="3274"/>
                  </a:lnTo>
                  <a:lnTo>
                    <a:pt x="1967" y="3304"/>
                  </a:lnTo>
                  <a:lnTo>
                    <a:pt x="1945" y="3334"/>
                  </a:lnTo>
                  <a:lnTo>
                    <a:pt x="1925" y="3365"/>
                  </a:lnTo>
                  <a:lnTo>
                    <a:pt x="1904" y="3395"/>
                  </a:lnTo>
                  <a:lnTo>
                    <a:pt x="1885" y="3426"/>
                  </a:lnTo>
                  <a:lnTo>
                    <a:pt x="1842" y="3477"/>
                  </a:lnTo>
                  <a:lnTo>
                    <a:pt x="1797" y="3529"/>
                  </a:lnTo>
                  <a:lnTo>
                    <a:pt x="1748" y="3580"/>
                  </a:lnTo>
                  <a:lnTo>
                    <a:pt x="1697" y="3629"/>
                  </a:lnTo>
                  <a:lnTo>
                    <a:pt x="1642" y="3674"/>
                  </a:lnTo>
                  <a:lnTo>
                    <a:pt x="1585" y="3716"/>
                  </a:lnTo>
                  <a:lnTo>
                    <a:pt x="1526" y="3751"/>
                  </a:lnTo>
                  <a:lnTo>
                    <a:pt x="1464" y="3780"/>
                  </a:lnTo>
                  <a:lnTo>
                    <a:pt x="1346" y="3766"/>
                  </a:lnTo>
                  <a:lnTo>
                    <a:pt x="1240" y="3725"/>
                  </a:lnTo>
                  <a:lnTo>
                    <a:pt x="1142" y="3663"/>
                  </a:lnTo>
                  <a:lnTo>
                    <a:pt x="1055" y="3584"/>
                  </a:lnTo>
                  <a:lnTo>
                    <a:pt x="976" y="3491"/>
                  </a:lnTo>
                  <a:lnTo>
                    <a:pt x="906" y="3389"/>
                  </a:lnTo>
                  <a:lnTo>
                    <a:pt x="844" y="3281"/>
                  </a:lnTo>
                  <a:lnTo>
                    <a:pt x="791" y="3172"/>
                  </a:lnTo>
                  <a:lnTo>
                    <a:pt x="769" y="3190"/>
                  </a:lnTo>
                  <a:lnTo>
                    <a:pt x="748" y="3206"/>
                  </a:lnTo>
                  <a:lnTo>
                    <a:pt x="724" y="3220"/>
                  </a:lnTo>
                  <a:lnTo>
                    <a:pt x="702" y="3233"/>
                  </a:lnTo>
                  <a:lnTo>
                    <a:pt x="677" y="3242"/>
                  </a:lnTo>
                  <a:lnTo>
                    <a:pt x="653" y="3248"/>
                  </a:lnTo>
                  <a:lnTo>
                    <a:pt x="628" y="3252"/>
                  </a:lnTo>
                  <a:lnTo>
                    <a:pt x="604" y="3252"/>
                  </a:lnTo>
                  <a:lnTo>
                    <a:pt x="588" y="3248"/>
                  </a:lnTo>
                  <a:lnTo>
                    <a:pt x="571" y="3247"/>
                  </a:lnTo>
                  <a:lnTo>
                    <a:pt x="556" y="3245"/>
                  </a:lnTo>
                  <a:lnTo>
                    <a:pt x="542" y="3242"/>
                  </a:lnTo>
                  <a:lnTo>
                    <a:pt x="527" y="3235"/>
                  </a:lnTo>
                  <a:lnTo>
                    <a:pt x="516" y="3226"/>
                  </a:lnTo>
                  <a:lnTo>
                    <a:pt x="508" y="3212"/>
                  </a:lnTo>
                  <a:lnTo>
                    <a:pt x="504" y="3194"/>
                  </a:lnTo>
                  <a:lnTo>
                    <a:pt x="456" y="3185"/>
                  </a:lnTo>
                  <a:lnTo>
                    <a:pt x="410" y="3172"/>
                  </a:lnTo>
                  <a:lnTo>
                    <a:pt x="365" y="3153"/>
                  </a:lnTo>
                  <a:lnTo>
                    <a:pt x="323" y="3130"/>
                  </a:lnTo>
                  <a:lnTo>
                    <a:pt x="282" y="3100"/>
                  </a:lnTo>
                  <a:lnTo>
                    <a:pt x="246" y="3067"/>
                  </a:lnTo>
                  <a:lnTo>
                    <a:pt x="213" y="3027"/>
                  </a:lnTo>
                  <a:lnTo>
                    <a:pt x="184" y="2985"/>
                  </a:lnTo>
                  <a:lnTo>
                    <a:pt x="161" y="2938"/>
                  </a:lnTo>
                  <a:lnTo>
                    <a:pt x="142" y="2888"/>
                  </a:lnTo>
                  <a:lnTo>
                    <a:pt x="124" y="2836"/>
                  </a:lnTo>
                  <a:lnTo>
                    <a:pt x="114" y="2784"/>
                  </a:lnTo>
                  <a:lnTo>
                    <a:pt x="109" y="2730"/>
                  </a:lnTo>
                  <a:lnTo>
                    <a:pt x="113" y="2677"/>
                  </a:lnTo>
                  <a:lnTo>
                    <a:pt x="125" y="2626"/>
                  </a:lnTo>
                  <a:lnTo>
                    <a:pt x="151" y="2579"/>
                  </a:lnTo>
                  <a:lnTo>
                    <a:pt x="111" y="2512"/>
                  </a:lnTo>
                  <a:lnTo>
                    <a:pt x="76" y="2442"/>
                  </a:lnTo>
                  <a:lnTo>
                    <a:pt x="47" y="2369"/>
                  </a:lnTo>
                  <a:lnTo>
                    <a:pt x="23" y="2294"/>
                  </a:lnTo>
                  <a:lnTo>
                    <a:pt x="7" y="2215"/>
                  </a:lnTo>
                  <a:lnTo>
                    <a:pt x="0" y="2135"/>
                  </a:lnTo>
                  <a:lnTo>
                    <a:pt x="3" y="2053"/>
                  </a:lnTo>
                  <a:lnTo>
                    <a:pt x="17" y="1971"/>
                  </a:lnTo>
                  <a:lnTo>
                    <a:pt x="34" y="1938"/>
                  </a:lnTo>
                  <a:lnTo>
                    <a:pt x="45" y="1905"/>
                  </a:lnTo>
                  <a:lnTo>
                    <a:pt x="48" y="1871"/>
                  </a:lnTo>
                  <a:lnTo>
                    <a:pt x="46" y="1836"/>
                  </a:lnTo>
                  <a:lnTo>
                    <a:pt x="40" y="1801"/>
                  </a:lnTo>
                  <a:lnTo>
                    <a:pt x="31" y="1767"/>
                  </a:lnTo>
                  <a:lnTo>
                    <a:pt x="20" y="1731"/>
                  </a:lnTo>
                  <a:lnTo>
                    <a:pt x="11" y="1697"/>
                  </a:lnTo>
                  <a:lnTo>
                    <a:pt x="8" y="1595"/>
                  </a:lnTo>
                  <a:lnTo>
                    <a:pt x="11" y="1493"/>
                  </a:lnTo>
                  <a:lnTo>
                    <a:pt x="20" y="1392"/>
                  </a:lnTo>
                  <a:lnTo>
                    <a:pt x="40" y="1296"/>
                  </a:lnTo>
                  <a:lnTo>
                    <a:pt x="67" y="1202"/>
                  </a:lnTo>
                  <a:lnTo>
                    <a:pt x="107" y="1115"/>
                  </a:lnTo>
                  <a:lnTo>
                    <a:pt x="158" y="1036"/>
                  </a:lnTo>
                  <a:lnTo>
                    <a:pt x="224" y="966"/>
                  </a:lnTo>
                  <a:lnTo>
                    <a:pt x="245" y="893"/>
                  </a:lnTo>
                  <a:lnTo>
                    <a:pt x="273" y="826"/>
                  </a:lnTo>
                  <a:lnTo>
                    <a:pt x="308" y="763"/>
                  </a:lnTo>
                  <a:lnTo>
                    <a:pt x="347" y="703"/>
                  </a:lnTo>
                  <a:lnTo>
                    <a:pt x="388" y="645"/>
                  </a:lnTo>
                  <a:lnTo>
                    <a:pt x="430" y="587"/>
                  </a:lnTo>
                  <a:lnTo>
                    <a:pt x="471" y="527"/>
                  </a:lnTo>
                  <a:lnTo>
                    <a:pt x="511" y="467"/>
                  </a:lnTo>
                  <a:lnTo>
                    <a:pt x="594" y="378"/>
                  </a:lnTo>
                  <a:lnTo>
                    <a:pt x="685" y="296"/>
                  </a:lnTo>
                  <a:lnTo>
                    <a:pt x="781" y="220"/>
                  </a:lnTo>
                  <a:lnTo>
                    <a:pt x="883" y="156"/>
                  </a:lnTo>
                  <a:lnTo>
                    <a:pt x="989" y="101"/>
                  </a:lnTo>
                  <a:lnTo>
                    <a:pt x="1100" y="56"/>
                  </a:lnTo>
                  <a:lnTo>
                    <a:pt x="1214" y="23"/>
                  </a:lnTo>
                  <a:lnTo>
                    <a:pt x="1332" y="4"/>
                  </a:lnTo>
                  <a:lnTo>
                    <a:pt x="1433" y="0"/>
                  </a:lnTo>
                  <a:lnTo>
                    <a:pt x="1535" y="1"/>
                  </a:lnTo>
                  <a:lnTo>
                    <a:pt x="1634" y="7"/>
                  </a:lnTo>
                  <a:lnTo>
                    <a:pt x="1732" y="19"/>
                  </a:lnTo>
                  <a:lnTo>
                    <a:pt x="1827" y="38"/>
                  </a:lnTo>
                  <a:lnTo>
                    <a:pt x="1921" y="65"/>
                  </a:lnTo>
                  <a:lnTo>
                    <a:pt x="2011" y="102"/>
                  </a:lnTo>
                  <a:lnTo>
                    <a:pt x="2098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04"/>
            <p:cNvSpPr>
              <a:spLocks noChangeAspect="1"/>
            </p:cNvSpPr>
            <p:nvPr/>
          </p:nvSpPr>
          <p:spPr bwMode="auto">
            <a:xfrm>
              <a:off x="1149" y="289"/>
              <a:ext cx="2898" cy="3069"/>
            </a:xfrm>
            <a:custGeom>
              <a:avLst/>
              <a:gdLst/>
              <a:ahLst/>
              <a:cxnLst>
                <a:cxn ang="0">
                  <a:pos x="2473" y="612"/>
                </a:cxn>
                <a:cxn ang="0">
                  <a:pos x="2565" y="662"/>
                </a:cxn>
                <a:cxn ang="0">
                  <a:pos x="2677" y="660"/>
                </a:cxn>
                <a:cxn ang="0">
                  <a:pos x="2589" y="703"/>
                </a:cxn>
                <a:cxn ang="0">
                  <a:pos x="2667" y="769"/>
                </a:cxn>
                <a:cxn ang="0">
                  <a:pos x="2713" y="826"/>
                </a:cxn>
                <a:cxn ang="0">
                  <a:pos x="2744" y="886"/>
                </a:cxn>
                <a:cxn ang="0">
                  <a:pos x="2866" y="1169"/>
                </a:cxn>
                <a:cxn ang="0">
                  <a:pos x="2863" y="1814"/>
                </a:cxn>
                <a:cxn ang="0">
                  <a:pos x="2667" y="2228"/>
                </a:cxn>
                <a:cxn ang="0">
                  <a:pos x="2564" y="2356"/>
                </a:cxn>
                <a:cxn ang="0">
                  <a:pos x="2701" y="2248"/>
                </a:cxn>
                <a:cxn ang="0">
                  <a:pos x="2565" y="2527"/>
                </a:cxn>
                <a:cxn ang="0">
                  <a:pos x="2477" y="2667"/>
                </a:cxn>
                <a:cxn ang="0">
                  <a:pos x="2528" y="2683"/>
                </a:cxn>
                <a:cxn ang="0">
                  <a:pos x="2312" y="3031"/>
                </a:cxn>
                <a:cxn ang="0">
                  <a:pos x="2111" y="3105"/>
                </a:cxn>
                <a:cxn ang="0">
                  <a:pos x="2136" y="2959"/>
                </a:cxn>
                <a:cxn ang="0">
                  <a:pos x="2203" y="2980"/>
                </a:cxn>
                <a:cxn ang="0">
                  <a:pos x="2307" y="2504"/>
                </a:cxn>
                <a:cxn ang="0">
                  <a:pos x="2282" y="2119"/>
                </a:cxn>
                <a:cxn ang="0">
                  <a:pos x="2322" y="1981"/>
                </a:cxn>
                <a:cxn ang="0">
                  <a:pos x="2350" y="2220"/>
                </a:cxn>
                <a:cxn ang="0">
                  <a:pos x="2363" y="2041"/>
                </a:cxn>
                <a:cxn ang="0">
                  <a:pos x="2356" y="1855"/>
                </a:cxn>
                <a:cxn ang="0">
                  <a:pos x="2378" y="1714"/>
                </a:cxn>
                <a:cxn ang="0">
                  <a:pos x="2358" y="1663"/>
                </a:cxn>
                <a:cxn ang="0">
                  <a:pos x="2375" y="1038"/>
                </a:cxn>
                <a:cxn ang="0">
                  <a:pos x="2265" y="1143"/>
                </a:cxn>
                <a:cxn ang="0">
                  <a:pos x="1995" y="1412"/>
                </a:cxn>
                <a:cxn ang="0">
                  <a:pos x="1384" y="1565"/>
                </a:cxn>
                <a:cxn ang="0">
                  <a:pos x="1558" y="1394"/>
                </a:cxn>
                <a:cxn ang="0">
                  <a:pos x="1516" y="1384"/>
                </a:cxn>
                <a:cxn ang="0">
                  <a:pos x="977" y="1497"/>
                </a:cxn>
                <a:cxn ang="0">
                  <a:pos x="764" y="1414"/>
                </a:cxn>
                <a:cxn ang="0">
                  <a:pos x="680" y="1415"/>
                </a:cxn>
                <a:cxn ang="0">
                  <a:pos x="682" y="1568"/>
                </a:cxn>
                <a:cxn ang="0">
                  <a:pos x="616" y="1829"/>
                </a:cxn>
                <a:cxn ang="0">
                  <a:pos x="576" y="1850"/>
                </a:cxn>
                <a:cxn ang="0">
                  <a:pos x="485" y="2054"/>
                </a:cxn>
                <a:cxn ang="0">
                  <a:pos x="406" y="2184"/>
                </a:cxn>
                <a:cxn ang="0">
                  <a:pos x="569" y="1989"/>
                </a:cxn>
                <a:cxn ang="0">
                  <a:pos x="530" y="2270"/>
                </a:cxn>
                <a:cxn ang="0">
                  <a:pos x="372" y="2465"/>
                </a:cxn>
                <a:cxn ang="0">
                  <a:pos x="203" y="2558"/>
                </a:cxn>
                <a:cxn ang="0">
                  <a:pos x="3" y="2119"/>
                </a:cxn>
                <a:cxn ang="0">
                  <a:pos x="15" y="1949"/>
                </a:cxn>
                <a:cxn ang="0">
                  <a:pos x="110" y="2005"/>
                </a:cxn>
                <a:cxn ang="0">
                  <a:pos x="186" y="2028"/>
                </a:cxn>
                <a:cxn ang="0">
                  <a:pos x="77" y="1827"/>
                </a:cxn>
                <a:cxn ang="0">
                  <a:pos x="2" y="1537"/>
                </a:cxn>
                <a:cxn ang="0">
                  <a:pos x="45" y="1213"/>
                </a:cxn>
                <a:cxn ang="0">
                  <a:pos x="196" y="983"/>
                </a:cxn>
                <a:cxn ang="0">
                  <a:pos x="738" y="227"/>
                </a:cxn>
                <a:cxn ang="0">
                  <a:pos x="1512" y="0"/>
                </a:cxn>
                <a:cxn ang="0">
                  <a:pos x="2133" y="199"/>
                </a:cxn>
                <a:cxn ang="0">
                  <a:pos x="2424" y="549"/>
                </a:cxn>
              </a:cxnLst>
              <a:rect l="0" t="0" r="r" b="b"/>
              <a:pathLst>
                <a:path w="2898" h="3108">
                  <a:moveTo>
                    <a:pt x="2424" y="549"/>
                  </a:moveTo>
                  <a:lnTo>
                    <a:pt x="2446" y="556"/>
                  </a:lnTo>
                  <a:lnTo>
                    <a:pt x="2460" y="567"/>
                  </a:lnTo>
                  <a:lnTo>
                    <a:pt x="2467" y="579"/>
                  </a:lnTo>
                  <a:lnTo>
                    <a:pt x="2472" y="595"/>
                  </a:lnTo>
                  <a:lnTo>
                    <a:pt x="2473" y="612"/>
                  </a:lnTo>
                  <a:lnTo>
                    <a:pt x="2476" y="630"/>
                  </a:lnTo>
                  <a:lnTo>
                    <a:pt x="2480" y="648"/>
                  </a:lnTo>
                  <a:lnTo>
                    <a:pt x="2490" y="665"/>
                  </a:lnTo>
                  <a:lnTo>
                    <a:pt x="2515" y="667"/>
                  </a:lnTo>
                  <a:lnTo>
                    <a:pt x="2540" y="666"/>
                  </a:lnTo>
                  <a:lnTo>
                    <a:pt x="2565" y="662"/>
                  </a:lnTo>
                  <a:lnTo>
                    <a:pt x="2590" y="658"/>
                  </a:lnTo>
                  <a:lnTo>
                    <a:pt x="2615" y="652"/>
                  </a:lnTo>
                  <a:lnTo>
                    <a:pt x="2640" y="649"/>
                  </a:lnTo>
                  <a:lnTo>
                    <a:pt x="2665" y="646"/>
                  </a:lnTo>
                  <a:lnTo>
                    <a:pt x="2690" y="651"/>
                  </a:lnTo>
                  <a:lnTo>
                    <a:pt x="2677" y="660"/>
                  </a:lnTo>
                  <a:lnTo>
                    <a:pt x="2663" y="667"/>
                  </a:lnTo>
                  <a:lnTo>
                    <a:pt x="2648" y="673"/>
                  </a:lnTo>
                  <a:lnTo>
                    <a:pt x="2633" y="680"/>
                  </a:lnTo>
                  <a:lnTo>
                    <a:pt x="2618" y="686"/>
                  </a:lnTo>
                  <a:lnTo>
                    <a:pt x="2604" y="694"/>
                  </a:lnTo>
                  <a:lnTo>
                    <a:pt x="2589" y="703"/>
                  </a:lnTo>
                  <a:lnTo>
                    <a:pt x="2577" y="716"/>
                  </a:lnTo>
                  <a:lnTo>
                    <a:pt x="2587" y="737"/>
                  </a:lnTo>
                  <a:lnTo>
                    <a:pt x="2604" y="752"/>
                  </a:lnTo>
                  <a:lnTo>
                    <a:pt x="2623" y="759"/>
                  </a:lnTo>
                  <a:lnTo>
                    <a:pt x="2645" y="765"/>
                  </a:lnTo>
                  <a:lnTo>
                    <a:pt x="2667" y="769"/>
                  </a:lnTo>
                  <a:lnTo>
                    <a:pt x="2689" y="777"/>
                  </a:lnTo>
                  <a:lnTo>
                    <a:pt x="2708" y="789"/>
                  </a:lnTo>
                  <a:lnTo>
                    <a:pt x="2724" y="809"/>
                  </a:lnTo>
                  <a:lnTo>
                    <a:pt x="2722" y="816"/>
                  </a:lnTo>
                  <a:lnTo>
                    <a:pt x="2718" y="821"/>
                  </a:lnTo>
                  <a:lnTo>
                    <a:pt x="2713" y="826"/>
                  </a:lnTo>
                  <a:lnTo>
                    <a:pt x="2709" y="831"/>
                  </a:lnTo>
                  <a:lnTo>
                    <a:pt x="2703" y="836"/>
                  </a:lnTo>
                  <a:lnTo>
                    <a:pt x="2701" y="842"/>
                  </a:lnTo>
                  <a:lnTo>
                    <a:pt x="2701" y="849"/>
                  </a:lnTo>
                  <a:lnTo>
                    <a:pt x="2705" y="860"/>
                  </a:lnTo>
                  <a:lnTo>
                    <a:pt x="2744" y="886"/>
                  </a:lnTo>
                  <a:lnTo>
                    <a:pt x="2777" y="921"/>
                  </a:lnTo>
                  <a:lnTo>
                    <a:pt x="2804" y="962"/>
                  </a:lnTo>
                  <a:lnTo>
                    <a:pt x="2825" y="1011"/>
                  </a:lnTo>
                  <a:lnTo>
                    <a:pt x="2841" y="1062"/>
                  </a:lnTo>
                  <a:lnTo>
                    <a:pt x="2856" y="1115"/>
                  </a:lnTo>
                  <a:lnTo>
                    <a:pt x="2866" y="1169"/>
                  </a:lnTo>
                  <a:lnTo>
                    <a:pt x="2877" y="1222"/>
                  </a:lnTo>
                  <a:lnTo>
                    <a:pt x="2890" y="1335"/>
                  </a:lnTo>
                  <a:lnTo>
                    <a:pt x="2898" y="1454"/>
                  </a:lnTo>
                  <a:lnTo>
                    <a:pt x="2896" y="1575"/>
                  </a:lnTo>
                  <a:lnTo>
                    <a:pt x="2885" y="1696"/>
                  </a:lnTo>
                  <a:lnTo>
                    <a:pt x="2863" y="1814"/>
                  </a:lnTo>
                  <a:lnTo>
                    <a:pt x="2830" y="1929"/>
                  </a:lnTo>
                  <a:lnTo>
                    <a:pt x="2783" y="2035"/>
                  </a:lnTo>
                  <a:lnTo>
                    <a:pt x="2724" y="2134"/>
                  </a:lnTo>
                  <a:lnTo>
                    <a:pt x="2710" y="2167"/>
                  </a:lnTo>
                  <a:lnTo>
                    <a:pt x="2690" y="2198"/>
                  </a:lnTo>
                  <a:lnTo>
                    <a:pt x="2667" y="2228"/>
                  </a:lnTo>
                  <a:lnTo>
                    <a:pt x="2640" y="2256"/>
                  </a:lnTo>
                  <a:lnTo>
                    <a:pt x="2612" y="2281"/>
                  </a:lnTo>
                  <a:lnTo>
                    <a:pt x="2584" y="2308"/>
                  </a:lnTo>
                  <a:lnTo>
                    <a:pt x="2559" y="2332"/>
                  </a:lnTo>
                  <a:lnTo>
                    <a:pt x="2537" y="2358"/>
                  </a:lnTo>
                  <a:lnTo>
                    <a:pt x="2564" y="2356"/>
                  </a:lnTo>
                  <a:lnTo>
                    <a:pt x="2590" y="2348"/>
                  </a:lnTo>
                  <a:lnTo>
                    <a:pt x="2615" y="2331"/>
                  </a:lnTo>
                  <a:lnTo>
                    <a:pt x="2639" y="2312"/>
                  </a:lnTo>
                  <a:lnTo>
                    <a:pt x="2661" y="2289"/>
                  </a:lnTo>
                  <a:lnTo>
                    <a:pt x="2682" y="2268"/>
                  </a:lnTo>
                  <a:lnTo>
                    <a:pt x="2701" y="2248"/>
                  </a:lnTo>
                  <a:lnTo>
                    <a:pt x="2718" y="2235"/>
                  </a:lnTo>
                  <a:lnTo>
                    <a:pt x="2702" y="2301"/>
                  </a:lnTo>
                  <a:lnTo>
                    <a:pt x="2677" y="2364"/>
                  </a:lnTo>
                  <a:lnTo>
                    <a:pt x="2644" y="2422"/>
                  </a:lnTo>
                  <a:lnTo>
                    <a:pt x="2607" y="2476"/>
                  </a:lnTo>
                  <a:lnTo>
                    <a:pt x="2565" y="2527"/>
                  </a:lnTo>
                  <a:lnTo>
                    <a:pt x="2522" y="2577"/>
                  </a:lnTo>
                  <a:lnTo>
                    <a:pt x="2478" y="2626"/>
                  </a:lnTo>
                  <a:lnTo>
                    <a:pt x="2437" y="2675"/>
                  </a:lnTo>
                  <a:lnTo>
                    <a:pt x="2451" y="2677"/>
                  </a:lnTo>
                  <a:lnTo>
                    <a:pt x="2464" y="2674"/>
                  </a:lnTo>
                  <a:lnTo>
                    <a:pt x="2477" y="2667"/>
                  </a:lnTo>
                  <a:lnTo>
                    <a:pt x="2490" y="2658"/>
                  </a:lnTo>
                  <a:lnTo>
                    <a:pt x="2503" y="2646"/>
                  </a:lnTo>
                  <a:lnTo>
                    <a:pt x="2516" y="2634"/>
                  </a:lnTo>
                  <a:lnTo>
                    <a:pt x="2529" y="2624"/>
                  </a:lnTo>
                  <a:lnTo>
                    <a:pt x="2544" y="2618"/>
                  </a:lnTo>
                  <a:lnTo>
                    <a:pt x="2528" y="2683"/>
                  </a:lnTo>
                  <a:lnTo>
                    <a:pt x="2506" y="2749"/>
                  </a:lnTo>
                  <a:lnTo>
                    <a:pt x="2478" y="2814"/>
                  </a:lnTo>
                  <a:lnTo>
                    <a:pt x="2445" y="2877"/>
                  </a:lnTo>
                  <a:lnTo>
                    <a:pt x="2406" y="2935"/>
                  </a:lnTo>
                  <a:lnTo>
                    <a:pt x="2362" y="2987"/>
                  </a:lnTo>
                  <a:lnTo>
                    <a:pt x="2312" y="3031"/>
                  </a:lnTo>
                  <a:lnTo>
                    <a:pt x="2258" y="3066"/>
                  </a:lnTo>
                  <a:lnTo>
                    <a:pt x="2227" y="3071"/>
                  </a:lnTo>
                  <a:lnTo>
                    <a:pt x="2197" y="3080"/>
                  </a:lnTo>
                  <a:lnTo>
                    <a:pt x="2168" y="3089"/>
                  </a:lnTo>
                  <a:lnTo>
                    <a:pt x="2140" y="3100"/>
                  </a:lnTo>
                  <a:lnTo>
                    <a:pt x="2111" y="3105"/>
                  </a:lnTo>
                  <a:lnTo>
                    <a:pt x="2082" y="3108"/>
                  </a:lnTo>
                  <a:lnTo>
                    <a:pt x="2052" y="3105"/>
                  </a:lnTo>
                  <a:lnTo>
                    <a:pt x="2024" y="3095"/>
                  </a:lnTo>
                  <a:lnTo>
                    <a:pt x="2117" y="2943"/>
                  </a:lnTo>
                  <a:lnTo>
                    <a:pt x="2126" y="2951"/>
                  </a:lnTo>
                  <a:lnTo>
                    <a:pt x="2136" y="2959"/>
                  </a:lnTo>
                  <a:lnTo>
                    <a:pt x="2146" y="2966"/>
                  </a:lnTo>
                  <a:lnTo>
                    <a:pt x="2158" y="2972"/>
                  </a:lnTo>
                  <a:lnTo>
                    <a:pt x="2168" y="2976"/>
                  </a:lnTo>
                  <a:lnTo>
                    <a:pt x="2179" y="2979"/>
                  </a:lnTo>
                  <a:lnTo>
                    <a:pt x="2191" y="2980"/>
                  </a:lnTo>
                  <a:lnTo>
                    <a:pt x="2203" y="2980"/>
                  </a:lnTo>
                  <a:lnTo>
                    <a:pt x="2281" y="2925"/>
                  </a:lnTo>
                  <a:lnTo>
                    <a:pt x="2326" y="2856"/>
                  </a:lnTo>
                  <a:lnTo>
                    <a:pt x="2343" y="2775"/>
                  </a:lnTo>
                  <a:lnTo>
                    <a:pt x="2342" y="2689"/>
                  </a:lnTo>
                  <a:lnTo>
                    <a:pt x="2327" y="2597"/>
                  </a:lnTo>
                  <a:lnTo>
                    <a:pt x="2307" y="2504"/>
                  </a:lnTo>
                  <a:lnTo>
                    <a:pt x="2287" y="2413"/>
                  </a:lnTo>
                  <a:lnTo>
                    <a:pt x="2277" y="2329"/>
                  </a:lnTo>
                  <a:lnTo>
                    <a:pt x="2273" y="2276"/>
                  </a:lnTo>
                  <a:lnTo>
                    <a:pt x="2273" y="2224"/>
                  </a:lnTo>
                  <a:lnTo>
                    <a:pt x="2276" y="2171"/>
                  </a:lnTo>
                  <a:lnTo>
                    <a:pt x="2282" y="2119"/>
                  </a:lnTo>
                  <a:lnTo>
                    <a:pt x="2288" y="2066"/>
                  </a:lnTo>
                  <a:lnTo>
                    <a:pt x="2297" y="2015"/>
                  </a:lnTo>
                  <a:lnTo>
                    <a:pt x="2307" y="1965"/>
                  </a:lnTo>
                  <a:lnTo>
                    <a:pt x="2318" y="1917"/>
                  </a:lnTo>
                  <a:lnTo>
                    <a:pt x="2321" y="1946"/>
                  </a:lnTo>
                  <a:lnTo>
                    <a:pt x="2322" y="1981"/>
                  </a:lnTo>
                  <a:lnTo>
                    <a:pt x="2323" y="2020"/>
                  </a:lnTo>
                  <a:lnTo>
                    <a:pt x="2324" y="2063"/>
                  </a:lnTo>
                  <a:lnTo>
                    <a:pt x="2325" y="2104"/>
                  </a:lnTo>
                  <a:lnTo>
                    <a:pt x="2329" y="2146"/>
                  </a:lnTo>
                  <a:lnTo>
                    <a:pt x="2337" y="2185"/>
                  </a:lnTo>
                  <a:lnTo>
                    <a:pt x="2350" y="2220"/>
                  </a:lnTo>
                  <a:lnTo>
                    <a:pt x="2358" y="2190"/>
                  </a:lnTo>
                  <a:lnTo>
                    <a:pt x="2362" y="2160"/>
                  </a:lnTo>
                  <a:lnTo>
                    <a:pt x="2364" y="2131"/>
                  </a:lnTo>
                  <a:lnTo>
                    <a:pt x="2365" y="2102"/>
                  </a:lnTo>
                  <a:lnTo>
                    <a:pt x="2363" y="2071"/>
                  </a:lnTo>
                  <a:lnTo>
                    <a:pt x="2363" y="2041"/>
                  </a:lnTo>
                  <a:lnTo>
                    <a:pt x="2362" y="2008"/>
                  </a:lnTo>
                  <a:lnTo>
                    <a:pt x="2364" y="1974"/>
                  </a:lnTo>
                  <a:lnTo>
                    <a:pt x="2361" y="1947"/>
                  </a:lnTo>
                  <a:lnTo>
                    <a:pt x="2358" y="1918"/>
                  </a:lnTo>
                  <a:lnTo>
                    <a:pt x="2356" y="1886"/>
                  </a:lnTo>
                  <a:lnTo>
                    <a:pt x="2356" y="1855"/>
                  </a:lnTo>
                  <a:lnTo>
                    <a:pt x="2356" y="1822"/>
                  </a:lnTo>
                  <a:lnTo>
                    <a:pt x="2360" y="1789"/>
                  </a:lnTo>
                  <a:lnTo>
                    <a:pt x="2366" y="1761"/>
                  </a:lnTo>
                  <a:lnTo>
                    <a:pt x="2377" y="1735"/>
                  </a:lnTo>
                  <a:lnTo>
                    <a:pt x="2378" y="1724"/>
                  </a:lnTo>
                  <a:lnTo>
                    <a:pt x="2378" y="1714"/>
                  </a:lnTo>
                  <a:lnTo>
                    <a:pt x="2377" y="1704"/>
                  </a:lnTo>
                  <a:lnTo>
                    <a:pt x="2375" y="1696"/>
                  </a:lnTo>
                  <a:lnTo>
                    <a:pt x="2371" y="1686"/>
                  </a:lnTo>
                  <a:lnTo>
                    <a:pt x="2367" y="1679"/>
                  </a:lnTo>
                  <a:lnTo>
                    <a:pt x="2362" y="1671"/>
                  </a:lnTo>
                  <a:lnTo>
                    <a:pt x="2358" y="1663"/>
                  </a:lnTo>
                  <a:lnTo>
                    <a:pt x="2350" y="1092"/>
                  </a:lnTo>
                  <a:lnTo>
                    <a:pt x="2350" y="1082"/>
                  </a:lnTo>
                  <a:lnTo>
                    <a:pt x="2356" y="1073"/>
                  </a:lnTo>
                  <a:lnTo>
                    <a:pt x="2363" y="1062"/>
                  </a:lnTo>
                  <a:lnTo>
                    <a:pt x="2371" y="1051"/>
                  </a:lnTo>
                  <a:lnTo>
                    <a:pt x="2375" y="1038"/>
                  </a:lnTo>
                  <a:lnTo>
                    <a:pt x="2377" y="1027"/>
                  </a:lnTo>
                  <a:lnTo>
                    <a:pt x="2372" y="1015"/>
                  </a:lnTo>
                  <a:lnTo>
                    <a:pt x="2358" y="1005"/>
                  </a:lnTo>
                  <a:lnTo>
                    <a:pt x="2325" y="1051"/>
                  </a:lnTo>
                  <a:lnTo>
                    <a:pt x="2295" y="1097"/>
                  </a:lnTo>
                  <a:lnTo>
                    <a:pt x="2265" y="1143"/>
                  </a:lnTo>
                  <a:lnTo>
                    <a:pt x="2235" y="1189"/>
                  </a:lnTo>
                  <a:lnTo>
                    <a:pt x="2202" y="1232"/>
                  </a:lnTo>
                  <a:lnTo>
                    <a:pt x="2167" y="1274"/>
                  </a:lnTo>
                  <a:lnTo>
                    <a:pt x="2128" y="1314"/>
                  </a:lnTo>
                  <a:lnTo>
                    <a:pt x="2084" y="1352"/>
                  </a:lnTo>
                  <a:lnTo>
                    <a:pt x="1995" y="1412"/>
                  </a:lnTo>
                  <a:lnTo>
                    <a:pt x="1902" y="1463"/>
                  </a:lnTo>
                  <a:lnTo>
                    <a:pt x="1803" y="1503"/>
                  </a:lnTo>
                  <a:lnTo>
                    <a:pt x="1702" y="1535"/>
                  </a:lnTo>
                  <a:lnTo>
                    <a:pt x="1597" y="1555"/>
                  </a:lnTo>
                  <a:lnTo>
                    <a:pt x="1491" y="1565"/>
                  </a:lnTo>
                  <a:lnTo>
                    <a:pt x="1384" y="1565"/>
                  </a:lnTo>
                  <a:lnTo>
                    <a:pt x="1277" y="1555"/>
                  </a:lnTo>
                  <a:lnTo>
                    <a:pt x="1334" y="1526"/>
                  </a:lnTo>
                  <a:lnTo>
                    <a:pt x="1391" y="1496"/>
                  </a:lnTo>
                  <a:lnTo>
                    <a:pt x="1447" y="1464"/>
                  </a:lnTo>
                  <a:lnTo>
                    <a:pt x="1504" y="1431"/>
                  </a:lnTo>
                  <a:lnTo>
                    <a:pt x="1558" y="1394"/>
                  </a:lnTo>
                  <a:lnTo>
                    <a:pt x="1612" y="1357"/>
                  </a:lnTo>
                  <a:lnTo>
                    <a:pt x="1665" y="1319"/>
                  </a:lnTo>
                  <a:lnTo>
                    <a:pt x="1717" y="1280"/>
                  </a:lnTo>
                  <a:lnTo>
                    <a:pt x="1677" y="1280"/>
                  </a:lnTo>
                  <a:lnTo>
                    <a:pt x="1597" y="1333"/>
                  </a:lnTo>
                  <a:lnTo>
                    <a:pt x="1516" y="1384"/>
                  </a:lnTo>
                  <a:lnTo>
                    <a:pt x="1430" y="1429"/>
                  </a:lnTo>
                  <a:lnTo>
                    <a:pt x="1344" y="1469"/>
                  </a:lnTo>
                  <a:lnTo>
                    <a:pt x="1254" y="1497"/>
                  </a:lnTo>
                  <a:lnTo>
                    <a:pt x="1163" y="1513"/>
                  </a:lnTo>
                  <a:lnTo>
                    <a:pt x="1070" y="1514"/>
                  </a:lnTo>
                  <a:lnTo>
                    <a:pt x="977" y="1497"/>
                  </a:lnTo>
                  <a:lnTo>
                    <a:pt x="942" y="1482"/>
                  </a:lnTo>
                  <a:lnTo>
                    <a:pt x="906" y="1469"/>
                  </a:lnTo>
                  <a:lnTo>
                    <a:pt x="868" y="1458"/>
                  </a:lnTo>
                  <a:lnTo>
                    <a:pt x="833" y="1447"/>
                  </a:lnTo>
                  <a:lnTo>
                    <a:pt x="797" y="1432"/>
                  </a:lnTo>
                  <a:lnTo>
                    <a:pt x="764" y="1414"/>
                  </a:lnTo>
                  <a:lnTo>
                    <a:pt x="734" y="1390"/>
                  </a:lnTo>
                  <a:lnTo>
                    <a:pt x="710" y="1360"/>
                  </a:lnTo>
                  <a:lnTo>
                    <a:pt x="695" y="1371"/>
                  </a:lnTo>
                  <a:lnTo>
                    <a:pt x="686" y="1384"/>
                  </a:lnTo>
                  <a:lnTo>
                    <a:pt x="681" y="1398"/>
                  </a:lnTo>
                  <a:lnTo>
                    <a:pt x="680" y="1415"/>
                  </a:lnTo>
                  <a:lnTo>
                    <a:pt x="680" y="1432"/>
                  </a:lnTo>
                  <a:lnTo>
                    <a:pt x="683" y="1448"/>
                  </a:lnTo>
                  <a:lnTo>
                    <a:pt x="686" y="1465"/>
                  </a:lnTo>
                  <a:lnTo>
                    <a:pt x="690" y="1483"/>
                  </a:lnTo>
                  <a:lnTo>
                    <a:pt x="686" y="1524"/>
                  </a:lnTo>
                  <a:lnTo>
                    <a:pt x="682" y="1568"/>
                  </a:lnTo>
                  <a:lnTo>
                    <a:pt x="674" y="1612"/>
                  </a:lnTo>
                  <a:lnTo>
                    <a:pt x="667" y="1659"/>
                  </a:lnTo>
                  <a:lnTo>
                    <a:pt x="657" y="1703"/>
                  </a:lnTo>
                  <a:lnTo>
                    <a:pt x="646" y="1747"/>
                  </a:lnTo>
                  <a:lnTo>
                    <a:pt x="632" y="1789"/>
                  </a:lnTo>
                  <a:lnTo>
                    <a:pt x="616" y="1829"/>
                  </a:lnTo>
                  <a:lnTo>
                    <a:pt x="608" y="1829"/>
                  </a:lnTo>
                  <a:lnTo>
                    <a:pt x="601" y="1831"/>
                  </a:lnTo>
                  <a:lnTo>
                    <a:pt x="594" y="1834"/>
                  </a:lnTo>
                  <a:lnTo>
                    <a:pt x="588" y="1839"/>
                  </a:lnTo>
                  <a:lnTo>
                    <a:pt x="582" y="1844"/>
                  </a:lnTo>
                  <a:lnTo>
                    <a:pt x="576" y="1850"/>
                  </a:lnTo>
                  <a:lnTo>
                    <a:pt x="571" y="1857"/>
                  </a:lnTo>
                  <a:lnTo>
                    <a:pt x="569" y="1866"/>
                  </a:lnTo>
                  <a:lnTo>
                    <a:pt x="562" y="1919"/>
                  </a:lnTo>
                  <a:lnTo>
                    <a:pt x="545" y="1968"/>
                  </a:lnTo>
                  <a:lnTo>
                    <a:pt x="517" y="2012"/>
                  </a:lnTo>
                  <a:lnTo>
                    <a:pt x="485" y="2054"/>
                  </a:lnTo>
                  <a:lnTo>
                    <a:pt x="447" y="2093"/>
                  </a:lnTo>
                  <a:lnTo>
                    <a:pt x="409" y="2131"/>
                  </a:lnTo>
                  <a:lnTo>
                    <a:pt x="370" y="2168"/>
                  </a:lnTo>
                  <a:lnTo>
                    <a:pt x="337" y="2206"/>
                  </a:lnTo>
                  <a:lnTo>
                    <a:pt x="372" y="2199"/>
                  </a:lnTo>
                  <a:lnTo>
                    <a:pt x="406" y="2184"/>
                  </a:lnTo>
                  <a:lnTo>
                    <a:pt x="437" y="2158"/>
                  </a:lnTo>
                  <a:lnTo>
                    <a:pt x="467" y="2129"/>
                  </a:lnTo>
                  <a:lnTo>
                    <a:pt x="495" y="2094"/>
                  </a:lnTo>
                  <a:lnTo>
                    <a:pt x="521" y="2059"/>
                  </a:lnTo>
                  <a:lnTo>
                    <a:pt x="545" y="2022"/>
                  </a:lnTo>
                  <a:lnTo>
                    <a:pt x="569" y="1989"/>
                  </a:lnTo>
                  <a:lnTo>
                    <a:pt x="569" y="2039"/>
                  </a:lnTo>
                  <a:lnTo>
                    <a:pt x="567" y="2087"/>
                  </a:lnTo>
                  <a:lnTo>
                    <a:pt x="561" y="2134"/>
                  </a:lnTo>
                  <a:lnTo>
                    <a:pt x="553" y="2181"/>
                  </a:lnTo>
                  <a:lnTo>
                    <a:pt x="542" y="2226"/>
                  </a:lnTo>
                  <a:lnTo>
                    <a:pt x="530" y="2270"/>
                  </a:lnTo>
                  <a:lnTo>
                    <a:pt x="516" y="2313"/>
                  </a:lnTo>
                  <a:lnTo>
                    <a:pt x="503" y="2358"/>
                  </a:lnTo>
                  <a:lnTo>
                    <a:pt x="455" y="2366"/>
                  </a:lnTo>
                  <a:lnTo>
                    <a:pt x="419" y="2390"/>
                  </a:lnTo>
                  <a:lnTo>
                    <a:pt x="392" y="2423"/>
                  </a:lnTo>
                  <a:lnTo>
                    <a:pt x="372" y="2465"/>
                  </a:lnTo>
                  <a:lnTo>
                    <a:pt x="356" y="2510"/>
                  </a:lnTo>
                  <a:lnTo>
                    <a:pt x="344" y="2559"/>
                  </a:lnTo>
                  <a:lnTo>
                    <a:pt x="332" y="2608"/>
                  </a:lnTo>
                  <a:lnTo>
                    <a:pt x="322" y="2654"/>
                  </a:lnTo>
                  <a:lnTo>
                    <a:pt x="260" y="2610"/>
                  </a:lnTo>
                  <a:lnTo>
                    <a:pt x="203" y="2558"/>
                  </a:lnTo>
                  <a:lnTo>
                    <a:pt x="151" y="2496"/>
                  </a:lnTo>
                  <a:lnTo>
                    <a:pt x="105" y="2430"/>
                  </a:lnTo>
                  <a:lnTo>
                    <a:pt x="65" y="2355"/>
                  </a:lnTo>
                  <a:lnTo>
                    <a:pt x="34" y="2279"/>
                  </a:lnTo>
                  <a:lnTo>
                    <a:pt x="13" y="2199"/>
                  </a:lnTo>
                  <a:lnTo>
                    <a:pt x="3" y="2119"/>
                  </a:lnTo>
                  <a:lnTo>
                    <a:pt x="0" y="2090"/>
                  </a:lnTo>
                  <a:lnTo>
                    <a:pt x="0" y="2060"/>
                  </a:lnTo>
                  <a:lnTo>
                    <a:pt x="0" y="2030"/>
                  </a:lnTo>
                  <a:lnTo>
                    <a:pt x="4" y="2002"/>
                  </a:lnTo>
                  <a:lnTo>
                    <a:pt x="8" y="1974"/>
                  </a:lnTo>
                  <a:lnTo>
                    <a:pt x="15" y="1949"/>
                  </a:lnTo>
                  <a:lnTo>
                    <a:pt x="23" y="1925"/>
                  </a:lnTo>
                  <a:lnTo>
                    <a:pt x="35" y="1902"/>
                  </a:lnTo>
                  <a:lnTo>
                    <a:pt x="54" y="1921"/>
                  </a:lnTo>
                  <a:lnTo>
                    <a:pt x="72" y="1947"/>
                  </a:lnTo>
                  <a:lnTo>
                    <a:pt x="91" y="1974"/>
                  </a:lnTo>
                  <a:lnTo>
                    <a:pt x="110" y="2005"/>
                  </a:lnTo>
                  <a:lnTo>
                    <a:pt x="129" y="2034"/>
                  </a:lnTo>
                  <a:lnTo>
                    <a:pt x="152" y="2063"/>
                  </a:lnTo>
                  <a:lnTo>
                    <a:pt x="177" y="2086"/>
                  </a:lnTo>
                  <a:lnTo>
                    <a:pt x="209" y="2105"/>
                  </a:lnTo>
                  <a:lnTo>
                    <a:pt x="209" y="2061"/>
                  </a:lnTo>
                  <a:lnTo>
                    <a:pt x="186" y="2028"/>
                  </a:lnTo>
                  <a:lnTo>
                    <a:pt x="164" y="1998"/>
                  </a:lnTo>
                  <a:lnTo>
                    <a:pt x="141" y="1965"/>
                  </a:lnTo>
                  <a:lnTo>
                    <a:pt x="119" y="1934"/>
                  </a:lnTo>
                  <a:lnTo>
                    <a:pt x="100" y="1900"/>
                  </a:lnTo>
                  <a:lnTo>
                    <a:pt x="85" y="1865"/>
                  </a:lnTo>
                  <a:lnTo>
                    <a:pt x="77" y="1827"/>
                  </a:lnTo>
                  <a:lnTo>
                    <a:pt x="76" y="1786"/>
                  </a:lnTo>
                  <a:lnTo>
                    <a:pt x="49" y="1744"/>
                  </a:lnTo>
                  <a:lnTo>
                    <a:pt x="28" y="1697"/>
                  </a:lnTo>
                  <a:lnTo>
                    <a:pt x="14" y="1647"/>
                  </a:lnTo>
                  <a:lnTo>
                    <a:pt x="6" y="1593"/>
                  </a:lnTo>
                  <a:lnTo>
                    <a:pt x="2" y="1537"/>
                  </a:lnTo>
                  <a:lnTo>
                    <a:pt x="3" y="1482"/>
                  </a:lnTo>
                  <a:lnTo>
                    <a:pt x="7" y="1426"/>
                  </a:lnTo>
                  <a:lnTo>
                    <a:pt x="16" y="1374"/>
                  </a:lnTo>
                  <a:lnTo>
                    <a:pt x="22" y="1321"/>
                  </a:lnTo>
                  <a:lnTo>
                    <a:pt x="32" y="1268"/>
                  </a:lnTo>
                  <a:lnTo>
                    <a:pt x="45" y="1213"/>
                  </a:lnTo>
                  <a:lnTo>
                    <a:pt x="60" y="1161"/>
                  </a:lnTo>
                  <a:lnTo>
                    <a:pt x="78" y="1109"/>
                  </a:lnTo>
                  <a:lnTo>
                    <a:pt x="103" y="1061"/>
                  </a:lnTo>
                  <a:lnTo>
                    <a:pt x="132" y="1015"/>
                  </a:lnTo>
                  <a:lnTo>
                    <a:pt x="169" y="976"/>
                  </a:lnTo>
                  <a:lnTo>
                    <a:pt x="196" y="983"/>
                  </a:lnTo>
                  <a:lnTo>
                    <a:pt x="253" y="839"/>
                  </a:lnTo>
                  <a:lnTo>
                    <a:pt x="325" y="701"/>
                  </a:lnTo>
                  <a:lnTo>
                    <a:pt x="412" y="567"/>
                  </a:lnTo>
                  <a:lnTo>
                    <a:pt x="511" y="443"/>
                  </a:lnTo>
                  <a:lnTo>
                    <a:pt x="619" y="327"/>
                  </a:lnTo>
                  <a:lnTo>
                    <a:pt x="738" y="227"/>
                  </a:lnTo>
                  <a:lnTo>
                    <a:pt x="863" y="140"/>
                  </a:lnTo>
                  <a:lnTo>
                    <a:pt x="997" y="72"/>
                  </a:lnTo>
                  <a:lnTo>
                    <a:pt x="1123" y="37"/>
                  </a:lnTo>
                  <a:lnTo>
                    <a:pt x="1252" y="14"/>
                  </a:lnTo>
                  <a:lnTo>
                    <a:pt x="1382" y="1"/>
                  </a:lnTo>
                  <a:lnTo>
                    <a:pt x="1512" y="0"/>
                  </a:lnTo>
                  <a:lnTo>
                    <a:pt x="1641" y="11"/>
                  </a:lnTo>
                  <a:lnTo>
                    <a:pt x="1769" y="35"/>
                  </a:lnTo>
                  <a:lnTo>
                    <a:pt x="1891" y="74"/>
                  </a:lnTo>
                  <a:lnTo>
                    <a:pt x="2011" y="129"/>
                  </a:lnTo>
                  <a:lnTo>
                    <a:pt x="2073" y="158"/>
                  </a:lnTo>
                  <a:lnTo>
                    <a:pt x="2133" y="199"/>
                  </a:lnTo>
                  <a:lnTo>
                    <a:pt x="2189" y="248"/>
                  </a:lnTo>
                  <a:lnTo>
                    <a:pt x="2242" y="304"/>
                  </a:lnTo>
                  <a:lnTo>
                    <a:pt x="2291" y="363"/>
                  </a:lnTo>
                  <a:lnTo>
                    <a:pt x="2338" y="425"/>
                  </a:lnTo>
                  <a:lnTo>
                    <a:pt x="2382" y="487"/>
                  </a:lnTo>
                  <a:lnTo>
                    <a:pt x="2424" y="549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05"/>
            <p:cNvSpPr>
              <a:spLocks noChangeAspect="1"/>
            </p:cNvSpPr>
            <p:nvPr/>
          </p:nvSpPr>
          <p:spPr bwMode="auto">
            <a:xfrm>
              <a:off x="1721" y="1229"/>
              <a:ext cx="265" cy="246"/>
            </a:xfrm>
            <a:custGeom>
              <a:avLst/>
              <a:gdLst/>
              <a:ahLst/>
              <a:cxnLst>
                <a:cxn ang="0">
                  <a:pos x="78" y="101"/>
                </a:cxn>
                <a:cxn ang="0">
                  <a:pos x="99" y="120"/>
                </a:cxn>
                <a:cxn ang="0">
                  <a:pos x="122" y="141"/>
                </a:cxn>
                <a:cxn ang="0">
                  <a:pos x="143" y="161"/>
                </a:cxn>
                <a:cxn ang="0">
                  <a:pos x="166" y="182"/>
                </a:cxn>
                <a:cxn ang="0">
                  <a:pos x="188" y="199"/>
                </a:cxn>
                <a:cxn ang="0">
                  <a:pos x="213" y="217"/>
                </a:cxn>
                <a:cxn ang="0">
                  <a:pos x="237" y="233"/>
                </a:cxn>
                <a:cxn ang="0">
                  <a:pos x="265" y="246"/>
                </a:cxn>
                <a:cxn ang="0">
                  <a:pos x="229" y="239"/>
                </a:cxn>
                <a:cxn ang="0">
                  <a:pos x="194" y="229"/>
                </a:cxn>
                <a:cxn ang="0">
                  <a:pos x="160" y="213"/>
                </a:cxn>
                <a:cxn ang="0">
                  <a:pos x="127" y="193"/>
                </a:cxn>
                <a:cxn ang="0">
                  <a:pos x="94" y="167"/>
                </a:cxn>
                <a:cxn ang="0">
                  <a:pos x="65" y="141"/>
                </a:cxn>
                <a:cxn ang="0">
                  <a:pos x="36" y="111"/>
                </a:cxn>
                <a:cxn ang="0">
                  <a:pos x="11" y="80"/>
                </a:cxn>
                <a:cxn ang="0">
                  <a:pos x="8" y="69"/>
                </a:cxn>
                <a:cxn ang="0">
                  <a:pos x="7" y="59"/>
                </a:cxn>
                <a:cxn ang="0">
                  <a:pos x="4" y="49"/>
                </a:cxn>
                <a:cxn ang="0">
                  <a:pos x="2" y="40"/>
                </a:cxn>
                <a:cxn ang="0">
                  <a:pos x="0" y="30"/>
                </a:cxn>
                <a:cxn ang="0">
                  <a:pos x="1" y="20"/>
                </a:cxn>
                <a:cxn ang="0">
                  <a:pos x="4" y="10"/>
                </a:cxn>
                <a:cxn ang="0">
                  <a:pos x="11" y="0"/>
                </a:cxn>
                <a:cxn ang="0">
                  <a:pos x="30" y="0"/>
                </a:cxn>
                <a:cxn ang="0">
                  <a:pos x="43" y="9"/>
                </a:cxn>
                <a:cxn ang="0">
                  <a:pos x="50" y="21"/>
                </a:cxn>
                <a:cxn ang="0">
                  <a:pos x="54" y="39"/>
                </a:cxn>
                <a:cxn ang="0">
                  <a:pos x="55" y="56"/>
                </a:cxn>
                <a:cxn ang="0">
                  <a:pos x="60" y="74"/>
                </a:cxn>
                <a:cxn ang="0">
                  <a:pos x="66" y="89"/>
                </a:cxn>
                <a:cxn ang="0">
                  <a:pos x="78" y="101"/>
                </a:cxn>
              </a:cxnLst>
              <a:rect l="0" t="0" r="r" b="b"/>
              <a:pathLst>
                <a:path w="265" h="246">
                  <a:moveTo>
                    <a:pt x="78" y="101"/>
                  </a:moveTo>
                  <a:lnTo>
                    <a:pt x="99" y="120"/>
                  </a:lnTo>
                  <a:lnTo>
                    <a:pt x="122" y="141"/>
                  </a:lnTo>
                  <a:lnTo>
                    <a:pt x="143" y="161"/>
                  </a:lnTo>
                  <a:lnTo>
                    <a:pt x="166" y="182"/>
                  </a:lnTo>
                  <a:lnTo>
                    <a:pt x="188" y="199"/>
                  </a:lnTo>
                  <a:lnTo>
                    <a:pt x="213" y="217"/>
                  </a:lnTo>
                  <a:lnTo>
                    <a:pt x="237" y="233"/>
                  </a:lnTo>
                  <a:lnTo>
                    <a:pt x="265" y="246"/>
                  </a:lnTo>
                  <a:lnTo>
                    <a:pt x="229" y="239"/>
                  </a:lnTo>
                  <a:lnTo>
                    <a:pt x="194" y="229"/>
                  </a:lnTo>
                  <a:lnTo>
                    <a:pt x="160" y="213"/>
                  </a:lnTo>
                  <a:lnTo>
                    <a:pt x="127" y="193"/>
                  </a:lnTo>
                  <a:lnTo>
                    <a:pt x="94" y="167"/>
                  </a:lnTo>
                  <a:lnTo>
                    <a:pt x="65" y="141"/>
                  </a:lnTo>
                  <a:lnTo>
                    <a:pt x="36" y="111"/>
                  </a:lnTo>
                  <a:lnTo>
                    <a:pt x="11" y="80"/>
                  </a:lnTo>
                  <a:lnTo>
                    <a:pt x="8" y="69"/>
                  </a:lnTo>
                  <a:lnTo>
                    <a:pt x="7" y="59"/>
                  </a:lnTo>
                  <a:lnTo>
                    <a:pt x="4" y="49"/>
                  </a:lnTo>
                  <a:lnTo>
                    <a:pt x="2" y="40"/>
                  </a:lnTo>
                  <a:lnTo>
                    <a:pt x="0" y="30"/>
                  </a:lnTo>
                  <a:lnTo>
                    <a:pt x="1" y="20"/>
                  </a:lnTo>
                  <a:lnTo>
                    <a:pt x="4" y="10"/>
                  </a:lnTo>
                  <a:lnTo>
                    <a:pt x="11" y="0"/>
                  </a:lnTo>
                  <a:lnTo>
                    <a:pt x="30" y="0"/>
                  </a:lnTo>
                  <a:lnTo>
                    <a:pt x="43" y="9"/>
                  </a:lnTo>
                  <a:lnTo>
                    <a:pt x="50" y="21"/>
                  </a:lnTo>
                  <a:lnTo>
                    <a:pt x="54" y="39"/>
                  </a:lnTo>
                  <a:lnTo>
                    <a:pt x="55" y="56"/>
                  </a:lnTo>
                  <a:lnTo>
                    <a:pt x="60" y="74"/>
                  </a:lnTo>
                  <a:lnTo>
                    <a:pt x="66" y="89"/>
                  </a:lnTo>
                  <a:lnTo>
                    <a:pt x="78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406"/>
            <p:cNvSpPr>
              <a:spLocks noChangeAspect="1"/>
            </p:cNvSpPr>
            <p:nvPr/>
          </p:nvSpPr>
          <p:spPr bwMode="auto">
            <a:xfrm>
              <a:off x="1686" y="1468"/>
              <a:ext cx="1775" cy="2464"/>
            </a:xfrm>
            <a:custGeom>
              <a:avLst/>
              <a:gdLst/>
              <a:ahLst/>
              <a:cxnLst>
                <a:cxn ang="0">
                  <a:pos x="1705" y="952"/>
                </a:cxn>
                <a:cxn ang="0">
                  <a:pos x="1698" y="1123"/>
                </a:cxn>
                <a:cxn ang="0">
                  <a:pos x="1713" y="1301"/>
                </a:cxn>
                <a:cxn ang="0">
                  <a:pos x="1627" y="1376"/>
                </a:cxn>
                <a:cxn ang="0">
                  <a:pos x="1575" y="1492"/>
                </a:cxn>
                <a:cxn ang="0">
                  <a:pos x="1553" y="1721"/>
                </a:cxn>
                <a:cxn ang="0">
                  <a:pos x="1444" y="1897"/>
                </a:cxn>
                <a:cxn ang="0">
                  <a:pos x="1342" y="2066"/>
                </a:cxn>
                <a:cxn ang="0">
                  <a:pos x="1219" y="2225"/>
                </a:cxn>
                <a:cxn ang="0">
                  <a:pos x="1090" y="2372"/>
                </a:cxn>
                <a:cxn ang="0">
                  <a:pos x="924" y="2474"/>
                </a:cxn>
                <a:cxn ang="0">
                  <a:pos x="583" y="2385"/>
                </a:cxn>
                <a:cxn ang="0">
                  <a:pos x="304" y="2014"/>
                </a:cxn>
                <a:cxn ang="0">
                  <a:pos x="92" y="1598"/>
                </a:cxn>
                <a:cxn ang="0">
                  <a:pos x="97" y="1442"/>
                </a:cxn>
                <a:cxn ang="0">
                  <a:pos x="59" y="1293"/>
                </a:cxn>
                <a:cxn ang="0">
                  <a:pos x="20" y="1169"/>
                </a:cxn>
                <a:cxn ang="0">
                  <a:pos x="57" y="1017"/>
                </a:cxn>
                <a:cxn ang="0">
                  <a:pos x="76" y="854"/>
                </a:cxn>
                <a:cxn ang="0">
                  <a:pos x="90" y="727"/>
                </a:cxn>
                <a:cxn ang="0">
                  <a:pos x="130" y="629"/>
                </a:cxn>
                <a:cxn ang="0">
                  <a:pos x="166" y="527"/>
                </a:cxn>
                <a:cxn ang="0">
                  <a:pos x="376" y="372"/>
                </a:cxn>
                <a:cxn ang="0">
                  <a:pos x="351" y="430"/>
                </a:cxn>
                <a:cxn ang="0">
                  <a:pos x="330" y="486"/>
                </a:cxn>
                <a:cxn ang="0">
                  <a:pos x="363" y="511"/>
                </a:cxn>
                <a:cxn ang="0">
                  <a:pos x="414" y="475"/>
                </a:cxn>
                <a:cxn ang="0">
                  <a:pos x="466" y="433"/>
                </a:cxn>
                <a:cxn ang="0">
                  <a:pos x="496" y="419"/>
                </a:cxn>
                <a:cxn ang="0">
                  <a:pos x="520" y="398"/>
                </a:cxn>
                <a:cxn ang="0">
                  <a:pos x="623" y="417"/>
                </a:cxn>
                <a:cxn ang="0">
                  <a:pos x="945" y="442"/>
                </a:cxn>
                <a:cxn ang="0">
                  <a:pos x="1263" y="376"/>
                </a:cxn>
                <a:cxn ang="0">
                  <a:pos x="1419" y="369"/>
                </a:cxn>
                <a:cxn ang="0">
                  <a:pos x="1505" y="423"/>
                </a:cxn>
                <a:cxn ang="0">
                  <a:pos x="1587" y="477"/>
                </a:cxn>
                <a:cxn ang="0">
                  <a:pos x="1597" y="437"/>
                </a:cxn>
                <a:cxn ang="0">
                  <a:pos x="1582" y="393"/>
                </a:cxn>
                <a:cxn ang="0">
                  <a:pos x="1474" y="275"/>
                </a:cxn>
                <a:cxn ang="0">
                  <a:pos x="1591" y="186"/>
                </a:cxn>
                <a:cxn ang="0">
                  <a:pos x="1699" y="84"/>
                </a:cxn>
                <a:cxn ang="0">
                  <a:pos x="1763" y="105"/>
                </a:cxn>
                <a:cxn ang="0">
                  <a:pos x="1775" y="424"/>
                </a:cxn>
                <a:cxn ang="0">
                  <a:pos x="1746" y="736"/>
                </a:cxn>
              </a:cxnLst>
              <a:rect l="0" t="0" r="r" b="b"/>
              <a:pathLst>
                <a:path w="1775" h="2495">
                  <a:moveTo>
                    <a:pt x="1721" y="839"/>
                  </a:moveTo>
                  <a:lnTo>
                    <a:pt x="1711" y="895"/>
                  </a:lnTo>
                  <a:lnTo>
                    <a:pt x="1705" y="952"/>
                  </a:lnTo>
                  <a:lnTo>
                    <a:pt x="1700" y="1009"/>
                  </a:lnTo>
                  <a:lnTo>
                    <a:pt x="1699" y="1067"/>
                  </a:lnTo>
                  <a:lnTo>
                    <a:pt x="1698" y="1123"/>
                  </a:lnTo>
                  <a:lnTo>
                    <a:pt x="1701" y="1182"/>
                  </a:lnTo>
                  <a:lnTo>
                    <a:pt x="1706" y="1242"/>
                  </a:lnTo>
                  <a:lnTo>
                    <a:pt x="1713" y="1301"/>
                  </a:lnTo>
                  <a:lnTo>
                    <a:pt x="1679" y="1318"/>
                  </a:lnTo>
                  <a:lnTo>
                    <a:pt x="1650" y="1345"/>
                  </a:lnTo>
                  <a:lnTo>
                    <a:pt x="1627" y="1376"/>
                  </a:lnTo>
                  <a:lnTo>
                    <a:pt x="1607" y="1413"/>
                  </a:lnTo>
                  <a:lnTo>
                    <a:pt x="1590" y="1452"/>
                  </a:lnTo>
                  <a:lnTo>
                    <a:pt x="1575" y="1492"/>
                  </a:lnTo>
                  <a:lnTo>
                    <a:pt x="1560" y="1531"/>
                  </a:lnTo>
                  <a:lnTo>
                    <a:pt x="1547" y="1570"/>
                  </a:lnTo>
                  <a:lnTo>
                    <a:pt x="1553" y="1721"/>
                  </a:lnTo>
                  <a:lnTo>
                    <a:pt x="1512" y="1780"/>
                  </a:lnTo>
                  <a:lnTo>
                    <a:pt x="1478" y="1840"/>
                  </a:lnTo>
                  <a:lnTo>
                    <a:pt x="1444" y="1897"/>
                  </a:lnTo>
                  <a:lnTo>
                    <a:pt x="1412" y="1956"/>
                  </a:lnTo>
                  <a:lnTo>
                    <a:pt x="1379" y="2011"/>
                  </a:lnTo>
                  <a:lnTo>
                    <a:pt x="1342" y="2066"/>
                  </a:lnTo>
                  <a:lnTo>
                    <a:pt x="1300" y="2119"/>
                  </a:lnTo>
                  <a:lnTo>
                    <a:pt x="1253" y="2170"/>
                  </a:lnTo>
                  <a:lnTo>
                    <a:pt x="1219" y="2225"/>
                  </a:lnTo>
                  <a:lnTo>
                    <a:pt x="1181" y="2277"/>
                  </a:lnTo>
                  <a:lnTo>
                    <a:pt x="1137" y="2326"/>
                  </a:lnTo>
                  <a:lnTo>
                    <a:pt x="1090" y="2372"/>
                  </a:lnTo>
                  <a:lnTo>
                    <a:pt x="1037" y="2412"/>
                  </a:lnTo>
                  <a:lnTo>
                    <a:pt x="983" y="2447"/>
                  </a:lnTo>
                  <a:lnTo>
                    <a:pt x="924" y="2474"/>
                  </a:lnTo>
                  <a:lnTo>
                    <a:pt x="866" y="2495"/>
                  </a:lnTo>
                  <a:lnTo>
                    <a:pt x="712" y="2459"/>
                  </a:lnTo>
                  <a:lnTo>
                    <a:pt x="583" y="2385"/>
                  </a:lnTo>
                  <a:lnTo>
                    <a:pt x="475" y="2279"/>
                  </a:lnTo>
                  <a:lnTo>
                    <a:pt x="384" y="2154"/>
                  </a:lnTo>
                  <a:lnTo>
                    <a:pt x="304" y="2014"/>
                  </a:lnTo>
                  <a:lnTo>
                    <a:pt x="232" y="1870"/>
                  </a:lnTo>
                  <a:lnTo>
                    <a:pt x="162" y="1728"/>
                  </a:lnTo>
                  <a:lnTo>
                    <a:pt x="92" y="1598"/>
                  </a:lnTo>
                  <a:lnTo>
                    <a:pt x="98" y="1547"/>
                  </a:lnTo>
                  <a:lnTo>
                    <a:pt x="100" y="1495"/>
                  </a:lnTo>
                  <a:lnTo>
                    <a:pt x="97" y="1442"/>
                  </a:lnTo>
                  <a:lnTo>
                    <a:pt x="90" y="1390"/>
                  </a:lnTo>
                  <a:lnTo>
                    <a:pt x="77" y="1339"/>
                  </a:lnTo>
                  <a:lnTo>
                    <a:pt x="59" y="1293"/>
                  </a:lnTo>
                  <a:lnTo>
                    <a:pt x="32" y="1251"/>
                  </a:lnTo>
                  <a:lnTo>
                    <a:pt x="0" y="1215"/>
                  </a:lnTo>
                  <a:lnTo>
                    <a:pt x="20" y="1169"/>
                  </a:lnTo>
                  <a:lnTo>
                    <a:pt x="36" y="1120"/>
                  </a:lnTo>
                  <a:lnTo>
                    <a:pt x="48" y="1069"/>
                  </a:lnTo>
                  <a:lnTo>
                    <a:pt x="57" y="1017"/>
                  </a:lnTo>
                  <a:lnTo>
                    <a:pt x="63" y="961"/>
                  </a:lnTo>
                  <a:lnTo>
                    <a:pt x="70" y="907"/>
                  </a:lnTo>
                  <a:lnTo>
                    <a:pt x="76" y="854"/>
                  </a:lnTo>
                  <a:lnTo>
                    <a:pt x="86" y="802"/>
                  </a:lnTo>
                  <a:lnTo>
                    <a:pt x="84" y="762"/>
                  </a:lnTo>
                  <a:lnTo>
                    <a:pt x="90" y="727"/>
                  </a:lnTo>
                  <a:lnTo>
                    <a:pt x="102" y="693"/>
                  </a:lnTo>
                  <a:lnTo>
                    <a:pt x="116" y="662"/>
                  </a:lnTo>
                  <a:lnTo>
                    <a:pt x="130" y="629"/>
                  </a:lnTo>
                  <a:lnTo>
                    <a:pt x="146" y="597"/>
                  </a:lnTo>
                  <a:lnTo>
                    <a:pt x="157" y="563"/>
                  </a:lnTo>
                  <a:lnTo>
                    <a:pt x="166" y="527"/>
                  </a:lnTo>
                  <a:lnTo>
                    <a:pt x="206" y="275"/>
                  </a:lnTo>
                  <a:lnTo>
                    <a:pt x="386" y="355"/>
                  </a:lnTo>
                  <a:lnTo>
                    <a:pt x="376" y="372"/>
                  </a:lnTo>
                  <a:lnTo>
                    <a:pt x="367" y="391"/>
                  </a:lnTo>
                  <a:lnTo>
                    <a:pt x="358" y="410"/>
                  </a:lnTo>
                  <a:lnTo>
                    <a:pt x="351" y="430"/>
                  </a:lnTo>
                  <a:lnTo>
                    <a:pt x="343" y="449"/>
                  </a:lnTo>
                  <a:lnTo>
                    <a:pt x="336" y="468"/>
                  </a:lnTo>
                  <a:lnTo>
                    <a:pt x="330" y="486"/>
                  </a:lnTo>
                  <a:lnTo>
                    <a:pt x="326" y="506"/>
                  </a:lnTo>
                  <a:lnTo>
                    <a:pt x="345" y="512"/>
                  </a:lnTo>
                  <a:lnTo>
                    <a:pt x="363" y="511"/>
                  </a:lnTo>
                  <a:lnTo>
                    <a:pt x="380" y="502"/>
                  </a:lnTo>
                  <a:lnTo>
                    <a:pt x="398" y="491"/>
                  </a:lnTo>
                  <a:lnTo>
                    <a:pt x="414" y="475"/>
                  </a:lnTo>
                  <a:lnTo>
                    <a:pt x="431" y="460"/>
                  </a:lnTo>
                  <a:lnTo>
                    <a:pt x="448" y="444"/>
                  </a:lnTo>
                  <a:lnTo>
                    <a:pt x="466" y="433"/>
                  </a:lnTo>
                  <a:lnTo>
                    <a:pt x="475" y="429"/>
                  </a:lnTo>
                  <a:lnTo>
                    <a:pt x="485" y="424"/>
                  </a:lnTo>
                  <a:lnTo>
                    <a:pt x="496" y="419"/>
                  </a:lnTo>
                  <a:lnTo>
                    <a:pt x="506" y="413"/>
                  </a:lnTo>
                  <a:lnTo>
                    <a:pt x="513" y="406"/>
                  </a:lnTo>
                  <a:lnTo>
                    <a:pt x="520" y="398"/>
                  </a:lnTo>
                  <a:lnTo>
                    <a:pt x="524" y="390"/>
                  </a:lnTo>
                  <a:lnTo>
                    <a:pt x="526" y="383"/>
                  </a:lnTo>
                  <a:lnTo>
                    <a:pt x="623" y="417"/>
                  </a:lnTo>
                  <a:lnTo>
                    <a:pt x="727" y="437"/>
                  </a:lnTo>
                  <a:lnTo>
                    <a:pt x="835" y="444"/>
                  </a:lnTo>
                  <a:lnTo>
                    <a:pt x="945" y="442"/>
                  </a:lnTo>
                  <a:lnTo>
                    <a:pt x="1053" y="429"/>
                  </a:lnTo>
                  <a:lnTo>
                    <a:pt x="1160" y="407"/>
                  </a:lnTo>
                  <a:lnTo>
                    <a:pt x="1263" y="376"/>
                  </a:lnTo>
                  <a:lnTo>
                    <a:pt x="1360" y="339"/>
                  </a:lnTo>
                  <a:lnTo>
                    <a:pt x="1390" y="352"/>
                  </a:lnTo>
                  <a:lnTo>
                    <a:pt x="1419" y="369"/>
                  </a:lnTo>
                  <a:lnTo>
                    <a:pt x="1448" y="386"/>
                  </a:lnTo>
                  <a:lnTo>
                    <a:pt x="1478" y="404"/>
                  </a:lnTo>
                  <a:lnTo>
                    <a:pt x="1505" y="423"/>
                  </a:lnTo>
                  <a:lnTo>
                    <a:pt x="1534" y="442"/>
                  </a:lnTo>
                  <a:lnTo>
                    <a:pt x="1560" y="460"/>
                  </a:lnTo>
                  <a:lnTo>
                    <a:pt x="1587" y="477"/>
                  </a:lnTo>
                  <a:lnTo>
                    <a:pt x="1593" y="464"/>
                  </a:lnTo>
                  <a:lnTo>
                    <a:pt x="1597" y="451"/>
                  </a:lnTo>
                  <a:lnTo>
                    <a:pt x="1597" y="437"/>
                  </a:lnTo>
                  <a:lnTo>
                    <a:pt x="1594" y="422"/>
                  </a:lnTo>
                  <a:lnTo>
                    <a:pt x="1588" y="407"/>
                  </a:lnTo>
                  <a:lnTo>
                    <a:pt x="1582" y="393"/>
                  </a:lnTo>
                  <a:lnTo>
                    <a:pt x="1574" y="380"/>
                  </a:lnTo>
                  <a:lnTo>
                    <a:pt x="1566" y="369"/>
                  </a:lnTo>
                  <a:lnTo>
                    <a:pt x="1474" y="275"/>
                  </a:lnTo>
                  <a:lnTo>
                    <a:pt x="1512" y="246"/>
                  </a:lnTo>
                  <a:lnTo>
                    <a:pt x="1552" y="217"/>
                  </a:lnTo>
                  <a:lnTo>
                    <a:pt x="1591" y="186"/>
                  </a:lnTo>
                  <a:lnTo>
                    <a:pt x="1629" y="155"/>
                  </a:lnTo>
                  <a:lnTo>
                    <a:pt x="1664" y="121"/>
                  </a:lnTo>
                  <a:lnTo>
                    <a:pt x="1699" y="84"/>
                  </a:lnTo>
                  <a:lnTo>
                    <a:pt x="1731" y="43"/>
                  </a:lnTo>
                  <a:lnTo>
                    <a:pt x="1760" y="0"/>
                  </a:lnTo>
                  <a:lnTo>
                    <a:pt x="1763" y="105"/>
                  </a:lnTo>
                  <a:lnTo>
                    <a:pt x="1769" y="212"/>
                  </a:lnTo>
                  <a:lnTo>
                    <a:pt x="1773" y="318"/>
                  </a:lnTo>
                  <a:lnTo>
                    <a:pt x="1775" y="424"/>
                  </a:lnTo>
                  <a:lnTo>
                    <a:pt x="1772" y="528"/>
                  </a:lnTo>
                  <a:lnTo>
                    <a:pt x="1763" y="634"/>
                  </a:lnTo>
                  <a:lnTo>
                    <a:pt x="1746" y="736"/>
                  </a:lnTo>
                  <a:lnTo>
                    <a:pt x="1721" y="839"/>
                  </a:lnTo>
                  <a:close/>
                </a:path>
              </a:pathLst>
            </a:custGeom>
            <a:solidFill>
              <a:srgbClr val="FF97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407"/>
            <p:cNvSpPr>
              <a:spLocks noChangeAspect="1"/>
            </p:cNvSpPr>
            <p:nvPr/>
          </p:nvSpPr>
          <p:spPr bwMode="auto">
            <a:xfrm>
              <a:off x="1759" y="1518"/>
              <a:ext cx="746" cy="196"/>
            </a:xfrm>
            <a:custGeom>
              <a:avLst/>
              <a:gdLst/>
              <a:ahLst/>
              <a:cxnLst>
                <a:cxn ang="0">
                  <a:pos x="746" y="131"/>
                </a:cxn>
                <a:cxn ang="0">
                  <a:pos x="715" y="147"/>
                </a:cxn>
                <a:cxn ang="0">
                  <a:pos x="682" y="162"/>
                </a:cxn>
                <a:cxn ang="0">
                  <a:pos x="648" y="172"/>
                </a:cxn>
                <a:cxn ang="0">
                  <a:pos x="613" y="182"/>
                </a:cxn>
                <a:cxn ang="0">
                  <a:pos x="575" y="187"/>
                </a:cxn>
                <a:cxn ang="0">
                  <a:pos x="537" y="192"/>
                </a:cxn>
                <a:cxn ang="0">
                  <a:pos x="498" y="195"/>
                </a:cxn>
                <a:cxn ang="0">
                  <a:pos x="459" y="196"/>
                </a:cxn>
                <a:cxn ang="0">
                  <a:pos x="393" y="190"/>
                </a:cxn>
                <a:cxn ang="0">
                  <a:pos x="329" y="183"/>
                </a:cxn>
                <a:cxn ang="0">
                  <a:pos x="264" y="169"/>
                </a:cxn>
                <a:cxn ang="0">
                  <a:pos x="204" y="152"/>
                </a:cxn>
                <a:cxn ang="0">
                  <a:pos x="146" y="125"/>
                </a:cxn>
                <a:cxn ang="0">
                  <a:pos x="92" y="93"/>
                </a:cxn>
                <a:cxn ang="0">
                  <a:pos x="43" y="51"/>
                </a:cxn>
                <a:cxn ang="0">
                  <a:pos x="0" y="0"/>
                </a:cxn>
                <a:cxn ang="0">
                  <a:pos x="73" y="62"/>
                </a:cxn>
                <a:cxn ang="0">
                  <a:pos x="157" y="112"/>
                </a:cxn>
                <a:cxn ang="0">
                  <a:pos x="249" y="147"/>
                </a:cxn>
                <a:cxn ang="0">
                  <a:pos x="348" y="171"/>
                </a:cxn>
                <a:cxn ang="0">
                  <a:pos x="448" y="179"/>
                </a:cxn>
                <a:cxn ang="0">
                  <a:pos x="550" y="175"/>
                </a:cxn>
                <a:cxn ang="0">
                  <a:pos x="649" y="158"/>
                </a:cxn>
                <a:cxn ang="0">
                  <a:pos x="746" y="131"/>
                </a:cxn>
              </a:cxnLst>
              <a:rect l="0" t="0" r="r" b="b"/>
              <a:pathLst>
                <a:path w="746" h="196">
                  <a:moveTo>
                    <a:pt x="746" y="131"/>
                  </a:moveTo>
                  <a:lnTo>
                    <a:pt x="715" y="147"/>
                  </a:lnTo>
                  <a:lnTo>
                    <a:pt x="682" y="162"/>
                  </a:lnTo>
                  <a:lnTo>
                    <a:pt x="648" y="172"/>
                  </a:lnTo>
                  <a:lnTo>
                    <a:pt x="613" y="182"/>
                  </a:lnTo>
                  <a:lnTo>
                    <a:pt x="575" y="187"/>
                  </a:lnTo>
                  <a:lnTo>
                    <a:pt x="537" y="192"/>
                  </a:lnTo>
                  <a:lnTo>
                    <a:pt x="498" y="195"/>
                  </a:lnTo>
                  <a:lnTo>
                    <a:pt x="459" y="196"/>
                  </a:lnTo>
                  <a:lnTo>
                    <a:pt x="393" y="190"/>
                  </a:lnTo>
                  <a:lnTo>
                    <a:pt x="329" y="183"/>
                  </a:lnTo>
                  <a:lnTo>
                    <a:pt x="264" y="169"/>
                  </a:lnTo>
                  <a:lnTo>
                    <a:pt x="204" y="152"/>
                  </a:lnTo>
                  <a:lnTo>
                    <a:pt x="146" y="125"/>
                  </a:lnTo>
                  <a:lnTo>
                    <a:pt x="92" y="93"/>
                  </a:lnTo>
                  <a:lnTo>
                    <a:pt x="43" y="51"/>
                  </a:lnTo>
                  <a:lnTo>
                    <a:pt x="0" y="0"/>
                  </a:lnTo>
                  <a:lnTo>
                    <a:pt x="73" y="62"/>
                  </a:lnTo>
                  <a:lnTo>
                    <a:pt x="157" y="112"/>
                  </a:lnTo>
                  <a:lnTo>
                    <a:pt x="249" y="147"/>
                  </a:lnTo>
                  <a:lnTo>
                    <a:pt x="348" y="171"/>
                  </a:lnTo>
                  <a:lnTo>
                    <a:pt x="448" y="179"/>
                  </a:lnTo>
                  <a:lnTo>
                    <a:pt x="550" y="175"/>
                  </a:lnTo>
                  <a:lnTo>
                    <a:pt x="649" y="158"/>
                  </a:lnTo>
                  <a:lnTo>
                    <a:pt x="746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408"/>
            <p:cNvSpPr>
              <a:spLocks noChangeAspect="1"/>
            </p:cNvSpPr>
            <p:nvPr/>
          </p:nvSpPr>
          <p:spPr bwMode="auto">
            <a:xfrm>
              <a:off x="2139" y="1844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409"/>
            <p:cNvSpPr>
              <a:spLocks noChangeAspect="1"/>
            </p:cNvSpPr>
            <p:nvPr/>
          </p:nvSpPr>
          <p:spPr bwMode="auto">
            <a:xfrm>
              <a:off x="2026" y="1988"/>
              <a:ext cx="483" cy="504"/>
            </a:xfrm>
            <a:custGeom>
              <a:avLst/>
              <a:gdLst/>
              <a:ahLst/>
              <a:cxnLst>
                <a:cxn ang="0">
                  <a:pos x="466" y="175"/>
                </a:cxn>
                <a:cxn ang="0">
                  <a:pos x="478" y="209"/>
                </a:cxn>
                <a:cxn ang="0">
                  <a:pos x="483" y="243"/>
                </a:cxn>
                <a:cxn ang="0">
                  <a:pos x="481" y="278"/>
                </a:cxn>
                <a:cxn ang="0">
                  <a:pos x="474" y="312"/>
                </a:cxn>
                <a:cxn ang="0">
                  <a:pos x="462" y="344"/>
                </a:cxn>
                <a:cxn ang="0">
                  <a:pos x="447" y="376"/>
                </a:cxn>
                <a:cxn ang="0">
                  <a:pos x="429" y="405"/>
                </a:cxn>
                <a:cxn ang="0">
                  <a:pos x="413" y="435"/>
                </a:cxn>
                <a:cxn ang="0">
                  <a:pos x="388" y="461"/>
                </a:cxn>
                <a:cxn ang="0">
                  <a:pos x="362" y="481"/>
                </a:cxn>
                <a:cxn ang="0">
                  <a:pos x="332" y="494"/>
                </a:cxn>
                <a:cxn ang="0">
                  <a:pos x="303" y="501"/>
                </a:cxn>
                <a:cxn ang="0">
                  <a:pos x="270" y="504"/>
                </a:cxn>
                <a:cxn ang="0">
                  <a:pos x="237" y="504"/>
                </a:cxn>
                <a:cxn ang="0">
                  <a:pos x="205" y="501"/>
                </a:cxn>
                <a:cxn ang="0">
                  <a:pos x="173" y="499"/>
                </a:cxn>
                <a:cxn ang="0">
                  <a:pos x="154" y="490"/>
                </a:cxn>
                <a:cxn ang="0">
                  <a:pos x="136" y="476"/>
                </a:cxn>
                <a:cxn ang="0">
                  <a:pos x="120" y="457"/>
                </a:cxn>
                <a:cxn ang="0">
                  <a:pos x="104" y="438"/>
                </a:cxn>
                <a:cxn ang="0">
                  <a:pos x="86" y="420"/>
                </a:cxn>
                <a:cxn ang="0">
                  <a:pos x="69" y="409"/>
                </a:cxn>
                <a:cxn ang="0">
                  <a:pos x="49" y="408"/>
                </a:cxn>
                <a:cxn ang="0">
                  <a:pos x="26" y="420"/>
                </a:cxn>
                <a:cxn ang="0">
                  <a:pos x="60" y="384"/>
                </a:cxn>
                <a:cxn ang="0">
                  <a:pos x="53" y="372"/>
                </a:cxn>
                <a:cxn ang="0">
                  <a:pos x="43" y="367"/>
                </a:cxn>
                <a:cxn ang="0">
                  <a:pos x="33" y="367"/>
                </a:cxn>
                <a:cxn ang="0">
                  <a:pos x="24" y="372"/>
                </a:cxn>
                <a:cxn ang="0">
                  <a:pos x="14" y="374"/>
                </a:cxn>
                <a:cxn ang="0">
                  <a:pos x="7" y="374"/>
                </a:cxn>
                <a:cxn ang="0">
                  <a:pos x="1" y="368"/>
                </a:cxn>
                <a:cxn ang="0">
                  <a:pos x="0" y="355"/>
                </a:cxn>
                <a:cxn ang="0">
                  <a:pos x="21" y="346"/>
                </a:cxn>
                <a:cxn ang="0">
                  <a:pos x="34" y="331"/>
                </a:cxn>
                <a:cxn ang="0">
                  <a:pos x="41" y="310"/>
                </a:cxn>
                <a:cxn ang="0">
                  <a:pos x="44" y="285"/>
                </a:cxn>
                <a:cxn ang="0">
                  <a:pos x="45" y="258"/>
                </a:cxn>
                <a:cxn ang="0">
                  <a:pos x="49" y="231"/>
                </a:cxn>
                <a:cxn ang="0">
                  <a:pos x="54" y="207"/>
                </a:cxn>
                <a:cxn ang="0">
                  <a:pos x="66" y="189"/>
                </a:cxn>
                <a:cxn ang="0">
                  <a:pos x="90" y="150"/>
                </a:cxn>
                <a:cxn ang="0">
                  <a:pos x="118" y="114"/>
                </a:cxn>
                <a:cxn ang="0">
                  <a:pos x="145" y="79"/>
                </a:cxn>
                <a:cxn ang="0">
                  <a:pos x="177" y="51"/>
                </a:cxn>
                <a:cxn ang="0">
                  <a:pos x="210" y="26"/>
                </a:cxn>
                <a:cxn ang="0">
                  <a:pos x="248" y="8"/>
                </a:cxn>
                <a:cxn ang="0">
                  <a:pos x="287" y="0"/>
                </a:cxn>
                <a:cxn ang="0">
                  <a:pos x="333" y="1"/>
                </a:cxn>
                <a:cxn ang="0">
                  <a:pos x="356" y="13"/>
                </a:cxn>
                <a:cxn ang="0">
                  <a:pos x="375" y="32"/>
                </a:cxn>
                <a:cxn ang="0">
                  <a:pos x="393" y="52"/>
                </a:cxn>
                <a:cxn ang="0">
                  <a:pos x="409" y="76"/>
                </a:cxn>
                <a:cxn ang="0">
                  <a:pos x="423" y="100"/>
                </a:cxn>
                <a:cxn ang="0">
                  <a:pos x="437" y="126"/>
                </a:cxn>
                <a:cxn ang="0">
                  <a:pos x="451" y="150"/>
                </a:cxn>
                <a:cxn ang="0">
                  <a:pos x="466" y="175"/>
                </a:cxn>
              </a:cxnLst>
              <a:rect l="0" t="0" r="r" b="b"/>
              <a:pathLst>
                <a:path w="483" h="504">
                  <a:moveTo>
                    <a:pt x="466" y="175"/>
                  </a:moveTo>
                  <a:lnTo>
                    <a:pt x="478" y="209"/>
                  </a:lnTo>
                  <a:lnTo>
                    <a:pt x="483" y="243"/>
                  </a:lnTo>
                  <a:lnTo>
                    <a:pt x="481" y="278"/>
                  </a:lnTo>
                  <a:lnTo>
                    <a:pt x="474" y="312"/>
                  </a:lnTo>
                  <a:lnTo>
                    <a:pt x="462" y="344"/>
                  </a:lnTo>
                  <a:lnTo>
                    <a:pt x="447" y="376"/>
                  </a:lnTo>
                  <a:lnTo>
                    <a:pt x="429" y="405"/>
                  </a:lnTo>
                  <a:lnTo>
                    <a:pt x="413" y="435"/>
                  </a:lnTo>
                  <a:lnTo>
                    <a:pt x="388" y="461"/>
                  </a:lnTo>
                  <a:lnTo>
                    <a:pt x="362" y="481"/>
                  </a:lnTo>
                  <a:lnTo>
                    <a:pt x="332" y="494"/>
                  </a:lnTo>
                  <a:lnTo>
                    <a:pt x="303" y="501"/>
                  </a:lnTo>
                  <a:lnTo>
                    <a:pt x="270" y="504"/>
                  </a:lnTo>
                  <a:lnTo>
                    <a:pt x="237" y="504"/>
                  </a:lnTo>
                  <a:lnTo>
                    <a:pt x="205" y="501"/>
                  </a:lnTo>
                  <a:lnTo>
                    <a:pt x="173" y="499"/>
                  </a:lnTo>
                  <a:lnTo>
                    <a:pt x="154" y="490"/>
                  </a:lnTo>
                  <a:lnTo>
                    <a:pt x="136" y="476"/>
                  </a:lnTo>
                  <a:lnTo>
                    <a:pt x="120" y="457"/>
                  </a:lnTo>
                  <a:lnTo>
                    <a:pt x="104" y="438"/>
                  </a:lnTo>
                  <a:lnTo>
                    <a:pt x="86" y="420"/>
                  </a:lnTo>
                  <a:lnTo>
                    <a:pt x="69" y="409"/>
                  </a:lnTo>
                  <a:lnTo>
                    <a:pt x="49" y="408"/>
                  </a:lnTo>
                  <a:lnTo>
                    <a:pt x="26" y="420"/>
                  </a:lnTo>
                  <a:lnTo>
                    <a:pt x="60" y="384"/>
                  </a:lnTo>
                  <a:lnTo>
                    <a:pt x="53" y="372"/>
                  </a:lnTo>
                  <a:lnTo>
                    <a:pt x="43" y="367"/>
                  </a:lnTo>
                  <a:lnTo>
                    <a:pt x="33" y="367"/>
                  </a:lnTo>
                  <a:lnTo>
                    <a:pt x="24" y="372"/>
                  </a:lnTo>
                  <a:lnTo>
                    <a:pt x="14" y="374"/>
                  </a:lnTo>
                  <a:lnTo>
                    <a:pt x="7" y="374"/>
                  </a:lnTo>
                  <a:lnTo>
                    <a:pt x="1" y="368"/>
                  </a:lnTo>
                  <a:lnTo>
                    <a:pt x="0" y="355"/>
                  </a:lnTo>
                  <a:lnTo>
                    <a:pt x="21" y="346"/>
                  </a:lnTo>
                  <a:lnTo>
                    <a:pt x="34" y="331"/>
                  </a:lnTo>
                  <a:lnTo>
                    <a:pt x="41" y="310"/>
                  </a:lnTo>
                  <a:lnTo>
                    <a:pt x="44" y="285"/>
                  </a:lnTo>
                  <a:lnTo>
                    <a:pt x="45" y="258"/>
                  </a:lnTo>
                  <a:lnTo>
                    <a:pt x="49" y="231"/>
                  </a:lnTo>
                  <a:lnTo>
                    <a:pt x="54" y="207"/>
                  </a:lnTo>
                  <a:lnTo>
                    <a:pt x="66" y="189"/>
                  </a:lnTo>
                  <a:lnTo>
                    <a:pt x="90" y="150"/>
                  </a:lnTo>
                  <a:lnTo>
                    <a:pt x="118" y="114"/>
                  </a:lnTo>
                  <a:lnTo>
                    <a:pt x="145" y="79"/>
                  </a:lnTo>
                  <a:lnTo>
                    <a:pt x="177" y="51"/>
                  </a:lnTo>
                  <a:lnTo>
                    <a:pt x="210" y="26"/>
                  </a:lnTo>
                  <a:lnTo>
                    <a:pt x="248" y="8"/>
                  </a:lnTo>
                  <a:lnTo>
                    <a:pt x="287" y="0"/>
                  </a:lnTo>
                  <a:lnTo>
                    <a:pt x="333" y="1"/>
                  </a:lnTo>
                  <a:lnTo>
                    <a:pt x="356" y="13"/>
                  </a:lnTo>
                  <a:lnTo>
                    <a:pt x="375" y="32"/>
                  </a:lnTo>
                  <a:lnTo>
                    <a:pt x="393" y="52"/>
                  </a:lnTo>
                  <a:lnTo>
                    <a:pt x="409" y="76"/>
                  </a:lnTo>
                  <a:lnTo>
                    <a:pt x="423" y="100"/>
                  </a:lnTo>
                  <a:lnTo>
                    <a:pt x="437" y="126"/>
                  </a:lnTo>
                  <a:lnTo>
                    <a:pt x="451" y="150"/>
                  </a:lnTo>
                  <a:lnTo>
                    <a:pt x="466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410"/>
            <p:cNvSpPr>
              <a:spLocks noChangeAspect="1"/>
            </p:cNvSpPr>
            <p:nvPr/>
          </p:nvSpPr>
          <p:spPr bwMode="auto">
            <a:xfrm rot="9668946">
              <a:off x="2784" y="1999"/>
              <a:ext cx="502" cy="519"/>
            </a:xfrm>
            <a:custGeom>
              <a:avLst/>
              <a:gdLst/>
              <a:ahLst/>
              <a:cxnLst>
                <a:cxn ang="0">
                  <a:pos x="354" y="40"/>
                </a:cxn>
                <a:cxn ang="0">
                  <a:pos x="397" y="72"/>
                </a:cxn>
                <a:cxn ang="0">
                  <a:pos x="431" y="117"/>
                </a:cxn>
                <a:cxn ang="0">
                  <a:pos x="457" y="170"/>
                </a:cxn>
                <a:cxn ang="0">
                  <a:pos x="468" y="211"/>
                </a:cxn>
                <a:cxn ang="0">
                  <a:pos x="468" y="234"/>
                </a:cxn>
                <a:cxn ang="0">
                  <a:pos x="468" y="255"/>
                </a:cxn>
                <a:cxn ang="0">
                  <a:pos x="465" y="279"/>
                </a:cxn>
                <a:cxn ang="0">
                  <a:pos x="466" y="299"/>
                </a:cxn>
                <a:cxn ang="0">
                  <a:pos x="477" y="302"/>
                </a:cxn>
                <a:cxn ang="0">
                  <a:pos x="492" y="293"/>
                </a:cxn>
                <a:cxn ang="0">
                  <a:pos x="500" y="304"/>
                </a:cxn>
                <a:cxn ang="0">
                  <a:pos x="463" y="342"/>
                </a:cxn>
                <a:cxn ang="0">
                  <a:pos x="426" y="372"/>
                </a:cxn>
                <a:cxn ang="0">
                  <a:pos x="439" y="392"/>
                </a:cxn>
                <a:cxn ang="0">
                  <a:pos x="473" y="403"/>
                </a:cxn>
                <a:cxn ang="0">
                  <a:pos x="452" y="413"/>
                </a:cxn>
                <a:cxn ang="0">
                  <a:pos x="429" y="414"/>
                </a:cxn>
                <a:cxn ang="0">
                  <a:pos x="405" y="412"/>
                </a:cxn>
                <a:cxn ang="0">
                  <a:pos x="371" y="435"/>
                </a:cxn>
                <a:cxn ang="0">
                  <a:pos x="320" y="478"/>
                </a:cxn>
                <a:cxn ang="0">
                  <a:pos x="264" y="508"/>
                </a:cxn>
                <a:cxn ang="0">
                  <a:pos x="202" y="519"/>
                </a:cxn>
                <a:cxn ang="0">
                  <a:pos x="142" y="508"/>
                </a:cxn>
                <a:cxn ang="0">
                  <a:pos x="93" y="480"/>
                </a:cxn>
                <a:cxn ang="0">
                  <a:pos x="49" y="444"/>
                </a:cxn>
                <a:cxn ang="0">
                  <a:pos x="17" y="398"/>
                </a:cxn>
                <a:cxn ang="0">
                  <a:pos x="0" y="319"/>
                </a:cxn>
                <a:cxn ang="0">
                  <a:pos x="9" y="219"/>
                </a:cxn>
                <a:cxn ang="0">
                  <a:pos x="48" y="133"/>
                </a:cxn>
                <a:cxn ang="0">
                  <a:pos x="109" y="62"/>
                </a:cxn>
                <a:cxn ang="0">
                  <a:pos x="169" y="20"/>
                </a:cxn>
                <a:cxn ang="0">
                  <a:pos x="219" y="3"/>
                </a:cxn>
                <a:cxn ang="0">
                  <a:pos x="269" y="0"/>
                </a:cxn>
                <a:cxn ang="0">
                  <a:pos x="312" y="15"/>
                </a:cxn>
              </a:cxnLst>
              <a:rect l="0" t="0" r="r" b="b"/>
              <a:pathLst>
                <a:path w="502" h="519">
                  <a:moveTo>
                    <a:pt x="329" y="33"/>
                  </a:moveTo>
                  <a:lnTo>
                    <a:pt x="354" y="40"/>
                  </a:lnTo>
                  <a:lnTo>
                    <a:pt x="377" y="54"/>
                  </a:lnTo>
                  <a:lnTo>
                    <a:pt x="397" y="72"/>
                  </a:lnTo>
                  <a:lnTo>
                    <a:pt x="415" y="94"/>
                  </a:lnTo>
                  <a:lnTo>
                    <a:pt x="431" y="117"/>
                  </a:lnTo>
                  <a:lnTo>
                    <a:pt x="445" y="144"/>
                  </a:lnTo>
                  <a:lnTo>
                    <a:pt x="457" y="170"/>
                  </a:lnTo>
                  <a:lnTo>
                    <a:pt x="468" y="199"/>
                  </a:lnTo>
                  <a:lnTo>
                    <a:pt x="468" y="211"/>
                  </a:lnTo>
                  <a:lnTo>
                    <a:pt x="468" y="223"/>
                  </a:lnTo>
                  <a:lnTo>
                    <a:pt x="468" y="234"/>
                  </a:lnTo>
                  <a:lnTo>
                    <a:pt x="469" y="246"/>
                  </a:lnTo>
                  <a:lnTo>
                    <a:pt x="468" y="255"/>
                  </a:lnTo>
                  <a:lnTo>
                    <a:pt x="468" y="268"/>
                  </a:lnTo>
                  <a:lnTo>
                    <a:pt x="465" y="279"/>
                  </a:lnTo>
                  <a:lnTo>
                    <a:pt x="462" y="293"/>
                  </a:lnTo>
                  <a:lnTo>
                    <a:pt x="466" y="299"/>
                  </a:lnTo>
                  <a:lnTo>
                    <a:pt x="472" y="302"/>
                  </a:lnTo>
                  <a:lnTo>
                    <a:pt x="477" y="302"/>
                  </a:lnTo>
                  <a:lnTo>
                    <a:pt x="482" y="300"/>
                  </a:lnTo>
                  <a:lnTo>
                    <a:pt x="492" y="293"/>
                  </a:lnTo>
                  <a:lnTo>
                    <a:pt x="502" y="287"/>
                  </a:lnTo>
                  <a:lnTo>
                    <a:pt x="500" y="304"/>
                  </a:lnTo>
                  <a:lnTo>
                    <a:pt x="486" y="324"/>
                  </a:lnTo>
                  <a:lnTo>
                    <a:pt x="463" y="342"/>
                  </a:lnTo>
                  <a:lnTo>
                    <a:pt x="442" y="358"/>
                  </a:lnTo>
                  <a:lnTo>
                    <a:pt x="426" y="372"/>
                  </a:lnTo>
                  <a:lnTo>
                    <a:pt x="423" y="384"/>
                  </a:lnTo>
                  <a:lnTo>
                    <a:pt x="439" y="392"/>
                  </a:lnTo>
                  <a:lnTo>
                    <a:pt x="482" y="395"/>
                  </a:lnTo>
                  <a:lnTo>
                    <a:pt x="473" y="403"/>
                  </a:lnTo>
                  <a:lnTo>
                    <a:pt x="463" y="409"/>
                  </a:lnTo>
                  <a:lnTo>
                    <a:pt x="452" y="413"/>
                  </a:lnTo>
                  <a:lnTo>
                    <a:pt x="441" y="415"/>
                  </a:lnTo>
                  <a:lnTo>
                    <a:pt x="429" y="414"/>
                  </a:lnTo>
                  <a:lnTo>
                    <a:pt x="416" y="414"/>
                  </a:lnTo>
                  <a:lnTo>
                    <a:pt x="405" y="412"/>
                  </a:lnTo>
                  <a:lnTo>
                    <a:pt x="395" y="409"/>
                  </a:lnTo>
                  <a:lnTo>
                    <a:pt x="371" y="435"/>
                  </a:lnTo>
                  <a:lnTo>
                    <a:pt x="347" y="458"/>
                  </a:lnTo>
                  <a:lnTo>
                    <a:pt x="320" y="478"/>
                  </a:lnTo>
                  <a:lnTo>
                    <a:pt x="294" y="496"/>
                  </a:lnTo>
                  <a:lnTo>
                    <a:pt x="264" y="508"/>
                  </a:lnTo>
                  <a:lnTo>
                    <a:pt x="235" y="517"/>
                  </a:lnTo>
                  <a:lnTo>
                    <a:pt x="202" y="519"/>
                  </a:lnTo>
                  <a:lnTo>
                    <a:pt x="168" y="518"/>
                  </a:lnTo>
                  <a:lnTo>
                    <a:pt x="142" y="508"/>
                  </a:lnTo>
                  <a:lnTo>
                    <a:pt x="117" y="496"/>
                  </a:lnTo>
                  <a:lnTo>
                    <a:pt x="93" y="480"/>
                  </a:lnTo>
                  <a:lnTo>
                    <a:pt x="70" y="464"/>
                  </a:lnTo>
                  <a:lnTo>
                    <a:pt x="49" y="444"/>
                  </a:lnTo>
                  <a:lnTo>
                    <a:pt x="32" y="422"/>
                  </a:lnTo>
                  <a:lnTo>
                    <a:pt x="17" y="398"/>
                  </a:lnTo>
                  <a:lnTo>
                    <a:pt x="8" y="373"/>
                  </a:lnTo>
                  <a:lnTo>
                    <a:pt x="0" y="319"/>
                  </a:lnTo>
                  <a:lnTo>
                    <a:pt x="1" y="268"/>
                  </a:lnTo>
                  <a:lnTo>
                    <a:pt x="9" y="219"/>
                  </a:lnTo>
                  <a:lnTo>
                    <a:pt x="25" y="175"/>
                  </a:lnTo>
                  <a:lnTo>
                    <a:pt x="48" y="133"/>
                  </a:lnTo>
                  <a:lnTo>
                    <a:pt x="76" y="95"/>
                  </a:lnTo>
                  <a:lnTo>
                    <a:pt x="109" y="62"/>
                  </a:lnTo>
                  <a:lnTo>
                    <a:pt x="149" y="33"/>
                  </a:lnTo>
                  <a:lnTo>
                    <a:pt x="169" y="20"/>
                  </a:lnTo>
                  <a:lnTo>
                    <a:pt x="194" y="10"/>
                  </a:lnTo>
                  <a:lnTo>
                    <a:pt x="219" y="3"/>
                  </a:lnTo>
                  <a:lnTo>
                    <a:pt x="246" y="0"/>
                  </a:lnTo>
                  <a:lnTo>
                    <a:pt x="269" y="0"/>
                  </a:lnTo>
                  <a:lnTo>
                    <a:pt x="293" y="5"/>
                  </a:lnTo>
                  <a:lnTo>
                    <a:pt x="312" y="15"/>
                  </a:lnTo>
                  <a:lnTo>
                    <a:pt x="329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411"/>
            <p:cNvSpPr>
              <a:spLocks noChangeAspect="1"/>
            </p:cNvSpPr>
            <p:nvPr/>
          </p:nvSpPr>
          <p:spPr bwMode="auto">
            <a:xfrm rot="9482735">
              <a:off x="2292" y="2056"/>
              <a:ext cx="55" cy="42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55" y="14"/>
                </a:cxn>
                <a:cxn ang="0">
                  <a:pos x="53" y="24"/>
                </a:cxn>
                <a:cxn ang="0">
                  <a:pos x="47" y="31"/>
                </a:cxn>
                <a:cxn ang="0">
                  <a:pos x="39" y="38"/>
                </a:cxn>
                <a:cxn ang="0">
                  <a:pos x="29" y="41"/>
                </a:cxn>
                <a:cxn ang="0">
                  <a:pos x="18" y="42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4" y="27"/>
                </a:cxn>
                <a:cxn ang="0">
                  <a:pos x="9" y="20"/>
                </a:cxn>
                <a:cxn ang="0">
                  <a:pos x="15" y="14"/>
                </a:cxn>
                <a:cxn ang="0">
                  <a:pos x="21" y="8"/>
                </a:cxn>
                <a:cxn ang="0">
                  <a:pos x="27" y="2"/>
                </a:cxn>
                <a:cxn ang="0">
                  <a:pos x="35" y="0"/>
                </a:cxn>
                <a:cxn ang="0">
                  <a:pos x="44" y="0"/>
                </a:cxn>
                <a:cxn ang="0">
                  <a:pos x="54" y="5"/>
                </a:cxn>
              </a:cxnLst>
              <a:rect l="0" t="0" r="r" b="b"/>
              <a:pathLst>
                <a:path w="55" h="42">
                  <a:moveTo>
                    <a:pt x="54" y="5"/>
                  </a:moveTo>
                  <a:lnTo>
                    <a:pt x="55" y="14"/>
                  </a:lnTo>
                  <a:lnTo>
                    <a:pt x="53" y="24"/>
                  </a:lnTo>
                  <a:lnTo>
                    <a:pt x="47" y="31"/>
                  </a:lnTo>
                  <a:lnTo>
                    <a:pt x="39" y="38"/>
                  </a:lnTo>
                  <a:lnTo>
                    <a:pt x="29" y="41"/>
                  </a:lnTo>
                  <a:lnTo>
                    <a:pt x="18" y="42"/>
                  </a:lnTo>
                  <a:lnTo>
                    <a:pt x="8" y="39"/>
                  </a:lnTo>
                  <a:lnTo>
                    <a:pt x="0" y="33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5" y="14"/>
                  </a:lnTo>
                  <a:lnTo>
                    <a:pt x="21" y="8"/>
                  </a:lnTo>
                  <a:lnTo>
                    <a:pt x="27" y="2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4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412"/>
            <p:cNvSpPr>
              <a:spLocks noChangeAspect="1"/>
            </p:cNvSpPr>
            <p:nvPr/>
          </p:nvSpPr>
          <p:spPr bwMode="auto">
            <a:xfrm rot="9420291">
              <a:off x="2105" y="2061"/>
              <a:ext cx="376" cy="401"/>
            </a:xfrm>
            <a:custGeom>
              <a:avLst/>
              <a:gdLst/>
              <a:ahLst/>
              <a:cxnLst>
                <a:cxn ang="0">
                  <a:pos x="196" y="137"/>
                </a:cxn>
                <a:cxn ang="0">
                  <a:pos x="226" y="136"/>
                </a:cxn>
                <a:cxn ang="0">
                  <a:pos x="250" y="119"/>
                </a:cxn>
                <a:cxn ang="0">
                  <a:pos x="275" y="97"/>
                </a:cxn>
                <a:cxn ang="0">
                  <a:pos x="289" y="78"/>
                </a:cxn>
                <a:cxn ang="0">
                  <a:pos x="296" y="61"/>
                </a:cxn>
                <a:cxn ang="0">
                  <a:pos x="305" y="43"/>
                </a:cxn>
                <a:cxn ang="0">
                  <a:pos x="315" y="35"/>
                </a:cxn>
                <a:cxn ang="0">
                  <a:pos x="334" y="57"/>
                </a:cxn>
                <a:cxn ang="0">
                  <a:pos x="357" y="103"/>
                </a:cxn>
                <a:cxn ang="0">
                  <a:pos x="373" y="150"/>
                </a:cxn>
                <a:cxn ang="0">
                  <a:pos x="376" y="199"/>
                </a:cxn>
                <a:cxn ang="0">
                  <a:pos x="367" y="247"/>
                </a:cxn>
                <a:cxn ang="0">
                  <a:pos x="347" y="290"/>
                </a:cxn>
                <a:cxn ang="0">
                  <a:pos x="320" y="328"/>
                </a:cxn>
                <a:cxn ang="0">
                  <a:pos x="286" y="361"/>
                </a:cxn>
                <a:cxn ang="0">
                  <a:pos x="246" y="387"/>
                </a:cxn>
                <a:cxn ang="0">
                  <a:pos x="202" y="398"/>
                </a:cxn>
                <a:cxn ang="0">
                  <a:pos x="157" y="398"/>
                </a:cxn>
                <a:cxn ang="0">
                  <a:pos x="113" y="390"/>
                </a:cxn>
                <a:cxn ang="0">
                  <a:pos x="75" y="370"/>
                </a:cxn>
                <a:cxn ang="0">
                  <a:pos x="46" y="336"/>
                </a:cxn>
                <a:cxn ang="0">
                  <a:pos x="25" y="299"/>
                </a:cxn>
                <a:cxn ang="0">
                  <a:pos x="7" y="261"/>
                </a:cxn>
                <a:cxn ang="0">
                  <a:pos x="0" y="208"/>
                </a:cxn>
                <a:cxn ang="0">
                  <a:pos x="19" y="141"/>
                </a:cxn>
                <a:cxn ang="0">
                  <a:pos x="51" y="82"/>
                </a:cxn>
                <a:cxn ang="0">
                  <a:pos x="92" y="26"/>
                </a:cxn>
                <a:cxn ang="0">
                  <a:pos x="108" y="23"/>
                </a:cxn>
                <a:cxn ang="0">
                  <a:pos x="115" y="62"/>
                </a:cxn>
                <a:cxn ang="0">
                  <a:pos x="138" y="90"/>
                </a:cxn>
                <a:cxn ang="0">
                  <a:pos x="167" y="116"/>
                </a:cxn>
              </a:cxnLst>
              <a:rect l="0" t="0" r="r" b="b"/>
              <a:pathLst>
                <a:path w="376" h="401">
                  <a:moveTo>
                    <a:pt x="181" y="130"/>
                  </a:moveTo>
                  <a:lnTo>
                    <a:pt x="196" y="137"/>
                  </a:lnTo>
                  <a:lnTo>
                    <a:pt x="212" y="139"/>
                  </a:lnTo>
                  <a:lnTo>
                    <a:pt x="226" y="136"/>
                  </a:lnTo>
                  <a:lnTo>
                    <a:pt x="239" y="129"/>
                  </a:lnTo>
                  <a:lnTo>
                    <a:pt x="250" y="119"/>
                  </a:lnTo>
                  <a:lnTo>
                    <a:pt x="262" y="109"/>
                  </a:lnTo>
                  <a:lnTo>
                    <a:pt x="275" y="97"/>
                  </a:lnTo>
                  <a:lnTo>
                    <a:pt x="287" y="86"/>
                  </a:lnTo>
                  <a:lnTo>
                    <a:pt x="289" y="78"/>
                  </a:lnTo>
                  <a:lnTo>
                    <a:pt x="292" y="71"/>
                  </a:lnTo>
                  <a:lnTo>
                    <a:pt x="296" y="61"/>
                  </a:lnTo>
                  <a:lnTo>
                    <a:pt x="301" y="53"/>
                  </a:lnTo>
                  <a:lnTo>
                    <a:pt x="305" y="43"/>
                  </a:lnTo>
                  <a:lnTo>
                    <a:pt x="310" y="37"/>
                  </a:lnTo>
                  <a:lnTo>
                    <a:pt x="315" y="35"/>
                  </a:lnTo>
                  <a:lnTo>
                    <a:pt x="321" y="36"/>
                  </a:lnTo>
                  <a:lnTo>
                    <a:pt x="334" y="57"/>
                  </a:lnTo>
                  <a:lnTo>
                    <a:pt x="346" y="79"/>
                  </a:lnTo>
                  <a:lnTo>
                    <a:pt x="357" y="103"/>
                  </a:lnTo>
                  <a:lnTo>
                    <a:pt x="367" y="127"/>
                  </a:lnTo>
                  <a:lnTo>
                    <a:pt x="373" y="150"/>
                  </a:lnTo>
                  <a:lnTo>
                    <a:pt x="376" y="175"/>
                  </a:lnTo>
                  <a:lnTo>
                    <a:pt x="376" y="199"/>
                  </a:lnTo>
                  <a:lnTo>
                    <a:pt x="374" y="225"/>
                  </a:lnTo>
                  <a:lnTo>
                    <a:pt x="367" y="247"/>
                  </a:lnTo>
                  <a:lnTo>
                    <a:pt x="358" y="270"/>
                  </a:lnTo>
                  <a:lnTo>
                    <a:pt x="347" y="290"/>
                  </a:lnTo>
                  <a:lnTo>
                    <a:pt x="335" y="310"/>
                  </a:lnTo>
                  <a:lnTo>
                    <a:pt x="320" y="328"/>
                  </a:lnTo>
                  <a:lnTo>
                    <a:pt x="304" y="345"/>
                  </a:lnTo>
                  <a:lnTo>
                    <a:pt x="286" y="361"/>
                  </a:lnTo>
                  <a:lnTo>
                    <a:pt x="268" y="376"/>
                  </a:lnTo>
                  <a:lnTo>
                    <a:pt x="246" y="387"/>
                  </a:lnTo>
                  <a:lnTo>
                    <a:pt x="225" y="395"/>
                  </a:lnTo>
                  <a:lnTo>
                    <a:pt x="202" y="398"/>
                  </a:lnTo>
                  <a:lnTo>
                    <a:pt x="180" y="401"/>
                  </a:lnTo>
                  <a:lnTo>
                    <a:pt x="157" y="398"/>
                  </a:lnTo>
                  <a:lnTo>
                    <a:pt x="135" y="395"/>
                  </a:lnTo>
                  <a:lnTo>
                    <a:pt x="113" y="390"/>
                  </a:lnTo>
                  <a:lnTo>
                    <a:pt x="94" y="383"/>
                  </a:lnTo>
                  <a:lnTo>
                    <a:pt x="75" y="370"/>
                  </a:lnTo>
                  <a:lnTo>
                    <a:pt x="59" y="354"/>
                  </a:lnTo>
                  <a:lnTo>
                    <a:pt x="46" y="336"/>
                  </a:lnTo>
                  <a:lnTo>
                    <a:pt x="35" y="319"/>
                  </a:lnTo>
                  <a:lnTo>
                    <a:pt x="25" y="299"/>
                  </a:lnTo>
                  <a:lnTo>
                    <a:pt x="15" y="280"/>
                  </a:lnTo>
                  <a:lnTo>
                    <a:pt x="7" y="261"/>
                  </a:lnTo>
                  <a:lnTo>
                    <a:pt x="0" y="246"/>
                  </a:lnTo>
                  <a:lnTo>
                    <a:pt x="0" y="208"/>
                  </a:lnTo>
                  <a:lnTo>
                    <a:pt x="7" y="174"/>
                  </a:lnTo>
                  <a:lnTo>
                    <a:pt x="19" y="141"/>
                  </a:lnTo>
                  <a:lnTo>
                    <a:pt x="34" y="112"/>
                  </a:lnTo>
                  <a:lnTo>
                    <a:pt x="51" y="82"/>
                  </a:lnTo>
                  <a:lnTo>
                    <a:pt x="72" y="54"/>
                  </a:lnTo>
                  <a:lnTo>
                    <a:pt x="92" y="26"/>
                  </a:lnTo>
                  <a:lnTo>
                    <a:pt x="113" y="0"/>
                  </a:lnTo>
                  <a:lnTo>
                    <a:pt x="108" y="23"/>
                  </a:lnTo>
                  <a:lnTo>
                    <a:pt x="110" y="44"/>
                  </a:lnTo>
                  <a:lnTo>
                    <a:pt x="115" y="62"/>
                  </a:lnTo>
                  <a:lnTo>
                    <a:pt x="127" y="78"/>
                  </a:lnTo>
                  <a:lnTo>
                    <a:pt x="138" y="90"/>
                  </a:lnTo>
                  <a:lnTo>
                    <a:pt x="152" y="104"/>
                  </a:lnTo>
                  <a:lnTo>
                    <a:pt x="167" y="116"/>
                  </a:lnTo>
                  <a:lnTo>
                    <a:pt x="181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413"/>
            <p:cNvSpPr>
              <a:spLocks noChangeAspect="1"/>
            </p:cNvSpPr>
            <p:nvPr/>
          </p:nvSpPr>
          <p:spPr bwMode="auto">
            <a:xfrm rot="9672112">
              <a:off x="2835" y="2054"/>
              <a:ext cx="403" cy="401"/>
            </a:xfrm>
            <a:custGeom>
              <a:avLst/>
              <a:gdLst/>
              <a:ahLst/>
              <a:cxnLst>
                <a:cxn ang="0">
                  <a:pos x="392" y="225"/>
                </a:cxn>
                <a:cxn ang="0">
                  <a:pos x="376" y="248"/>
                </a:cxn>
                <a:cxn ang="0">
                  <a:pos x="361" y="274"/>
                </a:cxn>
                <a:cxn ang="0">
                  <a:pos x="344" y="299"/>
                </a:cxn>
                <a:cxn ang="0">
                  <a:pos x="327" y="323"/>
                </a:cxn>
                <a:cxn ang="0">
                  <a:pos x="308" y="345"/>
                </a:cxn>
                <a:cxn ang="0">
                  <a:pos x="288" y="364"/>
                </a:cxn>
                <a:cxn ang="0">
                  <a:pos x="264" y="379"/>
                </a:cxn>
                <a:cxn ang="0">
                  <a:pos x="239" y="391"/>
                </a:cxn>
                <a:cxn ang="0">
                  <a:pos x="211" y="397"/>
                </a:cxn>
                <a:cxn ang="0">
                  <a:pos x="184" y="400"/>
                </a:cxn>
                <a:cxn ang="0">
                  <a:pos x="158" y="401"/>
                </a:cxn>
                <a:cxn ang="0">
                  <a:pos x="133" y="399"/>
                </a:cxn>
                <a:cxn ang="0">
                  <a:pos x="108" y="391"/>
                </a:cxn>
                <a:cxn ang="0">
                  <a:pos x="84" y="381"/>
                </a:cxn>
                <a:cxn ang="0">
                  <a:pos x="60" y="367"/>
                </a:cxn>
                <a:cxn ang="0">
                  <a:pos x="38" y="348"/>
                </a:cxn>
                <a:cxn ang="0">
                  <a:pos x="22" y="327"/>
                </a:cxn>
                <a:cxn ang="0">
                  <a:pos x="12" y="305"/>
                </a:cxn>
                <a:cxn ang="0">
                  <a:pos x="5" y="279"/>
                </a:cxn>
                <a:cxn ang="0">
                  <a:pos x="2" y="255"/>
                </a:cxn>
                <a:cxn ang="0">
                  <a:pos x="0" y="228"/>
                </a:cxn>
                <a:cxn ang="0">
                  <a:pos x="0" y="202"/>
                </a:cxn>
                <a:cxn ang="0">
                  <a:pos x="2" y="176"/>
                </a:cxn>
                <a:cxn ang="0">
                  <a:pos x="5" y="152"/>
                </a:cxn>
                <a:cxn ang="0">
                  <a:pos x="10" y="130"/>
                </a:cxn>
                <a:cxn ang="0">
                  <a:pos x="18" y="110"/>
                </a:cxn>
                <a:cxn ang="0">
                  <a:pos x="28" y="90"/>
                </a:cxn>
                <a:cxn ang="0">
                  <a:pos x="42" y="72"/>
                </a:cxn>
                <a:cxn ang="0">
                  <a:pos x="55" y="54"/>
                </a:cxn>
                <a:cxn ang="0">
                  <a:pos x="70" y="40"/>
                </a:cxn>
                <a:cxn ang="0">
                  <a:pos x="86" y="26"/>
                </a:cxn>
                <a:cxn ang="0">
                  <a:pos x="105" y="14"/>
                </a:cxn>
                <a:cxn ang="0">
                  <a:pos x="101" y="26"/>
                </a:cxn>
                <a:cxn ang="0">
                  <a:pos x="101" y="40"/>
                </a:cxn>
                <a:cxn ang="0">
                  <a:pos x="104" y="54"/>
                </a:cxn>
                <a:cxn ang="0">
                  <a:pos x="111" y="70"/>
                </a:cxn>
                <a:cxn ang="0">
                  <a:pos x="119" y="82"/>
                </a:cxn>
                <a:cxn ang="0">
                  <a:pos x="130" y="94"/>
                </a:cxn>
                <a:cxn ang="0">
                  <a:pos x="143" y="103"/>
                </a:cxn>
                <a:cxn ang="0">
                  <a:pos x="158" y="109"/>
                </a:cxn>
                <a:cxn ang="0">
                  <a:pos x="172" y="110"/>
                </a:cxn>
                <a:cxn ang="0">
                  <a:pos x="186" y="110"/>
                </a:cxn>
                <a:cxn ang="0">
                  <a:pos x="200" y="108"/>
                </a:cxn>
                <a:cxn ang="0">
                  <a:pos x="214" y="104"/>
                </a:cxn>
                <a:cxn ang="0">
                  <a:pos x="226" y="98"/>
                </a:cxn>
                <a:cxn ang="0">
                  <a:pos x="240" y="91"/>
                </a:cxn>
                <a:cxn ang="0">
                  <a:pos x="252" y="81"/>
                </a:cxn>
                <a:cxn ang="0">
                  <a:pos x="265" y="72"/>
                </a:cxn>
                <a:cxn ang="0">
                  <a:pos x="299" y="0"/>
                </a:cxn>
                <a:cxn ang="0">
                  <a:pos x="317" y="21"/>
                </a:cxn>
                <a:cxn ang="0">
                  <a:pos x="339" y="44"/>
                </a:cxn>
                <a:cxn ang="0">
                  <a:pos x="359" y="68"/>
                </a:cxn>
                <a:cxn ang="0">
                  <a:pos x="379" y="95"/>
                </a:cxn>
                <a:cxn ang="0">
                  <a:pos x="394" y="123"/>
                </a:cxn>
                <a:cxn ang="0">
                  <a:pos x="403" y="154"/>
                </a:cxn>
                <a:cxn ang="0">
                  <a:pos x="402" y="187"/>
                </a:cxn>
                <a:cxn ang="0">
                  <a:pos x="392" y="225"/>
                </a:cxn>
              </a:cxnLst>
              <a:rect l="0" t="0" r="r" b="b"/>
              <a:pathLst>
                <a:path w="403" h="401">
                  <a:moveTo>
                    <a:pt x="392" y="225"/>
                  </a:moveTo>
                  <a:lnTo>
                    <a:pt x="376" y="248"/>
                  </a:lnTo>
                  <a:lnTo>
                    <a:pt x="361" y="274"/>
                  </a:lnTo>
                  <a:lnTo>
                    <a:pt x="344" y="299"/>
                  </a:lnTo>
                  <a:lnTo>
                    <a:pt x="327" y="323"/>
                  </a:lnTo>
                  <a:lnTo>
                    <a:pt x="308" y="345"/>
                  </a:lnTo>
                  <a:lnTo>
                    <a:pt x="288" y="364"/>
                  </a:lnTo>
                  <a:lnTo>
                    <a:pt x="264" y="379"/>
                  </a:lnTo>
                  <a:lnTo>
                    <a:pt x="239" y="391"/>
                  </a:lnTo>
                  <a:lnTo>
                    <a:pt x="211" y="397"/>
                  </a:lnTo>
                  <a:lnTo>
                    <a:pt x="184" y="400"/>
                  </a:lnTo>
                  <a:lnTo>
                    <a:pt x="158" y="401"/>
                  </a:lnTo>
                  <a:lnTo>
                    <a:pt x="133" y="399"/>
                  </a:lnTo>
                  <a:lnTo>
                    <a:pt x="108" y="391"/>
                  </a:lnTo>
                  <a:lnTo>
                    <a:pt x="84" y="381"/>
                  </a:lnTo>
                  <a:lnTo>
                    <a:pt x="60" y="367"/>
                  </a:lnTo>
                  <a:lnTo>
                    <a:pt x="38" y="348"/>
                  </a:lnTo>
                  <a:lnTo>
                    <a:pt x="22" y="327"/>
                  </a:lnTo>
                  <a:lnTo>
                    <a:pt x="12" y="305"/>
                  </a:lnTo>
                  <a:lnTo>
                    <a:pt x="5" y="279"/>
                  </a:lnTo>
                  <a:lnTo>
                    <a:pt x="2" y="255"/>
                  </a:lnTo>
                  <a:lnTo>
                    <a:pt x="0" y="228"/>
                  </a:lnTo>
                  <a:lnTo>
                    <a:pt x="0" y="202"/>
                  </a:lnTo>
                  <a:lnTo>
                    <a:pt x="2" y="176"/>
                  </a:lnTo>
                  <a:lnTo>
                    <a:pt x="5" y="152"/>
                  </a:lnTo>
                  <a:lnTo>
                    <a:pt x="10" y="130"/>
                  </a:lnTo>
                  <a:lnTo>
                    <a:pt x="18" y="110"/>
                  </a:lnTo>
                  <a:lnTo>
                    <a:pt x="28" y="90"/>
                  </a:lnTo>
                  <a:lnTo>
                    <a:pt x="42" y="72"/>
                  </a:lnTo>
                  <a:lnTo>
                    <a:pt x="55" y="54"/>
                  </a:lnTo>
                  <a:lnTo>
                    <a:pt x="70" y="40"/>
                  </a:lnTo>
                  <a:lnTo>
                    <a:pt x="86" y="26"/>
                  </a:lnTo>
                  <a:lnTo>
                    <a:pt x="105" y="14"/>
                  </a:lnTo>
                  <a:lnTo>
                    <a:pt x="101" y="26"/>
                  </a:lnTo>
                  <a:lnTo>
                    <a:pt x="101" y="40"/>
                  </a:lnTo>
                  <a:lnTo>
                    <a:pt x="104" y="54"/>
                  </a:lnTo>
                  <a:lnTo>
                    <a:pt x="111" y="70"/>
                  </a:lnTo>
                  <a:lnTo>
                    <a:pt x="119" y="82"/>
                  </a:lnTo>
                  <a:lnTo>
                    <a:pt x="130" y="94"/>
                  </a:lnTo>
                  <a:lnTo>
                    <a:pt x="143" y="103"/>
                  </a:lnTo>
                  <a:lnTo>
                    <a:pt x="158" y="109"/>
                  </a:lnTo>
                  <a:lnTo>
                    <a:pt x="172" y="110"/>
                  </a:lnTo>
                  <a:lnTo>
                    <a:pt x="186" y="110"/>
                  </a:lnTo>
                  <a:lnTo>
                    <a:pt x="200" y="108"/>
                  </a:lnTo>
                  <a:lnTo>
                    <a:pt x="214" y="104"/>
                  </a:lnTo>
                  <a:lnTo>
                    <a:pt x="226" y="98"/>
                  </a:lnTo>
                  <a:lnTo>
                    <a:pt x="240" y="91"/>
                  </a:lnTo>
                  <a:lnTo>
                    <a:pt x="252" y="81"/>
                  </a:lnTo>
                  <a:lnTo>
                    <a:pt x="265" y="72"/>
                  </a:lnTo>
                  <a:lnTo>
                    <a:pt x="299" y="0"/>
                  </a:lnTo>
                  <a:lnTo>
                    <a:pt x="317" y="21"/>
                  </a:lnTo>
                  <a:lnTo>
                    <a:pt x="339" y="44"/>
                  </a:lnTo>
                  <a:lnTo>
                    <a:pt x="359" y="68"/>
                  </a:lnTo>
                  <a:lnTo>
                    <a:pt x="379" y="95"/>
                  </a:lnTo>
                  <a:lnTo>
                    <a:pt x="394" y="123"/>
                  </a:lnTo>
                  <a:lnTo>
                    <a:pt x="403" y="154"/>
                  </a:lnTo>
                  <a:lnTo>
                    <a:pt x="402" y="187"/>
                  </a:lnTo>
                  <a:lnTo>
                    <a:pt x="392" y="2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414"/>
            <p:cNvSpPr>
              <a:spLocks noChangeAspect="1"/>
            </p:cNvSpPr>
            <p:nvPr/>
          </p:nvSpPr>
          <p:spPr bwMode="auto">
            <a:xfrm rot="9693903">
              <a:off x="2986" y="2075"/>
              <a:ext cx="47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47" y="14"/>
                </a:cxn>
                <a:cxn ang="0">
                  <a:pos x="0" y="14"/>
                </a:cxn>
              </a:cxnLst>
              <a:rect l="0" t="0" r="r" b="b"/>
              <a:pathLst>
                <a:path w="47" h="14">
                  <a:moveTo>
                    <a:pt x="0" y="14"/>
                  </a:moveTo>
                  <a:lnTo>
                    <a:pt x="0" y="0"/>
                  </a:lnTo>
                  <a:lnTo>
                    <a:pt x="47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415"/>
            <p:cNvSpPr>
              <a:spLocks noChangeAspect="1"/>
            </p:cNvSpPr>
            <p:nvPr/>
          </p:nvSpPr>
          <p:spPr bwMode="auto">
            <a:xfrm>
              <a:off x="2064" y="3067"/>
              <a:ext cx="997" cy="318"/>
            </a:xfrm>
            <a:custGeom>
              <a:avLst/>
              <a:gdLst/>
              <a:ahLst/>
              <a:cxnLst>
                <a:cxn ang="0">
                  <a:pos x="894" y="352"/>
                </a:cxn>
                <a:cxn ang="0">
                  <a:pos x="894" y="341"/>
                </a:cxn>
                <a:cxn ang="0">
                  <a:pos x="906" y="334"/>
                </a:cxn>
                <a:cxn ang="0">
                  <a:pos x="923" y="328"/>
                </a:cxn>
                <a:cxn ang="0">
                  <a:pos x="932" y="319"/>
                </a:cxn>
                <a:cxn ang="0">
                  <a:pos x="885" y="227"/>
                </a:cxn>
                <a:cxn ang="0">
                  <a:pos x="798" y="143"/>
                </a:cxn>
                <a:cxn ang="0">
                  <a:pos x="677" y="73"/>
                </a:cxn>
                <a:cxn ang="0">
                  <a:pos x="556" y="35"/>
                </a:cxn>
                <a:cxn ang="0">
                  <a:pos x="420" y="25"/>
                </a:cxn>
                <a:cxn ang="0">
                  <a:pos x="313" y="54"/>
                </a:cxn>
                <a:cxn ang="0">
                  <a:pos x="221" y="86"/>
                </a:cxn>
                <a:cxn ang="0">
                  <a:pos x="147" y="135"/>
                </a:cxn>
                <a:cxn ang="0">
                  <a:pos x="122" y="165"/>
                </a:cxn>
                <a:cxn ang="0">
                  <a:pos x="97" y="193"/>
                </a:cxn>
                <a:cxn ang="0">
                  <a:pos x="73" y="222"/>
                </a:cxn>
                <a:cxn ang="0">
                  <a:pos x="53" y="251"/>
                </a:cxn>
                <a:cxn ang="0">
                  <a:pos x="64" y="261"/>
                </a:cxn>
                <a:cxn ang="0">
                  <a:pos x="81" y="267"/>
                </a:cxn>
                <a:cxn ang="0">
                  <a:pos x="94" y="274"/>
                </a:cxn>
                <a:cxn ang="0">
                  <a:pos x="93" y="287"/>
                </a:cxn>
                <a:cxn ang="0">
                  <a:pos x="75" y="290"/>
                </a:cxn>
                <a:cxn ang="0">
                  <a:pos x="58" y="287"/>
                </a:cxn>
                <a:cxn ang="0">
                  <a:pos x="45" y="280"/>
                </a:cxn>
                <a:cxn ang="0">
                  <a:pos x="31" y="272"/>
                </a:cxn>
                <a:cxn ang="0">
                  <a:pos x="12" y="262"/>
                </a:cxn>
                <a:cxn ang="0">
                  <a:pos x="3" y="247"/>
                </a:cxn>
                <a:cxn ang="0">
                  <a:pos x="0" y="235"/>
                </a:cxn>
                <a:cxn ang="0">
                  <a:pos x="2" y="221"/>
                </a:cxn>
                <a:cxn ang="0">
                  <a:pos x="9" y="220"/>
                </a:cxn>
                <a:cxn ang="0">
                  <a:pos x="17" y="223"/>
                </a:cxn>
                <a:cxn ang="0">
                  <a:pos x="57" y="197"/>
                </a:cxn>
                <a:cxn ang="0">
                  <a:pos x="128" y="122"/>
                </a:cxn>
                <a:cxn ang="0">
                  <a:pos x="227" y="57"/>
                </a:cxn>
                <a:cxn ang="0">
                  <a:pos x="354" y="14"/>
                </a:cxn>
                <a:cxn ang="0">
                  <a:pos x="476" y="0"/>
                </a:cxn>
                <a:cxn ang="0">
                  <a:pos x="569" y="11"/>
                </a:cxn>
                <a:cxn ang="0">
                  <a:pos x="656" y="37"/>
                </a:cxn>
                <a:cxn ang="0">
                  <a:pos x="737" y="74"/>
                </a:cxn>
                <a:cxn ang="0">
                  <a:pos x="812" y="115"/>
                </a:cxn>
                <a:cxn ang="0">
                  <a:pos x="872" y="163"/>
                </a:cxn>
                <a:cxn ang="0">
                  <a:pos x="917" y="217"/>
                </a:cxn>
                <a:cxn ang="0">
                  <a:pos x="946" y="273"/>
                </a:cxn>
                <a:cxn ang="0">
                  <a:pos x="961" y="302"/>
                </a:cxn>
                <a:cxn ang="0">
                  <a:pos x="971" y="299"/>
                </a:cxn>
                <a:cxn ang="0">
                  <a:pos x="982" y="296"/>
                </a:cxn>
                <a:cxn ang="0">
                  <a:pos x="992" y="297"/>
                </a:cxn>
                <a:cxn ang="0">
                  <a:pos x="995" y="311"/>
                </a:cxn>
                <a:cxn ang="0">
                  <a:pos x="977" y="330"/>
                </a:cxn>
                <a:cxn ang="0">
                  <a:pos x="945" y="346"/>
                </a:cxn>
                <a:cxn ang="0">
                  <a:pos x="907" y="359"/>
                </a:cxn>
                <a:cxn ang="0">
                  <a:pos x="885" y="359"/>
                </a:cxn>
              </a:cxnLst>
              <a:rect l="0" t="0" r="r" b="b"/>
              <a:pathLst>
                <a:path w="997" h="363">
                  <a:moveTo>
                    <a:pt x="884" y="357"/>
                  </a:moveTo>
                  <a:lnTo>
                    <a:pt x="894" y="352"/>
                  </a:lnTo>
                  <a:lnTo>
                    <a:pt x="892" y="347"/>
                  </a:lnTo>
                  <a:lnTo>
                    <a:pt x="894" y="341"/>
                  </a:lnTo>
                  <a:lnTo>
                    <a:pt x="901" y="338"/>
                  </a:lnTo>
                  <a:lnTo>
                    <a:pt x="906" y="334"/>
                  </a:lnTo>
                  <a:lnTo>
                    <a:pt x="914" y="331"/>
                  </a:lnTo>
                  <a:lnTo>
                    <a:pt x="923" y="328"/>
                  </a:lnTo>
                  <a:lnTo>
                    <a:pt x="928" y="324"/>
                  </a:lnTo>
                  <a:lnTo>
                    <a:pt x="932" y="319"/>
                  </a:lnTo>
                  <a:lnTo>
                    <a:pt x="915" y="272"/>
                  </a:lnTo>
                  <a:lnTo>
                    <a:pt x="885" y="227"/>
                  </a:lnTo>
                  <a:lnTo>
                    <a:pt x="846" y="184"/>
                  </a:lnTo>
                  <a:lnTo>
                    <a:pt x="798" y="143"/>
                  </a:lnTo>
                  <a:lnTo>
                    <a:pt x="740" y="106"/>
                  </a:lnTo>
                  <a:lnTo>
                    <a:pt x="677" y="73"/>
                  </a:lnTo>
                  <a:lnTo>
                    <a:pt x="606" y="56"/>
                  </a:lnTo>
                  <a:lnTo>
                    <a:pt x="556" y="35"/>
                  </a:lnTo>
                  <a:lnTo>
                    <a:pt x="475" y="21"/>
                  </a:lnTo>
                  <a:lnTo>
                    <a:pt x="420" y="25"/>
                  </a:lnTo>
                  <a:lnTo>
                    <a:pt x="354" y="44"/>
                  </a:lnTo>
                  <a:lnTo>
                    <a:pt x="313" y="54"/>
                  </a:lnTo>
                  <a:lnTo>
                    <a:pt x="266" y="65"/>
                  </a:lnTo>
                  <a:lnTo>
                    <a:pt x="221" y="86"/>
                  </a:lnTo>
                  <a:lnTo>
                    <a:pt x="182" y="109"/>
                  </a:lnTo>
                  <a:lnTo>
                    <a:pt x="147" y="135"/>
                  </a:lnTo>
                  <a:lnTo>
                    <a:pt x="135" y="150"/>
                  </a:lnTo>
                  <a:lnTo>
                    <a:pt x="122" y="165"/>
                  </a:lnTo>
                  <a:lnTo>
                    <a:pt x="110" y="179"/>
                  </a:lnTo>
                  <a:lnTo>
                    <a:pt x="97" y="193"/>
                  </a:lnTo>
                  <a:lnTo>
                    <a:pt x="84" y="207"/>
                  </a:lnTo>
                  <a:lnTo>
                    <a:pt x="73" y="222"/>
                  </a:lnTo>
                  <a:lnTo>
                    <a:pt x="63" y="237"/>
                  </a:lnTo>
                  <a:lnTo>
                    <a:pt x="53" y="251"/>
                  </a:lnTo>
                  <a:lnTo>
                    <a:pt x="57" y="258"/>
                  </a:lnTo>
                  <a:lnTo>
                    <a:pt x="64" y="261"/>
                  </a:lnTo>
                  <a:lnTo>
                    <a:pt x="72" y="264"/>
                  </a:lnTo>
                  <a:lnTo>
                    <a:pt x="81" y="267"/>
                  </a:lnTo>
                  <a:lnTo>
                    <a:pt x="90" y="269"/>
                  </a:lnTo>
                  <a:lnTo>
                    <a:pt x="94" y="274"/>
                  </a:lnTo>
                  <a:lnTo>
                    <a:pt x="97" y="279"/>
                  </a:lnTo>
                  <a:lnTo>
                    <a:pt x="93" y="287"/>
                  </a:lnTo>
                  <a:lnTo>
                    <a:pt x="85" y="289"/>
                  </a:lnTo>
                  <a:lnTo>
                    <a:pt x="75" y="290"/>
                  </a:lnTo>
                  <a:lnTo>
                    <a:pt x="67" y="289"/>
                  </a:lnTo>
                  <a:lnTo>
                    <a:pt x="58" y="287"/>
                  </a:lnTo>
                  <a:lnTo>
                    <a:pt x="52" y="283"/>
                  </a:lnTo>
                  <a:lnTo>
                    <a:pt x="45" y="280"/>
                  </a:lnTo>
                  <a:lnTo>
                    <a:pt x="37" y="277"/>
                  </a:lnTo>
                  <a:lnTo>
                    <a:pt x="31" y="272"/>
                  </a:lnTo>
                  <a:lnTo>
                    <a:pt x="21" y="267"/>
                  </a:lnTo>
                  <a:lnTo>
                    <a:pt x="12" y="262"/>
                  </a:lnTo>
                  <a:lnTo>
                    <a:pt x="6" y="255"/>
                  </a:lnTo>
                  <a:lnTo>
                    <a:pt x="3" y="247"/>
                  </a:lnTo>
                  <a:lnTo>
                    <a:pt x="1" y="241"/>
                  </a:lnTo>
                  <a:lnTo>
                    <a:pt x="0" y="235"/>
                  </a:lnTo>
                  <a:lnTo>
                    <a:pt x="1" y="228"/>
                  </a:lnTo>
                  <a:lnTo>
                    <a:pt x="2" y="221"/>
                  </a:lnTo>
                  <a:lnTo>
                    <a:pt x="5" y="220"/>
                  </a:lnTo>
                  <a:lnTo>
                    <a:pt x="9" y="220"/>
                  </a:lnTo>
                  <a:lnTo>
                    <a:pt x="13" y="221"/>
                  </a:lnTo>
                  <a:lnTo>
                    <a:pt x="17" y="223"/>
                  </a:lnTo>
                  <a:lnTo>
                    <a:pt x="31" y="236"/>
                  </a:lnTo>
                  <a:lnTo>
                    <a:pt x="57" y="197"/>
                  </a:lnTo>
                  <a:lnTo>
                    <a:pt x="88" y="158"/>
                  </a:lnTo>
                  <a:lnTo>
                    <a:pt x="128" y="122"/>
                  </a:lnTo>
                  <a:lnTo>
                    <a:pt x="175" y="87"/>
                  </a:lnTo>
                  <a:lnTo>
                    <a:pt x="227" y="57"/>
                  </a:lnTo>
                  <a:lnTo>
                    <a:pt x="287" y="32"/>
                  </a:lnTo>
                  <a:lnTo>
                    <a:pt x="354" y="14"/>
                  </a:lnTo>
                  <a:lnTo>
                    <a:pt x="427" y="2"/>
                  </a:lnTo>
                  <a:lnTo>
                    <a:pt x="476" y="0"/>
                  </a:lnTo>
                  <a:lnTo>
                    <a:pt x="522" y="3"/>
                  </a:lnTo>
                  <a:lnTo>
                    <a:pt x="569" y="11"/>
                  </a:lnTo>
                  <a:lnTo>
                    <a:pt x="613" y="23"/>
                  </a:lnTo>
                  <a:lnTo>
                    <a:pt x="656" y="37"/>
                  </a:lnTo>
                  <a:lnTo>
                    <a:pt x="697" y="54"/>
                  </a:lnTo>
                  <a:lnTo>
                    <a:pt x="737" y="74"/>
                  </a:lnTo>
                  <a:lnTo>
                    <a:pt x="774" y="92"/>
                  </a:lnTo>
                  <a:lnTo>
                    <a:pt x="812" y="115"/>
                  </a:lnTo>
                  <a:lnTo>
                    <a:pt x="844" y="137"/>
                  </a:lnTo>
                  <a:lnTo>
                    <a:pt x="872" y="163"/>
                  </a:lnTo>
                  <a:lnTo>
                    <a:pt x="897" y="189"/>
                  </a:lnTo>
                  <a:lnTo>
                    <a:pt x="917" y="217"/>
                  </a:lnTo>
                  <a:lnTo>
                    <a:pt x="933" y="244"/>
                  </a:lnTo>
                  <a:lnTo>
                    <a:pt x="946" y="273"/>
                  </a:lnTo>
                  <a:lnTo>
                    <a:pt x="958" y="301"/>
                  </a:lnTo>
                  <a:lnTo>
                    <a:pt x="961" y="302"/>
                  </a:lnTo>
                  <a:lnTo>
                    <a:pt x="966" y="301"/>
                  </a:lnTo>
                  <a:lnTo>
                    <a:pt x="971" y="299"/>
                  </a:lnTo>
                  <a:lnTo>
                    <a:pt x="976" y="297"/>
                  </a:lnTo>
                  <a:lnTo>
                    <a:pt x="982" y="296"/>
                  </a:lnTo>
                  <a:lnTo>
                    <a:pt x="987" y="295"/>
                  </a:lnTo>
                  <a:lnTo>
                    <a:pt x="992" y="297"/>
                  </a:lnTo>
                  <a:lnTo>
                    <a:pt x="997" y="299"/>
                  </a:lnTo>
                  <a:lnTo>
                    <a:pt x="995" y="311"/>
                  </a:lnTo>
                  <a:lnTo>
                    <a:pt x="988" y="321"/>
                  </a:lnTo>
                  <a:lnTo>
                    <a:pt x="977" y="330"/>
                  </a:lnTo>
                  <a:lnTo>
                    <a:pt x="962" y="338"/>
                  </a:lnTo>
                  <a:lnTo>
                    <a:pt x="945" y="346"/>
                  </a:lnTo>
                  <a:lnTo>
                    <a:pt x="926" y="352"/>
                  </a:lnTo>
                  <a:lnTo>
                    <a:pt x="907" y="359"/>
                  </a:lnTo>
                  <a:lnTo>
                    <a:pt x="888" y="363"/>
                  </a:lnTo>
                  <a:lnTo>
                    <a:pt x="885" y="359"/>
                  </a:lnTo>
                  <a:lnTo>
                    <a:pt x="884" y="3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416"/>
            <p:cNvSpPr>
              <a:spLocks noChangeAspect="1"/>
            </p:cNvSpPr>
            <p:nvPr/>
          </p:nvSpPr>
          <p:spPr bwMode="auto">
            <a:xfrm>
              <a:off x="1521" y="2719"/>
              <a:ext cx="211" cy="427"/>
            </a:xfrm>
            <a:custGeom>
              <a:avLst/>
              <a:gdLst/>
              <a:ahLst/>
              <a:cxnLst>
                <a:cxn ang="0">
                  <a:pos x="211" y="181"/>
                </a:cxn>
                <a:cxn ang="0">
                  <a:pos x="208" y="217"/>
                </a:cxn>
                <a:cxn ang="0">
                  <a:pos x="206" y="254"/>
                </a:cxn>
                <a:cxn ang="0">
                  <a:pos x="203" y="292"/>
                </a:cxn>
                <a:cxn ang="0">
                  <a:pos x="199" y="328"/>
                </a:cxn>
                <a:cxn ang="0">
                  <a:pos x="189" y="361"/>
                </a:cxn>
                <a:cxn ang="0">
                  <a:pos x="173" y="389"/>
                </a:cxn>
                <a:cxn ang="0">
                  <a:pos x="149" y="412"/>
                </a:cxn>
                <a:cxn ang="0">
                  <a:pos x="118" y="427"/>
                </a:cxn>
                <a:cxn ang="0">
                  <a:pos x="98" y="424"/>
                </a:cxn>
                <a:cxn ang="0">
                  <a:pos x="83" y="416"/>
                </a:cxn>
                <a:cxn ang="0">
                  <a:pos x="69" y="404"/>
                </a:cxn>
                <a:cxn ang="0">
                  <a:pos x="56" y="389"/>
                </a:cxn>
                <a:cxn ang="0">
                  <a:pos x="44" y="372"/>
                </a:cxn>
                <a:cxn ang="0">
                  <a:pos x="33" y="355"/>
                </a:cxn>
                <a:cxn ang="0">
                  <a:pos x="22" y="338"/>
                </a:cxn>
                <a:cxn ang="0">
                  <a:pos x="10" y="325"/>
                </a:cxn>
                <a:cxn ang="0">
                  <a:pos x="2" y="282"/>
                </a:cxn>
                <a:cxn ang="0">
                  <a:pos x="0" y="239"/>
                </a:cxn>
                <a:cxn ang="0">
                  <a:pos x="2" y="193"/>
                </a:cxn>
                <a:cxn ang="0">
                  <a:pos x="10" y="149"/>
                </a:cxn>
                <a:cxn ang="0">
                  <a:pos x="23" y="106"/>
                </a:cxn>
                <a:cxn ang="0">
                  <a:pos x="42" y="66"/>
                </a:cxn>
                <a:cxn ang="0">
                  <a:pos x="67" y="29"/>
                </a:cxn>
                <a:cxn ang="0">
                  <a:pos x="97" y="0"/>
                </a:cxn>
                <a:cxn ang="0">
                  <a:pos x="118" y="13"/>
                </a:cxn>
                <a:cxn ang="0">
                  <a:pos x="139" y="29"/>
                </a:cxn>
                <a:cxn ang="0">
                  <a:pos x="158" y="48"/>
                </a:cxn>
                <a:cxn ang="0">
                  <a:pos x="176" y="70"/>
                </a:cxn>
                <a:cxn ang="0">
                  <a:pos x="189" y="94"/>
                </a:cxn>
                <a:cxn ang="0">
                  <a:pos x="200" y="120"/>
                </a:cxn>
                <a:cxn ang="0">
                  <a:pos x="207" y="149"/>
                </a:cxn>
                <a:cxn ang="0">
                  <a:pos x="211" y="181"/>
                </a:cxn>
              </a:cxnLst>
              <a:rect l="0" t="0" r="r" b="b"/>
              <a:pathLst>
                <a:path w="211" h="427">
                  <a:moveTo>
                    <a:pt x="211" y="181"/>
                  </a:moveTo>
                  <a:lnTo>
                    <a:pt x="208" y="217"/>
                  </a:lnTo>
                  <a:lnTo>
                    <a:pt x="206" y="254"/>
                  </a:lnTo>
                  <a:lnTo>
                    <a:pt x="203" y="292"/>
                  </a:lnTo>
                  <a:lnTo>
                    <a:pt x="199" y="328"/>
                  </a:lnTo>
                  <a:lnTo>
                    <a:pt x="189" y="361"/>
                  </a:lnTo>
                  <a:lnTo>
                    <a:pt x="173" y="389"/>
                  </a:lnTo>
                  <a:lnTo>
                    <a:pt x="149" y="412"/>
                  </a:lnTo>
                  <a:lnTo>
                    <a:pt x="118" y="427"/>
                  </a:lnTo>
                  <a:lnTo>
                    <a:pt x="98" y="424"/>
                  </a:lnTo>
                  <a:lnTo>
                    <a:pt x="83" y="416"/>
                  </a:lnTo>
                  <a:lnTo>
                    <a:pt x="69" y="404"/>
                  </a:lnTo>
                  <a:lnTo>
                    <a:pt x="56" y="389"/>
                  </a:lnTo>
                  <a:lnTo>
                    <a:pt x="44" y="372"/>
                  </a:lnTo>
                  <a:lnTo>
                    <a:pt x="33" y="355"/>
                  </a:lnTo>
                  <a:lnTo>
                    <a:pt x="22" y="338"/>
                  </a:lnTo>
                  <a:lnTo>
                    <a:pt x="10" y="325"/>
                  </a:lnTo>
                  <a:lnTo>
                    <a:pt x="2" y="282"/>
                  </a:lnTo>
                  <a:lnTo>
                    <a:pt x="0" y="239"/>
                  </a:lnTo>
                  <a:lnTo>
                    <a:pt x="2" y="193"/>
                  </a:lnTo>
                  <a:lnTo>
                    <a:pt x="10" y="149"/>
                  </a:lnTo>
                  <a:lnTo>
                    <a:pt x="23" y="106"/>
                  </a:lnTo>
                  <a:lnTo>
                    <a:pt x="42" y="66"/>
                  </a:lnTo>
                  <a:lnTo>
                    <a:pt x="67" y="29"/>
                  </a:lnTo>
                  <a:lnTo>
                    <a:pt x="97" y="0"/>
                  </a:lnTo>
                  <a:lnTo>
                    <a:pt x="118" y="13"/>
                  </a:lnTo>
                  <a:lnTo>
                    <a:pt x="139" y="29"/>
                  </a:lnTo>
                  <a:lnTo>
                    <a:pt x="158" y="48"/>
                  </a:lnTo>
                  <a:lnTo>
                    <a:pt x="176" y="70"/>
                  </a:lnTo>
                  <a:lnTo>
                    <a:pt x="189" y="94"/>
                  </a:lnTo>
                  <a:lnTo>
                    <a:pt x="200" y="120"/>
                  </a:lnTo>
                  <a:lnTo>
                    <a:pt x="207" y="149"/>
                  </a:lnTo>
                  <a:lnTo>
                    <a:pt x="211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417"/>
            <p:cNvSpPr>
              <a:spLocks noChangeAspect="1"/>
            </p:cNvSpPr>
            <p:nvPr/>
          </p:nvSpPr>
          <p:spPr bwMode="auto">
            <a:xfrm>
              <a:off x="2424" y="2682"/>
              <a:ext cx="365" cy="158"/>
            </a:xfrm>
            <a:custGeom>
              <a:avLst/>
              <a:gdLst/>
              <a:ahLst/>
              <a:cxnLst>
                <a:cxn ang="0">
                  <a:pos x="178" y="80"/>
                </a:cxn>
                <a:cxn ang="0">
                  <a:pos x="204" y="80"/>
                </a:cxn>
                <a:cxn ang="0">
                  <a:pos x="228" y="72"/>
                </a:cxn>
                <a:cxn ang="0">
                  <a:pos x="251" y="60"/>
                </a:cxn>
                <a:cxn ang="0">
                  <a:pos x="274" y="46"/>
                </a:cxn>
                <a:cxn ang="0">
                  <a:pos x="296" y="29"/>
                </a:cxn>
                <a:cxn ang="0">
                  <a:pos x="317" y="17"/>
                </a:cxn>
                <a:cxn ang="0">
                  <a:pos x="340" y="8"/>
                </a:cxn>
                <a:cxn ang="0">
                  <a:pos x="365" y="7"/>
                </a:cxn>
                <a:cxn ang="0">
                  <a:pos x="355" y="20"/>
                </a:cxn>
                <a:cxn ang="0">
                  <a:pos x="348" y="35"/>
                </a:cxn>
                <a:cxn ang="0">
                  <a:pos x="339" y="49"/>
                </a:cxn>
                <a:cxn ang="0">
                  <a:pos x="330" y="64"/>
                </a:cxn>
                <a:cxn ang="0">
                  <a:pos x="320" y="74"/>
                </a:cxn>
                <a:cxn ang="0">
                  <a:pos x="307" y="81"/>
                </a:cxn>
                <a:cxn ang="0">
                  <a:pos x="291" y="86"/>
                </a:cxn>
                <a:cxn ang="0">
                  <a:pos x="272" y="87"/>
                </a:cxn>
                <a:cxn ang="0">
                  <a:pos x="252" y="98"/>
                </a:cxn>
                <a:cxn ang="0">
                  <a:pos x="232" y="112"/>
                </a:cxn>
                <a:cxn ang="0">
                  <a:pos x="213" y="127"/>
                </a:cxn>
                <a:cxn ang="0">
                  <a:pos x="194" y="141"/>
                </a:cxn>
                <a:cxn ang="0">
                  <a:pos x="172" y="151"/>
                </a:cxn>
                <a:cxn ang="0">
                  <a:pos x="152" y="158"/>
                </a:cxn>
                <a:cxn ang="0">
                  <a:pos x="129" y="158"/>
                </a:cxn>
                <a:cxn ang="0">
                  <a:pos x="106" y="152"/>
                </a:cxn>
                <a:cxn ang="0">
                  <a:pos x="98" y="148"/>
                </a:cxn>
                <a:cxn ang="0">
                  <a:pos x="92" y="143"/>
                </a:cxn>
                <a:cxn ang="0">
                  <a:pos x="85" y="138"/>
                </a:cxn>
                <a:cxn ang="0">
                  <a:pos x="83" y="132"/>
                </a:cxn>
                <a:cxn ang="0">
                  <a:pos x="81" y="126"/>
                </a:cxn>
                <a:cxn ang="0">
                  <a:pos x="82" y="120"/>
                </a:cxn>
                <a:cxn ang="0">
                  <a:pos x="85" y="113"/>
                </a:cxn>
                <a:cxn ang="0">
                  <a:pos x="93" y="109"/>
                </a:cxn>
                <a:cxn ang="0">
                  <a:pos x="79" y="92"/>
                </a:cxn>
                <a:cxn ang="0">
                  <a:pos x="63" y="80"/>
                </a:cxn>
                <a:cxn ang="0">
                  <a:pos x="45" y="68"/>
                </a:cxn>
                <a:cxn ang="0">
                  <a:pos x="28" y="57"/>
                </a:cxn>
                <a:cxn ang="0">
                  <a:pos x="13" y="45"/>
                </a:cxn>
                <a:cxn ang="0">
                  <a:pos x="3" y="31"/>
                </a:cxn>
                <a:cxn ang="0">
                  <a:pos x="0" y="17"/>
                </a:cxn>
                <a:cxn ang="0">
                  <a:pos x="6" y="0"/>
                </a:cxn>
                <a:cxn ang="0">
                  <a:pos x="26" y="3"/>
                </a:cxn>
                <a:cxn ang="0">
                  <a:pos x="48" y="13"/>
                </a:cxn>
                <a:cxn ang="0">
                  <a:pos x="68" y="25"/>
                </a:cxn>
                <a:cxn ang="0">
                  <a:pos x="88" y="40"/>
                </a:cxn>
                <a:cxn ang="0">
                  <a:pos x="109" y="55"/>
                </a:cxn>
                <a:cxn ang="0">
                  <a:pos x="130" y="67"/>
                </a:cxn>
                <a:cxn ang="0">
                  <a:pos x="153" y="76"/>
                </a:cxn>
                <a:cxn ang="0">
                  <a:pos x="178" y="80"/>
                </a:cxn>
              </a:cxnLst>
              <a:rect l="0" t="0" r="r" b="b"/>
              <a:pathLst>
                <a:path w="365" h="158">
                  <a:moveTo>
                    <a:pt x="178" y="80"/>
                  </a:moveTo>
                  <a:lnTo>
                    <a:pt x="204" y="80"/>
                  </a:lnTo>
                  <a:lnTo>
                    <a:pt x="228" y="72"/>
                  </a:lnTo>
                  <a:lnTo>
                    <a:pt x="251" y="60"/>
                  </a:lnTo>
                  <a:lnTo>
                    <a:pt x="274" y="46"/>
                  </a:lnTo>
                  <a:lnTo>
                    <a:pt x="296" y="29"/>
                  </a:lnTo>
                  <a:lnTo>
                    <a:pt x="317" y="17"/>
                  </a:lnTo>
                  <a:lnTo>
                    <a:pt x="340" y="8"/>
                  </a:lnTo>
                  <a:lnTo>
                    <a:pt x="365" y="7"/>
                  </a:lnTo>
                  <a:lnTo>
                    <a:pt x="355" y="20"/>
                  </a:lnTo>
                  <a:lnTo>
                    <a:pt x="348" y="35"/>
                  </a:lnTo>
                  <a:lnTo>
                    <a:pt x="339" y="49"/>
                  </a:lnTo>
                  <a:lnTo>
                    <a:pt x="330" y="64"/>
                  </a:lnTo>
                  <a:lnTo>
                    <a:pt x="320" y="74"/>
                  </a:lnTo>
                  <a:lnTo>
                    <a:pt x="307" y="81"/>
                  </a:lnTo>
                  <a:lnTo>
                    <a:pt x="291" y="86"/>
                  </a:lnTo>
                  <a:lnTo>
                    <a:pt x="272" y="87"/>
                  </a:lnTo>
                  <a:lnTo>
                    <a:pt x="252" y="98"/>
                  </a:lnTo>
                  <a:lnTo>
                    <a:pt x="232" y="112"/>
                  </a:lnTo>
                  <a:lnTo>
                    <a:pt x="213" y="127"/>
                  </a:lnTo>
                  <a:lnTo>
                    <a:pt x="194" y="141"/>
                  </a:lnTo>
                  <a:lnTo>
                    <a:pt x="172" y="151"/>
                  </a:lnTo>
                  <a:lnTo>
                    <a:pt x="152" y="158"/>
                  </a:lnTo>
                  <a:lnTo>
                    <a:pt x="129" y="158"/>
                  </a:lnTo>
                  <a:lnTo>
                    <a:pt x="106" y="152"/>
                  </a:lnTo>
                  <a:lnTo>
                    <a:pt x="98" y="148"/>
                  </a:lnTo>
                  <a:lnTo>
                    <a:pt x="92" y="143"/>
                  </a:lnTo>
                  <a:lnTo>
                    <a:pt x="85" y="138"/>
                  </a:lnTo>
                  <a:lnTo>
                    <a:pt x="83" y="132"/>
                  </a:lnTo>
                  <a:lnTo>
                    <a:pt x="81" y="126"/>
                  </a:lnTo>
                  <a:lnTo>
                    <a:pt x="82" y="120"/>
                  </a:lnTo>
                  <a:lnTo>
                    <a:pt x="85" y="113"/>
                  </a:lnTo>
                  <a:lnTo>
                    <a:pt x="93" y="109"/>
                  </a:lnTo>
                  <a:lnTo>
                    <a:pt x="79" y="92"/>
                  </a:lnTo>
                  <a:lnTo>
                    <a:pt x="63" y="80"/>
                  </a:lnTo>
                  <a:lnTo>
                    <a:pt x="45" y="68"/>
                  </a:lnTo>
                  <a:lnTo>
                    <a:pt x="28" y="57"/>
                  </a:lnTo>
                  <a:lnTo>
                    <a:pt x="13" y="45"/>
                  </a:lnTo>
                  <a:lnTo>
                    <a:pt x="3" y="31"/>
                  </a:lnTo>
                  <a:lnTo>
                    <a:pt x="0" y="17"/>
                  </a:lnTo>
                  <a:lnTo>
                    <a:pt x="6" y="0"/>
                  </a:lnTo>
                  <a:lnTo>
                    <a:pt x="26" y="3"/>
                  </a:lnTo>
                  <a:lnTo>
                    <a:pt x="48" y="13"/>
                  </a:lnTo>
                  <a:lnTo>
                    <a:pt x="68" y="25"/>
                  </a:lnTo>
                  <a:lnTo>
                    <a:pt x="88" y="40"/>
                  </a:lnTo>
                  <a:lnTo>
                    <a:pt x="109" y="55"/>
                  </a:lnTo>
                  <a:lnTo>
                    <a:pt x="130" y="67"/>
                  </a:lnTo>
                  <a:lnTo>
                    <a:pt x="153" y="76"/>
                  </a:lnTo>
                  <a:lnTo>
                    <a:pt x="178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418"/>
            <p:cNvSpPr>
              <a:spLocks noChangeAspect="1"/>
            </p:cNvSpPr>
            <p:nvPr/>
          </p:nvSpPr>
          <p:spPr bwMode="auto">
            <a:xfrm>
              <a:off x="3281" y="2849"/>
              <a:ext cx="172" cy="369"/>
            </a:xfrm>
            <a:custGeom>
              <a:avLst/>
              <a:gdLst/>
              <a:ahLst/>
              <a:cxnLst>
                <a:cxn ang="0">
                  <a:pos x="172" y="174"/>
                </a:cxn>
                <a:cxn ang="0">
                  <a:pos x="165" y="201"/>
                </a:cxn>
                <a:cxn ang="0">
                  <a:pos x="160" y="231"/>
                </a:cxn>
                <a:cxn ang="0">
                  <a:pos x="153" y="258"/>
                </a:cxn>
                <a:cxn ang="0">
                  <a:pos x="144" y="287"/>
                </a:cxn>
                <a:cxn ang="0">
                  <a:pos x="131" y="313"/>
                </a:cxn>
                <a:cxn ang="0">
                  <a:pos x="115" y="336"/>
                </a:cxn>
                <a:cxn ang="0">
                  <a:pos x="96" y="355"/>
                </a:cxn>
                <a:cxn ang="0">
                  <a:pos x="71" y="369"/>
                </a:cxn>
                <a:cxn ang="0">
                  <a:pos x="57" y="366"/>
                </a:cxn>
                <a:cxn ang="0">
                  <a:pos x="47" y="360"/>
                </a:cxn>
                <a:cxn ang="0">
                  <a:pos x="38" y="350"/>
                </a:cxn>
                <a:cxn ang="0">
                  <a:pos x="32" y="339"/>
                </a:cxn>
                <a:cxn ang="0">
                  <a:pos x="26" y="325"/>
                </a:cxn>
                <a:cxn ang="0">
                  <a:pos x="20" y="310"/>
                </a:cxn>
                <a:cxn ang="0">
                  <a:pos x="16" y="296"/>
                </a:cxn>
                <a:cxn ang="0">
                  <a:pos x="12" y="283"/>
                </a:cxn>
                <a:cxn ang="0">
                  <a:pos x="2" y="244"/>
                </a:cxn>
                <a:cxn ang="0">
                  <a:pos x="0" y="206"/>
                </a:cxn>
                <a:cxn ang="0">
                  <a:pos x="4" y="169"/>
                </a:cxn>
                <a:cxn ang="0">
                  <a:pos x="14" y="133"/>
                </a:cxn>
                <a:cxn ang="0">
                  <a:pos x="28" y="97"/>
                </a:cxn>
                <a:cxn ang="0">
                  <a:pos x="46" y="63"/>
                </a:cxn>
                <a:cxn ang="0">
                  <a:pos x="67" y="30"/>
                </a:cxn>
                <a:cxn ang="0">
                  <a:pos x="92" y="0"/>
                </a:cxn>
                <a:cxn ang="0">
                  <a:pos x="107" y="16"/>
                </a:cxn>
                <a:cxn ang="0">
                  <a:pos x="123" y="36"/>
                </a:cxn>
                <a:cxn ang="0">
                  <a:pos x="135" y="56"/>
                </a:cxn>
                <a:cxn ang="0">
                  <a:pos x="147" y="79"/>
                </a:cxn>
                <a:cxn ang="0">
                  <a:pos x="155" y="101"/>
                </a:cxn>
                <a:cxn ang="0">
                  <a:pos x="162" y="124"/>
                </a:cxn>
                <a:cxn ang="0">
                  <a:pos x="167" y="149"/>
                </a:cxn>
                <a:cxn ang="0">
                  <a:pos x="172" y="174"/>
                </a:cxn>
              </a:cxnLst>
              <a:rect l="0" t="0" r="r" b="b"/>
              <a:pathLst>
                <a:path w="172" h="369">
                  <a:moveTo>
                    <a:pt x="172" y="174"/>
                  </a:moveTo>
                  <a:lnTo>
                    <a:pt x="165" y="201"/>
                  </a:lnTo>
                  <a:lnTo>
                    <a:pt x="160" y="231"/>
                  </a:lnTo>
                  <a:lnTo>
                    <a:pt x="153" y="258"/>
                  </a:lnTo>
                  <a:lnTo>
                    <a:pt x="144" y="287"/>
                  </a:lnTo>
                  <a:lnTo>
                    <a:pt x="131" y="313"/>
                  </a:lnTo>
                  <a:lnTo>
                    <a:pt x="115" y="336"/>
                  </a:lnTo>
                  <a:lnTo>
                    <a:pt x="96" y="355"/>
                  </a:lnTo>
                  <a:lnTo>
                    <a:pt x="71" y="369"/>
                  </a:lnTo>
                  <a:lnTo>
                    <a:pt x="57" y="366"/>
                  </a:lnTo>
                  <a:lnTo>
                    <a:pt x="47" y="360"/>
                  </a:lnTo>
                  <a:lnTo>
                    <a:pt x="38" y="350"/>
                  </a:lnTo>
                  <a:lnTo>
                    <a:pt x="32" y="339"/>
                  </a:lnTo>
                  <a:lnTo>
                    <a:pt x="26" y="325"/>
                  </a:lnTo>
                  <a:lnTo>
                    <a:pt x="20" y="310"/>
                  </a:lnTo>
                  <a:lnTo>
                    <a:pt x="16" y="296"/>
                  </a:lnTo>
                  <a:lnTo>
                    <a:pt x="12" y="283"/>
                  </a:lnTo>
                  <a:lnTo>
                    <a:pt x="2" y="244"/>
                  </a:lnTo>
                  <a:lnTo>
                    <a:pt x="0" y="206"/>
                  </a:lnTo>
                  <a:lnTo>
                    <a:pt x="4" y="169"/>
                  </a:lnTo>
                  <a:lnTo>
                    <a:pt x="14" y="133"/>
                  </a:lnTo>
                  <a:lnTo>
                    <a:pt x="28" y="97"/>
                  </a:lnTo>
                  <a:lnTo>
                    <a:pt x="46" y="63"/>
                  </a:lnTo>
                  <a:lnTo>
                    <a:pt x="67" y="30"/>
                  </a:lnTo>
                  <a:lnTo>
                    <a:pt x="92" y="0"/>
                  </a:lnTo>
                  <a:lnTo>
                    <a:pt x="107" y="16"/>
                  </a:lnTo>
                  <a:lnTo>
                    <a:pt x="123" y="36"/>
                  </a:lnTo>
                  <a:lnTo>
                    <a:pt x="135" y="56"/>
                  </a:lnTo>
                  <a:lnTo>
                    <a:pt x="147" y="79"/>
                  </a:lnTo>
                  <a:lnTo>
                    <a:pt x="155" y="101"/>
                  </a:lnTo>
                  <a:lnTo>
                    <a:pt x="162" y="124"/>
                  </a:lnTo>
                  <a:lnTo>
                    <a:pt x="167" y="149"/>
                  </a:lnTo>
                  <a:lnTo>
                    <a:pt x="172" y="17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419"/>
            <p:cNvSpPr>
              <a:spLocks noChangeAspect="1"/>
            </p:cNvSpPr>
            <p:nvPr/>
          </p:nvSpPr>
          <p:spPr bwMode="auto">
            <a:xfrm>
              <a:off x="1265" y="2840"/>
              <a:ext cx="601" cy="583"/>
            </a:xfrm>
            <a:custGeom>
              <a:avLst/>
              <a:gdLst/>
              <a:ahLst/>
              <a:cxnLst>
                <a:cxn ang="0">
                  <a:pos x="202" y="131"/>
                </a:cxn>
                <a:cxn ang="0">
                  <a:pos x="213" y="190"/>
                </a:cxn>
                <a:cxn ang="0">
                  <a:pos x="237" y="241"/>
                </a:cxn>
                <a:cxn ang="0">
                  <a:pos x="268" y="284"/>
                </a:cxn>
                <a:cxn ang="0">
                  <a:pos x="297" y="314"/>
                </a:cxn>
                <a:cxn ang="0">
                  <a:pos x="327" y="331"/>
                </a:cxn>
                <a:cxn ang="0">
                  <a:pos x="359" y="337"/>
                </a:cxn>
                <a:cxn ang="0">
                  <a:pos x="394" y="335"/>
                </a:cxn>
                <a:cxn ang="0">
                  <a:pos x="472" y="268"/>
                </a:cxn>
                <a:cxn ang="0">
                  <a:pos x="517" y="347"/>
                </a:cxn>
                <a:cxn ang="0">
                  <a:pos x="580" y="434"/>
                </a:cxn>
                <a:cxn ang="0">
                  <a:pos x="601" y="516"/>
                </a:cxn>
                <a:cxn ang="0">
                  <a:pos x="532" y="586"/>
                </a:cxn>
                <a:cxn ang="0">
                  <a:pos x="505" y="590"/>
                </a:cxn>
                <a:cxn ang="0">
                  <a:pos x="479" y="589"/>
                </a:cxn>
                <a:cxn ang="0">
                  <a:pos x="451" y="581"/>
                </a:cxn>
                <a:cxn ang="0">
                  <a:pos x="426" y="571"/>
                </a:cxn>
                <a:cxn ang="0">
                  <a:pos x="446" y="558"/>
                </a:cxn>
                <a:cxn ang="0">
                  <a:pos x="467" y="548"/>
                </a:cxn>
                <a:cxn ang="0">
                  <a:pos x="488" y="537"/>
                </a:cxn>
                <a:cxn ang="0">
                  <a:pos x="505" y="520"/>
                </a:cxn>
                <a:cxn ang="0">
                  <a:pos x="478" y="507"/>
                </a:cxn>
                <a:cxn ang="0">
                  <a:pos x="449" y="512"/>
                </a:cxn>
                <a:cxn ang="0">
                  <a:pos x="418" y="523"/>
                </a:cxn>
                <a:cxn ang="0">
                  <a:pos x="385" y="528"/>
                </a:cxn>
                <a:cxn ang="0">
                  <a:pos x="290" y="512"/>
                </a:cxn>
                <a:cxn ang="0">
                  <a:pos x="201" y="471"/>
                </a:cxn>
                <a:cxn ang="0">
                  <a:pos x="121" y="405"/>
                </a:cxn>
                <a:cxn ang="0">
                  <a:pos x="58" y="317"/>
                </a:cxn>
                <a:cxn ang="0">
                  <a:pos x="28" y="242"/>
                </a:cxn>
                <a:cxn ang="0">
                  <a:pos x="6" y="161"/>
                </a:cxn>
                <a:cxn ang="0">
                  <a:pos x="1" y="78"/>
                </a:cxn>
                <a:cxn ang="0">
                  <a:pos x="25" y="0"/>
                </a:cxn>
                <a:cxn ang="0">
                  <a:pos x="67" y="36"/>
                </a:cxn>
                <a:cxn ang="0">
                  <a:pos x="112" y="68"/>
                </a:cxn>
                <a:cxn ang="0">
                  <a:pos x="158" y="90"/>
                </a:cxn>
                <a:cxn ang="0">
                  <a:pos x="205" y="100"/>
                </a:cxn>
              </a:cxnLst>
              <a:rect l="0" t="0" r="r" b="b"/>
              <a:pathLst>
                <a:path w="601" h="590">
                  <a:moveTo>
                    <a:pt x="205" y="100"/>
                  </a:moveTo>
                  <a:lnTo>
                    <a:pt x="202" y="131"/>
                  </a:lnTo>
                  <a:lnTo>
                    <a:pt x="205" y="162"/>
                  </a:lnTo>
                  <a:lnTo>
                    <a:pt x="213" y="190"/>
                  </a:lnTo>
                  <a:lnTo>
                    <a:pt x="225" y="218"/>
                  </a:lnTo>
                  <a:lnTo>
                    <a:pt x="237" y="241"/>
                  </a:lnTo>
                  <a:lnTo>
                    <a:pt x="253" y="264"/>
                  </a:lnTo>
                  <a:lnTo>
                    <a:pt x="268" y="284"/>
                  </a:lnTo>
                  <a:lnTo>
                    <a:pt x="285" y="303"/>
                  </a:lnTo>
                  <a:lnTo>
                    <a:pt x="297" y="314"/>
                  </a:lnTo>
                  <a:lnTo>
                    <a:pt x="311" y="324"/>
                  </a:lnTo>
                  <a:lnTo>
                    <a:pt x="327" y="331"/>
                  </a:lnTo>
                  <a:lnTo>
                    <a:pt x="343" y="336"/>
                  </a:lnTo>
                  <a:lnTo>
                    <a:pt x="359" y="337"/>
                  </a:lnTo>
                  <a:lnTo>
                    <a:pt x="377" y="339"/>
                  </a:lnTo>
                  <a:lnTo>
                    <a:pt x="394" y="335"/>
                  </a:lnTo>
                  <a:lnTo>
                    <a:pt x="412" y="332"/>
                  </a:lnTo>
                  <a:lnTo>
                    <a:pt x="472" y="268"/>
                  </a:lnTo>
                  <a:lnTo>
                    <a:pt x="488" y="305"/>
                  </a:lnTo>
                  <a:lnTo>
                    <a:pt x="517" y="347"/>
                  </a:lnTo>
                  <a:lnTo>
                    <a:pt x="549" y="391"/>
                  </a:lnTo>
                  <a:lnTo>
                    <a:pt x="580" y="434"/>
                  </a:lnTo>
                  <a:lnTo>
                    <a:pt x="598" y="476"/>
                  </a:lnTo>
                  <a:lnTo>
                    <a:pt x="601" y="516"/>
                  </a:lnTo>
                  <a:lnTo>
                    <a:pt x="582" y="552"/>
                  </a:lnTo>
                  <a:lnTo>
                    <a:pt x="532" y="586"/>
                  </a:lnTo>
                  <a:lnTo>
                    <a:pt x="518" y="589"/>
                  </a:lnTo>
                  <a:lnTo>
                    <a:pt x="505" y="590"/>
                  </a:lnTo>
                  <a:lnTo>
                    <a:pt x="492" y="590"/>
                  </a:lnTo>
                  <a:lnTo>
                    <a:pt x="479" y="589"/>
                  </a:lnTo>
                  <a:lnTo>
                    <a:pt x="464" y="584"/>
                  </a:lnTo>
                  <a:lnTo>
                    <a:pt x="451" y="581"/>
                  </a:lnTo>
                  <a:lnTo>
                    <a:pt x="438" y="576"/>
                  </a:lnTo>
                  <a:lnTo>
                    <a:pt x="426" y="571"/>
                  </a:lnTo>
                  <a:lnTo>
                    <a:pt x="435" y="563"/>
                  </a:lnTo>
                  <a:lnTo>
                    <a:pt x="446" y="558"/>
                  </a:lnTo>
                  <a:lnTo>
                    <a:pt x="456" y="552"/>
                  </a:lnTo>
                  <a:lnTo>
                    <a:pt x="467" y="548"/>
                  </a:lnTo>
                  <a:lnTo>
                    <a:pt x="478" y="542"/>
                  </a:lnTo>
                  <a:lnTo>
                    <a:pt x="488" y="537"/>
                  </a:lnTo>
                  <a:lnTo>
                    <a:pt x="496" y="529"/>
                  </a:lnTo>
                  <a:lnTo>
                    <a:pt x="505" y="520"/>
                  </a:lnTo>
                  <a:lnTo>
                    <a:pt x="491" y="510"/>
                  </a:lnTo>
                  <a:lnTo>
                    <a:pt x="478" y="507"/>
                  </a:lnTo>
                  <a:lnTo>
                    <a:pt x="463" y="508"/>
                  </a:lnTo>
                  <a:lnTo>
                    <a:pt x="449" y="512"/>
                  </a:lnTo>
                  <a:lnTo>
                    <a:pt x="434" y="518"/>
                  </a:lnTo>
                  <a:lnTo>
                    <a:pt x="418" y="523"/>
                  </a:lnTo>
                  <a:lnTo>
                    <a:pt x="401" y="527"/>
                  </a:lnTo>
                  <a:lnTo>
                    <a:pt x="385" y="528"/>
                  </a:lnTo>
                  <a:lnTo>
                    <a:pt x="337" y="523"/>
                  </a:lnTo>
                  <a:lnTo>
                    <a:pt x="290" y="512"/>
                  </a:lnTo>
                  <a:lnTo>
                    <a:pt x="244" y="495"/>
                  </a:lnTo>
                  <a:lnTo>
                    <a:pt x="201" y="471"/>
                  </a:lnTo>
                  <a:lnTo>
                    <a:pt x="159" y="440"/>
                  </a:lnTo>
                  <a:lnTo>
                    <a:pt x="121" y="405"/>
                  </a:lnTo>
                  <a:lnTo>
                    <a:pt x="88" y="363"/>
                  </a:lnTo>
                  <a:lnTo>
                    <a:pt x="58" y="317"/>
                  </a:lnTo>
                  <a:lnTo>
                    <a:pt x="42" y="281"/>
                  </a:lnTo>
                  <a:lnTo>
                    <a:pt x="28" y="242"/>
                  </a:lnTo>
                  <a:lnTo>
                    <a:pt x="15" y="201"/>
                  </a:lnTo>
                  <a:lnTo>
                    <a:pt x="6" y="161"/>
                  </a:lnTo>
                  <a:lnTo>
                    <a:pt x="0" y="119"/>
                  </a:lnTo>
                  <a:lnTo>
                    <a:pt x="1" y="78"/>
                  </a:lnTo>
                  <a:lnTo>
                    <a:pt x="8" y="37"/>
                  </a:lnTo>
                  <a:lnTo>
                    <a:pt x="25" y="0"/>
                  </a:lnTo>
                  <a:lnTo>
                    <a:pt x="45" y="17"/>
                  </a:lnTo>
                  <a:lnTo>
                    <a:pt x="67" y="36"/>
                  </a:lnTo>
                  <a:lnTo>
                    <a:pt x="89" y="52"/>
                  </a:lnTo>
                  <a:lnTo>
                    <a:pt x="112" y="68"/>
                  </a:lnTo>
                  <a:lnTo>
                    <a:pt x="135" y="80"/>
                  </a:lnTo>
                  <a:lnTo>
                    <a:pt x="158" y="90"/>
                  </a:lnTo>
                  <a:lnTo>
                    <a:pt x="182" y="97"/>
                  </a:lnTo>
                  <a:lnTo>
                    <a:pt x="205" y="100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AutoShape 420"/>
            <p:cNvSpPr>
              <a:spLocks noChangeAspect="1" noChangeArrowheads="1"/>
            </p:cNvSpPr>
            <p:nvPr/>
          </p:nvSpPr>
          <p:spPr bwMode="auto">
            <a:xfrm rot="-518941">
              <a:off x="1156" y="73"/>
              <a:ext cx="645" cy="1089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4" name="AutoShape 421"/>
            <p:cNvSpPr>
              <a:spLocks noChangeAspect="1" noChangeArrowheads="1"/>
            </p:cNvSpPr>
            <p:nvPr/>
          </p:nvSpPr>
          <p:spPr bwMode="auto">
            <a:xfrm rot="12426342">
              <a:off x="3711" y="247"/>
              <a:ext cx="639" cy="1075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8" name="Freeform 422"/>
            <p:cNvSpPr>
              <a:spLocks noChangeAspect="1"/>
            </p:cNvSpPr>
            <p:nvPr/>
          </p:nvSpPr>
          <p:spPr bwMode="auto">
            <a:xfrm rot="1906646">
              <a:off x="1641" y="846"/>
              <a:ext cx="545" cy="454"/>
            </a:xfrm>
            <a:custGeom>
              <a:avLst/>
              <a:gdLst/>
              <a:ahLst/>
              <a:cxnLst>
                <a:cxn ang="0">
                  <a:pos x="202" y="131"/>
                </a:cxn>
                <a:cxn ang="0">
                  <a:pos x="213" y="190"/>
                </a:cxn>
                <a:cxn ang="0">
                  <a:pos x="237" y="241"/>
                </a:cxn>
                <a:cxn ang="0">
                  <a:pos x="268" y="284"/>
                </a:cxn>
                <a:cxn ang="0">
                  <a:pos x="297" y="314"/>
                </a:cxn>
                <a:cxn ang="0">
                  <a:pos x="327" y="331"/>
                </a:cxn>
                <a:cxn ang="0">
                  <a:pos x="359" y="337"/>
                </a:cxn>
                <a:cxn ang="0">
                  <a:pos x="394" y="335"/>
                </a:cxn>
                <a:cxn ang="0">
                  <a:pos x="472" y="268"/>
                </a:cxn>
                <a:cxn ang="0">
                  <a:pos x="517" y="347"/>
                </a:cxn>
                <a:cxn ang="0">
                  <a:pos x="580" y="434"/>
                </a:cxn>
                <a:cxn ang="0">
                  <a:pos x="601" y="516"/>
                </a:cxn>
                <a:cxn ang="0">
                  <a:pos x="532" y="586"/>
                </a:cxn>
                <a:cxn ang="0">
                  <a:pos x="505" y="590"/>
                </a:cxn>
                <a:cxn ang="0">
                  <a:pos x="479" y="589"/>
                </a:cxn>
                <a:cxn ang="0">
                  <a:pos x="451" y="581"/>
                </a:cxn>
                <a:cxn ang="0">
                  <a:pos x="426" y="571"/>
                </a:cxn>
                <a:cxn ang="0">
                  <a:pos x="446" y="558"/>
                </a:cxn>
                <a:cxn ang="0">
                  <a:pos x="467" y="548"/>
                </a:cxn>
                <a:cxn ang="0">
                  <a:pos x="488" y="537"/>
                </a:cxn>
                <a:cxn ang="0">
                  <a:pos x="505" y="520"/>
                </a:cxn>
                <a:cxn ang="0">
                  <a:pos x="478" y="507"/>
                </a:cxn>
                <a:cxn ang="0">
                  <a:pos x="449" y="512"/>
                </a:cxn>
                <a:cxn ang="0">
                  <a:pos x="418" y="523"/>
                </a:cxn>
                <a:cxn ang="0">
                  <a:pos x="385" y="528"/>
                </a:cxn>
                <a:cxn ang="0">
                  <a:pos x="290" y="512"/>
                </a:cxn>
                <a:cxn ang="0">
                  <a:pos x="201" y="471"/>
                </a:cxn>
                <a:cxn ang="0">
                  <a:pos x="121" y="405"/>
                </a:cxn>
                <a:cxn ang="0">
                  <a:pos x="58" y="317"/>
                </a:cxn>
                <a:cxn ang="0">
                  <a:pos x="28" y="242"/>
                </a:cxn>
                <a:cxn ang="0">
                  <a:pos x="6" y="161"/>
                </a:cxn>
                <a:cxn ang="0">
                  <a:pos x="1" y="78"/>
                </a:cxn>
                <a:cxn ang="0">
                  <a:pos x="25" y="0"/>
                </a:cxn>
                <a:cxn ang="0">
                  <a:pos x="67" y="36"/>
                </a:cxn>
                <a:cxn ang="0">
                  <a:pos x="112" y="68"/>
                </a:cxn>
                <a:cxn ang="0">
                  <a:pos x="158" y="90"/>
                </a:cxn>
                <a:cxn ang="0">
                  <a:pos x="205" y="100"/>
                </a:cxn>
              </a:cxnLst>
              <a:rect l="0" t="0" r="r" b="b"/>
              <a:pathLst>
                <a:path w="601" h="590">
                  <a:moveTo>
                    <a:pt x="205" y="100"/>
                  </a:moveTo>
                  <a:lnTo>
                    <a:pt x="202" y="131"/>
                  </a:lnTo>
                  <a:lnTo>
                    <a:pt x="205" y="162"/>
                  </a:lnTo>
                  <a:lnTo>
                    <a:pt x="213" y="190"/>
                  </a:lnTo>
                  <a:lnTo>
                    <a:pt x="225" y="218"/>
                  </a:lnTo>
                  <a:lnTo>
                    <a:pt x="237" y="241"/>
                  </a:lnTo>
                  <a:lnTo>
                    <a:pt x="253" y="264"/>
                  </a:lnTo>
                  <a:lnTo>
                    <a:pt x="268" y="284"/>
                  </a:lnTo>
                  <a:lnTo>
                    <a:pt x="285" y="303"/>
                  </a:lnTo>
                  <a:lnTo>
                    <a:pt x="297" y="314"/>
                  </a:lnTo>
                  <a:lnTo>
                    <a:pt x="311" y="324"/>
                  </a:lnTo>
                  <a:lnTo>
                    <a:pt x="327" y="331"/>
                  </a:lnTo>
                  <a:lnTo>
                    <a:pt x="343" y="336"/>
                  </a:lnTo>
                  <a:lnTo>
                    <a:pt x="359" y="337"/>
                  </a:lnTo>
                  <a:lnTo>
                    <a:pt x="377" y="339"/>
                  </a:lnTo>
                  <a:lnTo>
                    <a:pt x="394" y="335"/>
                  </a:lnTo>
                  <a:lnTo>
                    <a:pt x="412" y="332"/>
                  </a:lnTo>
                  <a:lnTo>
                    <a:pt x="472" y="268"/>
                  </a:lnTo>
                  <a:lnTo>
                    <a:pt x="488" y="305"/>
                  </a:lnTo>
                  <a:lnTo>
                    <a:pt x="517" y="347"/>
                  </a:lnTo>
                  <a:lnTo>
                    <a:pt x="549" y="391"/>
                  </a:lnTo>
                  <a:lnTo>
                    <a:pt x="580" y="434"/>
                  </a:lnTo>
                  <a:lnTo>
                    <a:pt x="598" y="476"/>
                  </a:lnTo>
                  <a:lnTo>
                    <a:pt x="601" y="516"/>
                  </a:lnTo>
                  <a:lnTo>
                    <a:pt x="582" y="552"/>
                  </a:lnTo>
                  <a:lnTo>
                    <a:pt x="532" y="586"/>
                  </a:lnTo>
                  <a:lnTo>
                    <a:pt x="518" y="589"/>
                  </a:lnTo>
                  <a:lnTo>
                    <a:pt x="505" y="590"/>
                  </a:lnTo>
                  <a:lnTo>
                    <a:pt x="492" y="590"/>
                  </a:lnTo>
                  <a:lnTo>
                    <a:pt x="479" y="589"/>
                  </a:lnTo>
                  <a:lnTo>
                    <a:pt x="464" y="584"/>
                  </a:lnTo>
                  <a:lnTo>
                    <a:pt x="451" y="581"/>
                  </a:lnTo>
                  <a:lnTo>
                    <a:pt x="438" y="576"/>
                  </a:lnTo>
                  <a:lnTo>
                    <a:pt x="426" y="571"/>
                  </a:lnTo>
                  <a:lnTo>
                    <a:pt x="435" y="563"/>
                  </a:lnTo>
                  <a:lnTo>
                    <a:pt x="446" y="558"/>
                  </a:lnTo>
                  <a:lnTo>
                    <a:pt x="456" y="552"/>
                  </a:lnTo>
                  <a:lnTo>
                    <a:pt x="467" y="548"/>
                  </a:lnTo>
                  <a:lnTo>
                    <a:pt x="478" y="542"/>
                  </a:lnTo>
                  <a:lnTo>
                    <a:pt x="488" y="537"/>
                  </a:lnTo>
                  <a:lnTo>
                    <a:pt x="496" y="529"/>
                  </a:lnTo>
                  <a:lnTo>
                    <a:pt x="505" y="520"/>
                  </a:lnTo>
                  <a:lnTo>
                    <a:pt x="491" y="510"/>
                  </a:lnTo>
                  <a:lnTo>
                    <a:pt x="478" y="507"/>
                  </a:lnTo>
                  <a:lnTo>
                    <a:pt x="463" y="508"/>
                  </a:lnTo>
                  <a:lnTo>
                    <a:pt x="449" y="512"/>
                  </a:lnTo>
                  <a:lnTo>
                    <a:pt x="434" y="518"/>
                  </a:lnTo>
                  <a:lnTo>
                    <a:pt x="418" y="523"/>
                  </a:lnTo>
                  <a:lnTo>
                    <a:pt x="401" y="527"/>
                  </a:lnTo>
                  <a:lnTo>
                    <a:pt x="385" y="528"/>
                  </a:lnTo>
                  <a:lnTo>
                    <a:pt x="337" y="523"/>
                  </a:lnTo>
                  <a:lnTo>
                    <a:pt x="290" y="512"/>
                  </a:lnTo>
                  <a:lnTo>
                    <a:pt x="244" y="495"/>
                  </a:lnTo>
                  <a:lnTo>
                    <a:pt x="201" y="471"/>
                  </a:lnTo>
                  <a:lnTo>
                    <a:pt x="159" y="440"/>
                  </a:lnTo>
                  <a:lnTo>
                    <a:pt x="121" y="405"/>
                  </a:lnTo>
                  <a:lnTo>
                    <a:pt x="88" y="363"/>
                  </a:lnTo>
                  <a:lnTo>
                    <a:pt x="58" y="317"/>
                  </a:lnTo>
                  <a:lnTo>
                    <a:pt x="42" y="281"/>
                  </a:lnTo>
                  <a:lnTo>
                    <a:pt x="28" y="242"/>
                  </a:lnTo>
                  <a:lnTo>
                    <a:pt x="15" y="201"/>
                  </a:lnTo>
                  <a:lnTo>
                    <a:pt x="6" y="161"/>
                  </a:lnTo>
                  <a:lnTo>
                    <a:pt x="0" y="119"/>
                  </a:lnTo>
                  <a:lnTo>
                    <a:pt x="1" y="78"/>
                  </a:lnTo>
                  <a:lnTo>
                    <a:pt x="8" y="37"/>
                  </a:lnTo>
                  <a:lnTo>
                    <a:pt x="25" y="0"/>
                  </a:lnTo>
                  <a:lnTo>
                    <a:pt x="45" y="17"/>
                  </a:lnTo>
                  <a:lnTo>
                    <a:pt x="67" y="36"/>
                  </a:lnTo>
                  <a:lnTo>
                    <a:pt x="89" y="52"/>
                  </a:lnTo>
                  <a:lnTo>
                    <a:pt x="112" y="68"/>
                  </a:lnTo>
                  <a:lnTo>
                    <a:pt x="135" y="80"/>
                  </a:lnTo>
                  <a:lnTo>
                    <a:pt x="158" y="90"/>
                  </a:lnTo>
                  <a:lnTo>
                    <a:pt x="182" y="97"/>
                  </a:lnTo>
                  <a:lnTo>
                    <a:pt x="205" y="100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423"/>
            <p:cNvSpPr>
              <a:spLocks noChangeAspect="1"/>
            </p:cNvSpPr>
            <p:nvPr/>
          </p:nvSpPr>
          <p:spPr bwMode="auto">
            <a:xfrm rot="11497289">
              <a:off x="3061" y="890"/>
              <a:ext cx="635" cy="408"/>
            </a:xfrm>
            <a:custGeom>
              <a:avLst/>
              <a:gdLst/>
              <a:ahLst/>
              <a:cxnLst>
                <a:cxn ang="0">
                  <a:pos x="202" y="131"/>
                </a:cxn>
                <a:cxn ang="0">
                  <a:pos x="213" y="190"/>
                </a:cxn>
                <a:cxn ang="0">
                  <a:pos x="237" y="241"/>
                </a:cxn>
                <a:cxn ang="0">
                  <a:pos x="268" y="284"/>
                </a:cxn>
                <a:cxn ang="0">
                  <a:pos x="297" y="314"/>
                </a:cxn>
                <a:cxn ang="0">
                  <a:pos x="327" y="331"/>
                </a:cxn>
                <a:cxn ang="0">
                  <a:pos x="359" y="337"/>
                </a:cxn>
                <a:cxn ang="0">
                  <a:pos x="394" y="335"/>
                </a:cxn>
                <a:cxn ang="0">
                  <a:pos x="472" y="268"/>
                </a:cxn>
                <a:cxn ang="0">
                  <a:pos x="517" y="347"/>
                </a:cxn>
                <a:cxn ang="0">
                  <a:pos x="580" y="434"/>
                </a:cxn>
                <a:cxn ang="0">
                  <a:pos x="601" y="516"/>
                </a:cxn>
                <a:cxn ang="0">
                  <a:pos x="532" y="586"/>
                </a:cxn>
                <a:cxn ang="0">
                  <a:pos x="505" y="590"/>
                </a:cxn>
                <a:cxn ang="0">
                  <a:pos x="479" y="589"/>
                </a:cxn>
                <a:cxn ang="0">
                  <a:pos x="451" y="581"/>
                </a:cxn>
                <a:cxn ang="0">
                  <a:pos x="426" y="571"/>
                </a:cxn>
                <a:cxn ang="0">
                  <a:pos x="446" y="558"/>
                </a:cxn>
                <a:cxn ang="0">
                  <a:pos x="467" y="548"/>
                </a:cxn>
                <a:cxn ang="0">
                  <a:pos x="488" y="537"/>
                </a:cxn>
                <a:cxn ang="0">
                  <a:pos x="505" y="520"/>
                </a:cxn>
                <a:cxn ang="0">
                  <a:pos x="478" y="507"/>
                </a:cxn>
                <a:cxn ang="0">
                  <a:pos x="449" y="512"/>
                </a:cxn>
                <a:cxn ang="0">
                  <a:pos x="418" y="523"/>
                </a:cxn>
                <a:cxn ang="0">
                  <a:pos x="385" y="528"/>
                </a:cxn>
                <a:cxn ang="0">
                  <a:pos x="290" y="512"/>
                </a:cxn>
                <a:cxn ang="0">
                  <a:pos x="201" y="471"/>
                </a:cxn>
                <a:cxn ang="0">
                  <a:pos x="121" y="405"/>
                </a:cxn>
                <a:cxn ang="0">
                  <a:pos x="58" y="317"/>
                </a:cxn>
                <a:cxn ang="0">
                  <a:pos x="28" y="242"/>
                </a:cxn>
                <a:cxn ang="0">
                  <a:pos x="6" y="161"/>
                </a:cxn>
                <a:cxn ang="0">
                  <a:pos x="1" y="78"/>
                </a:cxn>
                <a:cxn ang="0">
                  <a:pos x="25" y="0"/>
                </a:cxn>
                <a:cxn ang="0">
                  <a:pos x="67" y="36"/>
                </a:cxn>
                <a:cxn ang="0">
                  <a:pos x="112" y="68"/>
                </a:cxn>
                <a:cxn ang="0">
                  <a:pos x="158" y="90"/>
                </a:cxn>
                <a:cxn ang="0">
                  <a:pos x="205" y="100"/>
                </a:cxn>
              </a:cxnLst>
              <a:rect l="0" t="0" r="r" b="b"/>
              <a:pathLst>
                <a:path w="601" h="590">
                  <a:moveTo>
                    <a:pt x="205" y="100"/>
                  </a:moveTo>
                  <a:lnTo>
                    <a:pt x="202" y="131"/>
                  </a:lnTo>
                  <a:lnTo>
                    <a:pt x="205" y="162"/>
                  </a:lnTo>
                  <a:lnTo>
                    <a:pt x="213" y="190"/>
                  </a:lnTo>
                  <a:lnTo>
                    <a:pt x="225" y="218"/>
                  </a:lnTo>
                  <a:lnTo>
                    <a:pt x="237" y="241"/>
                  </a:lnTo>
                  <a:lnTo>
                    <a:pt x="253" y="264"/>
                  </a:lnTo>
                  <a:lnTo>
                    <a:pt x="268" y="284"/>
                  </a:lnTo>
                  <a:lnTo>
                    <a:pt x="285" y="303"/>
                  </a:lnTo>
                  <a:lnTo>
                    <a:pt x="297" y="314"/>
                  </a:lnTo>
                  <a:lnTo>
                    <a:pt x="311" y="324"/>
                  </a:lnTo>
                  <a:lnTo>
                    <a:pt x="327" y="331"/>
                  </a:lnTo>
                  <a:lnTo>
                    <a:pt x="343" y="336"/>
                  </a:lnTo>
                  <a:lnTo>
                    <a:pt x="359" y="337"/>
                  </a:lnTo>
                  <a:lnTo>
                    <a:pt x="377" y="339"/>
                  </a:lnTo>
                  <a:lnTo>
                    <a:pt x="394" y="335"/>
                  </a:lnTo>
                  <a:lnTo>
                    <a:pt x="412" y="332"/>
                  </a:lnTo>
                  <a:lnTo>
                    <a:pt x="472" y="268"/>
                  </a:lnTo>
                  <a:lnTo>
                    <a:pt x="488" y="305"/>
                  </a:lnTo>
                  <a:lnTo>
                    <a:pt x="517" y="347"/>
                  </a:lnTo>
                  <a:lnTo>
                    <a:pt x="549" y="391"/>
                  </a:lnTo>
                  <a:lnTo>
                    <a:pt x="580" y="434"/>
                  </a:lnTo>
                  <a:lnTo>
                    <a:pt x="598" y="476"/>
                  </a:lnTo>
                  <a:lnTo>
                    <a:pt x="601" y="516"/>
                  </a:lnTo>
                  <a:lnTo>
                    <a:pt x="582" y="552"/>
                  </a:lnTo>
                  <a:lnTo>
                    <a:pt x="532" y="586"/>
                  </a:lnTo>
                  <a:lnTo>
                    <a:pt x="518" y="589"/>
                  </a:lnTo>
                  <a:lnTo>
                    <a:pt x="505" y="590"/>
                  </a:lnTo>
                  <a:lnTo>
                    <a:pt x="492" y="590"/>
                  </a:lnTo>
                  <a:lnTo>
                    <a:pt x="479" y="589"/>
                  </a:lnTo>
                  <a:lnTo>
                    <a:pt x="464" y="584"/>
                  </a:lnTo>
                  <a:lnTo>
                    <a:pt x="451" y="581"/>
                  </a:lnTo>
                  <a:lnTo>
                    <a:pt x="438" y="576"/>
                  </a:lnTo>
                  <a:lnTo>
                    <a:pt x="426" y="571"/>
                  </a:lnTo>
                  <a:lnTo>
                    <a:pt x="435" y="563"/>
                  </a:lnTo>
                  <a:lnTo>
                    <a:pt x="446" y="558"/>
                  </a:lnTo>
                  <a:lnTo>
                    <a:pt x="456" y="552"/>
                  </a:lnTo>
                  <a:lnTo>
                    <a:pt x="467" y="548"/>
                  </a:lnTo>
                  <a:lnTo>
                    <a:pt x="478" y="542"/>
                  </a:lnTo>
                  <a:lnTo>
                    <a:pt x="488" y="537"/>
                  </a:lnTo>
                  <a:lnTo>
                    <a:pt x="496" y="529"/>
                  </a:lnTo>
                  <a:lnTo>
                    <a:pt x="505" y="520"/>
                  </a:lnTo>
                  <a:lnTo>
                    <a:pt x="491" y="510"/>
                  </a:lnTo>
                  <a:lnTo>
                    <a:pt x="478" y="507"/>
                  </a:lnTo>
                  <a:lnTo>
                    <a:pt x="463" y="508"/>
                  </a:lnTo>
                  <a:lnTo>
                    <a:pt x="449" y="512"/>
                  </a:lnTo>
                  <a:lnTo>
                    <a:pt x="434" y="518"/>
                  </a:lnTo>
                  <a:lnTo>
                    <a:pt x="418" y="523"/>
                  </a:lnTo>
                  <a:lnTo>
                    <a:pt x="401" y="527"/>
                  </a:lnTo>
                  <a:lnTo>
                    <a:pt x="385" y="528"/>
                  </a:lnTo>
                  <a:lnTo>
                    <a:pt x="337" y="523"/>
                  </a:lnTo>
                  <a:lnTo>
                    <a:pt x="290" y="512"/>
                  </a:lnTo>
                  <a:lnTo>
                    <a:pt x="244" y="495"/>
                  </a:lnTo>
                  <a:lnTo>
                    <a:pt x="201" y="471"/>
                  </a:lnTo>
                  <a:lnTo>
                    <a:pt x="159" y="440"/>
                  </a:lnTo>
                  <a:lnTo>
                    <a:pt x="121" y="405"/>
                  </a:lnTo>
                  <a:lnTo>
                    <a:pt x="88" y="363"/>
                  </a:lnTo>
                  <a:lnTo>
                    <a:pt x="58" y="317"/>
                  </a:lnTo>
                  <a:lnTo>
                    <a:pt x="42" y="281"/>
                  </a:lnTo>
                  <a:lnTo>
                    <a:pt x="28" y="242"/>
                  </a:lnTo>
                  <a:lnTo>
                    <a:pt x="15" y="201"/>
                  </a:lnTo>
                  <a:lnTo>
                    <a:pt x="6" y="161"/>
                  </a:lnTo>
                  <a:lnTo>
                    <a:pt x="0" y="119"/>
                  </a:lnTo>
                  <a:lnTo>
                    <a:pt x="1" y="78"/>
                  </a:lnTo>
                  <a:lnTo>
                    <a:pt x="8" y="37"/>
                  </a:lnTo>
                  <a:lnTo>
                    <a:pt x="25" y="0"/>
                  </a:lnTo>
                  <a:lnTo>
                    <a:pt x="45" y="17"/>
                  </a:lnTo>
                  <a:lnTo>
                    <a:pt x="67" y="36"/>
                  </a:lnTo>
                  <a:lnTo>
                    <a:pt x="89" y="52"/>
                  </a:lnTo>
                  <a:lnTo>
                    <a:pt x="112" y="68"/>
                  </a:lnTo>
                  <a:lnTo>
                    <a:pt x="135" y="80"/>
                  </a:lnTo>
                  <a:lnTo>
                    <a:pt x="158" y="90"/>
                  </a:lnTo>
                  <a:lnTo>
                    <a:pt x="182" y="97"/>
                  </a:lnTo>
                  <a:lnTo>
                    <a:pt x="205" y="100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424"/>
            <p:cNvSpPr>
              <a:spLocks noChangeAspect="1"/>
            </p:cNvSpPr>
            <p:nvPr/>
          </p:nvSpPr>
          <p:spPr bwMode="auto">
            <a:xfrm>
              <a:off x="2290" y="3566"/>
              <a:ext cx="386" cy="102"/>
            </a:xfrm>
            <a:custGeom>
              <a:avLst/>
              <a:gdLst/>
              <a:ahLst/>
              <a:cxnLst>
                <a:cxn ang="0">
                  <a:pos x="778" y="62"/>
                </a:cxn>
                <a:cxn ang="0">
                  <a:pos x="787" y="72"/>
                </a:cxn>
                <a:cxn ang="0">
                  <a:pos x="761" y="109"/>
                </a:cxn>
                <a:cxn ang="0">
                  <a:pos x="730" y="138"/>
                </a:cxn>
                <a:cxn ang="0">
                  <a:pos x="693" y="160"/>
                </a:cxn>
                <a:cxn ang="0">
                  <a:pos x="655" y="178"/>
                </a:cxn>
                <a:cxn ang="0">
                  <a:pos x="613" y="188"/>
                </a:cxn>
                <a:cxn ang="0">
                  <a:pos x="572" y="196"/>
                </a:cxn>
                <a:cxn ang="0">
                  <a:pos x="529" y="202"/>
                </a:cxn>
                <a:cxn ang="0">
                  <a:pos x="486" y="207"/>
                </a:cxn>
                <a:cxn ang="0">
                  <a:pos x="415" y="203"/>
                </a:cxn>
                <a:cxn ang="0">
                  <a:pos x="346" y="196"/>
                </a:cxn>
                <a:cxn ang="0">
                  <a:pos x="278" y="182"/>
                </a:cxn>
                <a:cxn ang="0">
                  <a:pos x="215" y="162"/>
                </a:cxn>
                <a:cxn ang="0">
                  <a:pos x="153" y="134"/>
                </a:cxn>
                <a:cxn ang="0">
                  <a:pos x="97" y="100"/>
                </a:cxn>
                <a:cxn ang="0">
                  <a:pos x="45" y="6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91" y="45"/>
                </a:cxn>
                <a:cxn ang="0">
                  <a:pos x="184" y="86"/>
                </a:cxn>
                <a:cxn ang="0">
                  <a:pos x="282" y="119"/>
                </a:cxn>
                <a:cxn ang="0">
                  <a:pos x="385" y="143"/>
                </a:cxn>
                <a:cxn ang="0">
                  <a:pos x="486" y="151"/>
                </a:cxn>
                <a:cxn ang="0">
                  <a:pos x="589" y="143"/>
                </a:cxn>
                <a:cxn ang="0">
                  <a:pos x="686" y="114"/>
                </a:cxn>
                <a:cxn ang="0">
                  <a:pos x="778" y="62"/>
                </a:cxn>
              </a:cxnLst>
              <a:rect l="0" t="0" r="r" b="b"/>
              <a:pathLst>
                <a:path w="787" h="207">
                  <a:moveTo>
                    <a:pt x="778" y="62"/>
                  </a:moveTo>
                  <a:lnTo>
                    <a:pt x="787" y="72"/>
                  </a:lnTo>
                  <a:lnTo>
                    <a:pt x="761" y="109"/>
                  </a:lnTo>
                  <a:lnTo>
                    <a:pt x="730" y="138"/>
                  </a:lnTo>
                  <a:lnTo>
                    <a:pt x="693" y="160"/>
                  </a:lnTo>
                  <a:lnTo>
                    <a:pt x="655" y="178"/>
                  </a:lnTo>
                  <a:lnTo>
                    <a:pt x="613" y="188"/>
                  </a:lnTo>
                  <a:lnTo>
                    <a:pt x="572" y="196"/>
                  </a:lnTo>
                  <a:lnTo>
                    <a:pt x="529" y="202"/>
                  </a:lnTo>
                  <a:lnTo>
                    <a:pt x="486" y="207"/>
                  </a:lnTo>
                  <a:lnTo>
                    <a:pt x="415" y="203"/>
                  </a:lnTo>
                  <a:lnTo>
                    <a:pt x="346" y="196"/>
                  </a:lnTo>
                  <a:lnTo>
                    <a:pt x="278" y="182"/>
                  </a:lnTo>
                  <a:lnTo>
                    <a:pt x="215" y="162"/>
                  </a:lnTo>
                  <a:lnTo>
                    <a:pt x="153" y="134"/>
                  </a:lnTo>
                  <a:lnTo>
                    <a:pt x="97" y="100"/>
                  </a:lnTo>
                  <a:lnTo>
                    <a:pt x="45" y="6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91" y="45"/>
                  </a:lnTo>
                  <a:lnTo>
                    <a:pt x="184" y="86"/>
                  </a:lnTo>
                  <a:lnTo>
                    <a:pt x="282" y="119"/>
                  </a:lnTo>
                  <a:lnTo>
                    <a:pt x="385" y="143"/>
                  </a:lnTo>
                  <a:lnTo>
                    <a:pt x="486" y="151"/>
                  </a:lnTo>
                  <a:lnTo>
                    <a:pt x="589" y="143"/>
                  </a:lnTo>
                  <a:lnTo>
                    <a:pt x="686" y="114"/>
                  </a:lnTo>
                  <a:lnTo>
                    <a:pt x="77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" name="Rectangle 298"/>
          <p:cNvSpPr>
            <a:spLocks noChangeArrowheads="1"/>
          </p:cNvSpPr>
          <p:nvPr/>
        </p:nvSpPr>
        <p:spPr bwMode="auto">
          <a:xfrm>
            <a:off x="250734" y="5088226"/>
            <a:ext cx="2300748" cy="56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f(</a:t>
            </a:r>
            <a:r>
              <a:rPr lang="en-US" sz="2800" b="0" dirty="0" smtClean="0">
                <a:latin typeface="Lucida Sans Unicode"/>
                <a:cs typeface="Arial" charset="0"/>
              </a:rPr>
              <a:t>X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)</a:t>
            </a:r>
            <a:r>
              <a:rPr lang="en-US" sz="2800" b="0" dirty="0" smtClean="0">
                <a:latin typeface="Lucida Sans Unicode"/>
                <a:cs typeface="Arial" charset="0"/>
              </a:rPr>
              <a:t> </a:t>
            </a:r>
            <a:r>
              <a:rPr lang="en-US" sz="2800" b="0" dirty="0" smtClean="0">
                <a:latin typeface="cmsy10"/>
                <a:cs typeface="Arial" charset="0"/>
              </a:rPr>
              <a:t>©</a:t>
            </a:r>
            <a:r>
              <a:rPr lang="en-US" sz="2800" b="0" dirty="0" smtClean="0">
                <a:latin typeface="Lucida Sans Unicode"/>
                <a:cs typeface="Arial" charset="0"/>
              </a:rPr>
              <a:t> 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g(</a:t>
            </a:r>
            <a:r>
              <a:rPr lang="en-US" sz="28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W’’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)</a:t>
            </a:r>
            <a:endParaRPr lang="de-CH" sz="2800" b="0" baseline="-25000" dirty="0">
              <a:solidFill>
                <a:srgbClr val="00B050"/>
              </a:solidFill>
              <a:latin typeface="Lucida Sans Unicode"/>
              <a:cs typeface="Arial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2271250" y="796412"/>
            <a:ext cx="309717" cy="3023420"/>
          </a:xfrm>
          <a:prstGeom prst="rect">
            <a:avLst/>
          </a:prstGeom>
          <a:solidFill>
            <a:srgbClr val="2DA2BF">
              <a:alpha val="65882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98"/>
          <p:cNvSpPr>
            <a:spLocks noChangeArrowheads="1"/>
          </p:cNvSpPr>
          <p:nvPr/>
        </p:nvSpPr>
        <p:spPr bwMode="auto">
          <a:xfrm rot="5400000">
            <a:off x="914409" y="5560176"/>
            <a:ext cx="589935" cy="56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800" dirty="0" smtClean="0">
                <a:latin typeface="Lucida Sans Unicode"/>
                <a:cs typeface="Arial" charset="0"/>
              </a:rPr>
              <a:t>…</a:t>
            </a:r>
            <a:endParaRPr lang="de-CH" sz="2800" baseline="-25000" dirty="0">
              <a:latin typeface="Lucida Sans Unicode"/>
              <a:cs typeface="Arial" charset="0"/>
            </a:endParaRPr>
          </a:p>
        </p:txBody>
      </p:sp>
      <p:sp>
        <p:nvSpPr>
          <p:cNvPr id="245" name="Left Brace 244"/>
          <p:cNvSpPr/>
          <p:nvPr/>
        </p:nvSpPr>
        <p:spPr>
          <a:xfrm rot="10800000">
            <a:off x="2330246" y="4689987"/>
            <a:ext cx="471948" cy="1519084"/>
          </a:xfrm>
          <a:prstGeom prst="leftBrace">
            <a:avLst>
              <a:gd name="adj1" fmla="val 8333"/>
              <a:gd name="adj2" fmla="val 2590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Rectangle 9"/>
          <p:cNvSpPr>
            <a:spLocks noChangeArrowheads="1"/>
          </p:cNvSpPr>
          <p:nvPr/>
        </p:nvSpPr>
        <p:spPr bwMode="auto">
          <a:xfrm>
            <a:off x="2798560" y="5563474"/>
            <a:ext cx="2643596" cy="60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en-US" sz="2400" b="0" dirty="0" err="1" smtClean="0">
                <a:cs typeface="Arial" charset="0"/>
              </a:rPr>
              <a:t>whp</a:t>
            </a:r>
            <a:r>
              <a:rPr lang="en-US" sz="2400" b="0" dirty="0" smtClean="0">
                <a:cs typeface="Arial" charset="0"/>
              </a:rPr>
              <a:t> all different</a:t>
            </a:r>
            <a:endParaRPr lang="en-US" sz="2400" b="0" dirty="0">
              <a:cs typeface="Arial" charset="0"/>
            </a:endParaRPr>
          </a:p>
        </p:txBody>
      </p:sp>
      <p:sp>
        <p:nvSpPr>
          <p:cNvPr id="198" name="Rectangle 298"/>
          <p:cNvSpPr>
            <a:spLocks noChangeArrowheads="1"/>
          </p:cNvSpPr>
          <p:nvPr/>
        </p:nvSpPr>
        <p:spPr bwMode="auto">
          <a:xfrm rot="5400000">
            <a:off x="1936963" y="3765787"/>
            <a:ext cx="589935" cy="56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800" dirty="0" smtClean="0">
                <a:latin typeface="Lucida Sans Unicode"/>
                <a:cs typeface="Arial" charset="0"/>
              </a:rPr>
              <a:t>…</a:t>
            </a:r>
            <a:endParaRPr lang="de-CH" sz="2800" baseline="-25000" dirty="0">
              <a:latin typeface="Lucida Sans Unicode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59184 0.002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C -0.02622 0.04236 -0.05226 0.08496 0.04687 0.10533 C 0.14601 0.1257 0.37049 0.12408 0.59514 0.12246 " pathEditMode="relative" rAng="0" ptsTypes="aaA"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6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0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3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0"/>
      <p:bldP spid="331" grpId="1"/>
      <p:bldP spid="140" grpId="0"/>
      <p:bldP spid="156" grpId="0" animBg="1"/>
      <p:bldP spid="206" grpId="0" animBg="1"/>
      <p:bldP spid="251" grpId="0" animBg="1"/>
      <p:bldP spid="253" grpId="0" animBg="1"/>
      <p:bldP spid="255" grpId="0"/>
      <p:bldP spid="256" grpId="0"/>
      <p:bldP spid="301" grpId="0"/>
      <p:bldP spid="302" grpId="0"/>
      <p:bldP spid="327" grpId="0" animBg="1"/>
      <p:bldP spid="327" grpId="1" animBg="1"/>
      <p:bldP spid="328" grpId="0" animBg="1"/>
      <p:bldP spid="328" grpId="1" animBg="1"/>
      <p:bldP spid="328" grpId="2" animBg="1"/>
      <p:bldP spid="329" grpId="0" animBg="1"/>
      <p:bldP spid="330" grpId="0" animBg="1"/>
      <p:bldP spid="333" grpId="0"/>
      <p:bldP spid="333" grpId="1"/>
      <p:bldP spid="149" grpId="0"/>
      <p:bldP spid="149" grpId="1"/>
      <p:bldP spid="139" grpId="0"/>
      <p:bldP spid="142" grpId="0" build="p"/>
      <p:bldP spid="230" grpId="0"/>
      <p:bldP spid="241" grpId="2" animBg="1"/>
      <p:bldP spid="244" grpId="0"/>
      <p:bldP spid="245" grpId="0" animBg="1"/>
      <p:bldP spid="246" grpId="0"/>
      <p:bldP spid="1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roup 135"/>
          <p:cNvGrpSpPr/>
          <p:nvPr/>
        </p:nvGrpSpPr>
        <p:grpSpPr>
          <a:xfrm>
            <a:off x="4953641" y="2049986"/>
            <a:ext cx="4190359" cy="792163"/>
            <a:chOff x="5101112" y="2256495"/>
            <a:chExt cx="4190359" cy="792163"/>
          </a:xfrm>
        </p:grpSpPr>
        <p:sp>
          <p:nvSpPr>
            <p:cNvPr id="207" name="Rectangle 298"/>
            <p:cNvSpPr>
              <a:spLocks noChangeArrowheads="1"/>
            </p:cNvSpPr>
            <p:nvPr/>
          </p:nvSpPr>
          <p:spPr bwMode="auto">
            <a:xfrm>
              <a:off x="6754748" y="2330265"/>
              <a:ext cx="2536723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800" b="0" dirty="0" smtClean="0">
                  <a:latin typeface="Lucida Sans Unicode"/>
                  <a:cs typeface="Arial" charset="0"/>
                </a:rPr>
                <a:t>0  1  1  1  0</a:t>
              </a:r>
              <a:r>
                <a:rPr lang="de-CH" sz="2800" b="0" dirty="0" smtClean="0">
                  <a:solidFill>
                    <a:schemeClr val="accent2"/>
                  </a:solidFill>
                  <a:latin typeface="Lucida Sans Unicode"/>
                  <a:cs typeface="Arial" charset="0"/>
                </a:rPr>
                <a:t>  </a:t>
              </a:r>
              <a:endParaRPr lang="de-CH" sz="2800" b="0" baseline="-25000" dirty="0">
                <a:solidFill>
                  <a:schemeClr val="accent2"/>
                </a:solidFill>
                <a:latin typeface="Lucida Sans Unicode"/>
                <a:cs typeface="Arial" charset="0"/>
              </a:endParaRPr>
            </a:p>
          </p:txBody>
        </p:sp>
        <p:grpSp>
          <p:nvGrpSpPr>
            <p:cNvPr id="208" name="Group 204"/>
            <p:cNvGrpSpPr/>
            <p:nvPr/>
          </p:nvGrpSpPr>
          <p:grpSpPr>
            <a:xfrm>
              <a:off x="5101112" y="2256495"/>
              <a:ext cx="865187" cy="792163"/>
              <a:chOff x="5177248" y="2526481"/>
              <a:chExt cx="865187" cy="792163"/>
            </a:xfrm>
          </p:grpSpPr>
          <p:sp>
            <p:nvSpPr>
              <p:cNvPr id="210" name="Oval 91"/>
              <p:cNvSpPr>
                <a:spLocks noChangeArrowheads="1"/>
              </p:cNvSpPr>
              <p:nvPr/>
            </p:nvSpPr>
            <p:spPr bwMode="auto">
              <a:xfrm>
                <a:off x="5321710" y="2670944"/>
                <a:ext cx="576262" cy="5762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 useBgFill="1">
            <p:nvSpPr>
              <p:cNvPr id="211" name="Rectangle 92"/>
              <p:cNvSpPr>
                <a:spLocks noChangeArrowheads="1"/>
              </p:cNvSpPr>
              <p:nvPr/>
            </p:nvSpPr>
            <p:spPr bwMode="auto">
              <a:xfrm>
                <a:off x="5177248" y="2886844"/>
                <a:ext cx="865187" cy="43180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>
                  <a:cs typeface="Arial" charset="0"/>
                </a:endParaRPr>
              </a:p>
            </p:txBody>
          </p:sp>
          <p:sp>
            <p:nvSpPr>
              <p:cNvPr id="212" name="Line 93"/>
              <p:cNvSpPr>
                <a:spLocks noChangeShapeType="1"/>
              </p:cNvSpPr>
              <p:nvPr/>
            </p:nvSpPr>
            <p:spPr bwMode="auto">
              <a:xfrm flipV="1">
                <a:off x="5609048" y="252648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209" name="Rectangle 298"/>
            <p:cNvSpPr>
              <a:spLocks noChangeArrowheads="1"/>
            </p:cNvSpPr>
            <p:nvPr/>
          </p:nvSpPr>
          <p:spPr bwMode="auto">
            <a:xfrm>
              <a:off x="5943596" y="2300784"/>
              <a:ext cx="870142" cy="560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800" b="0" dirty="0" smtClean="0">
                  <a:latin typeface="Lucida Sans Unicode"/>
                  <a:cs typeface="Arial" charset="0"/>
                </a:rPr>
                <a:t>X</a:t>
              </a:r>
              <a:r>
                <a:rPr lang="en-US" sz="2800" b="0" dirty="0" smtClean="0">
                  <a:latin typeface="Lucida Sans Unicode"/>
                  <a:cs typeface="Arial" charset="0"/>
                </a:rPr>
                <a:t>=</a:t>
              </a:r>
              <a:endParaRPr lang="de-CH" sz="2800" b="0" baseline="-25000" dirty="0">
                <a:latin typeface="Lucida Sans Unicode"/>
                <a:cs typeface="Arial" charset="0"/>
              </a:endParaRPr>
            </a:p>
          </p:txBody>
        </p:sp>
      </p:grpSp>
      <p:pic>
        <p:nvPicPr>
          <p:cNvPr id="135" name="Picture 252" descr="medal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7" y="3700478"/>
            <a:ext cx="782347" cy="782347"/>
          </a:xfrm>
          <a:prstGeom prst="rect">
            <a:avLst/>
          </a:prstGeom>
          <a:noFill/>
          <a:ln/>
        </p:spPr>
      </p:pic>
      <p:pic>
        <p:nvPicPr>
          <p:cNvPr id="134" name="Picture 252" descr="meda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2592" y="3877459"/>
            <a:ext cx="782347" cy="782347"/>
          </a:xfrm>
          <a:noFill/>
          <a:ln/>
        </p:spPr>
      </p:pic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922"/>
            <a:ext cx="7152968" cy="1008465"/>
          </a:xfrm>
        </p:spPr>
        <p:txBody>
          <a:bodyPr>
            <a:normAutofit/>
          </a:bodyPr>
          <a:lstStyle/>
          <a:p>
            <a:r>
              <a:rPr lang="fr-CH" sz="3600" dirty="0" err="1" smtClean="0"/>
              <a:t>Unbounded</a:t>
            </a:r>
            <a:r>
              <a:rPr lang="fr-CH" sz="3600" dirty="0" smtClean="0"/>
              <a:t> </a:t>
            </a:r>
            <a:r>
              <a:rPr lang="fr-CH" sz="3600" dirty="0" err="1" smtClean="0"/>
              <a:t>Dishonest</a:t>
            </a:r>
            <a:r>
              <a:rPr lang="fr-CH" sz="3600" dirty="0" smtClean="0"/>
              <a:t> Bob</a:t>
            </a:r>
            <a:endParaRPr lang="en-US" sz="3600" dirty="0"/>
          </a:p>
        </p:txBody>
      </p:sp>
      <p:pic>
        <p:nvPicPr>
          <p:cNvPr id="461832" name="Picture 8" descr="j00916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936" y="756572"/>
            <a:ext cx="762000" cy="863600"/>
          </a:xfrm>
          <a:prstGeom prst="rect">
            <a:avLst/>
          </a:prstGeom>
          <a:noFill/>
        </p:spPr>
      </p:pic>
      <p:sp>
        <p:nvSpPr>
          <p:cNvPr id="153" name="Rectangle 298"/>
          <p:cNvSpPr>
            <a:spLocks noChangeArrowheads="1"/>
          </p:cNvSpPr>
          <p:nvPr/>
        </p:nvSpPr>
        <p:spPr bwMode="auto">
          <a:xfrm>
            <a:off x="7300452" y="235994"/>
            <a:ext cx="1165121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chemeClr val="accent2"/>
                </a:solidFill>
                <a:latin typeface="Lucida Sans Unicode"/>
                <a:cs typeface="Arial" charset="0"/>
              </a:rPr>
              <a:t>W=?</a:t>
            </a:r>
            <a:endParaRPr lang="de-CH" sz="3200" b="0" baseline="-25000" dirty="0">
              <a:solidFill>
                <a:schemeClr val="accent2"/>
              </a:solidFill>
              <a:latin typeface="Lucida Sans Unicode"/>
              <a:cs typeface="Arial" charset="0"/>
            </a:endParaRPr>
          </a:p>
        </p:txBody>
      </p:sp>
      <p:grpSp>
        <p:nvGrpSpPr>
          <p:cNvPr id="2" name="Group 156"/>
          <p:cNvGrpSpPr/>
          <p:nvPr/>
        </p:nvGrpSpPr>
        <p:grpSpPr>
          <a:xfrm>
            <a:off x="1299887" y="941597"/>
            <a:ext cx="2260600" cy="461297"/>
            <a:chOff x="5444203" y="2740895"/>
            <a:chExt cx="2260600" cy="461297"/>
          </a:xfrm>
        </p:grpSpPr>
        <p:grpSp>
          <p:nvGrpSpPr>
            <p:cNvPr id="3" name="Group 94"/>
            <p:cNvGrpSpPr/>
            <p:nvPr/>
          </p:nvGrpSpPr>
          <p:grpSpPr>
            <a:xfrm>
              <a:off x="6358603" y="2755643"/>
              <a:ext cx="431800" cy="431800"/>
              <a:chOff x="6609326" y="2787752"/>
              <a:chExt cx="431800" cy="431800"/>
            </a:xfrm>
          </p:grpSpPr>
          <p:sp>
            <p:nvSpPr>
              <p:cNvPr id="171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72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4" name="Group 95"/>
            <p:cNvGrpSpPr/>
            <p:nvPr/>
          </p:nvGrpSpPr>
          <p:grpSpPr>
            <a:xfrm>
              <a:off x="7273003" y="2740895"/>
              <a:ext cx="431800" cy="431800"/>
              <a:chOff x="6609326" y="2340077"/>
              <a:chExt cx="431800" cy="431800"/>
            </a:xfrm>
          </p:grpSpPr>
          <p:sp>
            <p:nvSpPr>
              <p:cNvPr id="169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70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5" name="Group 93"/>
            <p:cNvGrpSpPr/>
            <p:nvPr/>
          </p:nvGrpSpPr>
          <p:grpSpPr>
            <a:xfrm>
              <a:off x="6815803" y="2755643"/>
              <a:ext cx="431800" cy="431800"/>
              <a:chOff x="6609326" y="3248127"/>
              <a:chExt cx="431800" cy="431800"/>
            </a:xfrm>
          </p:grpSpPr>
          <p:sp>
            <p:nvSpPr>
              <p:cNvPr id="167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68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6" name="Group 92"/>
            <p:cNvGrpSpPr/>
            <p:nvPr/>
          </p:nvGrpSpPr>
          <p:grpSpPr>
            <a:xfrm>
              <a:off x="5901403" y="2755643"/>
              <a:ext cx="431800" cy="431800"/>
              <a:chOff x="6609326" y="3703740"/>
              <a:chExt cx="431800" cy="431800"/>
            </a:xfrm>
          </p:grpSpPr>
          <p:sp>
            <p:nvSpPr>
              <p:cNvPr id="165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66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7" name="Group 91"/>
            <p:cNvGrpSpPr/>
            <p:nvPr/>
          </p:nvGrpSpPr>
          <p:grpSpPr>
            <a:xfrm>
              <a:off x="5444203" y="2770392"/>
              <a:ext cx="431800" cy="431800"/>
              <a:chOff x="6609326" y="4159352"/>
              <a:chExt cx="431800" cy="431800"/>
            </a:xfrm>
          </p:grpSpPr>
          <p:sp>
            <p:nvSpPr>
              <p:cNvPr id="163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64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sp>
        <p:nvSpPr>
          <p:cNvPr id="173" name="Rectangle 298"/>
          <p:cNvSpPr>
            <a:spLocks noChangeArrowheads="1"/>
          </p:cNvSpPr>
          <p:nvPr/>
        </p:nvSpPr>
        <p:spPr bwMode="auto">
          <a:xfrm>
            <a:off x="0" y="737440"/>
            <a:ext cx="72265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W</a:t>
            </a:r>
            <a:endParaRPr lang="de-CH" sz="3200" b="0" baseline="-25000" dirty="0">
              <a:solidFill>
                <a:srgbClr val="0000FF"/>
              </a:solidFill>
              <a:latin typeface="Lucida Sans Unicode"/>
              <a:cs typeface="Arial" charset="0"/>
            </a:endParaRPr>
          </a:p>
        </p:txBody>
      </p:sp>
      <p:sp>
        <p:nvSpPr>
          <p:cNvPr id="156" name="Line 7"/>
          <p:cNvSpPr>
            <a:spLocks noChangeShapeType="1"/>
          </p:cNvSpPr>
          <p:nvPr/>
        </p:nvSpPr>
        <p:spPr bwMode="auto">
          <a:xfrm flipV="1">
            <a:off x="3687087" y="1622327"/>
            <a:ext cx="1460089" cy="4148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" name="Line 7"/>
          <p:cNvSpPr>
            <a:spLocks noChangeShapeType="1"/>
          </p:cNvSpPr>
          <p:nvPr/>
        </p:nvSpPr>
        <p:spPr bwMode="auto">
          <a:xfrm flipV="1">
            <a:off x="3687087" y="3347888"/>
            <a:ext cx="1460089" cy="414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1" name="Line 7"/>
          <p:cNvSpPr>
            <a:spLocks noChangeShapeType="1"/>
          </p:cNvSpPr>
          <p:nvPr/>
        </p:nvSpPr>
        <p:spPr bwMode="auto">
          <a:xfrm flipV="1">
            <a:off x="3687087" y="4395024"/>
            <a:ext cx="1460089" cy="414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3" name="Line 7"/>
          <p:cNvSpPr>
            <a:spLocks noChangeShapeType="1"/>
          </p:cNvSpPr>
          <p:nvPr/>
        </p:nvSpPr>
        <p:spPr bwMode="auto">
          <a:xfrm flipV="1">
            <a:off x="3687087" y="5147192"/>
            <a:ext cx="1460089" cy="414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5" name="Rectangle 298"/>
          <p:cNvSpPr>
            <a:spLocks noChangeArrowheads="1"/>
          </p:cNvSpPr>
          <p:nvPr/>
        </p:nvSpPr>
        <p:spPr bwMode="auto">
          <a:xfrm>
            <a:off x="855416" y="4675271"/>
            <a:ext cx="2094261" cy="56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f(</a:t>
            </a:r>
            <a:r>
              <a:rPr lang="en-US" sz="2800" b="0" dirty="0" smtClean="0">
                <a:latin typeface="Lucida Sans Unicode"/>
                <a:cs typeface="Arial" charset="0"/>
              </a:rPr>
              <a:t>X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)</a:t>
            </a:r>
            <a:r>
              <a:rPr lang="en-US" sz="2800" b="0" dirty="0" smtClean="0">
                <a:latin typeface="Lucida Sans Unicode"/>
                <a:cs typeface="Arial" charset="0"/>
              </a:rPr>
              <a:t> </a:t>
            </a:r>
            <a:r>
              <a:rPr lang="en-US" sz="2800" b="0" dirty="0" smtClean="0">
                <a:latin typeface="cmsy10"/>
                <a:cs typeface="Arial" charset="0"/>
              </a:rPr>
              <a:t>©</a:t>
            </a:r>
            <a:r>
              <a:rPr lang="en-US" sz="2800" b="0" dirty="0" smtClean="0">
                <a:latin typeface="Lucida Sans Unicode"/>
                <a:cs typeface="Arial" charset="0"/>
              </a:rPr>
              <a:t> 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g(</a:t>
            </a:r>
            <a:r>
              <a:rPr lang="en-US" sz="28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W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)</a:t>
            </a:r>
            <a:endParaRPr lang="de-CH" sz="2800" b="0" baseline="-25000" dirty="0">
              <a:solidFill>
                <a:srgbClr val="00B050"/>
              </a:solidFill>
              <a:latin typeface="Lucida Sans Unicode"/>
              <a:cs typeface="Arial" charset="0"/>
            </a:endParaRPr>
          </a:p>
        </p:txBody>
      </p:sp>
      <p:sp>
        <p:nvSpPr>
          <p:cNvPr id="256" name="Rectangle 298"/>
          <p:cNvSpPr>
            <a:spLocks noChangeArrowheads="1"/>
          </p:cNvSpPr>
          <p:nvPr/>
        </p:nvSpPr>
        <p:spPr bwMode="auto">
          <a:xfrm>
            <a:off x="707905" y="1533852"/>
            <a:ext cx="3392116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latin typeface="Lucida Sans Unicode"/>
                <a:cs typeface="Arial" charset="0"/>
              </a:rPr>
              <a:t>X= 0  1  1  1  0</a:t>
            </a:r>
            <a:r>
              <a:rPr lang="de-CH" sz="2800" b="0" dirty="0" smtClean="0">
                <a:solidFill>
                  <a:schemeClr val="accent2"/>
                </a:solidFill>
                <a:latin typeface="Lucida Sans Unicode"/>
                <a:cs typeface="Arial" charset="0"/>
              </a:rPr>
              <a:t>  </a:t>
            </a:r>
            <a:endParaRPr lang="de-CH" sz="2800" b="0" baseline="-25000" dirty="0">
              <a:solidFill>
                <a:schemeClr val="accent2"/>
              </a:solidFill>
              <a:latin typeface="Lucida Sans Unicode"/>
              <a:cs typeface="Arial" charset="0"/>
            </a:endParaRPr>
          </a:p>
        </p:txBody>
      </p:sp>
      <p:grpSp>
        <p:nvGrpSpPr>
          <p:cNvPr id="17" name="Group 256"/>
          <p:cNvGrpSpPr/>
          <p:nvPr/>
        </p:nvGrpSpPr>
        <p:grpSpPr>
          <a:xfrm>
            <a:off x="1308542" y="2019265"/>
            <a:ext cx="2210615" cy="446549"/>
            <a:chOff x="1190582" y="2771432"/>
            <a:chExt cx="2210615" cy="446549"/>
          </a:xfrm>
        </p:grpSpPr>
        <p:grpSp>
          <p:nvGrpSpPr>
            <p:cNvPr id="18" name="Group 969"/>
            <p:cNvGrpSpPr>
              <a:grpSpLocks/>
            </p:cNvGrpSpPr>
            <p:nvPr/>
          </p:nvGrpSpPr>
          <p:grpSpPr bwMode="auto">
            <a:xfrm>
              <a:off x="1190582" y="2786181"/>
              <a:ext cx="431800" cy="431800"/>
              <a:chOff x="1381" y="2477"/>
              <a:chExt cx="318" cy="318"/>
            </a:xfrm>
          </p:grpSpPr>
          <p:sp>
            <p:nvSpPr>
              <p:cNvPr id="275" name="Oval 970"/>
              <p:cNvSpPr>
                <a:spLocks noChangeArrowheads="1"/>
              </p:cNvSpPr>
              <p:nvPr/>
            </p:nvSpPr>
            <p:spPr bwMode="auto">
              <a:xfrm rot="2700000">
                <a:off x="1381" y="2477"/>
                <a:ext cx="318" cy="31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76" name="Line 971"/>
              <p:cNvSpPr>
                <a:spLocks noChangeShapeType="1"/>
              </p:cNvSpPr>
              <p:nvPr/>
            </p:nvSpPr>
            <p:spPr bwMode="auto">
              <a:xfrm rot="13500000">
                <a:off x="1548" y="2495"/>
                <a:ext cx="0" cy="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77" name="Line 972"/>
              <p:cNvSpPr>
                <a:spLocks noChangeShapeType="1"/>
              </p:cNvSpPr>
              <p:nvPr/>
            </p:nvSpPr>
            <p:spPr bwMode="auto">
              <a:xfrm rot="8100000">
                <a:off x="1531" y="2493"/>
                <a:ext cx="4" cy="26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9" name="Group 977"/>
            <p:cNvGrpSpPr>
              <a:grpSpLocks/>
            </p:cNvGrpSpPr>
            <p:nvPr/>
          </p:nvGrpSpPr>
          <p:grpSpPr bwMode="auto">
            <a:xfrm>
              <a:off x="1635286" y="2771432"/>
              <a:ext cx="431800" cy="431800"/>
              <a:chOff x="204" y="1344"/>
              <a:chExt cx="272" cy="272"/>
            </a:xfrm>
          </p:grpSpPr>
          <p:sp>
            <p:nvSpPr>
              <p:cNvPr id="272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73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74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0" name="Group 977"/>
            <p:cNvGrpSpPr>
              <a:grpSpLocks/>
            </p:cNvGrpSpPr>
            <p:nvPr/>
          </p:nvGrpSpPr>
          <p:grpSpPr bwMode="auto">
            <a:xfrm>
              <a:off x="2969397" y="2771432"/>
              <a:ext cx="431800" cy="431800"/>
              <a:chOff x="204" y="1344"/>
              <a:chExt cx="272" cy="272"/>
            </a:xfrm>
          </p:grpSpPr>
          <p:sp>
            <p:nvSpPr>
              <p:cNvPr id="269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70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71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1" name="Group 969"/>
            <p:cNvGrpSpPr>
              <a:grpSpLocks/>
            </p:cNvGrpSpPr>
            <p:nvPr/>
          </p:nvGrpSpPr>
          <p:grpSpPr bwMode="auto">
            <a:xfrm>
              <a:off x="2079990" y="2771432"/>
              <a:ext cx="431800" cy="431800"/>
              <a:chOff x="1381" y="2477"/>
              <a:chExt cx="318" cy="318"/>
            </a:xfrm>
          </p:grpSpPr>
          <p:sp>
            <p:nvSpPr>
              <p:cNvPr id="266" name="Oval 970"/>
              <p:cNvSpPr>
                <a:spLocks noChangeArrowheads="1"/>
              </p:cNvSpPr>
              <p:nvPr/>
            </p:nvSpPr>
            <p:spPr bwMode="auto">
              <a:xfrm rot="2700000">
                <a:off x="1381" y="2477"/>
                <a:ext cx="318" cy="31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67" name="Line 971"/>
              <p:cNvSpPr>
                <a:spLocks noChangeShapeType="1"/>
              </p:cNvSpPr>
              <p:nvPr/>
            </p:nvSpPr>
            <p:spPr bwMode="auto">
              <a:xfrm rot="13500000">
                <a:off x="1548" y="2495"/>
                <a:ext cx="0" cy="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68" name="Line 972"/>
              <p:cNvSpPr>
                <a:spLocks noChangeShapeType="1"/>
              </p:cNvSpPr>
              <p:nvPr/>
            </p:nvSpPr>
            <p:spPr bwMode="auto">
              <a:xfrm rot="8100000">
                <a:off x="1531" y="2493"/>
                <a:ext cx="4" cy="26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2" name="Group 977"/>
            <p:cNvGrpSpPr>
              <a:grpSpLocks/>
            </p:cNvGrpSpPr>
            <p:nvPr/>
          </p:nvGrpSpPr>
          <p:grpSpPr bwMode="auto">
            <a:xfrm>
              <a:off x="2524694" y="2771432"/>
              <a:ext cx="431800" cy="431800"/>
              <a:chOff x="204" y="1344"/>
              <a:chExt cx="272" cy="272"/>
            </a:xfrm>
          </p:grpSpPr>
          <p:sp>
            <p:nvSpPr>
              <p:cNvPr id="263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64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65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grpSp>
        <p:nvGrpSpPr>
          <p:cNvPr id="23" name="Group 325"/>
          <p:cNvGrpSpPr/>
          <p:nvPr/>
        </p:nvGrpSpPr>
        <p:grpSpPr>
          <a:xfrm>
            <a:off x="117994" y="2697692"/>
            <a:ext cx="3445429" cy="561717"/>
            <a:chOff x="117994" y="2697692"/>
            <a:chExt cx="3445429" cy="561717"/>
          </a:xfrm>
        </p:grpSpPr>
        <p:sp>
          <p:nvSpPr>
            <p:cNvPr id="279" name="Rectangle 298"/>
            <p:cNvSpPr>
              <a:spLocks noChangeArrowheads="1"/>
            </p:cNvSpPr>
            <p:nvPr/>
          </p:nvSpPr>
          <p:spPr bwMode="auto">
            <a:xfrm>
              <a:off x="117994" y="2698991"/>
              <a:ext cx="3392117" cy="560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800" b="0" dirty="0" smtClean="0">
                  <a:latin typeface="Lucida Sans Unicode"/>
                  <a:cs typeface="Arial" charset="0"/>
                </a:rPr>
                <a:t>C(</a:t>
              </a:r>
              <a:r>
                <a:rPr lang="de-CH" sz="2800" b="0" dirty="0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W</a:t>
              </a:r>
              <a:r>
                <a:rPr lang="de-CH" sz="2800" b="0" dirty="0" smtClean="0">
                  <a:latin typeface="Lucida Sans Unicode"/>
                  <a:cs typeface="Arial" charset="0"/>
                </a:rPr>
                <a:t>)=</a:t>
              </a:r>
              <a:endParaRPr lang="de-CH" sz="2800" b="0" baseline="-25000" dirty="0">
                <a:latin typeface="Lucida Sans Unicode"/>
                <a:cs typeface="Arial" charset="0"/>
              </a:endParaRPr>
            </a:p>
          </p:txBody>
        </p:sp>
        <p:grpSp>
          <p:nvGrpSpPr>
            <p:cNvPr id="24" name="Group 279"/>
            <p:cNvGrpSpPr/>
            <p:nvPr/>
          </p:nvGrpSpPr>
          <p:grpSpPr>
            <a:xfrm>
              <a:off x="1310476" y="2697692"/>
              <a:ext cx="2252947" cy="446548"/>
              <a:chOff x="6162702" y="1709549"/>
              <a:chExt cx="2252947" cy="446548"/>
            </a:xfrm>
          </p:grpSpPr>
          <p:grpSp>
            <p:nvGrpSpPr>
              <p:cNvPr id="25" name="Group 969"/>
              <p:cNvGrpSpPr>
                <a:grpSpLocks/>
              </p:cNvGrpSpPr>
              <p:nvPr/>
            </p:nvGrpSpPr>
            <p:grpSpPr bwMode="auto">
              <a:xfrm>
                <a:off x="6617989" y="1709549"/>
                <a:ext cx="431800" cy="431800"/>
                <a:chOff x="1381" y="2477"/>
                <a:chExt cx="318" cy="318"/>
              </a:xfrm>
            </p:grpSpPr>
            <p:sp>
              <p:nvSpPr>
                <p:cNvPr id="298" name="Oval 970"/>
                <p:cNvSpPr>
                  <a:spLocks noChangeArrowheads="1"/>
                </p:cNvSpPr>
                <p:nvPr/>
              </p:nvSpPr>
              <p:spPr bwMode="auto">
                <a:xfrm rot="2700000">
                  <a:off x="1381" y="2477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99" name="Line 971"/>
                <p:cNvSpPr>
                  <a:spLocks noChangeShapeType="1"/>
                </p:cNvSpPr>
                <p:nvPr/>
              </p:nvSpPr>
              <p:spPr bwMode="auto">
                <a:xfrm rot="13500000">
                  <a:off x="1548" y="2495"/>
                  <a:ext cx="0" cy="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300" name="Line 972"/>
                <p:cNvSpPr>
                  <a:spLocks noChangeShapeType="1"/>
                </p:cNvSpPr>
                <p:nvPr/>
              </p:nvSpPr>
              <p:spPr bwMode="auto">
                <a:xfrm rot="8100000">
                  <a:off x="1531" y="2493"/>
                  <a:ext cx="4" cy="267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977"/>
              <p:cNvGrpSpPr>
                <a:grpSpLocks/>
              </p:cNvGrpSpPr>
              <p:nvPr/>
            </p:nvGrpSpPr>
            <p:grpSpPr bwMode="auto">
              <a:xfrm>
                <a:off x="6162702" y="1724297"/>
                <a:ext cx="431800" cy="431800"/>
                <a:chOff x="204" y="1344"/>
                <a:chExt cx="272" cy="272"/>
              </a:xfrm>
            </p:grpSpPr>
            <p:sp>
              <p:nvSpPr>
                <p:cNvPr id="295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96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97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977"/>
              <p:cNvGrpSpPr>
                <a:grpSpLocks/>
              </p:cNvGrpSpPr>
              <p:nvPr/>
            </p:nvGrpSpPr>
            <p:grpSpPr bwMode="auto">
              <a:xfrm>
                <a:off x="7983849" y="1724297"/>
                <a:ext cx="431800" cy="431800"/>
                <a:chOff x="204" y="1344"/>
                <a:chExt cx="272" cy="272"/>
              </a:xfrm>
            </p:grpSpPr>
            <p:sp>
              <p:nvSpPr>
                <p:cNvPr id="292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93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94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969"/>
              <p:cNvGrpSpPr>
                <a:grpSpLocks/>
              </p:cNvGrpSpPr>
              <p:nvPr/>
            </p:nvGrpSpPr>
            <p:grpSpPr bwMode="auto">
              <a:xfrm>
                <a:off x="7073276" y="1724297"/>
                <a:ext cx="431800" cy="431800"/>
                <a:chOff x="1381" y="2477"/>
                <a:chExt cx="318" cy="318"/>
              </a:xfrm>
            </p:grpSpPr>
            <p:sp>
              <p:nvSpPr>
                <p:cNvPr id="289" name="Oval 970"/>
                <p:cNvSpPr>
                  <a:spLocks noChangeArrowheads="1"/>
                </p:cNvSpPr>
                <p:nvPr/>
              </p:nvSpPr>
              <p:spPr bwMode="auto">
                <a:xfrm rot="2700000">
                  <a:off x="1381" y="2477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90" name="Line 971"/>
                <p:cNvSpPr>
                  <a:spLocks noChangeShapeType="1"/>
                </p:cNvSpPr>
                <p:nvPr/>
              </p:nvSpPr>
              <p:spPr bwMode="auto">
                <a:xfrm rot="13500000">
                  <a:off x="1548" y="2495"/>
                  <a:ext cx="0" cy="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91" name="Line 972"/>
                <p:cNvSpPr>
                  <a:spLocks noChangeShapeType="1"/>
                </p:cNvSpPr>
                <p:nvPr/>
              </p:nvSpPr>
              <p:spPr bwMode="auto">
                <a:xfrm rot="8100000">
                  <a:off x="1531" y="2493"/>
                  <a:ext cx="4" cy="267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977"/>
              <p:cNvGrpSpPr>
                <a:grpSpLocks/>
              </p:cNvGrpSpPr>
              <p:nvPr/>
            </p:nvGrpSpPr>
            <p:grpSpPr bwMode="auto">
              <a:xfrm>
                <a:off x="7528563" y="1724297"/>
                <a:ext cx="431800" cy="431800"/>
                <a:chOff x="204" y="1344"/>
                <a:chExt cx="272" cy="272"/>
              </a:xfrm>
            </p:grpSpPr>
            <p:sp>
              <p:nvSpPr>
                <p:cNvPr id="286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87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88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" name="Group 304"/>
          <p:cNvGrpSpPr/>
          <p:nvPr/>
        </p:nvGrpSpPr>
        <p:grpSpPr>
          <a:xfrm>
            <a:off x="1308542" y="2019265"/>
            <a:ext cx="2210615" cy="446549"/>
            <a:chOff x="1190582" y="2771432"/>
            <a:chExt cx="2210615" cy="446549"/>
          </a:xfrm>
        </p:grpSpPr>
        <p:grpSp>
          <p:nvGrpSpPr>
            <p:cNvPr id="31" name="Group 969"/>
            <p:cNvGrpSpPr>
              <a:grpSpLocks/>
            </p:cNvGrpSpPr>
            <p:nvPr/>
          </p:nvGrpSpPr>
          <p:grpSpPr bwMode="auto">
            <a:xfrm>
              <a:off x="1190582" y="2786181"/>
              <a:ext cx="431800" cy="431800"/>
              <a:chOff x="1381" y="2477"/>
              <a:chExt cx="318" cy="318"/>
            </a:xfrm>
          </p:grpSpPr>
          <p:sp>
            <p:nvSpPr>
              <p:cNvPr id="323" name="Oval 970"/>
              <p:cNvSpPr>
                <a:spLocks noChangeArrowheads="1"/>
              </p:cNvSpPr>
              <p:nvPr/>
            </p:nvSpPr>
            <p:spPr bwMode="auto">
              <a:xfrm rot="2700000">
                <a:off x="1381" y="2477"/>
                <a:ext cx="318" cy="31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24" name="Line 971"/>
              <p:cNvSpPr>
                <a:spLocks noChangeShapeType="1"/>
              </p:cNvSpPr>
              <p:nvPr/>
            </p:nvSpPr>
            <p:spPr bwMode="auto">
              <a:xfrm rot="13500000">
                <a:off x="1548" y="2495"/>
                <a:ext cx="0" cy="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25" name="Line 972"/>
              <p:cNvSpPr>
                <a:spLocks noChangeShapeType="1"/>
              </p:cNvSpPr>
              <p:nvPr/>
            </p:nvSpPr>
            <p:spPr bwMode="auto">
              <a:xfrm rot="8100000">
                <a:off x="1531" y="2493"/>
                <a:ext cx="4" cy="26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24" name="Group 977"/>
            <p:cNvGrpSpPr>
              <a:grpSpLocks/>
            </p:cNvGrpSpPr>
            <p:nvPr/>
          </p:nvGrpSpPr>
          <p:grpSpPr bwMode="auto">
            <a:xfrm>
              <a:off x="1635286" y="2771432"/>
              <a:ext cx="431800" cy="431800"/>
              <a:chOff x="204" y="1344"/>
              <a:chExt cx="272" cy="272"/>
            </a:xfrm>
          </p:grpSpPr>
          <p:sp>
            <p:nvSpPr>
              <p:cNvPr id="320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21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22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25" name="Group 977"/>
            <p:cNvGrpSpPr>
              <a:grpSpLocks/>
            </p:cNvGrpSpPr>
            <p:nvPr/>
          </p:nvGrpSpPr>
          <p:grpSpPr bwMode="auto">
            <a:xfrm>
              <a:off x="2969397" y="2771432"/>
              <a:ext cx="431800" cy="431800"/>
              <a:chOff x="204" y="1344"/>
              <a:chExt cx="272" cy="272"/>
            </a:xfrm>
          </p:grpSpPr>
          <p:sp>
            <p:nvSpPr>
              <p:cNvPr id="317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18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19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26" name="Group 969"/>
            <p:cNvGrpSpPr>
              <a:grpSpLocks/>
            </p:cNvGrpSpPr>
            <p:nvPr/>
          </p:nvGrpSpPr>
          <p:grpSpPr bwMode="auto">
            <a:xfrm>
              <a:off x="2079990" y="2771432"/>
              <a:ext cx="431800" cy="431800"/>
              <a:chOff x="1381" y="2477"/>
              <a:chExt cx="318" cy="318"/>
            </a:xfrm>
          </p:grpSpPr>
          <p:sp>
            <p:nvSpPr>
              <p:cNvPr id="314" name="Oval 970"/>
              <p:cNvSpPr>
                <a:spLocks noChangeArrowheads="1"/>
              </p:cNvSpPr>
              <p:nvPr/>
            </p:nvSpPr>
            <p:spPr bwMode="auto">
              <a:xfrm rot="2700000">
                <a:off x="1381" y="2477"/>
                <a:ext cx="318" cy="31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15" name="Line 971"/>
              <p:cNvSpPr>
                <a:spLocks noChangeShapeType="1"/>
              </p:cNvSpPr>
              <p:nvPr/>
            </p:nvSpPr>
            <p:spPr bwMode="auto">
              <a:xfrm rot="13500000">
                <a:off x="1548" y="2495"/>
                <a:ext cx="0" cy="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16" name="Line 972"/>
              <p:cNvSpPr>
                <a:spLocks noChangeShapeType="1"/>
              </p:cNvSpPr>
              <p:nvPr/>
            </p:nvSpPr>
            <p:spPr bwMode="auto">
              <a:xfrm rot="8100000">
                <a:off x="1531" y="2493"/>
                <a:ext cx="4" cy="26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27" name="Group 977"/>
            <p:cNvGrpSpPr>
              <a:grpSpLocks/>
            </p:cNvGrpSpPr>
            <p:nvPr/>
          </p:nvGrpSpPr>
          <p:grpSpPr bwMode="auto">
            <a:xfrm>
              <a:off x="2524694" y="2771432"/>
              <a:ext cx="431800" cy="431800"/>
              <a:chOff x="204" y="1344"/>
              <a:chExt cx="272" cy="272"/>
            </a:xfrm>
          </p:grpSpPr>
          <p:sp>
            <p:nvSpPr>
              <p:cNvPr id="311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12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13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sp>
        <p:nvSpPr>
          <p:cNvPr id="327" name="Rectangle 326"/>
          <p:cNvSpPr/>
          <p:nvPr/>
        </p:nvSpPr>
        <p:spPr>
          <a:xfrm>
            <a:off x="1371600" y="781664"/>
            <a:ext cx="294968" cy="2639961"/>
          </a:xfrm>
          <a:prstGeom prst="rect">
            <a:avLst/>
          </a:prstGeom>
          <a:solidFill>
            <a:srgbClr val="2DA2BF">
              <a:alpha val="65882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814051" y="781664"/>
            <a:ext cx="294968" cy="2639961"/>
          </a:xfrm>
          <a:prstGeom prst="rect">
            <a:avLst/>
          </a:prstGeom>
          <a:solidFill>
            <a:srgbClr val="2DA2BF">
              <a:alpha val="65882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235689" y="3427214"/>
            <a:ext cx="46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f </a:t>
            </a:r>
            <a:endParaRPr lang="en-US" dirty="0"/>
          </a:p>
        </p:txBody>
      </p:sp>
      <p:sp>
        <p:nvSpPr>
          <p:cNvPr id="333" name="Rectangle 332"/>
          <p:cNvSpPr/>
          <p:nvPr/>
        </p:nvSpPr>
        <p:spPr>
          <a:xfrm>
            <a:off x="5475969" y="3838694"/>
            <a:ext cx="570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g </a:t>
            </a:r>
            <a:endParaRPr lang="en-US" dirty="0"/>
          </a:p>
        </p:txBody>
      </p:sp>
      <p:sp>
        <p:nvSpPr>
          <p:cNvPr id="149" name="Rectangle 298"/>
          <p:cNvSpPr>
            <a:spLocks noChangeArrowheads="1"/>
          </p:cNvSpPr>
          <p:nvPr/>
        </p:nvSpPr>
        <p:spPr bwMode="auto">
          <a:xfrm>
            <a:off x="72277" y="3481132"/>
            <a:ext cx="3265283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two-univ hash fct</a:t>
            </a:r>
            <a:endParaRPr lang="de-CH" sz="2800" b="0" baseline="-25000" dirty="0">
              <a:solidFill>
                <a:srgbClr val="00B050"/>
              </a:solidFill>
              <a:latin typeface="Lucida Sans Unicode"/>
              <a:cs typeface="Arial" charset="0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flipV="1">
            <a:off x="3760839" y="2788384"/>
            <a:ext cx="5383161" cy="2855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5461220" y="3838694"/>
            <a:ext cx="570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g 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3235674" y="3441964"/>
            <a:ext cx="46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f </a:t>
            </a:r>
            <a:endParaRPr lang="en-US" dirty="0"/>
          </a:p>
        </p:txBody>
      </p:sp>
      <p:grpSp>
        <p:nvGrpSpPr>
          <p:cNvPr id="141" name="Group 75"/>
          <p:cNvGrpSpPr>
            <a:grpSpLocks noChangeAspect="1"/>
          </p:cNvGrpSpPr>
          <p:nvPr/>
        </p:nvGrpSpPr>
        <p:grpSpPr bwMode="auto">
          <a:xfrm>
            <a:off x="8377084" y="0"/>
            <a:ext cx="766916" cy="1176322"/>
            <a:chOff x="1791" y="572"/>
            <a:chExt cx="1659" cy="2541"/>
          </a:xfrm>
        </p:grpSpPr>
        <p:sp>
          <p:nvSpPr>
            <p:cNvPr id="143" name="AutoShape 76"/>
            <p:cNvSpPr>
              <a:spLocks noChangeAspect="1" noChangeArrowheads="1"/>
            </p:cNvSpPr>
            <p:nvPr/>
          </p:nvSpPr>
          <p:spPr bwMode="auto">
            <a:xfrm rot="12426342">
              <a:off x="3134" y="655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44" name="AutoShape 77"/>
            <p:cNvSpPr>
              <a:spLocks noChangeAspect="1" noChangeArrowheads="1"/>
            </p:cNvSpPr>
            <p:nvPr/>
          </p:nvSpPr>
          <p:spPr bwMode="auto">
            <a:xfrm>
              <a:off x="2054" y="572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45" name="AutoShape 78"/>
            <p:cNvSpPr>
              <a:spLocks noChangeAspect="1" noChangeArrowheads="1" noTextEdit="1"/>
            </p:cNvSpPr>
            <p:nvPr/>
          </p:nvSpPr>
          <p:spPr bwMode="auto">
            <a:xfrm>
              <a:off x="1791" y="738"/>
              <a:ext cx="1564" cy="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79"/>
            <p:cNvSpPr>
              <a:spLocks noChangeAspect="1"/>
            </p:cNvSpPr>
            <p:nvPr/>
          </p:nvSpPr>
          <p:spPr bwMode="auto">
            <a:xfrm>
              <a:off x="1805" y="754"/>
              <a:ext cx="1522" cy="2030"/>
            </a:xfrm>
            <a:custGeom>
              <a:avLst/>
              <a:gdLst/>
              <a:ahLst/>
              <a:cxnLst>
                <a:cxn ang="0">
                  <a:pos x="3314" y="282"/>
                </a:cxn>
                <a:cxn ang="0">
                  <a:pos x="3538" y="459"/>
                </a:cxn>
                <a:cxn ang="0">
                  <a:pos x="3696" y="698"/>
                </a:cxn>
                <a:cxn ang="0">
                  <a:pos x="3826" y="856"/>
                </a:cxn>
                <a:cxn ang="0">
                  <a:pos x="3988" y="990"/>
                </a:cxn>
                <a:cxn ang="0">
                  <a:pos x="4096" y="1342"/>
                </a:cxn>
                <a:cxn ang="0">
                  <a:pos x="4109" y="2034"/>
                </a:cxn>
                <a:cxn ang="0">
                  <a:pos x="3975" y="2716"/>
                </a:cxn>
                <a:cxn ang="0">
                  <a:pos x="3875" y="2995"/>
                </a:cxn>
                <a:cxn ang="0">
                  <a:pos x="3827" y="3099"/>
                </a:cxn>
                <a:cxn ang="0">
                  <a:pos x="3789" y="3200"/>
                </a:cxn>
                <a:cxn ang="0">
                  <a:pos x="3878" y="3145"/>
                </a:cxn>
                <a:cxn ang="0">
                  <a:pos x="3986" y="3099"/>
                </a:cxn>
                <a:cxn ang="0">
                  <a:pos x="4107" y="3165"/>
                </a:cxn>
                <a:cxn ang="0">
                  <a:pos x="4154" y="3389"/>
                </a:cxn>
                <a:cxn ang="0">
                  <a:pos x="4114" y="3621"/>
                </a:cxn>
                <a:cxn ang="0">
                  <a:pos x="3968" y="3863"/>
                </a:cxn>
                <a:cxn ang="0">
                  <a:pos x="3730" y="4084"/>
                </a:cxn>
                <a:cxn ang="0">
                  <a:pos x="3457" y="4239"/>
                </a:cxn>
                <a:cxn ang="0">
                  <a:pos x="3220" y="4550"/>
                </a:cxn>
                <a:cxn ang="0">
                  <a:pos x="2882" y="4970"/>
                </a:cxn>
                <a:cxn ang="0">
                  <a:pos x="2492" y="5350"/>
                </a:cxn>
                <a:cxn ang="0">
                  <a:pos x="2172" y="5488"/>
                </a:cxn>
                <a:cxn ang="0">
                  <a:pos x="1833" y="5543"/>
                </a:cxn>
                <a:cxn ang="0">
                  <a:pos x="1390" y="5370"/>
                </a:cxn>
                <a:cxn ang="0">
                  <a:pos x="940" y="4867"/>
                </a:cxn>
                <a:cxn ang="0">
                  <a:pos x="712" y="4228"/>
                </a:cxn>
                <a:cxn ang="0">
                  <a:pos x="630" y="3979"/>
                </a:cxn>
                <a:cxn ang="0">
                  <a:pos x="544" y="3991"/>
                </a:cxn>
                <a:cxn ang="0">
                  <a:pos x="447" y="3959"/>
                </a:cxn>
                <a:cxn ang="0">
                  <a:pos x="273" y="3844"/>
                </a:cxn>
                <a:cxn ang="0">
                  <a:pos x="105" y="3637"/>
                </a:cxn>
                <a:cxn ang="0">
                  <a:pos x="3" y="3397"/>
                </a:cxn>
                <a:cxn ang="0">
                  <a:pos x="14" y="3196"/>
                </a:cxn>
                <a:cxn ang="0">
                  <a:pos x="97" y="3026"/>
                </a:cxn>
                <a:cxn ang="0">
                  <a:pos x="241" y="2937"/>
                </a:cxn>
                <a:cxn ang="0">
                  <a:pos x="335" y="2920"/>
                </a:cxn>
                <a:cxn ang="0">
                  <a:pos x="428" y="2937"/>
                </a:cxn>
                <a:cxn ang="0">
                  <a:pos x="474" y="2968"/>
                </a:cxn>
                <a:cxn ang="0">
                  <a:pos x="497" y="2982"/>
                </a:cxn>
                <a:cxn ang="0">
                  <a:pos x="522" y="2993"/>
                </a:cxn>
                <a:cxn ang="0">
                  <a:pos x="508" y="2799"/>
                </a:cxn>
                <a:cxn ang="0">
                  <a:pos x="509" y="2593"/>
                </a:cxn>
                <a:cxn ang="0">
                  <a:pos x="482" y="2355"/>
                </a:cxn>
                <a:cxn ang="0">
                  <a:pos x="480" y="2016"/>
                </a:cxn>
                <a:cxn ang="0">
                  <a:pos x="527" y="1675"/>
                </a:cxn>
                <a:cxn ang="0">
                  <a:pos x="640" y="1307"/>
                </a:cxn>
                <a:cxn ang="0">
                  <a:pos x="896" y="976"/>
                </a:cxn>
                <a:cxn ang="0">
                  <a:pos x="1238" y="719"/>
                </a:cxn>
                <a:cxn ang="0">
                  <a:pos x="1318" y="548"/>
                </a:cxn>
                <a:cxn ang="0">
                  <a:pos x="1454" y="413"/>
                </a:cxn>
                <a:cxn ang="0">
                  <a:pos x="1627" y="266"/>
                </a:cxn>
                <a:cxn ang="0">
                  <a:pos x="1897" y="155"/>
                </a:cxn>
                <a:cxn ang="0">
                  <a:pos x="2176" y="68"/>
                </a:cxn>
                <a:cxn ang="0">
                  <a:pos x="2443" y="4"/>
                </a:cxn>
                <a:cxn ang="0">
                  <a:pos x="2723" y="17"/>
                </a:cxn>
                <a:cxn ang="0">
                  <a:pos x="2969" y="117"/>
                </a:cxn>
              </a:cxnLst>
              <a:rect l="0" t="0" r="r" b="b"/>
              <a:pathLst>
                <a:path w="4154" h="5543">
                  <a:moveTo>
                    <a:pt x="3156" y="179"/>
                  </a:moveTo>
                  <a:lnTo>
                    <a:pt x="3235" y="230"/>
                  </a:lnTo>
                  <a:lnTo>
                    <a:pt x="3314" y="282"/>
                  </a:lnTo>
                  <a:lnTo>
                    <a:pt x="3393" y="337"/>
                  </a:lnTo>
                  <a:lnTo>
                    <a:pt x="3469" y="396"/>
                  </a:lnTo>
                  <a:lnTo>
                    <a:pt x="3538" y="459"/>
                  </a:lnTo>
                  <a:lnTo>
                    <a:pt x="3601" y="529"/>
                  </a:lnTo>
                  <a:lnTo>
                    <a:pt x="3653" y="608"/>
                  </a:lnTo>
                  <a:lnTo>
                    <a:pt x="3696" y="698"/>
                  </a:lnTo>
                  <a:lnTo>
                    <a:pt x="3727" y="760"/>
                  </a:lnTo>
                  <a:lnTo>
                    <a:pt x="3772" y="812"/>
                  </a:lnTo>
                  <a:lnTo>
                    <a:pt x="3826" y="856"/>
                  </a:lnTo>
                  <a:lnTo>
                    <a:pt x="3884" y="898"/>
                  </a:lnTo>
                  <a:lnTo>
                    <a:pt x="3938" y="941"/>
                  </a:lnTo>
                  <a:lnTo>
                    <a:pt x="3988" y="990"/>
                  </a:lnTo>
                  <a:lnTo>
                    <a:pt x="4026" y="1049"/>
                  </a:lnTo>
                  <a:lnTo>
                    <a:pt x="4048" y="1124"/>
                  </a:lnTo>
                  <a:lnTo>
                    <a:pt x="4096" y="1342"/>
                  </a:lnTo>
                  <a:lnTo>
                    <a:pt x="4121" y="1568"/>
                  </a:lnTo>
                  <a:lnTo>
                    <a:pt x="4123" y="1799"/>
                  </a:lnTo>
                  <a:lnTo>
                    <a:pt x="4109" y="2034"/>
                  </a:lnTo>
                  <a:lnTo>
                    <a:pt x="4076" y="2265"/>
                  </a:lnTo>
                  <a:lnTo>
                    <a:pt x="4031" y="2495"/>
                  </a:lnTo>
                  <a:lnTo>
                    <a:pt x="3975" y="2716"/>
                  </a:lnTo>
                  <a:lnTo>
                    <a:pt x="3913" y="2930"/>
                  </a:lnTo>
                  <a:lnTo>
                    <a:pt x="3893" y="2961"/>
                  </a:lnTo>
                  <a:lnTo>
                    <a:pt x="3875" y="2995"/>
                  </a:lnTo>
                  <a:lnTo>
                    <a:pt x="3858" y="3028"/>
                  </a:lnTo>
                  <a:lnTo>
                    <a:pt x="3843" y="3065"/>
                  </a:lnTo>
                  <a:lnTo>
                    <a:pt x="3827" y="3099"/>
                  </a:lnTo>
                  <a:lnTo>
                    <a:pt x="3813" y="3134"/>
                  </a:lnTo>
                  <a:lnTo>
                    <a:pt x="3801" y="3166"/>
                  </a:lnTo>
                  <a:lnTo>
                    <a:pt x="3789" y="3200"/>
                  </a:lnTo>
                  <a:lnTo>
                    <a:pt x="3816" y="3185"/>
                  </a:lnTo>
                  <a:lnTo>
                    <a:pt x="3847" y="3166"/>
                  </a:lnTo>
                  <a:lnTo>
                    <a:pt x="3878" y="3145"/>
                  </a:lnTo>
                  <a:lnTo>
                    <a:pt x="3913" y="3125"/>
                  </a:lnTo>
                  <a:lnTo>
                    <a:pt x="3948" y="3109"/>
                  </a:lnTo>
                  <a:lnTo>
                    <a:pt x="3986" y="3099"/>
                  </a:lnTo>
                  <a:lnTo>
                    <a:pt x="4026" y="3096"/>
                  </a:lnTo>
                  <a:lnTo>
                    <a:pt x="4069" y="3107"/>
                  </a:lnTo>
                  <a:lnTo>
                    <a:pt x="4107" y="3165"/>
                  </a:lnTo>
                  <a:lnTo>
                    <a:pt x="4134" y="3235"/>
                  </a:lnTo>
                  <a:lnTo>
                    <a:pt x="4148" y="3310"/>
                  </a:lnTo>
                  <a:lnTo>
                    <a:pt x="4154" y="3389"/>
                  </a:lnTo>
                  <a:lnTo>
                    <a:pt x="4147" y="3468"/>
                  </a:lnTo>
                  <a:lnTo>
                    <a:pt x="4134" y="3546"/>
                  </a:lnTo>
                  <a:lnTo>
                    <a:pt x="4114" y="3621"/>
                  </a:lnTo>
                  <a:lnTo>
                    <a:pt x="4090" y="3689"/>
                  </a:lnTo>
                  <a:lnTo>
                    <a:pt x="4033" y="3777"/>
                  </a:lnTo>
                  <a:lnTo>
                    <a:pt x="3968" y="3863"/>
                  </a:lnTo>
                  <a:lnTo>
                    <a:pt x="3895" y="3943"/>
                  </a:lnTo>
                  <a:lnTo>
                    <a:pt x="3816" y="4018"/>
                  </a:lnTo>
                  <a:lnTo>
                    <a:pt x="3730" y="4084"/>
                  </a:lnTo>
                  <a:lnTo>
                    <a:pt x="3642" y="4143"/>
                  </a:lnTo>
                  <a:lnTo>
                    <a:pt x="3549" y="4194"/>
                  </a:lnTo>
                  <a:lnTo>
                    <a:pt x="3457" y="4239"/>
                  </a:lnTo>
                  <a:lnTo>
                    <a:pt x="3384" y="4239"/>
                  </a:lnTo>
                  <a:lnTo>
                    <a:pt x="3308" y="4397"/>
                  </a:lnTo>
                  <a:lnTo>
                    <a:pt x="3220" y="4550"/>
                  </a:lnTo>
                  <a:lnTo>
                    <a:pt x="3116" y="4695"/>
                  </a:lnTo>
                  <a:lnTo>
                    <a:pt x="3004" y="4836"/>
                  </a:lnTo>
                  <a:lnTo>
                    <a:pt x="2882" y="4970"/>
                  </a:lnTo>
                  <a:lnTo>
                    <a:pt x="2754" y="5101"/>
                  </a:lnTo>
                  <a:lnTo>
                    <a:pt x="2623" y="5226"/>
                  </a:lnTo>
                  <a:lnTo>
                    <a:pt x="2492" y="5350"/>
                  </a:lnTo>
                  <a:lnTo>
                    <a:pt x="2388" y="5399"/>
                  </a:lnTo>
                  <a:lnTo>
                    <a:pt x="2281" y="5447"/>
                  </a:lnTo>
                  <a:lnTo>
                    <a:pt x="2172" y="5488"/>
                  </a:lnTo>
                  <a:lnTo>
                    <a:pt x="2061" y="5522"/>
                  </a:lnTo>
                  <a:lnTo>
                    <a:pt x="1947" y="5540"/>
                  </a:lnTo>
                  <a:lnTo>
                    <a:pt x="1833" y="5543"/>
                  </a:lnTo>
                  <a:lnTo>
                    <a:pt x="1716" y="5524"/>
                  </a:lnTo>
                  <a:lnTo>
                    <a:pt x="1601" y="5485"/>
                  </a:lnTo>
                  <a:lnTo>
                    <a:pt x="1390" y="5370"/>
                  </a:lnTo>
                  <a:lnTo>
                    <a:pt x="1211" y="5225"/>
                  </a:lnTo>
                  <a:lnTo>
                    <a:pt x="1062" y="5056"/>
                  </a:lnTo>
                  <a:lnTo>
                    <a:pt x="940" y="4867"/>
                  </a:lnTo>
                  <a:lnTo>
                    <a:pt x="841" y="4661"/>
                  </a:lnTo>
                  <a:lnTo>
                    <a:pt x="767" y="4447"/>
                  </a:lnTo>
                  <a:lnTo>
                    <a:pt x="712" y="4228"/>
                  </a:lnTo>
                  <a:lnTo>
                    <a:pt x="677" y="4010"/>
                  </a:lnTo>
                  <a:lnTo>
                    <a:pt x="657" y="3959"/>
                  </a:lnTo>
                  <a:lnTo>
                    <a:pt x="630" y="3979"/>
                  </a:lnTo>
                  <a:lnTo>
                    <a:pt x="603" y="3991"/>
                  </a:lnTo>
                  <a:lnTo>
                    <a:pt x="574" y="3994"/>
                  </a:lnTo>
                  <a:lnTo>
                    <a:pt x="544" y="3991"/>
                  </a:lnTo>
                  <a:lnTo>
                    <a:pt x="512" y="3983"/>
                  </a:lnTo>
                  <a:lnTo>
                    <a:pt x="480" y="3972"/>
                  </a:lnTo>
                  <a:lnTo>
                    <a:pt x="447" y="3959"/>
                  </a:lnTo>
                  <a:lnTo>
                    <a:pt x="418" y="3948"/>
                  </a:lnTo>
                  <a:lnTo>
                    <a:pt x="342" y="3898"/>
                  </a:lnTo>
                  <a:lnTo>
                    <a:pt x="273" y="3844"/>
                  </a:lnTo>
                  <a:lnTo>
                    <a:pt x="210" y="3779"/>
                  </a:lnTo>
                  <a:lnTo>
                    <a:pt x="155" y="3711"/>
                  </a:lnTo>
                  <a:lnTo>
                    <a:pt x="105" y="3637"/>
                  </a:lnTo>
                  <a:lnTo>
                    <a:pt x="63" y="3558"/>
                  </a:lnTo>
                  <a:lnTo>
                    <a:pt x="28" y="3477"/>
                  </a:lnTo>
                  <a:lnTo>
                    <a:pt x="3" y="3397"/>
                  </a:lnTo>
                  <a:lnTo>
                    <a:pt x="0" y="3330"/>
                  </a:lnTo>
                  <a:lnTo>
                    <a:pt x="4" y="3262"/>
                  </a:lnTo>
                  <a:lnTo>
                    <a:pt x="14" y="3196"/>
                  </a:lnTo>
                  <a:lnTo>
                    <a:pt x="32" y="3135"/>
                  </a:lnTo>
                  <a:lnTo>
                    <a:pt x="58" y="3076"/>
                  </a:lnTo>
                  <a:lnTo>
                    <a:pt x="97" y="3026"/>
                  </a:lnTo>
                  <a:lnTo>
                    <a:pt x="146" y="2983"/>
                  </a:lnTo>
                  <a:lnTo>
                    <a:pt x="211" y="2951"/>
                  </a:lnTo>
                  <a:lnTo>
                    <a:pt x="241" y="2937"/>
                  </a:lnTo>
                  <a:lnTo>
                    <a:pt x="273" y="2927"/>
                  </a:lnTo>
                  <a:lnTo>
                    <a:pt x="302" y="2921"/>
                  </a:lnTo>
                  <a:lnTo>
                    <a:pt x="335" y="2920"/>
                  </a:lnTo>
                  <a:lnTo>
                    <a:pt x="366" y="2921"/>
                  </a:lnTo>
                  <a:lnTo>
                    <a:pt x="397" y="2927"/>
                  </a:lnTo>
                  <a:lnTo>
                    <a:pt x="428" y="2937"/>
                  </a:lnTo>
                  <a:lnTo>
                    <a:pt x="460" y="2951"/>
                  </a:lnTo>
                  <a:lnTo>
                    <a:pt x="467" y="2959"/>
                  </a:lnTo>
                  <a:lnTo>
                    <a:pt x="474" y="2968"/>
                  </a:lnTo>
                  <a:lnTo>
                    <a:pt x="481" y="2973"/>
                  </a:lnTo>
                  <a:lnTo>
                    <a:pt x="489" y="2979"/>
                  </a:lnTo>
                  <a:lnTo>
                    <a:pt x="497" y="2982"/>
                  </a:lnTo>
                  <a:lnTo>
                    <a:pt x="505" y="2986"/>
                  </a:lnTo>
                  <a:lnTo>
                    <a:pt x="513" y="2989"/>
                  </a:lnTo>
                  <a:lnTo>
                    <a:pt x="522" y="2993"/>
                  </a:lnTo>
                  <a:lnTo>
                    <a:pt x="513" y="2931"/>
                  </a:lnTo>
                  <a:lnTo>
                    <a:pt x="511" y="2866"/>
                  </a:lnTo>
                  <a:lnTo>
                    <a:pt x="508" y="2799"/>
                  </a:lnTo>
                  <a:lnTo>
                    <a:pt x="508" y="2731"/>
                  </a:lnTo>
                  <a:lnTo>
                    <a:pt x="508" y="2661"/>
                  </a:lnTo>
                  <a:lnTo>
                    <a:pt x="509" y="2593"/>
                  </a:lnTo>
                  <a:lnTo>
                    <a:pt x="509" y="2526"/>
                  </a:lnTo>
                  <a:lnTo>
                    <a:pt x="511" y="2464"/>
                  </a:lnTo>
                  <a:lnTo>
                    <a:pt x="482" y="2355"/>
                  </a:lnTo>
                  <a:lnTo>
                    <a:pt x="471" y="2244"/>
                  </a:lnTo>
                  <a:lnTo>
                    <a:pt x="470" y="2130"/>
                  </a:lnTo>
                  <a:lnTo>
                    <a:pt x="480" y="2016"/>
                  </a:lnTo>
                  <a:lnTo>
                    <a:pt x="492" y="1901"/>
                  </a:lnTo>
                  <a:lnTo>
                    <a:pt x="511" y="1787"/>
                  </a:lnTo>
                  <a:lnTo>
                    <a:pt x="527" y="1675"/>
                  </a:lnTo>
                  <a:lnTo>
                    <a:pt x="543" y="1570"/>
                  </a:lnTo>
                  <a:lnTo>
                    <a:pt x="582" y="1433"/>
                  </a:lnTo>
                  <a:lnTo>
                    <a:pt x="640" y="1307"/>
                  </a:lnTo>
                  <a:lnTo>
                    <a:pt x="713" y="1188"/>
                  </a:lnTo>
                  <a:lnTo>
                    <a:pt x="800" y="1078"/>
                  </a:lnTo>
                  <a:lnTo>
                    <a:pt x="896" y="976"/>
                  </a:lnTo>
                  <a:lnTo>
                    <a:pt x="1004" y="881"/>
                  </a:lnTo>
                  <a:lnTo>
                    <a:pt x="1117" y="795"/>
                  </a:lnTo>
                  <a:lnTo>
                    <a:pt x="1238" y="719"/>
                  </a:lnTo>
                  <a:lnTo>
                    <a:pt x="1255" y="655"/>
                  </a:lnTo>
                  <a:lnTo>
                    <a:pt x="1283" y="600"/>
                  </a:lnTo>
                  <a:lnTo>
                    <a:pt x="1318" y="548"/>
                  </a:lnTo>
                  <a:lnTo>
                    <a:pt x="1362" y="501"/>
                  </a:lnTo>
                  <a:lnTo>
                    <a:pt x="1407" y="456"/>
                  </a:lnTo>
                  <a:lnTo>
                    <a:pt x="1454" y="413"/>
                  </a:lnTo>
                  <a:lnTo>
                    <a:pt x="1502" y="368"/>
                  </a:lnTo>
                  <a:lnTo>
                    <a:pt x="1549" y="324"/>
                  </a:lnTo>
                  <a:lnTo>
                    <a:pt x="1627" y="266"/>
                  </a:lnTo>
                  <a:lnTo>
                    <a:pt x="1715" y="222"/>
                  </a:lnTo>
                  <a:lnTo>
                    <a:pt x="1805" y="186"/>
                  </a:lnTo>
                  <a:lnTo>
                    <a:pt x="1897" y="155"/>
                  </a:lnTo>
                  <a:lnTo>
                    <a:pt x="1990" y="127"/>
                  </a:lnTo>
                  <a:lnTo>
                    <a:pt x="2085" y="99"/>
                  </a:lnTo>
                  <a:lnTo>
                    <a:pt x="2176" y="68"/>
                  </a:lnTo>
                  <a:lnTo>
                    <a:pt x="2265" y="34"/>
                  </a:lnTo>
                  <a:lnTo>
                    <a:pt x="2352" y="16"/>
                  </a:lnTo>
                  <a:lnTo>
                    <a:pt x="2443" y="4"/>
                  </a:lnTo>
                  <a:lnTo>
                    <a:pt x="2537" y="0"/>
                  </a:lnTo>
                  <a:lnTo>
                    <a:pt x="2632" y="4"/>
                  </a:lnTo>
                  <a:lnTo>
                    <a:pt x="2723" y="17"/>
                  </a:lnTo>
                  <a:lnTo>
                    <a:pt x="2812" y="39"/>
                  </a:lnTo>
                  <a:lnTo>
                    <a:pt x="2895" y="72"/>
                  </a:lnTo>
                  <a:lnTo>
                    <a:pt x="2969" y="117"/>
                  </a:lnTo>
                  <a:lnTo>
                    <a:pt x="3156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80"/>
            <p:cNvSpPr>
              <a:spLocks noChangeAspect="1"/>
            </p:cNvSpPr>
            <p:nvPr/>
          </p:nvSpPr>
          <p:spPr bwMode="auto">
            <a:xfrm>
              <a:off x="2619" y="801"/>
              <a:ext cx="270" cy="114"/>
            </a:xfrm>
            <a:custGeom>
              <a:avLst/>
              <a:gdLst/>
              <a:ahLst/>
              <a:cxnLst>
                <a:cxn ang="0">
                  <a:pos x="190" y="7"/>
                </a:cxn>
                <a:cxn ang="0">
                  <a:pos x="187" y="22"/>
                </a:cxn>
                <a:cxn ang="0">
                  <a:pos x="218" y="42"/>
                </a:cxn>
                <a:cxn ang="0">
                  <a:pos x="286" y="55"/>
                </a:cxn>
                <a:cxn ang="0">
                  <a:pos x="356" y="55"/>
                </a:cxn>
                <a:cxn ang="0">
                  <a:pos x="424" y="52"/>
                </a:cxn>
                <a:cxn ang="0">
                  <a:pos x="422" y="63"/>
                </a:cxn>
                <a:cxn ang="0">
                  <a:pos x="348" y="73"/>
                </a:cxn>
                <a:cxn ang="0">
                  <a:pos x="272" y="81"/>
                </a:cxn>
                <a:cxn ang="0">
                  <a:pos x="209" y="108"/>
                </a:cxn>
                <a:cxn ang="0">
                  <a:pos x="223" y="143"/>
                </a:cxn>
                <a:cxn ang="0">
                  <a:pos x="304" y="141"/>
                </a:cxn>
                <a:cxn ang="0">
                  <a:pos x="389" y="132"/>
                </a:cxn>
                <a:cxn ang="0">
                  <a:pos x="472" y="149"/>
                </a:cxn>
                <a:cxn ang="0">
                  <a:pos x="633" y="177"/>
                </a:cxn>
                <a:cxn ang="0">
                  <a:pos x="580" y="176"/>
                </a:cxn>
                <a:cxn ang="0">
                  <a:pos x="524" y="170"/>
                </a:cxn>
                <a:cxn ang="0">
                  <a:pos x="474" y="177"/>
                </a:cxn>
                <a:cxn ang="0">
                  <a:pos x="446" y="218"/>
                </a:cxn>
                <a:cxn ang="0">
                  <a:pos x="515" y="236"/>
                </a:cxn>
                <a:cxn ang="0">
                  <a:pos x="587" y="252"/>
                </a:cxn>
                <a:cxn ang="0">
                  <a:pos x="660" y="260"/>
                </a:cxn>
                <a:cxn ang="0">
                  <a:pos x="737" y="270"/>
                </a:cxn>
                <a:cxn ang="0">
                  <a:pos x="586" y="270"/>
                </a:cxn>
                <a:cxn ang="0">
                  <a:pos x="431" y="274"/>
                </a:cxn>
                <a:cxn ang="0">
                  <a:pos x="276" y="286"/>
                </a:cxn>
                <a:cxn ang="0">
                  <a:pos x="126" y="311"/>
                </a:cxn>
                <a:cxn ang="0">
                  <a:pos x="183" y="277"/>
                </a:cxn>
                <a:cxn ang="0">
                  <a:pos x="254" y="262"/>
                </a:cxn>
                <a:cxn ang="0">
                  <a:pos x="321" y="239"/>
                </a:cxn>
                <a:cxn ang="0">
                  <a:pos x="375" y="197"/>
                </a:cxn>
                <a:cxn ang="0">
                  <a:pos x="304" y="173"/>
                </a:cxn>
                <a:cxn ang="0">
                  <a:pos x="227" y="183"/>
                </a:cxn>
                <a:cxn ang="0">
                  <a:pos x="147" y="210"/>
                </a:cxn>
                <a:cxn ang="0">
                  <a:pos x="74" y="239"/>
                </a:cxn>
                <a:cxn ang="0">
                  <a:pos x="90" y="219"/>
                </a:cxn>
                <a:cxn ang="0">
                  <a:pos x="100" y="188"/>
                </a:cxn>
                <a:cxn ang="0">
                  <a:pos x="103" y="153"/>
                </a:cxn>
                <a:cxn ang="0">
                  <a:pos x="104" y="125"/>
                </a:cxn>
                <a:cxn ang="0">
                  <a:pos x="76" y="104"/>
                </a:cxn>
                <a:cxn ang="0">
                  <a:pos x="40" y="101"/>
                </a:cxn>
                <a:cxn ang="0">
                  <a:pos x="9" y="104"/>
                </a:cxn>
                <a:cxn ang="0">
                  <a:pos x="26" y="93"/>
                </a:cxn>
                <a:cxn ang="0">
                  <a:pos x="85" y="80"/>
                </a:cxn>
                <a:cxn ang="0">
                  <a:pos x="141" y="65"/>
                </a:cxn>
                <a:cxn ang="0">
                  <a:pos x="173" y="29"/>
                </a:cxn>
                <a:cxn ang="0">
                  <a:pos x="197" y="0"/>
                </a:cxn>
              </a:cxnLst>
              <a:rect l="0" t="0" r="r" b="b"/>
              <a:pathLst>
                <a:path w="737" h="311">
                  <a:moveTo>
                    <a:pt x="197" y="0"/>
                  </a:moveTo>
                  <a:lnTo>
                    <a:pt x="190" y="7"/>
                  </a:lnTo>
                  <a:lnTo>
                    <a:pt x="187" y="15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218" y="42"/>
                  </a:lnTo>
                  <a:lnTo>
                    <a:pt x="252" y="50"/>
                  </a:lnTo>
                  <a:lnTo>
                    <a:pt x="286" y="55"/>
                  </a:lnTo>
                  <a:lnTo>
                    <a:pt x="322" y="56"/>
                  </a:lnTo>
                  <a:lnTo>
                    <a:pt x="356" y="55"/>
                  </a:lnTo>
                  <a:lnTo>
                    <a:pt x="391" y="53"/>
                  </a:lnTo>
                  <a:lnTo>
                    <a:pt x="424" y="52"/>
                  </a:lnTo>
                  <a:lnTo>
                    <a:pt x="458" y="52"/>
                  </a:lnTo>
                  <a:lnTo>
                    <a:pt x="422" y="63"/>
                  </a:lnTo>
                  <a:lnTo>
                    <a:pt x="386" y="70"/>
                  </a:lnTo>
                  <a:lnTo>
                    <a:pt x="348" y="73"/>
                  </a:lnTo>
                  <a:lnTo>
                    <a:pt x="310" y="77"/>
                  </a:lnTo>
                  <a:lnTo>
                    <a:pt x="272" y="81"/>
                  </a:lnTo>
                  <a:lnTo>
                    <a:pt x="238" y="91"/>
                  </a:lnTo>
                  <a:lnTo>
                    <a:pt x="209" y="108"/>
                  </a:lnTo>
                  <a:lnTo>
                    <a:pt x="187" y="135"/>
                  </a:lnTo>
                  <a:lnTo>
                    <a:pt x="223" y="143"/>
                  </a:lnTo>
                  <a:lnTo>
                    <a:pt x="263" y="145"/>
                  </a:lnTo>
                  <a:lnTo>
                    <a:pt x="304" y="141"/>
                  </a:lnTo>
                  <a:lnTo>
                    <a:pt x="348" y="136"/>
                  </a:lnTo>
                  <a:lnTo>
                    <a:pt x="389" y="132"/>
                  </a:lnTo>
                  <a:lnTo>
                    <a:pt x="431" y="135"/>
                  </a:lnTo>
                  <a:lnTo>
                    <a:pt x="472" y="149"/>
                  </a:lnTo>
                  <a:lnTo>
                    <a:pt x="510" y="177"/>
                  </a:lnTo>
                  <a:lnTo>
                    <a:pt x="633" y="177"/>
                  </a:lnTo>
                  <a:lnTo>
                    <a:pt x="608" y="177"/>
                  </a:lnTo>
                  <a:lnTo>
                    <a:pt x="580" y="176"/>
                  </a:lnTo>
                  <a:lnTo>
                    <a:pt x="552" y="172"/>
                  </a:lnTo>
                  <a:lnTo>
                    <a:pt x="524" y="170"/>
                  </a:lnTo>
                  <a:lnTo>
                    <a:pt x="497" y="170"/>
                  </a:lnTo>
                  <a:lnTo>
                    <a:pt x="474" y="177"/>
                  </a:lnTo>
                  <a:lnTo>
                    <a:pt x="456" y="191"/>
                  </a:lnTo>
                  <a:lnTo>
                    <a:pt x="446" y="218"/>
                  </a:lnTo>
                  <a:lnTo>
                    <a:pt x="480" y="228"/>
                  </a:lnTo>
                  <a:lnTo>
                    <a:pt x="515" y="236"/>
                  </a:lnTo>
                  <a:lnTo>
                    <a:pt x="550" y="243"/>
                  </a:lnTo>
                  <a:lnTo>
                    <a:pt x="587" y="252"/>
                  </a:lnTo>
                  <a:lnTo>
                    <a:pt x="624" y="256"/>
                  </a:lnTo>
                  <a:lnTo>
                    <a:pt x="660" y="260"/>
                  </a:lnTo>
                  <a:lnTo>
                    <a:pt x="698" y="264"/>
                  </a:lnTo>
                  <a:lnTo>
                    <a:pt x="737" y="270"/>
                  </a:lnTo>
                  <a:lnTo>
                    <a:pt x="661" y="270"/>
                  </a:lnTo>
                  <a:lnTo>
                    <a:pt x="586" y="270"/>
                  </a:lnTo>
                  <a:lnTo>
                    <a:pt x="508" y="270"/>
                  </a:lnTo>
                  <a:lnTo>
                    <a:pt x="431" y="274"/>
                  </a:lnTo>
                  <a:lnTo>
                    <a:pt x="352" y="279"/>
                  </a:lnTo>
                  <a:lnTo>
                    <a:pt x="276" y="286"/>
                  </a:lnTo>
                  <a:lnTo>
                    <a:pt x="199" y="295"/>
                  </a:lnTo>
                  <a:lnTo>
                    <a:pt x="126" y="311"/>
                  </a:lnTo>
                  <a:lnTo>
                    <a:pt x="151" y="291"/>
                  </a:lnTo>
                  <a:lnTo>
                    <a:pt x="183" y="277"/>
                  </a:lnTo>
                  <a:lnTo>
                    <a:pt x="217" y="267"/>
                  </a:lnTo>
                  <a:lnTo>
                    <a:pt x="254" y="262"/>
                  </a:lnTo>
                  <a:lnTo>
                    <a:pt x="287" y="252"/>
                  </a:lnTo>
                  <a:lnTo>
                    <a:pt x="321" y="239"/>
                  </a:lnTo>
                  <a:lnTo>
                    <a:pt x="349" y="222"/>
                  </a:lnTo>
                  <a:lnTo>
                    <a:pt x="375" y="197"/>
                  </a:lnTo>
                  <a:lnTo>
                    <a:pt x="341" y="179"/>
                  </a:lnTo>
                  <a:lnTo>
                    <a:pt x="304" y="173"/>
                  </a:lnTo>
                  <a:lnTo>
                    <a:pt x="265" y="174"/>
                  </a:lnTo>
                  <a:lnTo>
                    <a:pt x="227" y="183"/>
                  </a:lnTo>
                  <a:lnTo>
                    <a:pt x="186" y="194"/>
                  </a:lnTo>
                  <a:lnTo>
                    <a:pt x="147" y="210"/>
                  </a:lnTo>
                  <a:lnTo>
                    <a:pt x="109" y="225"/>
                  </a:lnTo>
                  <a:lnTo>
                    <a:pt x="74" y="239"/>
                  </a:lnTo>
                  <a:lnTo>
                    <a:pt x="82" y="231"/>
                  </a:lnTo>
                  <a:lnTo>
                    <a:pt x="90" y="219"/>
                  </a:lnTo>
                  <a:lnTo>
                    <a:pt x="95" y="204"/>
                  </a:lnTo>
                  <a:lnTo>
                    <a:pt x="100" y="188"/>
                  </a:lnTo>
                  <a:lnTo>
                    <a:pt x="102" y="170"/>
                  </a:lnTo>
                  <a:lnTo>
                    <a:pt x="103" y="153"/>
                  </a:lnTo>
                  <a:lnTo>
                    <a:pt x="103" y="136"/>
                  </a:lnTo>
                  <a:lnTo>
                    <a:pt x="104" y="125"/>
                  </a:lnTo>
                  <a:lnTo>
                    <a:pt x="92" y="111"/>
                  </a:lnTo>
                  <a:lnTo>
                    <a:pt x="76" y="104"/>
                  </a:lnTo>
                  <a:lnTo>
                    <a:pt x="58" y="101"/>
                  </a:lnTo>
                  <a:lnTo>
                    <a:pt x="40" y="101"/>
                  </a:lnTo>
                  <a:lnTo>
                    <a:pt x="21" y="101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26" y="93"/>
                  </a:lnTo>
                  <a:lnTo>
                    <a:pt x="55" y="87"/>
                  </a:lnTo>
                  <a:lnTo>
                    <a:pt x="85" y="80"/>
                  </a:lnTo>
                  <a:lnTo>
                    <a:pt x="116" y="74"/>
                  </a:lnTo>
                  <a:lnTo>
                    <a:pt x="141" y="65"/>
                  </a:lnTo>
                  <a:lnTo>
                    <a:pt x="162" y="50"/>
                  </a:lnTo>
                  <a:lnTo>
                    <a:pt x="173" y="29"/>
                  </a:lnTo>
                  <a:lnTo>
                    <a:pt x="178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81"/>
            <p:cNvSpPr>
              <a:spLocks noChangeAspect="1"/>
            </p:cNvSpPr>
            <p:nvPr/>
          </p:nvSpPr>
          <p:spPr bwMode="auto">
            <a:xfrm>
              <a:off x="2060" y="944"/>
              <a:ext cx="1140" cy="1801"/>
            </a:xfrm>
            <a:custGeom>
              <a:avLst/>
              <a:gdLst/>
              <a:ahLst/>
              <a:cxnLst>
                <a:cxn ang="0">
                  <a:pos x="1599" y="23"/>
                </a:cxn>
                <a:cxn ang="0">
                  <a:pos x="1609" y="56"/>
                </a:cxn>
                <a:cxn ang="0">
                  <a:pos x="1576" y="55"/>
                </a:cxn>
                <a:cxn ang="0">
                  <a:pos x="1540" y="102"/>
                </a:cxn>
                <a:cxn ang="0">
                  <a:pos x="1513" y="145"/>
                </a:cxn>
                <a:cxn ang="0">
                  <a:pos x="1619" y="158"/>
                </a:cxn>
                <a:cxn ang="0">
                  <a:pos x="1854" y="111"/>
                </a:cxn>
                <a:cxn ang="0">
                  <a:pos x="2095" y="94"/>
                </a:cxn>
                <a:cxn ang="0">
                  <a:pos x="2100" y="135"/>
                </a:cxn>
                <a:cxn ang="0">
                  <a:pos x="1973" y="175"/>
                </a:cxn>
                <a:cxn ang="0">
                  <a:pos x="1877" y="252"/>
                </a:cxn>
                <a:cxn ang="0">
                  <a:pos x="1931" y="265"/>
                </a:cxn>
                <a:cxn ang="0">
                  <a:pos x="1997" y="255"/>
                </a:cxn>
                <a:cxn ang="0">
                  <a:pos x="2072" y="235"/>
                </a:cxn>
                <a:cxn ang="0">
                  <a:pos x="2176" y="221"/>
                </a:cxn>
                <a:cxn ang="0">
                  <a:pos x="2287" y="223"/>
                </a:cxn>
                <a:cxn ang="0">
                  <a:pos x="2298" y="228"/>
                </a:cxn>
                <a:cxn ang="0">
                  <a:pos x="2261" y="239"/>
                </a:cxn>
                <a:cxn ang="0">
                  <a:pos x="2240" y="273"/>
                </a:cxn>
                <a:cxn ang="0">
                  <a:pos x="2441" y="280"/>
                </a:cxn>
                <a:cxn ang="0">
                  <a:pos x="2672" y="275"/>
                </a:cxn>
                <a:cxn ang="0">
                  <a:pos x="2894" y="304"/>
                </a:cxn>
                <a:cxn ang="0">
                  <a:pos x="2896" y="335"/>
                </a:cxn>
                <a:cxn ang="0">
                  <a:pos x="2918" y="349"/>
                </a:cxn>
                <a:cxn ang="0">
                  <a:pos x="2966" y="356"/>
                </a:cxn>
                <a:cxn ang="0">
                  <a:pos x="2982" y="489"/>
                </a:cxn>
                <a:cxn ang="0">
                  <a:pos x="3031" y="607"/>
                </a:cxn>
                <a:cxn ang="0">
                  <a:pos x="3098" y="928"/>
                </a:cxn>
                <a:cxn ang="0">
                  <a:pos x="3081" y="1666"/>
                </a:cxn>
                <a:cxn ang="0">
                  <a:pos x="2980" y="2406"/>
                </a:cxn>
                <a:cxn ang="0">
                  <a:pos x="2896" y="2847"/>
                </a:cxn>
                <a:cxn ang="0">
                  <a:pos x="2816" y="3147"/>
                </a:cxn>
                <a:cxn ang="0">
                  <a:pos x="2738" y="3451"/>
                </a:cxn>
                <a:cxn ang="0">
                  <a:pos x="2375" y="4114"/>
                </a:cxn>
                <a:cxn ang="0">
                  <a:pos x="1852" y="4671"/>
                </a:cxn>
                <a:cxn ang="0">
                  <a:pos x="1261" y="4918"/>
                </a:cxn>
                <a:cxn ang="0">
                  <a:pos x="886" y="4842"/>
                </a:cxn>
                <a:cxn ang="0">
                  <a:pos x="562" y="4624"/>
                </a:cxn>
                <a:cxn ang="0">
                  <a:pos x="268" y="4228"/>
                </a:cxn>
                <a:cxn ang="0">
                  <a:pos x="111" y="3720"/>
                </a:cxn>
                <a:cxn ang="0">
                  <a:pos x="11" y="3192"/>
                </a:cxn>
                <a:cxn ang="0">
                  <a:pos x="0" y="2852"/>
                </a:cxn>
                <a:cxn ang="0">
                  <a:pos x="33" y="2533"/>
                </a:cxn>
                <a:cxn ang="0">
                  <a:pos x="101" y="2184"/>
                </a:cxn>
                <a:cxn ang="0">
                  <a:pos x="170" y="1778"/>
                </a:cxn>
                <a:cxn ang="0">
                  <a:pos x="267" y="1371"/>
                </a:cxn>
                <a:cxn ang="0">
                  <a:pos x="372" y="995"/>
                </a:cxn>
                <a:cxn ang="0">
                  <a:pos x="475" y="627"/>
                </a:cxn>
                <a:cxn ang="0">
                  <a:pos x="654" y="304"/>
                </a:cxn>
                <a:cxn ang="0">
                  <a:pos x="737" y="259"/>
                </a:cxn>
                <a:cxn ang="0">
                  <a:pos x="818" y="217"/>
                </a:cxn>
                <a:cxn ang="0">
                  <a:pos x="921" y="192"/>
                </a:cxn>
                <a:cxn ang="0">
                  <a:pos x="1055" y="113"/>
                </a:cxn>
                <a:cxn ang="0">
                  <a:pos x="1197" y="83"/>
                </a:cxn>
                <a:cxn ang="0">
                  <a:pos x="1329" y="54"/>
                </a:cxn>
                <a:cxn ang="0">
                  <a:pos x="1461" y="11"/>
                </a:cxn>
                <a:cxn ang="0">
                  <a:pos x="1607" y="3"/>
                </a:cxn>
              </a:cxnLst>
              <a:rect l="0" t="0" r="r" b="b"/>
              <a:pathLst>
                <a:path w="3111" h="4918">
                  <a:moveTo>
                    <a:pt x="1607" y="3"/>
                  </a:moveTo>
                  <a:lnTo>
                    <a:pt x="1599" y="11"/>
                  </a:lnTo>
                  <a:lnTo>
                    <a:pt x="1599" y="23"/>
                  </a:lnTo>
                  <a:lnTo>
                    <a:pt x="1602" y="35"/>
                  </a:lnTo>
                  <a:lnTo>
                    <a:pt x="1607" y="48"/>
                  </a:lnTo>
                  <a:lnTo>
                    <a:pt x="1609" y="56"/>
                  </a:lnTo>
                  <a:lnTo>
                    <a:pt x="1607" y="62"/>
                  </a:lnTo>
                  <a:lnTo>
                    <a:pt x="1596" y="61"/>
                  </a:lnTo>
                  <a:lnTo>
                    <a:pt x="1576" y="55"/>
                  </a:lnTo>
                  <a:lnTo>
                    <a:pt x="1568" y="72"/>
                  </a:lnTo>
                  <a:lnTo>
                    <a:pt x="1555" y="87"/>
                  </a:lnTo>
                  <a:lnTo>
                    <a:pt x="1540" y="102"/>
                  </a:lnTo>
                  <a:lnTo>
                    <a:pt x="1526" y="117"/>
                  </a:lnTo>
                  <a:lnTo>
                    <a:pt x="1515" y="130"/>
                  </a:lnTo>
                  <a:lnTo>
                    <a:pt x="1513" y="145"/>
                  </a:lnTo>
                  <a:lnTo>
                    <a:pt x="1522" y="161"/>
                  </a:lnTo>
                  <a:lnTo>
                    <a:pt x="1545" y="180"/>
                  </a:lnTo>
                  <a:lnTo>
                    <a:pt x="1619" y="158"/>
                  </a:lnTo>
                  <a:lnTo>
                    <a:pt x="1696" y="140"/>
                  </a:lnTo>
                  <a:lnTo>
                    <a:pt x="1773" y="123"/>
                  </a:lnTo>
                  <a:lnTo>
                    <a:pt x="1854" y="111"/>
                  </a:lnTo>
                  <a:lnTo>
                    <a:pt x="1934" y="102"/>
                  </a:lnTo>
                  <a:lnTo>
                    <a:pt x="2014" y="96"/>
                  </a:lnTo>
                  <a:lnTo>
                    <a:pt x="2095" y="94"/>
                  </a:lnTo>
                  <a:lnTo>
                    <a:pt x="2178" y="97"/>
                  </a:lnTo>
                  <a:lnTo>
                    <a:pt x="2140" y="118"/>
                  </a:lnTo>
                  <a:lnTo>
                    <a:pt x="2100" y="135"/>
                  </a:lnTo>
                  <a:lnTo>
                    <a:pt x="2057" y="148"/>
                  </a:lnTo>
                  <a:lnTo>
                    <a:pt x="2015" y="162"/>
                  </a:lnTo>
                  <a:lnTo>
                    <a:pt x="1973" y="175"/>
                  </a:lnTo>
                  <a:lnTo>
                    <a:pt x="1937" y="193"/>
                  </a:lnTo>
                  <a:lnTo>
                    <a:pt x="1903" y="217"/>
                  </a:lnTo>
                  <a:lnTo>
                    <a:pt x="1877" y="252"/>
                  </a:lnTo>
                  <a:lnTo>
                    <a:pt x="1893" y="261"/>
                  </a:lnTo>
                  <a:lnTo>
                    <a:pt x="1911" y="265"/>
                  </a:lnTo>
                  <a:lnTo>
                    <a:pt x="1931" y="265"/>
                  </a:lnTo>
                  <a:lnTo>
                    <a:pt x="1952" y="263"/>
                  </a:lnTo>
                  <a:lnTo>
                    <a:pt x="1973" y="259"/>
                  </a:lnTo>
                  <a:lnTo>
                    <a:pt x="1997" y="255"/>
                  </a:lnTo>
                  <a:lnTo>
                    <a:pt x="2020" y="252"/>
                  </a:lnTo>
                  <a:lnTo>
                    <a:pt x="2043" y="252"/>
                  </a:lnTo>
                  <a:lnTo>
                    <a:pt x="2072" y="235"/>
                  </a:lnTo>
                  <a:lnTo>
                    <a:pt x="2104" y="227"/>
                  </a:lnTo>
                  <a:lnTo>
                    <a:pt x="2138" y="221"/>
                  </a:lnTo>
                  <a:lnTo>
                    <a:pt x="2176" y="221"/>
                  </a:lnTo>
                  <a:lnTo>
                    <a:pt x="2212" y="221"/>
                  </a:lnTo>
                  <a:lnTo>
                    <a:pt x="2250" y="223"/>
                  </a:lnTo>
                  <a:lnTo>
                    <a:pt x="2287" y="223"/>
                  </a:lnTo>
                  <a:lnTo>
                    <a:pt x="2323" y="221"/>
                  </a:lnTo>
                  <a:lnTo>
                    <a:pt x="2311" y="224"/>
                  </a:lnTo>
                  <a:lnTo>
                    <a:pt x="2298" y="228"/>
                  </a:lnTo>
                  <a:lnTo>
                    <a:pt x="2285" y="231"/>
                  </a:lnTo>
                  <a:lnTo>
                    <a:pt x="2274" y="235"/>
                  </a:lnTo>
                  <a:lnTo>
                    <a:pt x="2261" y="239"/>
                  </a:lnTo>
                  <a:lnTo>
                    <a:pt x="2253" y="248"/>
                  </a:lnTo>
                  <a:lnTo>
                    <a:pt x="2245" y="258"/>
                  </a:lnTo>
                  <a:lnTo>
                    <a:pt x="2240" y="273"/>
                  </a:lnTo>
                  <a:lnTo>
                    <a:pt x="2292" y="304"/>
                  </a:lnTo>
                  <a:lnTo>
                    <a:pt x="2366" y="290"/>
                  </a:lnTo>
                  <a:lnTo>
                    <a:pt x="2441" y="280"/>
                  </a:lnTo>
                  <a:lnTo>
                    <a:pt x="2519" y="275"/>
                  </a:lnTo>
                  <a:lnTo>
                    <a:pt x="2596" y="273"/>
                  </a:lnTo>
                  <a:lnTo>
                    <a:pt x="2672" y="275"/>
                  </a:lnTo>
                  <a:lnTo>
                    <a:pt x="2748" y="280"/>
                  </a:lnTo>
                  <a:lnTo>
                    <a:pt x="2821" y="290"/>
                  </a:lnTo>
                  <a:lnTo>
                    <a:pt x="2894" y="304"/>
                  </a:lnTo>
                  <a:lnTo>
                    <a:pt x="2890" y="317"/>
                  </a:lnTo>
                  <a:lnTo>
                    <a:pt x="2892" y="328"/>
                  </a:lnTo>
                  <a:lnTo>
                    <a:pt x="2896" y="335"/>
                  </a:lnTo>
                  <a:lnTo>
                    <a:pt x="2903" y="342"/>
                  </a:lnTo>
                  <a:lnTo>
                    <a:pt x="2910" y="345"/>
                  </a:lnTo>
                  <a:lnTo>
                    <a:pt x="2918" y="349"/>
                  </a:lnTo>
                  <a:lnTo>
                    <a:pt x="2927" y="352"/>
                  </a:lnTo>
                  <a:lnTo>
                    <a:pt x="2935" y="356"/>
                  </a:lnTo>
                  <a:lnTo>
                    <a:pt x="2966" y="356"/>
                  </a:lnTo>
                  <a:lnTo>
                    <a:pt x="2965" y="404"/>
                  </a:lnTo>
                  <a:lnTo>
                    <a:pt x="2970" y="448"/>
                  </a:lnTo>
                  <a:lnTo>
                    <a:pt x="2982" y="489"/>
                  </a:lnTo>
                  <a:lnTo>
                    <a:pt x="2997" y="529"/>
                  </a:lnTo>
                  <a:lnTo>
                    <a:pt x="3013" y="568"/>
                  </a:lnTo>
                  <a:lnTo>
                    <a:pt x="3031" y="607"/>
                  </a:lnTo>
                  <a:lnTo>
                    <a:pt x="3046" y="645"/>
                  </a:lnTo>
                  <a:lnTo>
                    <a:pt x="3060" y="689"/>
                  </a:lnTo>
                  <a:lnTo>
                    <a:pt x="3098" y="928"/>
                  </a:lnTo>
                  <a:lnTo>
                    <a:pt x="3111" y="1171"/>
                  </a:lnTo>
                  <a:lnTo>
                    <a:pt x="3103" y="1416"/>
                  </a:lnTo>
                  <a:lnTo>
                    <a:pt x="3081" y="1666"/>
                  </a:lnTo>
                  <a:lnTo>
                    <a:pt x="3048" y="1913"/>
                  </a:lnTo>
                  <a:lnTo>
                    <a:pt x="3014" y="2161"/>
                  </a:lnTo>
                  <a:lnTo>
                    <a:pt x="2980" y="2406"/>
                  </a:lnTo>
                  <a:lnTo>
                    <a:pt x="2956" y="2651"/>
                  </a:lnTo>
                  <a:lnTo>
                    <a:pt x="2925" y="2748"/>
                  </a:lnTo>
                  <a:lnTo>
                    <a:pt x="2896" y="2847"/>
                  </a:lnTo>
                  <a:lnTo>
                    <a:pt x="2868" y="2945"/>
                  </a:lnTo>
                  <a:lnTo>
                    <a:pt x="2842" y="3047"/>
                  </a:lnTo>
                  <a:lnTo>
                    <a:pt x="2816" y="3147"/>
                  </a:lnTo>
                  <a:lnTo>
                    <a:pt x="2790" y="3248"/>
                  </a:lnTo>
                  <a:lnTo>
                    <a:pt x="2764" y="3349"/>
                  </a:lnTo>
                  <a:lnTo>
                    <a:pt x="2738" y="3451"/>
                  </a:lnTo>
                  <a:lnTo>
                    <a:pt x="2633" y="3673"/>
                  </a:lnTo>
                  <a:lnTo>
                    <a:pt x="2513" y="3897"/>
                  </a:lnTo>
                  <a:lnTo>
                    <a:pt x="2375" y="4114"/>
                  </a:lnTo>
                  <a:lnTo>
                    <a:pt x="2221" y="4321"/>
                  </a:lnTo>
                  <a:lnTo>
                    <a:pt x="2046" y="4507"/>
                  </a:lnTo>
                  <a:lnTo>
                    <a:pt x="1852" y="4671"/>
                  </a:lnTo>
                  <a:lnTo>
                    <a:pt x="1637" y="4805"/>
                  </a:lnTo>
                  <a:lnTo>
                    <a:pt x="1401" y="4904"/>
                  </a:lnTo>
                  <a:lnTo>
                    <a:pt x="1261" y="4918"/>
                  </a:lnTo>
                  <a:lnTo>
                    <a:pt x="1131" y="4912"/>
                  </a:lnTo>
                  <a:lnTo>
                    <a:pt x="1004" y="4885"/>
                  </a:lnTo>
                  <a:lnTo>
                    <a:pt x="886" y="4842"/>
                  </a:lnTo>
                  <a:lnTo>
                    <a:pt x="772" y="4781"/>
                  </a:lnTo>
                  <a:lnTo>
                    <a:pt x="664" y="4708"/>
                  </a:lnTo>
                  <a:lnTo>
                    <a:pt x="562" y="4624"/>
                  </a:lnTo>
                  <a:lnTo>
                    <a:pt x="467" y="4531"/>
                  </a:lnTo>
                  <a:lnTo>
                    <a:pt x="354" y="4383"/>
                  </a:lnTo>
                  <a:lnTo>
                    <a:pt x="268" y="4228"/>
                  </a:lnTo>
                  <a:lnTo>
                    <a:pt x="202" y="4063"/>
                  </a:lnTo>
                  <a:lnTo>
                    <a:pt x="152" y="3894"/>
                  </a:lnTo>
                  <a:lnTo>
                    <a:pt x="111" y="3720"/>
                  </a:lnTo>
                  <a:lnTo>
                    <a:pt x="77" y="3544"/>
                  </a:lnTo>
                  <a:lnTo>
                    <a:pt x="45" y="3366"/>
                  </a:lnTo>
                  <a:lnTo>
                    <a:pt x="11" y="3192"/>
                  </a:lnTo>
                  <a:lnTo>
                    <a:pt x="2" y="3075"/>
                  </a:lnTo>
                  <a:lnTo>
                    <a:pt x="0" y="2964"/>
                  </a:lnTo>
                  <a:lnTo>
                    <a:pt x="0" y="2852"/>
                  </a:lnTo>
                  <a:lnTo>
                    <a:pt x="5" y="2747"/>
                  </a:lnTo>
                  <a:lnTo>
                    <a:pt x="15" y="2640"/>
                  </a:lnTo>
                  <a:lnTo>
                    <a:pt x="33" y="2533"/>
                  </a:lnTo>
                  <a:lnTo>
                    <a:pt x="59" y="2426"/>
                  </a:lnTo>
                  <a:lnTo>
                    <a:pt x="94" y="2319"/>
                  </a:lnTo>
                  <a:lnTo>
                    <a:pt x="101" y="2184"/>
                  </a:lnTo>
                  <a:lnTo>
                    <a:pt x="118" y="2050"/>
                  </a:lnTo>
                  <a:lnTo>
                    <a:pt x="140" y="1913"/>
                  </a:lnTo>
                  <a:lnTo>
                    <a:pt x="170" y="1778"/>
                  </a:lnTo>
                  <a:lnTo>
                    <a:pt x="199" y="1642"/>
                  </a:lnTo>
                  <a:lnTo>
                    <a:pt x="233" y="1507"/>
                  </a:lnTo>
                  <a:lnTo>
                    <a:pt x="267" y="1371"/>
                  </a:lnTo>
                  <a:lnTo>
                    <a:pt x="301" y="1239"/>
                  </a:lnTo>
                  <a:lnTo>
                    <a:pt x="339" y="1118"/>
                  </a:lnTo>
                  <a:lnTo>
                    <a:pt x="372" y="995"/>
                  </a:lnTo>
                  <a:lnTo>
                    <a:pt x="403" y="870"/>
                  </a:lnTo>
                  <a:lnTo>
                    <a:pt x="437" y="748"/>
                  </a:lnTo>
                  <a:lnTo>
                    <a:pt x="475" y="627"/>
                  </a:lnTo>
                  <a:lnTo>
                    <a:pt x="521" y="511"/>
                  </a:lnTo>
                  <a:lnTo>
                    <a:pt x="579" y="401"/>
                  </a:lnTo>
                  <a:lnTo>
                    <a:pt x="654" y="304"/>
                  </a:lnTo>
                  <a:lnTo>
                    <a:pt x="682" y="293"/>
                  </a:lnTo>
                  <a:lnTo>
                    <a:pt x="710" y="277"/>
                  </a:lnTo>
                  <a:lnTo>
                    <a:pt x="737" y="259"/>
                  </a:lnTo>
                  <a:lnTo>
                    <a:pt x="763" y="244"/>
                  </a:lnTo>
                  <a:lnTo>
                    <a:pt x="789" y="228"/>
                  </a:lnTo>
                  <a:lnTo>
                    <a:pt x="818" y="217"/>
                  </a:lnTo>
                  <a:lnTo>
                    <a:pt x="848" y="214"/>
                  </a:lnTo>
                  <a:lnTo>
                    <a:pt x="882" y="221"/>
                  </a:lnTo>
                  <a:lnTo>
                    <a:pt x="921" y="192"/>
                  </a:lnTo>
                  <a:lnTo>
                    <a:pt x="963" y="163"/>
                  </a:lnTo>
                  <a:lnTo>
                    <a:pt x="1008" y="135"/>
                  </a:lnTo>
                  <a:lnTo>
                    <a:pt x="1055" y="113"/>
                  </a:lnTo>
                  <a:lnTo>
                    <a:pt x="1101" y="93"/>
                  </a:lnTo>
                  <a:lnTo>
                    <a:pt x="1149" y="83"/>
                  </a:lnTo>
                  <a:lnTo>
                    <a:pt x="1197" y="83"/>
                  </a:lnTo>
                  <a:lnTo>
                    <a:pt x="1244" y="97"/>
                  </a:lnTo>
                  <a:lnTo>
                    <a:pt x="1287" y="73"/>
                  </a:lnTo>
                  <a:lnTo>
                    <a:pt x="1329" y="54"/>
                  </a:lnTo>
                  <a:lnTo>
                    <a:pt x="1372" y="35"/>
                  </a:lnTo>
                  <a:lnTo>
                    <a:pt x="1417" y="23"/>
                  </a:lnTo>
                  <a:lnTo>
                    <a:pt x="1461" y="11"/>
                  </a:lnTo>
                  <a:lnTo>
                    <a:pt x="1509" y="4"/>
                  </a:lnTo>
                  <a:lnTo>
                    <a:pt x="1557" y="0"/>
                  </a:lnTo>
                  <a:lnTo>
                    <a:pt x="1607" y="3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82"/>
            <p:cNvSpPr>
              <a:spLocks noChangeAspect="1"/>
            </p:cNvSpPr>
            <p:nvPr/>
          </p:nvSpPr>
          <p:spPr bwMode="auto">
            <a:xfrm>
              <a:off x="3007" y="995"/>
              <a:ext cx="2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0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83"/>
            <p:cNvSpPr>
              <a:spLocks noChangeAspect="1"/>
            </p:cNvSpPr>
            <p:nvPr/>
          </p:nvSpPr>
          <p:spPr bwMode="auto">
            <a:xfrm rot="4815893">
              <a:off x="2479" y="1056"/>
              <a:ext cx="179" cy="208"/>
            </a:xfrm>
            <a:custGeom>
              <a:avLst/>
              <a:gdLst/>
              <a:ahLst/>
              <a:cxnLst>
                <a:cxn ang="0">
                  <a:pos x="488" y="70"/>
                </a:cxn>
                <a:cxn ang="0">
                  <a:pos x="475" y="75"/>
                </a:cxn>
                <a:cxn ang="0">
                  <a:pos x="464" y="82"/>
                </a:cxn>
                <a:cxn ang="0">
                  <a:pos x="451" y="90"/>
                </a:cxn>
                <a:cxn ang="0">
                  <a:pos x="440" y="99"/>
                </a:cxn>
                <a:cxn ang="0">
                  <a:pos x="427" y="106"/>
                </a:cxn>
                <a:cxn ang="0">
                  <a:pos x="416" y="111"/>
                </a:cxn>
                <a:cxn ang="0">
                  <a:pos x="405" y="113"/>
                </a:cxn>
                <a:cxn ang="0">
                  <a:pos x="393" y="113"/>
                </a:cxn>
                <a:cxn ang="0">
                  <a:pos x="347" y="165"/>
                </a:cxn>
                <a:cxn ang="0">
                  <a:pos x="302" y="213"/>
                </a:cxn>
                <a:cxn ang="0">
                  <a:pos x="256" y="256"/>
                </a:cxn>
                <a:cxn ang="0">
                  <a:pos x="213" y="300"/>
                </a:cxn>
                <a:cxn ang="0">
                  <a:pos x="173" y="344"/>
                </a:cxn>
                <a:cxn ang="0">
                  <a:pos x="140" y="396"/>
                </a:cxn>
                <a:cxn ang="0">
                  <a:pos x="116" y="455"/>
                </a:cxn>
                <a:cxn ang="0">
                  <a:pos x="104" y="528"/>
                </a:cxn>
                <a:cxn ang="0">
                  <a:pos x="104" y="569"/>
                </a:cxn>
                <a:cxn ang="0">
                  <a:pos x="0" y="569"/>
                </a:cxn>
                <a:cxn ang="0">
                  <a:pos x="1" y="534"/>
                </a:cxn>
                <a:cxn ang="0">
                  <a:pos x="9" y="500"/>
                </a:cxn>
                <a:cxn ang="0">
                  <a:pos x="19" y="466"/>
                </a:cxn>
                <a:cxn ang="0">
                  <a:pos x="35" y="434"/>
                </a:cxn>
                <a:cxn ang="0">
                  <a:pos x="50" y="400"/>
                </a:cxn>
                <a:cxn ang="0">
                  <a:pos x="69" y="366"/>
                </a:cxn>
                <a:cxn ang="0">
                  <a:pos x="85" y="332"/>
                </a:cxn>
                <a:cxn ang="0">
                  <a:pos x="104" y="298"/>
                </a:cxn>
                <a:cxn ang="0">
                  <a:pos x="125" y="265"/>
                </a:cxn>
                <a:cxn ang="0">
                  <a:pos x="146" y="229"/>
                </a:cxn>
                <a:cxn ang="0">
                  <a:pos x="166" y="193"/>
                </a:cxn>
                <a:cxn ang="0">
                  <a:pos x="187" y="158"/>
                </a:cxn>
                <a:cxn ang="0">
                  <a:pos x="208" y="120"/>
                </a:cxn>
                <a:cxn ang="0">
                  <a:pos x="229" y="84"/>
                </a:cxn>
                <a:cxn ang="0">
                  <a:pos x="253" y="49"/>
                </a:cxn>
                <a:cxn ang="0">
                  <a:pos x="280" y="18"/>
                </a:cxn>
                <a:cxn ang="0">
                  <a:pos x="303" y="10"/>
                </a:cxn>
                <a:cxn ang="0">
                  <a:pos x="333" y="4"/>
                </a:cxn>
                <a:cxn ang="0">
                  <a:pos x="362" y="0"/>
                </a:cxn>
                <a:cxn ang="0">
                  <a:pos x="395" y="1"/>
                </a:cxn>
                <a:cxn ang="0">
                  <a:pos x="423" y="6"/>
                </a:cxn>
                <a:cxn ang="0">
                  <a:pos x="450" y="20"/>
                </a:cxn>
                <a:cxn ang="0">
                  <a:pos x="471" y="39"/>
                </a:cxn>
                <a:cxn ang="0">
                  <a:pos x="488" y="70"/>
                </a:cxn>
              </a:cxnLst>
              <a:rect l="0" t="0" r="r" b="b"/>
              <a:pathLst>
                <a:path w="488" h="569">
                  <a:moveTo>
                    <a:pt x="488" y="70"/>
                  </a:moveTo>
                  <a:lnTo>
                    <a:pt x="475" y="75"/>
                  </a:lnTo>
                  <a:lnTo>
                    <a:pt x="464" y="82"/>
                  </a:lnTo>
                  <a:lnTo>
                    <a:pt x="451" y="90"/>
                  </a:lnTo>
                  <a:lnTo>
                    <a:pt x="440" y="99"/>
                  </a:lnTo>
                  <a:lnTo>
                    <a:pt x="427" y="106"/>
                  </a:lnTo>
                  <a:lnTo>
                    <a:pt x="416" y="111"/>
                  </a:lnTo>
                  <a:lnTo>
                    <a:pt x="405" y="113"/>
                  </a:lnTo>
                  <a:lnTo>
                    <a:pt x="393" y="113"/>
                  </a:lnTo>
                  <a:lnTo>
                    <a:pt x="347" y="165"/>
                  </a:lnTo>
                  <a:lnTo>
                    <a:pt x="302" y="213"/>
                  </a:lnTo>
                  <a:lnTo>
                    <a:pt x="256" y="256"/>
                  </a:lnTo>
                  <a:lnTo>
                    <a:pt x="213" y="300"/>
                  </a:lnTo>
                  <a:lnTo>
                    <a:pt x="173" y="344"/>
                  </a:lnTo>
                  <a:lnTo>
                    <a:pt x="140" y="396"/>
                  </a:lnTo>
                  <a:lnTo>
                    <a:pt x="116" y="455"/>
                  </a:lnTo>
                  <a:lnTo>
                    <a:pt x="104" y="528"/>
                  </a:lnTo>
                  <a:lnTo>
                    <a:pt x="104" y="569"/>
                  </a:lnTo>
                  <a:lnTo>
                    <a:pt x="0" y="569"/>
                  </a:lnTo>
                  <a:lnTo>
                    <a:pt x="1" y="534"/>
                  </a:lnTo>
                  <a:lnTo>
                    <a:pt x="9" y="500"/>
                  </a:lnTo>
                  <a:lnTo>
                    <a:pt x="19" y="466"/>
                  </a:lnTo>
                  <a:lnTo>
                    <a:pt x="35" y="434"/>
                  </a:lnTo>
                  <a:lnTo>
                    <a:pt x="50" y="400"/>
                  </a:lnTo>
                  <a:lnTo>
                    <a:pt x="69" y="366"/>
                  </a:lnTo>
                  <a:lnTo>
                    <a:pt x="85" y="332"/>
                  </a:lnTo>
                  <a:lnTo>
                    <a:pt x="104" y="298"/>
                  </a:lnTo>
                  <a:lnTo>
                    <a:pt x="125" y="265"/>
                  </a:lnTo>
                  <a:lnTo>
                    <a:pt x="146" y="229"/>
                  </a:lnTo>
                  <a:lnTo>
                    <a:pt x="166" y="193"/>
                  </a:lnTo>
                  <a:lnTo>
                    <a:pt x="187" y="158"/>
                  </a:lnTo>
                  <a:lnTo>
                    <a:pt x="208" y="120"/>
                  </a:lnTo>
                  <a:lnTo>
                    <a:pt x="229" y="84"/>
                  </a:lnTo>
                  <a:lnTo>
                    <a:pt x="253" y="49"/>
                  </a:lnTo>
                  <a:lnTo>
                    <a:pt x="280" y="18"/>
                  </a:lnTo>
                  <a:lnTo>
                    <a:pt x="303" y="10"/>
                  </a:lnTo>
                  <a:lnTo>
                    <a:pt x="333" y="4"/>
                  </a:lnTo>
                  <a:lnTo>
                    <a:pt x="362" y="0"/>
                  </a:lnTo>
                  <a:lnTo>
                    <a:pt x="395" y="1"/>
                  </a:lnTo>
                  <a:lnTo>
                    <a:pt x="423" y="6"/>
                  </a:lnTo>
                  <a:lnTo>
                    <a:pt x="450" y="20"/>
                  </a:lnTo>
                  <a:lnTo>
                    <a:pt x="471" y="39"/>
                  </a:lnTo>
                  <a:lnTo>
                    <a:pt x="48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84"/>
            <p:cNvSpPr>
              <a:spLocks noChangeAspect="1"/>
            </p:cNvSpPr>
            <p:nvPr/>
          </p:nvSpPr>
          <p:spPr bwMode="auto">
            <a:xfrm rot="-3415759">
              <a:off x="2823" y="1085"/>
              <a:ext cx="182" cy="200"/>
            </a:xfrm>
            <a:custGeom>
              <a:avLst/>
              <a:gdLst/>
              <a:ahLst/>
              <a:cxnLst>
                <a:cxn ang="0">
                  <a:pos x="156" y="61"/>
                </a:cxn>
                <a:cxn ang="0">
                  <a:pos x="180" y="88"/>
                </a:cxn>
                <a:cxn ang="0">
                  <a:pos x="208" y="114"/>
                </a:cxn>
                <a:cxn ang="0">
                  <a:pos x="237" y="136"/>
                </a:cxn>
                <a:cxn ang="0">
                  <a:pos x="263" y="159"/>
                </a:cxn>
                <a:cxn ang="0">
                  <a:pos x="284" y="181"/>
                </a:cxn>
                <a:cxn ang="0">
                  <a:pos x="300" y="208"/>
                </a:cxn>
                <a:cxn ang="0">
                  <a:pos x="305" y="239"/>
                </a:cxn>
                <a:cxn ang="0">
                  <a:pos x="301" y="280"/>
                </a:cxn>
                <a:cxn ang="0">
                  <a:pos x="312" y="306"/>
                </a:cxn>
                <a:cxn ang="0">
                  <a:pos x="325" y="336"/>
                </a:cxn>
                <a:cxn ang="0">
                  <a:pos x="338" y="367"/>
                </a:cxn>
                <a:cxn ang="0">
                  <a:pos x="350" y="398"/>
                </a:cxn>
                <a:cxn ang="0">
                  <a:pos x="357" y="426"/>
                </a:cxn>
                <a:cxn ang="0">
                  <a:pos x="362" y="456"/>
                </a:cxn>
                <a:cxn ang="0">
                  <a:pos x="360" y="482"/>
                </a:cxn>
                <a:cxn ang="0">
                  <a:pos x="353" y="508"/>
                </a:cxn>
                <a:cxn ang="0">
                  <a:pos x="335" y="511"/>
                </a:cxn>
                <a:cxn ang="0">
                  <a:pos x="325" y="509"/>
                </a:cxn>
                <a:cxn ang="0">
                  <a:pos x="318" y="502"/>
                </a:cxn>
                <a:cxn ang="0">
                  <a:pos x="315" y="492"/>
                </a:cxn>
                <a:cxn ang="0">
                  <a:pos x="311" y="480"/>
                </a:cxn>
                <a:cxn ang="0">
                  <a:pos x="310" y="467"/>
                </a:cxn>
                <a:cxn ang="0">
                  <a:pos x="305" y="454"/>
                </a:cxn>
                <a:cxn ang="0">
                  <a:pos x="301" y="446"/>
                </a:cxn>
                <a:cxn ang="0">
                  <a:pos x="282" y="419"/>
                </a:cxn>
                <a:cxn ang="0">
                  <a:pos x="262" y="397"/>
                </a:cxn>
                <a:cxn ang="0">
                  <a:pos x="238" y="375"/>
                </a:cxn>
                <a:cxn ang="0">
                  <a:pos x="217" y="356"/>
                </a:cxn>
                <a:cxn ang="0">
                  <a:pos x="194" y="333"/>
                </a:cxn>
                <a:cxn ang="0">
                  <a:pos x="176" y="311"/>
                </a:cxn>
                <a:cxn ang="0">
                  <a:pos x="162" y="285"/>
                </a:cxn>
                <a:cxn ang="0">
                  <a:pos x="156" y="259"/>
                </a:cxn>
                <a:cxn ang="0">
                  <a:pos x="130" y="256"/>
                </a:cxn>
                <a:cxn ang="0">
                  <a:pos x="116" y="242"/>
                </a:cxn>
                <a:cxn ang="0">
                  <a:pos x="107" y="222"/>
                </a:cxn>
                <a:cxn ang="0">
                  <a:pos x="103" y="199"/>
                </a:cxn>
                <a:cxn ang="0">
                  <a:pos x="96" y="177"/>
                </a:cxn>
                <a:cxn ang="0">
                  <a:pos x="87" y="163"/>
                </a:cxn>
                <a:cxn ang="0">
                  <a:pos x="69" y="157"/>
                </a:cxn>
                <a:cxn ang="0">
                  <a:pos x="42" y="166"/>
                </a:cxn>
                <a:cxn ang="0">
                  <a:pos x="27" y="154"/>
                </a:cxn>
                <a:cxn ang="0">
                  <a:pos x="17" y="142"/>
                </a:cxn>
                <a:cxn ang="0">
                  <a:pos x="9" y="126"/>
                </a:cxn>
                <a:cxn ang="0">
                  <a:pos x="4" y="111"/>
                </a:cxn>
                <a:cxn ang="0">
                  <a:pos x="0" y="91"/>
                </a:cxn>
                <a:cxn ang="0">
                  <a:pos x="0" y="74"/>
                </a:cxn>
                <a:cxn ang="0">
                  <a:pos x="0" y="56"/>
                </a:cxn>
                <a:cxn ang="0">
                  <a:pos x="0" y="40"/>
                </a:cxn>
                <a:cxn ang="0">
                  <a:pos x="42" y="0"/>
                </a:cxn>
                <a:cxn ang="0">
                  <a:pos x="54" y="8"/>
                </a:cxn>
                <a:cxn ang="0">
                  <a:pos x="65" y="21"/>
                </a:cxn>
                <a:cxn ang="0">
                  <a:pos x="78" y="33"/>
                </a:cxn>
                <a:cxn ang="0">
                  <a:pos x="90" y="46"/>
                </a:cxn>
                <a:cxn ang="0">
                  <a:pos x="103" y="56"/>
                </a:cxn>
                <a:cxn ang="0">
                  <a:pos x="120" y="63"/>
                </a:cxn>
                <a:cxn ang="0">
                  <a:pos x="137" y="64"/>
                </a:cxn>
                <a:cxn ang="0">
                  <a:pos x="156" y="61"/>
                </a:cxn>
              </a:cxnLst>
              <a:rect l="0" t="0" r="r" b="b"/>
              <a:pathLst>
                <a:path w="362" h="511">
                  <a:moveTo>
                    <a:pt x="156" y="61"/>
                  </a:moveTo>
                  <a:lnTo>
                    <a:pt x="180" y="88"/>
                  </a:lnTo>
                  <a:lnTo>
                    <a:pt x="208" y="114"/>
                  </a:lnTo>
                  <a:lnTo>
                    <a:pt x="237" y="136"/>
                  </a:lnTo>
                  <a:lnTo>
                    <a:pt x="263" y="159"/>
                  </a:lnTo>
                  <a:lnTo>
                    <a:pt x="284" y="181"/>
                  </a:lnTo>
                  <a:lnTo>
                    <a:pt x="300" y="208"/>
                  </a:lnTo>
                  <a:lnTo>
                    <a:pt x="305" y="239"/>
                  </a:lnTo>
                  <a:lnTo>
                    <a:pt x="301" y="280"/>
                  </a:lnTo>
                  <a:lnTo>
                    <a:pt x="312" y="306"/>
                  </a:lnTo>
                  <a:lnTo>
                    <a:pt x="325" y="336"/>
                  </a:lnTo>
                  <a:lnTo>
                    <a:pt x="338" y="367"/>
                  </a:lnTo>
                  <a:lnTo>
                    <a:pt x="350" y="398"/>
                  </a:lnTo>
                  <a:lnTo>
                    <a:pt x="357" y="426"/>
                  </a:lnTo>
                  <a:lnTo>
                    <a:pt x="362" y="456"/>
                  </a:lnTo>
                  <a:lnTo>
                    <a:pt x="360" y="482"/>
                  </a:lnTo>
                  <a:lnTo>
                    <a:pt x="353" y="508"/>
                  </a:lnTo>
                  <a:lnTo>
                    <a:pt x="335" y="511"/>
                  </a:lnTo>
                  <a:lnTo>
                    <a:pt x="325" y="509"/>
                  </a:lnTo>
                  <a:lnTo>
                    <a:pt x="318" y="502"/>
                  </a:lnTo>
                  <a:lnTo>
                    <a:pt x="315" y="492"/>
                  </a:lnTo>
                  <a:lnTo>
                    <a:pt x="311" y="480"/>
                  </a:lnTo>
                  <a:lnTo>
                    <a:pt x="310" y="467"/>
                  </a:lnTo>
                  <a:lnTo>
                    <a:pt x="305" y="454"/>
                  </a:lnTo>
                  <a:lnTo>
                    <a:pt x="301" y="446"/>
                  </a:lnTo>
                  <a:lnTo>
                    <a:pt x="282" y="419"/>
                  </a:lnTo>
                  <a:lnTo>
                    <a:pt x="262" y="397"/>
                  </a:lnTo>
                  <a:lnTo>
                    <a:pt x="238" y="375"/>
                  </a:lnTo>
                  <a:lnTo>
                    <a:pt x="217" y="356"/>
                  </a:lnTo>
                  <a:lnTo>
                    <a:pt x="194" y="333"/>
                  </a:lnTo>
                  <a:lnTo>
                    <a:pt x="176" y="311"/>
                  </a:lnTo>
                  <a:lnTo>
                    <a:pt x="162" y="285"/>
                  </a:lnTo>
                  <a:lnTo>
                    <a:pt x="156" y="259"/>
                  </a:lnTo>
                  <a:lnTo>
                    <a:pt x="130" y="256"/>
                  </a:lnTo>
                  <a:lnTo>
                    <a:pt x="116" y="242"/>
                  </a:lnTo>
                  <a:lnTo>
                    <a:pt x="107" y="222"/>
                  </a:lnTo>
                  <a:lnTo>
                    <a:pt x="103" y="199"/>
                  </a:lnTo>
                  <a:lnTo>
                    <a:pt x="96" y="177"/>
                  </a:lnTo>
                  <a:lnTo>
                    <a:pt x="87" y="163"/>
                  </a:lnTo>
                  <a:lnTo>
                    <a:pt x="69" y="157"/>
                  </a:lnTo>
                  <a:lnTo>
                    <a:pt x="42" y="166"/>
                  </a:lnTo>
                  <a:lnTo>
                    <a:pt x="27" y="154"/>
                  </a:lnTo>
                  <a:lnTo>
                    <a:pt x="17" y="142"/>
                  </a:lnTo>
                  <a:lnTo>
                    <a:pt x="9" y="126"/>
                  </a:lnTo>
                  <a:lnTo>
                    <a:pt x="4" y="111"/>
                  </a:lnTo>
                  <a:lnTo>
                    <a:pt x="0" y="91"/>
                  </a:lnTo>
                  <a:lnTo>
                    <a:pt x="0" y="74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42" y="0"/>
                  </a:lnTo>
                  <a:lnTo>
                    <a:pt x="54" y="8"/>
                  </a:lnTo>
                  <a:lnTo>
                    <a:pt x="65" y="21"/>
                  </a:lnTo>
                  <a:lnTo>
                    <a:pt x="78" y="33"/>
                  </a:lnTo>
                  <a:lnTo>
                    <a:pt x="90" y="46"/>
                  </a:lnTo>
                  <a:lnTo>
                    <a:pt x="103" y="56"/>
                  </a:lnTo>
                  <a:lnTo>
                    <a:pt x="120" y="63"/>
                  </a:lnTo>
                  <a:lnTo>
                    <a:pt x="137" y="64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85"/>
            <p:cNvSpPr>
              <a:spLocks noChangeAspect="1"/>
            </p:cNvSpPr>
            <p:nvPr/>
          </p:nvSpPr>
          <p:spPr bwMode="auto">
            <a:xfrm>
              <a:off x="2362" y="1205"/>
              <a:ext cx="328" cy="447"/>
            </a:xfrm>
            <a:custGeom>
              <a:avLst/>
              <a:gdLst/>
              <a:ahLst/>
              <a:cxnLst>
                <a:cxn ang="0">
                  <a:pos x="587" y="0"/>
                </a:cxn>
                <a:cxn ang="0">
                  <a:pos x="575" y="5"/>
                </a:cxn>
                <a:cxn ang="0">
                  <a:pos x="562" y="12"/>
                </a:cxn>
                <a:cxn ang="0">
                  <a:pos x="548" y="19"/>
                </a:cxn>
                <a:cxn ang="0">
                  <a:pos x="535" y="26"/>
                </a:cxn>
                <a:cxn ang="0">
                  <a:pos x="521" y="32"/>
                </a:cxn>
                <a:cxn ang="0">
                  <a:pos x="507" y="41"/>
                </a:cxn>
                <a:cxn ang="0">
                  <a:pos x="495" y="49"/>
                </a:cxn>
                <a:cxn ang="0">
                  <a:pos x="483" y="62"/>
                </a:cxn>
                <a:cxn ang="0">
                  <a:pos x="512" y="52"/>
                </a:cxn>
                <a:cxn ang="0">
                  <a:pos x="544" y="48"/>
                </a:cxn>
                <a:cxn ang="0">
                  <a:pos x="578" y="48"/>
                </a:cxn>
                <a:cxn ang="0">
                  <a:pos x="613" y="52"/>
                </a:cxn>
                <a:cxn ang="0">
                  <a:pos x="647" y="60"/>
                </a:cxn>
                <a:cxn ang="0">
                  <a:pos x="682" y="74"/>
                </a:cxn>
                <a:cxn ang="0">
                  <a:pos x="714" y="91"/>
                </a:cxn>
                <a:cxn ang="0">
                  <a:pos x="744" y="114"/>
                </a:cxn>
                <a:cxn ang="0">
                  <a:pos x="797" y="187"/>
                </a:cxn>
                <a:cxn ang="0">
                  <a:pos x="838" y="269"/>
                </a:cxn>
                <a:cxn ang="0">
                  <a:pos x="866" y="356"/>
                </a:cxn>
                <a:cxn ang="0">
                  <a:pos x="886" y="449"/>
                </a:cxn>
                <a:cxn ang="0">
                  <a:pos x="894" y="545"/>
                </a:cxn>
                <a:cxn ang="0">
                  <a:pos x="897" y="643"/>
                </a:cxn>
                <a:cxn ang="0">
                  <a:pos x="894" y="742"/>
                </a:cxn>
                <a:cxn ang="0">
                  <a:pos x="888" y="840"/>
                </a:cxn>
                <a:cxn ang="0">
                  <a:pos x="866" y="933"/>
                </a:cxn>
                <a:cxn ang="0">
                  <a:pos x="842" y="1027"/>
                </a:cxn>
                <a:cxn ang="0">
                  <a:pos x="811" y="1119"/>
                </a:cxn>
                <a:cxn ang="0">
                  <a:pos x="776" y="1209"/>
                </a:cxn>
                <a:cxn ang="0">
                  <a:pos x="728" y="1291"/>
                </a:cxn>
                <a:cxn ang="0">
                  <a:pos x="670" y="1365"/>
                </a:cxn>
                <a:cxn ang="0">
                  <a:pos x="600" y="1430"/>
                </a:cxn>
                <a:cxn ang="0">
                  <a:pos x="516" y="1485"/>
                </a:cxn>
                <a:cxn ang="0">
                  <a:pos x="465" y="1502"/>
                </a:cxn>
                <a:cxn ang="0">
                  <a:pos x="416" y="1510"/>
                </a:cxn>
                <a:cxn ang="0">
                  <a:pos x="367" y="1509"/>
                </a:cxn>
                <a:cxn ang="0">
                  <a:pos x="322" y="1502"/>
                </a:cxn>
                <a:cxn ang="0">
                  <a:pos x="275" y="1485"/>
                </a:cxn>
                <a:cxn ang="0">
                  <a:pos x="232" y="1465"/>
                </a:cxn>
                <a:cxn ang="0">
                  <a:pos x="189" y="1440"/>
                </a:cxn>
                <a:cxn ang="0">
                  <a:pos x="151" y="1412"/>
                </a:cxn>
                <a:cxn ang="0">
                  <a:pos x="71" y="1308"/>
                </a:cxn>
                <a:cxn ang="0">
                  <a:pos x="23" y="1192"/>
                </a:cxn>
                <a:cxn ang="0">
                  <a:pos x="1" y="1064"/>
                </a:cxn>
                <a:cxn ang="0">
                  <a:pos x="0" y="932"/>
                </a:cxn>
                <a:cxn ang="0">
                  <a:pos x="12" y="795"/>
                </a:cxn>
                <a:cxn ang="0">
                  <a:pos x="36" y="661"/>
                </a:cxn>
                <a:cxn ang="0">
                  <a:pos x="63" y="533"/>
                </a:cxn>
                <a:cxn ang="0">
                  <a:pos x="90" y="415"/>
                </a:cxn>
                <a:cxn ang="0">
                  <a:pos x="123" y="336"/>
                </a:cxn>
                <a:cxn ang="0">
                  <a:pos x="167" y="262"/>
                </a:cxn>
                <a:cxn ang="0">
                  <a:pos x="219" y="191"/>
                </a:cxn>
                <a:cxn ang="0">
                  <a:pos x="279" y="129"/>
                </a:cxn>
                <a:cxn ang="0">
                  <a:pos x="346" y="76"/>
                </a:cxn>
                <a:cxn ang="0">
                  <a:pos x="420" y="35"/>
                </a:cxn>
                <a:cxn ang="0">
                  <a:pos x="499" y="8"/>
                </a:cxn>
                <a:cxn ang="0">
                  <a:pos x="587" y="0"/>
                </a:cxn>
              </a:cxnLst>
              <a:rect l="0" t="0" r="r" b="b"/>
              <a:pathLst>
                <a:path w="897" h="1510">
                  <a:moveTo>
                    <a:pt x="587" y="0"/>
                  </a:moveTo>
                  <a:lnTo>
                    <a:pt x="575" y="5"/>
                  </a:lnTo>
                  <a:lnTo>
                    <a:pt x="562" y="12"/>
                  </a:lnTo>
                  <a:lnTo>
                    <a:pt x="548" y="19"/>
                  </a:lnTo>
                  <a:lnTo>
                    <a:pt x="535" y="26"/>
                  </a:lnTo>
                  <a:lnTo>
                    <a:pt x="521" y="32"/>
                  </a:lnTo>
                  <a:lnTo>
                    <a:pt x="507" y="41"/>
                  </a:lnTo>
                  <a:lnTo>
                    <a:pt x="495" y="49"/>
                  </a:lnTo>
                  <a:lnTo>
                    <a:pt x="483" y="62"/>
                  </a:lnTo>
                  <a:lnTo>
                    <a:pt x="512" y="52"/>
                  </a:lnTo>
                  <a:lnTo>
                    <a:pt x="544" y="48"/>
                  </a:lnTo>
                  <a:lnTo>
                    <a:pt x="578" y="48"/>
                  </a:lnTo>
                  <a:lnTo>
                    <a:pt x="613" y="52"/>
                  </a:lnTo>
                  <a:lnTo>
                    <a:pt x="647" y="60"/>
                  </a:lnTo>
                  <a:lnTo>
                    <a:pt x="682" y="74"/>
                  </a:lnTo>
                  <a:lnTo>
                    <a:pt x="714" y="91"/>
                  </a:lnTo>
                  <a:lnTo>
                    <a:pt x="744" y="114"/>
                  </a:lnTo>
                  <a:lnTo>
                    <a:pt x="797" y="187"/>
                  </a:lnTo>
                  <a:lnTo>
                    <a:pt x="838" y="269"/>
                  </a:lnTo>
                  <a:lnTo>
                    <a:pt x="866" y="356"/>
                  </a:lnTo>
                  <a:lnTo>
                    <a:pt x="886" y="449"/>
                  </a:lnTo>
                  <a:lnTo>
                    <a:pt x="894" y="545"/>
                  </a:lnTo>
                  <a:lnTo>
                    <a:pt x="897" y="643"/>
                  </a:lnTo>
                  <a:lnTo>
                    <a:pt x="894" y="742"/>
                  </a:lnTo>
                  <a:lnTo>
                    <a:pt x="888" y="840"/>
                  </a:lnTo>
                  <a:lnTo>
                    <a:pt x="866" y="933"/>
                  </a:lnTo>
                  <a:lnTo>
                    <a:pt x="842" y="1027"/>
                  </a:lnTo>
                  <a:lnTo>
                    <a:pt x="811" y="1119"/>
                  </a:lnTo>
                  <a:lnTo>
                    <a:pt x="776" y="1209"/>
                  </a:lnTo>
                  <a:lnTo>
                    <a:pt x="728" y="1291"/>
                  </a:lnTo>
                  <a:lnTo>
                    <a:pt x="670" y="1365"/>
                  </a:lnTo>
                  <a:lnTo>
                    <a:pt x="600" y="1430"/>
                  </a:lnTo>
                  <a:lnTo>
                    <a:pt x="516" y="1485"/>
                  </a:lnTo>
                  <a:lnTo>
                    <a:pt x="465" y="1502"/>
                  </a:lnTo>
                  <a:lnTo>
                    <a:pt x="416" y="1510"/>
                  </a:lnTo>
                  <a:lnTo>
                    <a:pt x="367" y="1509"/>
                  </a:lnTo>
                  <a:lnTo>
                    <a:pt x="322" y="1502"/>
                  </a:lnTo>
                  <a:lnTo>
                    <a:pt x="275" y="1485"/>
                  </a:lnTo>
                  <a:lnTo>
                    <a:pt x="232" y="1465"/>
                  </a:lnTo>
                  <a:lnTo>
                    <a:pt x="189" y="1440"/>
                  </a:lnTo>
                  <a:lnTo>
                    <a:pt x="151" y="1412"/>
                  </a:lnTo>
                  <a:lnTo>
                    <a:pt x="71" y="1308"/>
                  </a:lnTo>
                  <a:lnTo>
                    <a:pt x="23" y="1192"/>
                  </a:lnTo>
                  <a:lnTo>
                    <a:pt x="1" y="1064"/>
                  </a:lnTo>
                  <a:lnTo>
                    <a:pt x="0" y="932"/>
                  </a:lnTo>
                  <a:lnTo>
                    <a:pt x="12" y="795"/>
                  </a:lnTo>
                  <a:lnTo>
                    <a:pt x="36" y="661"/>
                  </a:lnTo>
                  <a:lnTo>
                    <a:pt x="63" y="533"/>
                  </a:lnTo>
                  <a:lnTo>
                    <a:pt x="90" y="415"/>
                  </a:lnTo>
                  <a:lnTo>
                    <a:pt x="123" y="336"/>
                  </a:lnTo>
                  <a:lnTo>
                    <a:pt x="167" y="262"/>
                  </a:lnTo>
                  <a:lnTo>
                    <a:pt x="219" y="191"/>
                  </a:lnTo>
                  <a:lnTo>
                    <a:pt x="279" y="129"/>
                  </a:lnTo>
                  <a:lnTo>
                    <a:pt x="346" y="76"/>
                  </a:lnTo>
                  <a:lnTo>
                    <a:pt x="420" y="35"/>
                  </a:lnTo>
                  <a:lnTo>
                    <a:pt x="499" y="8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86"/>
            <p:cNvSpPr>
              <a:spLocks noChangeAspect="1"/>
            </p:cNvSpPr>
            <p:nvPr/>
          </p:nvSpPr>
          <p:spPr bwMode="auto">
            <a:xfrm>
              <a:off x="2497" y="1240"/>
              <a:ext cx="573" cy="860"/>
            </a:xfrm>
            <a:custGeom>
              <a:avLst/>
              <a:gdLst/>
              <a:ahLst/>
              <a:cxnLst>
                <a:cxn ang="0">
                  <a:pos x="1563" y="449"/>
                </a:cxn>
                <a:cxn ang="0">
                  <a:pos x="1539" y="751"/>
                </a:cxn>
                <a:cxn ang="0">
                  <a:pos x="1459" y="1031"/>
                </a:cxn>
                <a:cxn ang="0">
                  <a:pos x="1309" y="1279"/>
                </a:cxn>
                <a:cxn ang="0">
                  <a:pos x="1171" y="1397"/>
                </a:cxn>
                <a:cxn ang="0">
                  <a:pos x="1098" y="1410"/>
                </a:cxn>
                <a:cxn ang="0">
                  <a:pos x="1023" y="1410"/>
                </a:cxn>
                <a:cxn ang="0">
                  <a:pos x="960" y="1391"/>
                </a:cxn>
                <a:cxn ang="0">
                  <a:pos x="908" y="1362"/>
                </a:cxn>
                <a:cxn ang="0">
                  <a:pos x="860" y="1324"/>
                </a:cxn>
                <a:cxn ang="0">
                  <a:pos x="820" y="1280"/>
                </a:cxn>
                <a:cxn ang="0">
                  <a:pos x="790" y="1232"/>
                </a:cxn>
                <a:cxn ang="0">
                  <a:pos x="798" y="1346"/>
                </a:cxn>
                <a:cxn ang="0">
                  <a:pos x="873" y="1631"/>
                </a:cxn>
                <a:cxn ang="0">
                  <a:pos x="925" y="1915"/>
                </a:cxn>
                <a:cxn ang="0">
                  <a:pos x="887" y="2195"/>
                </a:cxn>
                <a:cxn ang="0">
                  <a:pos x="801" y="2344"/>
                </a:cxn>
                <a:cxn ang="0">
                  <a:pos x="778" y="2363"/>
                </a:cxn>
                <a:cxn ang="0">
                  <a:pos x="753" y="2380"/>
                </a:cxn>
                <a:cxn ang="0">
                  <a:pos x="728" y="2399"/>
                </a:cxn>
                <a:cxn ang="0">
                  <a:pos x="701" y="2449"/>
                </a:cxn>
                <a:cxn ang="0">
                  <a:pos x="657" y="2519"/>
                </a:cxn>
                <a:cxn ang="0">
                  <a:pos x="597" y="2582"/>
                </a:cxn>
                <a:cxn ang="0">
                  <a:pos x="525" y="2633"/>
                </a:cxn>
                <a:cxn ang="0">
                  <a:pos x="434" y="2660"/>
                </a:cxn>
                <a:cxn ang="0">
                  <a:pos x="330" y="2658"/>
                </a:cxn>
                <a:cxn ang="0">
                  <a:pos x="233" y="2632"/>
                </a:cxn>
                <a:cxn ang="0">
                  <a:pos x="144" y="2577"/>
                </a:cxn>
                <a:cxn ang="0">
                  <a:pos x="81" y="2489"/>
                </a:cxn>
                <a:cxn ang="0">
                  <a:pos x="43" y="2387"/>
                </a:cxn>
                <a:cxn ang="0">
                  <a:pos x="16" y="2280"/>
                </a:cxn>
                <a:cxn ang="0">
                  <a:pos x="2" y="2174"/>
                </a:cxn>
                <a:cxn ang="0">
                  <a:pos x="31" y="2092"/>
                </a:cxn>
                <a:cxn ang="0">
                  <a:pos x="72" y="2197"/>
                </a:cxn>
                <a:cxn ang="0">
                  <a:pos x="137" y="2309"/>
                </a:cxn>
                <a:cxn ang="0">
                  <a:pos x="228" y="2402"/>
                </a:cxn>
                <a:cxn ang="0">
                  <a:pos x="353" y="2456"/>
                </a:cxn>
                <a:cxn ang="0">
                  <a:pos x="455" y="2439"/>
                </a:cxn>
                <a:cxn ang="0">
                  <a:pos x="549" y="2426"/>
                </a:cxn>
                <a:cxn ang="0">
                  <a:pos x="635" y="2398"/>
                </a:cxn>
                <a:cxn ang="0">
                  <a:pos x="716" y="2342"/>
                </a:cxn>
                <a:cxn ang="0">
                  <a:pos x="846" y="2036"/>
                </a:cxn>
                <a:cxn ang="0">
                  <a:pos x="820" y="1711"/>
                </a:cxn>
                <a:cxn ang="0">
                  <a:pos x="735" y="1376"/>
                </a:cxn>
                <a:cxn ang="0">
                  <a:pos x="685" y="1043"/>
                </a:cxn>
                <a:cxn ang="0">
                  <a:pos x="708" y="804"/>
                </a:cxn>
                <a:cxn ang="0">
                  <a:pos x="752" y="570"/>
                </a:cxn>
                <a:cxn ang="0">
                  <a:pos x="815" y="344"/>
                </a:cxn>
                <a:cxn ang="0">
                  <a:pos x="903" y="130"/>
                </a:cxn>
                <a:cxn ang="0">
                  <a:pos x="1010" y="71"/>
                </a:cxn>
                <a:cxn ang="0">
                  <a:pos x="1130" y="20"/>
                </a:cxn>
                <a:cxn ang="0">
                  <a:pos x="1254" y="0"/>
                </a:cxn>
                <a:cxn ang="0">
                  <a:pos x="1380" y="37"/>
                </a:cxn>
                <a:cxn ang="0">
                  <a:pos x="1446" y="86"/>
                </a:cxn>
                <a:cxn ang="0">
                  <a:pos x="1487" y="154"/>
                </a:cxn>
                <a:cxn ang="0">
                  <a:pos x="1518" y="227"/>
                </a:cxn>
                <a:cxn ang="0">
                  <a:pos x="1558" y="296"/>
                </a:cxn>
              </a:cxnLst>
              <a:rect l="0" t="0" r="r" b="b"/>
              <a:pathLst>
                <a:path w="1563" h="2664">
                  <a:moveTo>
                    <a:pt x="1558" y="296"/>
                  </a:moveTo>
                  <a:lnTo>
                    <a:pt x="1563" y="449"/>
                  </a:lnTo>
                  <a:lnTo>
                    <a:pt x="1558" y="603"/>
                  </a:lnTo>
                  <a:lnTo>
                    <a:pt x="1539" y="751"/>
                  </a:lnTo>
                  <a:lnTo>
                    <a:pt x="1508" y="896"/>
                  </a:lnTo>
                  <a:lnTo>
                    <a:pt x="1459" y="1031"/>
                  </a:lnTo>
                  <a:lnTo>
                    <a:pt x="1394" y="1160"/>
                  </a:lnTo>
                  <a:lnTo>
                    <a:pt x="1309" y="1279"/>
                  </a:lnTo>
                  <a:lnTo>
                    <a:pt x="1204" y="1387"/>
                  </a:lnTo>
                  <a:lnTo>
                    <a:pt x="1171" y="1397"/>
                  </a:lnTo>
                  <a:lnTo>
                    <a:pt x="1134" y="1405"/>
                  </a:lnTo>
                  <a:lnTo>
                    <a:pt x="1098" y="1410"/>
                  </a:lnTo>
                  <a:lnTo>
                    <a:pt x="1061" y="1412"/>
                  </a:lnTo>
                  <a:lnTo>
                    <a:pt x="1023" y="1410"/>
                  </a:lnTo>
                  <a:lnTo>
                    <a:pt x="991" y="1402"/>
                  </a:lnTo>
                  <a:lnTo>
                    <a:pt x="960" y="1391"/>
                  </a:lnTo>
                  <a:lnTo>
                    <a:pt x="934" y="1376"/>
                  </a:lnTo>
                  <a:lnTo>
                    <a:pt x="908" y="1362"/>
                  </a:lnTo>
                  <a:lnTo>
                    <a:pt x="882" y="1345"/>
                  </a:lnTo>
                  <a:lnTo>
                    <a:pt x="860" y="1324"/>
                  </a:lnTo>
                  <a:lnTo>
                    <a:pt x="840" y="1304"/>
                  </a:lnTo>
                  <a:lnTo>
                    <a:pt x="820" y="1280"/>
                  </a:lnTo>
                  <a:lnTo>
                    <a:pt x="805" y="1256"/>
                  </a:lnTo>
                  <a:lnTo>
                    <a:pt x="790" y="1232"/>
                  </a:lnTo>
                  <a:lnTo>
                    <a:pt x="778" y="1210"/>
                  </a:lnTo>
                  <a:lnTo>
                    <a:pt x="798" y="1346"/>
                  </a:lnTo>
                  <a:lnTo>
                    <a:pt x="833" y="1487"/>
                  </a:lnTo>
                  <a:lnTo>
                    <a:pt x="873" y="1631"/>
                  </a:lnTo>
                  <a:lnTo>
                    <a:pt x="906" y="1774"/>
                  </a:lnTo>
                  <a:lnTo>
                    <a:pt x="925" y="1915"/>
                  </a:lnTo>
                  <a:lnTo>
                    <a:pt x="922" y="2057"/>
                  </a:lnTo>
                  <a:lnTo>
                    <a:pt x="887" y="2195"/>
                  </a:lnTo>
                  <a:lnTo>
                    <a:pt x="811" y="2332"/>
                  </a:lnTo>
                  <a:lnTo>
                    <a:pt x="801" y="2344"/>
                  </a:lnTo>
                  <a:lnTo>
                    <a:pt x="791" y="2354"/>
                  </a:lnTo>
                  <a:lnTo>
                    <a:pt x="778" y="2363"/>
                  </a:lnTo>
                  <a:lnTo>
                    <a:pt x="767" y="2372"/>
                  </a:lnTo>
                  <a:lnTo>
                    <a:pt x="753" y="2380"/>
                  </a:lnTo>
                  <a:lnTo>
                    <a:pt x="740" y="2389"/>
                  </a:lnTo>
                  <a:lnTo>
                    <a:pt x="728" y="2399"/>
                  </a:lnTo>
                  <a:lnTo>
                    <a:pt x="716" y="2415"/>
                  </a:lnTo>
                  <a:lnTo>
                    <a:pt x="701" y="2449"/>
                  </a:lnTo>
                  <a:lnTo>
                    <a:pt x="681" y="2485"/>
                  </a:lnTo>
                  <a:lnTo>
                    <a:pt x="657" y="2519"/>
                  </a:lnTo>
                  <a:lnTo>
                    <a:pt x="629" y="2553"/>
                  </a:lnTo>
                  <a:lnTo>
                    <a:pt x="597" y="2582"/>
                  </a:lnTo>
                  <a:lnTo>
                    <a:pt x="563" y="2610"/>
                  </a:lnTo>
                  <a:lnTo>
                    <a:pt x="525" y="2633"/>
                  </a:lnTo>
                  <a:lnTo>
                    <a:pt x="489" y="2653"/>
                  </a:lnTo>
                  <a:lnTo>
                    <a:pt x="434" y="2660"/>
                  </a:lnTo>
                  <a:lnTo>
                    <a:pt x="380" y="2664"/>
                  </a:lnTo>
                  <a:lnTo>
                    <a:pt x="330" y="2658"/>
                  </a:lnTo>
                  <a:lnTo>
                    <a:pt x="280" y="2650"/>
                  </a:lnTo>
                  <a:lnTo>
                    <a:pt x="233" y="2632"/>
                  </a:lnTo>
                  <a:lnTo>
                    <a:pt x="188" y="2608"/>
                  </a:lnTo>
                  <a:lnTo>
                    <a:pt x="144" y="2577"/>
                  </a:lnTo>
                  <a:lnTo>
                    <a:pt x="105" y="2539"/>
                  </a:lnTo>
                  <a:lnTo>
                    <a:pt x="81" y="2489"/>
                  </a:lnTo>
                  <a:lnTo>
                    <a:pt x="61" y="2440"/>
                  </a:lnTo>
                  <a:lnTo>
                    <a:pt x="43" y="2387"/>
                  </a:lnTo>
                  <a:lnTo>
                    <a:pt x="29" y="2334"/>
                  </a:lnTo>
                  <a:lnTo>
                    <a:pt x="16" y="2280"/>
                  </a:lnTo>
                  <a:lnTo>
                    <a:pt x="7" y="2226"/>
                  </a:lnTo>
                  <a:lnTo>
                    <a:pt x="2" y="2174"/>
                  </a:lnTo>
                  <a:lnTo>
                    <a:pt x="0" y="2123"/>
                  </a:lnTo>
                  <a:lnTo>
                    <a:pt x="31" y="2092"/>
                  </a:lnTo>
                  <a:lnTo>
                    <a:pt x="48" y="2142"/>
                  </a:lnTo>
                  <a:lnTo>
                    <a:pt x="72" y="2197"/>
                  </a:lnTo>
                  <a:lnTo>
                    <a:pt x="102" y="2253"/>
                  </a:lnTo>
                  <a:lnTo>
                    <a:pt x="137" y="2309"/>
                  </a:lnTo>
                  <a:lnTo>
                    <a:pt x="178" y="2358"/>
                  </a:lnTo>
                  <a:lnTo>
                    <a:pt x="228" y="2402"/>
                  </a:lnTo>
                  <a:lnTo>
                    <a:pt x="286" y="2434"/>
                  </a:lnTo>
                  <a:lnTo>
                    <a:pt x="353" y="2456"/>
                  </a:lnTo>
                  <a:lnTo>
                    <a:pt x="404" y="2444"/>
                  </a:lnTo>
                  <a:lnTo>
                    <a:pt x="455" y="2439"/>
                  </a:lnTo>
                  <a:lnTo>
                    <a:pt x="503" y="2432"/>
                  </a:lnTo>
                  <a:lnTo>
                    <a:pt x="549" y="2426"/>
                  </a:lnTo>
                  <a:lnTo>
                    <a:pt x="593" y="2413"/>
                  </a:lnTo>
                  <a:lnTo>
                    <a:pt x="635" y="2398"/>
                  </a:lnTo>
                  <a:lnTo>
                    <a:pt x="676" y="2374"/>
                  </a:lnTo>
                  <a:lnTo>
                    <a:pt x="716" y="2342"/>
                  </a:lnTo>
                  <a:lnTo>
                    <a:pt x="806" y="2192"/>
                  </a:lnTo>
                  <a:lnTo>
                    <a:pt x="846" y="2036"/>
                  </a:lnTo>
                  <a:lnTo>
                    <a:pt x="846" y="1876"/>
                  </a:lnTo>
                  <a:lnTo>
                    <a:pt x="820" y="1711"/>
                  </a:lnTo>
                  <a:lnTo>
                    <a:pt x="778" y="1543"/>
                  </a:lnTo>
                  <a:lnTo>
                    <a:pt x="735" y="1376"/>
                  </a:lnTo>
                  <a:lnTo>
                    <a:pt x="700" y="1207"/>
                  </a:lnTo>
                  <a:lnTo>
                    <a:pt x="685" y="1043"/>
                  </a:lnTo>
                  <a:lnTo>
                    <a:pt x="694" y="922"/>
                  </a:lnTo>
                  <a:lnTo>
                    <a:pt x="708" y="804"/>
                  </a:lnTo>
                  <a:lnTo>
                    <a:pt x="726" y="686"/>
                  </a:lnTo>
                  <a:lnTo>
                    <a:pt x="752" y="570"/>
                  </a:lnTo>
                  <a:lnTo>
                    <a:pt x="780" y="455"/>
                  </a:lnTo>
                  <a:lnTo>
                    <a:pt x="815" y="344"/>
                  </a:lnTo>
                  <a:lnTo>
                    <a:pt x="856" y="234"/>
                  </a:lnTo>
                  <a:lnTo>
                    <a:pt x="903" y="130"/>
                  </a:lnTo>
                  <a:lnTo>
                    <a:pt x="954" y="100"/>
                  </a:lnTo>
                  <a:lnTo>
                    <a:pt x="1010" y="71"/>
                  </a:lnTo>
                  <a:lnTo>
                    <a:pt x="1068" y="42"/>
                  </a:lnTo>
                  <a:lnTo>
                    <a:pt x="1130" y="20"/>
                  </a:lnTo>
                  <a:lnTo>
                    <a:pt x="1190" y="4"/>
                  </a:lnTo>
                  <a:lnTo>
                    <a:pt x="1254" y="0"/>
                  </a:lnTo>
                  <a:lnTo>
                    <a:pt x="1317" y="10"/>
                  </a:lnTo>
                  <a:lnTo>
                    <a:pt x="1380" y="37"/>
                  </a:lnTo>
                  <a:lnTo>
                    <a:pt x="1417" y="58"/>
                  </a:lnTo>
                  <a:lnTo>
                    <a:pt x="1446" y="86"/>
                  </a:lnTo>
                  <a:lnTo>
                    <a:pt x="1469" y="117"/>
                  </a:lnTo>
                  <a:lnTo>
                    <a:pt x="1487" y="154"/>
                  </a:lnTo>
                  <a:lnTo>
                    <a:pt x="1503" y="189"/>
                  </a:lnTo>
                  <a:lnTo>
                    <a:pt x="1518" y="227"/>
                  </a:lnTo>
                  <a:lnTo>
                    <a:pt x="1535" y="262"/>
                  </a:lnTo>
                  <a:lnTo>
                    <a:pt x="1558" y="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87"/>
            <p:cNvSpPr>
              <a:spLocks noChangeAspect="1"/>
            </p:cNvSpPr>
            <p:nvPr/>
          </p:nvSpPr>
          <p:spPr bwMode="auto">
            <a:xfrm>
              <a:off x="2391" y="1246"/>
              <a:ext cx="274" cy="385"/>
            </a:xfrm>
            <a:custGeom>
              <a:avLst/>
              <a:gdLst/>
              <a:ahLst/>
              <a:cxnLst>
                <a:cxn ang="0">
                  <a:pos x="750" y="540"/>
                </a:cxn>
                <a:cxn ang="0">
                  <a:pos x="740" y="649"/>
                </a:cxn>
                <a:cxn ang="0">
                  <a:pos x="726" y="761"/>
                </a:cxn>
                <a:cxn ang="0">
                  <a:pos x="703" y="870"/>
                </a:cxn>
                <a:cxn ang="0">
                  <a:pos x="672" y="977"/>
                </a:cxn>
                <a:cxn ang="0">
                  <a:pos x="627" y="1074"/>
                </a:cxn>
                <a:cxn ang="0">
                  <a:pos x="567" y="1163"/>
                </a:cxn>
                <a:cxn ang="0">
                  <a:pos x="487" y="1237"/>
                </a:cxn>
                <a:cxn ang="0">
                  <a:pos x="387" y="1298"/>
                </a:cxn>
                <a:cxn ang="0">
                  <a:pos x="347" y="1299"/>
                </a:cxn>
                <a:cxn ang="0">
                  <a:pos x="311" y="1299"/>
                </a:cxn>
                <a:cxn ang="0">
                  <a:pos x="277" y="1296"/>
                </a:cxn>
                <a:cxn ang="0">
                  <a:pos x="245" y="1292"/>
                </a:cxn>
                <a:cxn ang="0">
                  <a:pos x="212" y="1281"/>
                </a:cxn>
                <a:cxn ang="0">
                  <a:pos x="183" y="1267"/>
                </a:cxn>
                <a:cxn ang="0">
                  <a:pos x="153" y="1249"/>
                </a:cxn>
                <a:cxn ang="0">
                  <a:pos x="126" y="1225"/>
                </a:cxn>
                <a:cxn ang="0">
                  <a:pos x="56" y="1112"/>
                </a:cxn>
                <a:cxn ang="0">
                  <a:pos x="17" y="991"/>
                </a:cxn>
                <a:cxn ang="0">
                  <a:pos x="0" y="861"/>
                </a:cxn>
                <a:cxn ang="0">
                  <a:pos x="5" y="730"/>
                </a:cxn>
                <a:cxn ang="0">
                  <a:pos x="24" y="595"/>
                </a:cxn>
                <a:cxn ang="0">
                  <a:pos x="55" y="466"/>
                </a:cxn>
                <a:cxn ang="0">
                  <a:pos x="90" y="342"/>
                </a:cxn>
                <a:cxn ang="0">
                  <a:pos x="126" y="228"/>
                </a:cxn>
                <a:cxn ang="0">
                  <a:pos x="131" y="249"/>
                </a:cxn>
                <a:cxn ang="0">
                  <a:pos x="139" y="270"/>
                </a:cxn>
                <a:cxn ang="0">
                  <a:pos x="149" y="290"/>
                </a:cxn>
                <a:cxn ang="0">
                  <a:pos x="163" y="308"/>
                </a:cxn>
                <a:cxn ang="0">
                  <a:pos x="176" y="325"/>
                </a:cxn>
                <a:cxn ang="0">
                  <a:pos x="193" y="342"/>
                </a:cxn>
                <a:cxn ang="0">
                  <a:pos x="209" y="357"/>
                </a:cxn>
                <a:cxn ang="0">
                  <a:pos x="231" y="374"/>
                </a:cxn>
                <a:cxn ang="0">
                  <a:pos x="253" y="377"/>
                </a:cxn>
                <a:cxn ang="0">
                  <a:pos x="278" y="383"/>
                </a:cxn>
                <a:cxn ang="0">
                  <a:pos x="302" y="385"/>
                </a:cxn>
                <a:cxn ang="0">
                  <a:pos x="326" y="388"/>
                </a:cxn>
                <a:cxn ang="0">
                  <a:pos x="347" y="385"/>
                </a:cxn>
                <a:cxn ang="0">
                  <a:pos x="370" y="378"/>
                </a:cxn>
                <a:cxn ang="0">
                  <a:pos x="388" y="364"/>
                </a:cxn>
                <a:cxn ang="0">
                  <a:pos x="406" y="342"/>
                </a:cxn>
                <a:cxn ang="0">
                  <a:pos x="433" y="312"/>
                </a:cxn>
                <a:cxn ang="0">
                  <a:pos x="460" y="281"/>
                </a:cxn>
                <a:cxn ang="0">
                  <a:pos x="484" y="248"/>
                </a:cxn>
                <a:cxn ang="0">
                  <a:pos x="506" y="212"/>
                </a:cxn>
                <a:cxn ang="0">
                  <a:pos x="522" y="173"/>
                </a:cxn>
                <a:cxn ang="0">
                  <a:pos x="530" y="133"/>
                </a:cxn>
                <a:cxn ang="0">
                  <a:pos x="530" y="93"/>
                </a:cxn>
                <a:cxn ang="0">
                  <a:pos x="522" y="52"/>
                </a:cxn>
                <a:cxn ang="0">
                  <a:pos x="480" y="0"/>
                </a:cxn>
                <a:cxn ang="0">
                  <a:pos x="567" y="25"/>
                </a:cxn>
                <a:cxn ang="0">
                  <a:pos x="629" y="73"/>
                </a:cxn>
                <a:cxn ang="0">
                  <a:pos x="671" y="135"/>
                </a:cxn>
                <a:cxn ang="0">
                  <a:pos x="699" y="211"/>
                </a:cxn>
                <a:cxn ang="0">
                  <a:pos x="714" y="291"/>
                </a:cxn>
                <a:cxn ang="0">
                  <a:pos x="727" y="377"/>
                </a:cxn>
                <a:cxn ang="0">
                  <a:pos x="736" y="460"/>
                </a:cxn>
                <a:cxn ang="0">
                  <a:pos x="750" y="540"/>
                </a:cxn>
              </a:cxnLst>
              <a:rect l="0" t="0" r="r" b="b"/>
              <a:pathLst>
                <a:path w="750" h="1299">
                  <a:moveTo>
                    <a:pt x="750" y="540"/>
                  </a:moveTo>
                  <a:lnTo>
                    <a:pt x="740" y="649"/>
                  </a:lnTo>
                  <a:lnTo>
                    <a:pt x="726" y="761"/>
                  </a:lnTo>
                  <a:lnTo>
                    <a:pt x="703" y="870"/>
                  </a:lnTo>
                  <a:lnTo>
                    <a:pt x="672" y="977"/>
                  </a:lnTo>
                  <a:lnTo>
                    <a:pt x="627" y="1074"/>
                  </a:lnTo>
                  <a:lnTo>
                    <a:pt x="567" y="1163"/>
                  </a:lnTo>
                  <a:lnTo>
                    <a:pt x="487" y="1237"/>
                  </a:lnTo>
                  <a:lnTo>
                    <a:pt x="387" y="1298"/>
                  </a:lnTo>
                  <a:lnTo>
                    <a:pt x="347" y="1299"/>
                  </a:lnTo>
                  <a:lnTo>
                    <a:pt x="311" y="1299"/>
                  </a:lnTo>
                  <a:lnTo>
                    <a:pt x="277" y="1296"/>
                  </a:lnTo>
                  <a:lnTo>
                    <a:pt x="245" y="1292"/>
                  </a:lnTo>
                  <a:lnTo>
                    <a:pt x="212" y="1281"/>
                  </a:lnTo>
                  <a:lnTo>
                    <a:pt x="183" y="1267"/>
                  </a:lnTo>
                  <a:lnTo>
                    <a:pt x="153" y="1249"/>
                  </a:lnTo>
                  <a:lnTo>
                    <a:pt x="126" y="1225"/>
                  </a:lnTo>
                  <a:lnTo>
                    <a:pt x="56" y="1112"/>
                  </a:lnTo>
                  <a:lnTo>
                    <a:pt x="17" y="991"/>
                  </a:lnTo>
                  <a:lnTo>
                    <a:pt x="0" y="861"/>
                  </a:lnTo>
                  <a:lnTo>
                    <a:pt x="5" y="730"/>
                  </a:lnTo>
                  <a:lnTo>
                    <a:pt x="24" y="595"/>
                  </a:lnTo>
                  <a:lnTo>
                    <a:pt x="55" y="466"/>
                  </a:lnTo>
                  <a:lnTo>
                    <a:pt x="90" y="342"/>
                  </a:lnTo>
                  <a:lnTo>
                    <a:pt x="126" y="228"/>
                  </a:lnTo>
                  <a:lnTo>
                    <a:pt x="131" y="249"/>
                  </a:lnTo>
                  <a:lnTo>
                    <a:pt x="139" y="270"/>
                  </a:lnTo>
                  <a:lnTo>
                    <a:pt x="149" y="290"/>
                  </a:lnTo>
                  <a:lnTo>
                    <a:pt x="163" y="308"/>
                  </a:lnTo>
                  <a:lnTo>
                    <a:pt x="176" y="325"/>
                  </a:lnTo>
                  <a:lnTo>
                    <a:pt x="193" y="342"/>
                  </a:lnTo>
                  <a:lnTo>
                    <a:pt x="209" y="357"/>
                  </a:lnTo>
                  <a:lnTo>
                    <a:pt x="231" y="374"/>
                  </a:lnTo>
                  <a:lnTo>
                    <a:pt x="253" y="377"/>
                  </a:lnTo>
                  <a:lnTo>
                    <a:pt x="278" y="383"/>
                  </a:lnTo>
                  <a:lnTo>
                    <a:pt x="302" y="385"/>
                  </a:lnTo>
                  <a:lnTo>
                    <a:pt x="326" y="388"/>
                  </a:lnTo>
                  <a:lnTo>
                    <a:pt x="347" y="385"/>
                  </a:lnTo>
                  <a:lnTo>
                    <a:pt x="370" y="378"/>
                  </a:lnTo>
                  <a:lnTo>
                    <a:pt x="388" y="364"/>
                  </a:lnTo>
                  <a:lnTo>
                    <a:pt x="406" y="342"/>
                  </a:lnTo>
                  <a:lnTo>
                    <a:pt x="433" y="312"/>
                  </a:lnTo>
                  <a:lnTo>
                    <a:pt x="460" y="281"/>
                  </a:lnTo>
                  <a:lnTo>
                    <a:pt x="484" y="248"/>
                  </a:lnTo>
                  <a:lnTo>
                    <a:pt x="506" y="212"/>
                  </a:lnTo>
                  <a:lnTo>
                    <a:pt x="522" y="173"/>
                  </a:lnTo>
                  <a:lnTo>
                    <a:pt x="530" y="133"/>
                  </a:lnTo>
                  <a:lnTo>
                    <a:pt x="530" y="93"/>
                  </a:lnTo>
                  <a:lnTo>
                    <a:pt x="522" y="52"/>
                  </a:lnTo>
                  <a:lnTo>
                    <a:pt x="480" y="0"/>
                  </a:lnTo>
                  <a:lnTo>
                    <a:pt x="567" y="25"/>
                  </a:lnTo>
                  <a:lnTo>
                    <a:pt x="629" y="73"/>
                  </a:lnTo>
                  <a:lnTo>
                    <a:pt x="671" y="135"/>
                  </a:lnTo>
                  <a:lnTo>
                    <a:pt x="699" y="211"/>
                  </a:lnTo>
                  <a:lnTo>
                    <a:pt x="714" y="291"/>
                  </a:lnTo>
                  <a:lnTo>
                    <a:pt x="727" y="377"/>
                  </a:lnTo>
                  <a:lnTo>
                    <a:pt x="736" y="460"/>
                  </a:lnTo>
                  <a:lnTo>
                    <a:pt x="750" y="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88"/>
            <p:cNvSpPr>
              <a:spLocks noChangeAspect="1"/>
            </p:cNvSpPr>
            <p:nvPr/>
          </p:nvSpPr>
          <p:spPr bwMode="auto">
            <a:xfrm>
              <a:off x="2500" y="1255"/>
              <a:ext cx="40" cy="37"/>
            </a:xfrm>
            <a:custGeom>
              <a:avLst/>
              <a:gdLst/>
              <a:ahLst/>
              <a:cxnLst>
                <a:cxn ang="0">
                  <a:pos x="105" y="49"/>
                </a:cxn>
                <a:cxn ang="0">
                  <a:pos x="107" y="56"/>
                </a:cxn>
                <a:cxn ang="0">
                  <a:pos x="107" y="64"/>
                </a:cxn>
                <a:cxn ang="0">
                  <a:pos x="104" y="73"/>
                </a:cxn>
                <a:cxn ang="0">
                  <a:pos x="101" y="81"/>
                </a:cxn>
                <a:cxn ang="0">
                  <a:pos x="96" y="88"/>
                </a:cxn>
                <a:cxn ang="0">
                  <a:pos x="88" y="95"/>
                </a:cxn>
                <a:cxn ang="0">
                  <a:pos x="81" y="98"/>
                </a:cxn>
                <a:cxn ang="0">
                  <a:pos x="74" y="101"/>
                </a:cxn>
                <a:cxn ang="0">
                  <a:pos x="62" y="100"/>
                </a:cxn>
                <a:cxn ang="0">
                  <a:pos x="51" y="100"/>
                </a:cxn>
                <a:cxn ang="0">
                  <a:pos x="39" y="98"/>
                </a:cxn>
                <a:cxn ang="0">
                  <a:pos x="29" y="97"/>
                </a:cxn>
                <a:cxn ang="0">
                  <a:pos x="20" y="91"/>
                </a:cxn>
                <a:cxn ang="0">
                  <a:pos x="13" y="87"/>
                </a:cxn>
                <a:cxn ang="0">
                  <a:pos x="6" y="77"/>
                </a:cxn>
                <a:cxn ang="0">
                  <a:pos x="3" y="69"/>
                </a:cxn>
                <a:cxn ang="0">
                  <a:pos x="0" y="49"/>
                </a:cxn>
                <a:cxn ang="0">
                  <a:pos x="11" y="29"/>
                </a:cxn>
                <a:cxn ang="0">
                  <a:pos x="29" y="14"/>
                </a:cxn>
                <a:cxn ang="0">
                  <a:pos x="53" y="4"/>
                </a:cxn>
                <a:cxn ang="0">
                  <a:pos x="76" y="0"/>
                </a:cxn>
                <a:cxn ang="0">
                  <a:pos x="94" y="4"/>
                </a:cxn>
                <a:cxn ang="0">
                  <a:pos x="104" y="19"/>
                </a:cxn>
                <a:cxn ang="0">
                  <a:pos x="105" y="49"/>
                </a:cxn>
              </a:cxnLst>
              <a:rect l="0" t="0" r="r" b="b"/>
              <a:pathLst>
                <a:path w="107" h="101">
                  <a:moveTo>
                    <a:pt x="105" y="49"/>
                  </a:moveTo>
                  <a:lnTo>
                    <a:pt x="107" y="56"/>
                  </a:lnTo>
                  <a:lnTo>
                    <a:pt x="107" y="64"/>
                  </a:lnTo>
                  <a:lnTo>
                    <a:pt x="104" y="73"/>
                  </a:lnTo>
                  <a:lnTo>
                    <a:pt x="101" y="81"/>
                  </a:lnTo>
                  <a:lnTo>
                    <a:pt x="96" y="88"/>
                  </a:lnTo>
                  <a:lnTo>
                    <a:pt x="88" y="95"/>
                  </a:lnTo>
                  <a:lnTo>
                    <a:pt x="81" y="98"/>
                  </a:lnTo>
                  <a:lnTo>
                    <a:pt x="74" y="101"/>
                  </a:lnTo>
                  <a:lnTo>
                    <a:pt x="62" y="100"/>
                  </a:lnTo>
                  <a:lnTo>
                    <a:pt x="51" y="100"/>
                  </a:lnTo>
                  <a:lnTo>
                    <a:pt x="39" y="98"/>
                  </a:lnTo>
                  <a:lnTo>
                    <a:pt x="29" y="97"/>
                  </a:lnTo>
                  <a:lnTo>
                    <a:pt x="20" y="91"/>
                  </a:lnTo>
                  <a:lnTo>
                    <a:pt x="13" y="87"/>
                  </a:lnTo>
                  <a:lnTo>
                    <a:pt x="6" y="77"/>
                  </a:lnTo>
                  <a:lnTo>
                    <a:pt x="3" y="69"/>
                  </a:lnTo>
                  <a:lnTo>
                    <a:pt x="0" y="49"/>
                  </a:lnTo>
                  <a:lnTo>
                    <a:pt x="11" y="29"/>
                  </a:lnTo>
                  <a:lnTo>
                    <a:pt x="29" y="14"/>
                  </a:lnTo>
                  <a:lnTo>
                    <a:pt x="53" y="4"/>
                  </a:lnTo>
                  <a:lnTo>
                    <a:pt x="76" y="0"/>
                  </a:lnTo>
                  <a:lnTo>
                    <a:pt x="94" y="4"/>
                  </a:lnTo>
                  <a:lnTo>
                    <a:pt x="104" y="19"/>
                  </a:lnTo>
                  <a:lnTo>
                    <a:pt x="105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89"/>
            <p:cNvSpPr>
              <a:spLocks noChangeAspect="1"/>
            </p:cNvSpPr>
            <p:nvPr/>
          </p:nvSpPr>
          <p:spPr bwMode="auto">
            <a:xfrm>
              <a:off x="2787" y="1265"/>
              <a:ext cx="261" cy="403"/>
            </a:xfrm>
            <a:custGeom>
              <a:avLst/>
              <a:gdLst/>
              <a:ahLst/>
              <a:cxnLst>
                <a:cxn ang="0">
                  <a:pos x="713" y="377"/>
                </a:cxn>
                <a:cxn ang="0">
                  <a:pos x="703" y="607"/>
                </a:cxn>
                <a:cxn ang="0">
                  <a:pos x="647" y="828"/>
                </a:cxn>
                <a:cxn ang="0">
                  <a:pos x="564" y="1039"/>
                </a:cxn>
                <a:cxn ang="0">
                  <a:pos x="490" y="1178"/>
                </a:cxn>
                <a:cxn ang="0">
                  <a:pos x="424" y="1226"/>
                </a:cxn>
                <a:cxn ang="0">
                  <a:pos x="344" y="1246"/>
                </a:cxn>
                <a:cxn ang="0">
                  <a:pos x="260" y="1247"/>
                </a:cxn>
                <a:cxn ang="0">
                  <a:pos x="153" y="1201"/>
                </a:cxn>
                <a:cxn ang="0">
                  <a:pos x="67" y="1085"/>
                </a:cxn>
                <a:cxn ang="0">
                  <a:pos x="22" y="949"/>
                </a:cxn>
                <a:cxn ang="0">
                  <a:pos x="2" y="799"/>
                </a:cxn>
                <a:cxn ang="0">
                  <a:pos x="7" y="702"/>
                </a:cxn>
                <a:cxn ang="0">
                  <a:pos x="11" y="657"/>
                </a:cxn>
                <a:cxn ang="0">
                  <a:pos x="7" y="612"/>
                </a:cxn>
                <a:cxn ang="0">
                  <a:pos x="11" y="564"/>
                </a:cxn>
                <a:cxn ang="0">
                  <a:pos x="29" y="511"/>
                </a:cxn>
                <a:cxn ang="0">
                  <a:pos x="42" y="453"/>
                </a:cxn>
                <a:cxn ang="0">
                  <a:pos x="52" y="395"/>
                </a:cxn>
                <a:cxn ang="0">
                  <a:pos x="68" y="338"/>
                </a:cxn>
                <a:cxn ang="0">
                  <a:pos x="75" y="335"/>
                </a:cxn>
                <a:cxn ang="0">
                  <a:pos x="85" y="369"/>
                </a:cxn>
                <a:cxn ang="0">
                  <a:pos x="118" y="393"/>
                </a:cxn>
                <a:cxn ang="0">
                  <a:pos x="157" y="412"/>
                </a:cxn>
                <a:cxn ang="0">
                  <a:pos x="216" y="433"/>
                </a:cxn>
                <a:cxn ang="0">
                  <a:pos x="292" y="418"/>
                </a:cxn>
                <a:cxn ang="0">
                  <a:pos x="361" y="372"/>
                </a:cxn>
                <a:cxn ang="0">
                  <a:pos x="420" y="311"/>
                </a:cxn>
                <a:cxn ang="0">
                  <a:pos x="451" y="256"/>
                </a:cxn>
                <a:cxn ang="0">
                  <a:pos x="464" y="208"/>
                </a:cxn>
                <a:cxn ang="0">
                  <a:pos x="468" y="162"/>
                </a:cxn>
                <a:cxn ang="0">
                  <a:pos x="457" y="115"/>
                </a:cxn>
                <a:cxn ang="0">
                  <a:pos x="431" y="86"/>
                </a:cxn>
                <a:cxn ang="0">
                  <a:pos x="414" y="65"/>
                </a:cxn>
                <a:cxn ang="0">
                  <a:pos x="406" y="38"/>
                </a:cxn>
                <a:cxn ang="0">
                  <a:pos x="398" y="11"/>
                </a:cxn>
                <a:cxn ang="0">
                  <a:pos x="451" y="3"/>
                </a:cxn>
                <a:cxn ang="0">
                  <a:pos x="547" y="43"/>
                </a:cxn>
                <a:cxn ang="0">
                  <a:pos x="618" y="119"/>
                </a:cxn>
                <a:cxn ang="0">
                  <a:pos x="672" y="211"/>
                </a:cxn>
              </a:cxnLst>
              <a:rect l="0" t="0" r="r" b="b"/>
              <a:pathLst>
                <a:path w="714" h="1249">
                  <a:moveTo>
                    <a:pt x="694" y="259"/>
                  </a:moveTo>
                  <a:lnTo>
                    <a:pt x="713" y="377"/>
                  </a:lnTo>
                  <a:lnTo>
                    <a:pt x="714" y="494"/>
                  </a:lnTo>
                  <a:lnTo>
                    <a:pt x="703" y="607"/>
                  </a:lnTo>
                  <a:lnTo>
                    <a:pt x="680" y="719"/>
                  </a:lnTo>
                  <a:lnTo>
                    <a:pt x="647" y="828"/>
                  </a:lnTo>
                  <a:lnTo>
                    <a:pt x="607" y="935"/>
                  </a:lnTo>
                  <a:lnTo>
                    <a:pt x="564" y="1039"/>
                  </a:lnTo>
                  <a:lnTo>
                    <a:pt x="519" y="1142"/>
                  </a:lnTo>
                  <a:lnTo>
                    <a:pt x="490" y="1178"/>
                  </a:lnTo>
                  <a:lnTo>
                    <a:pt x="459" y="1206"/>
                  </a:lnTo>
                  <a:lnTo>
                    <a:pt x="424" y="1226"/>
                  </a:lnTo>
                  <a:lnTo>
                    <a:pt x="386" y="1240"/>
                  </a:lnTo>
                  <a:lnTo>
                    <a:pt x="344" y="1246"/>
                  </a:lnTo>
                  <a:lnTo>
                    <a:pt x="302" y="1249"/>
                  </a:lnTo>
                  <a:lnTo>
                    <a:pt x="260" y="1247"/>
                  </a:lnTo>
                  <a:lnTo>
                    <a:pt x="218" y="1246"/>
                  </a:lnTo>
                  <a:lnTo>
                    <a:pt x="153" y="1201"/>
                  </a:lnTo>
                  <a:lnTo>
                    <a:pt x="105" y="1147"/>
                  </a:lnTo>
                  <a:lnTo>
                    <a:pt x="67" y="1085"/>
                  </a:lnTo>
                  <a:lnTo>
                    <a:pt x="42" y="1021"/>
                  </a:lnTo>
                  <a:lnTo>
                    <a:pt x="22" y="949"/>
                  </a:lnTo>
                  <a:lnTo>
                    <a:pt x="11" y="876"/>
                  </a:lnTo>
                  <a:lnTo>
                    <a:pt x="2" y="799"/>
                  </a:lnTo>
                  <a:lnTo>
                    <a:pt x="0" y="726"/>
                  </a:lnTo>
                  <a:lnTo>
                    <a:pt x="7" y="702"/>
                  </a:lnTo>
                  <a:lnTo>
                    <a:pt x="11" y="680"/>
                  </a:lnTo>
                  <a:lnTo>
                    <a:pt x="11" y="657"/>
                  </a:lnTo>
                  <a:lnTo>
                    <a:pt x="9" y="636"/>
                  </a:lnTo>
                  <a:lnTo>
                    <a:pt x="7" y="612"/>
                  </a:lnTo>
                  <a:lnTo>
                    <a:pt x="7" y="590"/>
                  </a:lnTo>
                  <a:lnTo>
                    <a:pt x="11" y="564"/>
                  </a:lnTo>
                  <a:lnTo>
                    <a:pt x="21" y="539"/>
                  </a:lnTo>
                  <a:lnTo>
                    <a:pt x="29" y="511"/>
                  </a:lnTo>
                  <a:lnTo>
                    <a:pt x="36" y="483"/>
                  </a:lnTo>
                  <a:lnTo>
                    <a:pt x="42" y="453"/>
                  </a:lnTo>
                  <a:lnTo>
                    <a:pt x="47" y="425"/>
                  </a:lnTo>
                  <a:lnTo>
                    <a:pt x="52" y="395"/>
                  </a:lnTo>
                  <a:lnTo>
                    <a:pt x="59" y="366"/>
                  </a:lnTo>
                  <a:lnTo>
                    <a:pt x="68" y="338"/>
                  </a:lnTo>
                  <a:lnTo>
                    <a:pt x="83" y="311"/>
                  </a:lnTo>
                  <a:lnTo>
                    <a:pt x="75" y="335"/>
                  </a:lnTo>
                  <a:lnTo>
                    <a:pt x="77" y="355"/>
                  </a:lnTo>
                  <a:lnTo>
                    <a:pt x="85" y="369"/>
                  </a:lnTo>
                  <a:lnTo>
                    <a:pt x="101" y="383"/>
                  </a:lnTo>
                  <a:lnTo>
                    <a:pt x="118" y="393"/>
                  </a:lnTo>
                  <a:lnTo>
                    <a:pt x="137" y="404"/>
                  </a:lnTo>
                  <a:lnTo>
                    <a:pt x="157" y="412"/>
                  </a:lnTo>
                  <a:lnTo>
                    <a:pt x="175" y="425"/>
                  </a:lnTo>
                  <a:lnTo>
                    <a:pt x="216" y="433"/>
                  </a:lnTo>
                  <a:lnTo>
                    <a:pt x="256" y="431"/>
                  </a:lnTo>
                  <a:lnTo>
                    <a:pt x="292" y="418"/>
                  </a:lnTo>
                  <a:lnTo>
                    <a:pt x="329" y="398"/>
                  </a:lnTo>
                  <a:lnTo>
                    <a:pt x="361" y="372"/>
                  </a:lnTo>
                  <a:lnTo>
                    <a:pt x="392" y="342"/>
                  </a:lnTo>
                  <a:lnTo>
                    <a:pt x="420" y="311"/>
                  </a:lnTo>
                  <a:lnTo>
                    <a:pt x="445" y="280"/>
                  </a:lnTo>
                  <a:lnTo>
                    <a:pt x="451" y="256"/>
                  </a:lnTo>
                  <a:lnTo>
                    <a:pt x="458" y="232"/>
                  </a:lnTo>
                  <a:lnTo>
                    <a:pt x="464" y="208"/>
                  </a:lnTo>
                  <a:lnTo>
                    <a:pt x="468" y="186"/>
                  </a:lnTo>
                  <a:lnTo>
                    <a:pt x="468" y="162"/>
                  </a:lnTo>
                  <a:lnTo>
                    <a:pt x="465" y="139"/>
                  </a:lnTo>
                  <a:lnTo>
                    <a:pt x="457" y="115"/>
                  </a:lnTo>
                  <a:lnTo>
                    <a:pt x="445" y="93"/>
                  </a:lnTo>
                  <a:lnTo>
                    <a:pt x="431" y="86"/>
                  </a:lnTo>
                  <a:lnTo>
                    <a:pt x="422" y="77"/>
                  </a:lnTo>
                  <a:lnTo>
                    <a:pt x="414" y="65"/>
                  </a:lnTo>
                  <a:lnTo>
                    <a:pt x="410" y="53"/>
                  </a:lnTo>
                  <a:lnTo>
                    <a:pt x="406" y="38"/>
                  </a:lnTo>
                  <a:lnTo>
                    <a:pt x="403" y="25"/>
                  </a:lnTo>
                  <a:lnTo>
                    <a:pt x="398" y="11"/>
                  </a:lnTo>
                  <a:lnTo>
                    <a:pt x="393" y="0"/>
                  </a:lnTo>
                  <a:lnTo>
                    <a:pt x="451" y="3"/>
                  </a:lnTo>
                  <a:lnTo>
                    <a:pt x="502" y="18"/>
                  </a:lnTo>
                  <a:lnTo>
                    <a:pt x="547" y="43"/>
                  </a:lnTo>
                  <a:lnTo>
                    <a:pt x="586" y="79"/>
                  </a:lnTo>
                  <a:lnTo>
                    <a:pt x="618" y="119"/>
                  </a:lnTo>
                  <a:lnTo>
                    <a:pt x="648" y="165"/>
                  </a:lnTo>
                  <a:lnTo>
                    <a:pt x="672" y="211"/>
                  </a:lnTo>
                  <a:lnTo>
                    <a:pt x="694" y="2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90"/>
            <p:cNvSpPr>
              <a:spLocks noChangeAspect="1"/>
            </p:cNvSpPr>
            <p:nvPr/>
          </p:nvSpPr>
          <p:spPr bwMode="auto">
            <a:xfrm>
              <a:off x="2874" y="1306"/>
              <a:ext cx="37" cy="39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97" y="13"/>
                </a:cxn>
                <a:cxn ang="0">
                  <a:pos x="100" y="26"/>
                </a:cxn>
                <a:cxn ang="0">
                  <a:pos x="98" y="40"/>
                </a:cxn>
                <a:cxn ang="0">
                  <a:pos x="95" y="54"/>
                </a:cxn>
                <a:cxn ang="0">
                  <a:pos x="88" y="67"/>
                </a:cxn>
                <a:cxn ang="0">
                  <a:pos x="81" y="81"/>
                </a:cxn>
                <a:cxn ang="0">
                  <a:pos x="71" y="93"/>
                </a:cxn>
                <a:cxn ang="0">
                  <a:pos x="62" y="106"/>
                </a:cxn>
                <a:cxn ang="0">
                  <a:pos x="47" y="103"/>
                </a:cxn>
                <a:cxn ang="0">
                  <a:pos x="35" y="100"/>
                </a:cxn>
                <a:cxn ang="0">
                  <a:pos x="22" y="93"/>
                </a:cxn>
                <a:cxn ang="0">
                  <a:pos x="12" y="86"/>
                </a:cxn>
                <a:cxn ang="0">
                  <a:pos x="2" y="76"/>
                </a:cxn>
                <a:cxn ang="0">
                  <a:pos x="0" y="67"/>
                </a:cxn>
                <a:cxn ang="0">
                  <a:pos x="0" y="55"/>
                </a:cxn>
                <a:cxn ang="0">
                  <a:pos x="9" y="44"/>
                </a:cxn>
                <a:cxn ang="0">
                  <a:pos x="11" y="26"/>
                </a:cxn>
                <a:cxn ang="0">
                  <a:pos x="18" y="15"/>
                </a:cxn>
                <a:cxn ang="0">
                  <a:pos x="26" y="6"/>
                </a:cxn>
                <a:cxn ang="0">
                  <a:pos x="39" y="3"/>
                </a:cxn>
                <a:cxn ang="0">
                  <a:pos x="52" y="0"/>
                </a:cxn>
                <a:cxn ang="0">
                  <a:pos x="66" y="0"/>
                </a:cxn>
                <a:cxn ang="0">
                  <a:pos x="78" y="0"/>
                </a:cxn>
                <a:cxn ang="0">
                  <a:pos x="92" y="2"/>
                </a:cxn>
              </a:cxnLst>
              <a:rect l="0" t="0" r="r" b="b"/>
              <a:pathLst>
                <a:path w="100" h="106">
                  <a:moveTo>
                    <a:pt x="92" y="2"/>
                  </a:moveTo>
                  <a:lnTo>
                    <a:pt x="97" y="13"/>
                  </a:lnTo>
                  <a:lnTo>
                    <a:pt x="100" y="26"/>
                  </a:lnTo>
                  <a:lnTo>
                    <a:pt x="98" y="40"/>
                  </a:lnTo>
                  <a:lnTo>
                    <a:pt x="95" y="54"/>
                  </a:lnTo>
                  <a:lnTo>
                    <a:pt x="88" y="67"/>
                  </a:lnTo>
                  <a:lnTo>
                    <a:pt x="81" y="81"/>
                  </a:lnTo>
                  <a:lnTo>
                    <a:pt x="71" y="93"/>
                  </a:lnTo>
                  <a:lnTo>
                    <a:pt x="62" y="106"/>
                  </a:lnTo>
                  <a:lnTo>
                    <a:pt x="47" y="103"/>
                  </a:lnTo>
                  <a:lnTo>
                    <a:pt x="35" y="100"/>
                  </a:lnTo>
                  <a:lnTo>
                    <a:pt x="22" y="93"/>
                  </a:lnTo>
                  <a:lnTo>
                    <a:pt x="12" y="86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11" y="26"/>
                  </a:lnTo>
                  <a:lnTo>
                    <a:pt x="18" y="15"/>
                  </a:lnTo>
                  <a:lnTo>
                    <a:pt x="26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Rectangle 91"/>
            <p:cNvSpPr>
              <a:spLocks noChangeAspect="1" noChangeArrowheads="1"/>
            </p:cNvSpPr>
            <p:nvPr/>
          </p:nvSpPr>
          <p:spPr bwMode="auto">
            <a:xfrm>
              <a:off x="3242" y="1417"/>
              <a:ext cx="4" cy="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62" name="Rectangle 92"/>
            <p:cNvSpPr>
              <a:spLocks noChangeAspect="1" noChangeArrowheads="1"/>
            </p:cNvSpPr>
            <p:nvPr/>
          </p:nvSpPr>
          <p:spPr bwMode="auto">
            <a:xfrm>
              <a:off x="3204" y="1550"/>
              <a:ext cx="8" cy="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74" name="Freeform 93"/>
            <p:cNvSpPr>
              <a:spLocks noChangeAspect="1"/>
            </p:cNvSpPr>
            <p:nvPr/>
          </p:nvSpPr>
          <p:spPr bwMode="auto">
            <a:xfrm>
              <a:off x="1832" y="1847"/>
              <a:ext cx="209" cy="341"/>
            </a:xfrm>
            <a:custGeom>
              <a:avLst/>
              <a:gdLst/>
              <a:ahLst/>
              <a:cxnLst>
                <a:cxn ang="0">
                  <a:pos x="480" y="177"/>
                </a:cxn>
                <a:cxn ang="0">
                  <a:pos x="519" y="262"/>
                </a:cxn>
                <a:cxn ang="0">
                  <a:pos x="542" y="350"/>
                </a:cxn>
                <a:cxn ang="0">
                  <a:pos x="550" y="438"/>
                </a:cxn>
                <a:cxn ang="0">
                  <a:pos x="553" y="528"/>
                </a:cxn>
                <a:cxn ang="0">
                  <a:pos x="550" y="618"/>
                </a:cxn>
                <a:cxn ang="0">
                  <a:pos x="550" y="712"/>
                </a:cxn>
                <a:cxn ang="0">
                  <a:pos x="556" y="807"/>
                </a:cxn>
                <a:cxn ang="0">
                  <a:pos x="573" y="904"/>
                </a:cxn>
                <a:cxn ang="0">
                  <a:pos x="547" y="919"/>
                </a:cxn>
                <a:cxn ang="0">
                  <a:pos x="522" y="929"/>
                </a:cxn>
                <a:cxn ang="0">
                  <a:pos x="495" y="932"/>
                </a:cxn>
                <a:cxn ang="0">
                  <a:pos x="469" y="932"/>
                </a:cxn>
                <a:cxn ang="0">
                  <a:pos x="440" y="925"/>
                </a:cxn>
                <a:cxn ang="0">
                  <a:pos x="415" y="914"/>
                </a:cxn>
                <a:cxn ang="0">
                  <a:pos x="388" y="900"/>
                </a:cxn>
                <a:cxn ang="0">
                  <a:pos x="366" y="883"/>
                </a:cxn>
                <a:cxn ang="0">
                  <a:pos x="284" y="809"/>
                </a:cxn>
                <a:cxn ang="0">
                  <a:pos x="208" y="735"/>
                </a:cxn>
                <a:cxn ang="0">
                  <a:pos x="139" y="655"/>
                </a:cxn>
                <a:cxn ang="0">
                  <a:pos x="83" y="571"/>
                </a:cxn>
                <a:cxn ang="0">
                  <a:pos x="38" y="481"/>
                </a:cxn>
                <a:cxn ang="0">
                  <a:pos x="10" y="387"/>
                </a:cxn>
                <a:cxn ang="0">
                  <a:pos x="0" y="286"/>
                </a:cxn>
                <a:cxn ang="0">
                  <a:pos x="13" y="177"/>
                </a:cxn>
                <a:cxn ang="0">
                  <a:pos x="27" y="143"/>
                </a:cxn>
                <a:cxn ang="0">
                  <a:pos x="48" y="114"/>
                </a:cxn>
                <a:cxn ang="0">
                  <a:pos x="72" y="89"/>
                </a:cxn>
                <a:cxn ang="0">
                  <a:pos x="101" y="69"/>
                </a:cxn>
                <a:cxn ang="0">
                  <a:pos x="132" y="48"/>
                </a:cxn>
                <a:cxn ang="0">
                  <a:pos x="165" y="31"/>
                </a:cxn>
                <a:cxn ang="0">
                  <a:pos x="197" y="14"/>
                </a:cxn>
                <a:cxn ang="0">
                  <a:pos x="231" y="0"/>
                </a:cxn>
                <a:cxn ang="0">
                  <a:pos x="272" y="3"/>
                </a:cxn>
                <a:cxn ang="0">
                  <a:pos x="311" y="13"/>
                </a:cxn>
                <a:cxn ang="0">
                  <a:pos x="348" y="29"/>
                </a:cxn>
                <a:cxn ang="0">
                  <a:pos x="381" y="52"/>
                </a:cxn>
                <a:cxn ang="0">
                  <a:pos x="411" y="77"/>
                </a:cxn>
                <a:cxn ang="0">
                  <a:pos x="439" y="108"/>
                </a:cxn>
                <a:cxn ang="0">
                  <a:pos x="460" y="141"/>
                </a:cxn>
                <a:cxn ang="0">
                  <a:pos x="480" y="177"/>
                </a:cxn>
              </a:cxnLst>
              <a:rect l="0" t="0" r="r" b="b"/>
              <a:pathLst>
                <a:path w="573" h="932">
                  <a:moveTo>
                    <a:pt x="480" y="177"/>
                  </a:moveTo>
                  <a:lnTo>
                    <a:pt x="519" y="262"/>
                  </a:lnTo>
                  <a:lnTo>
                    <a:pt x="542" y="350"/>
                  </a:lnTo>
                  <a:lnTo>
                    <a:pt x="550" y="438"/>
                  </a:lnTo>
                  <a:lnTo>
                    <a:pt x="553" y="528"/>
                  </a:lnTo>
                  <a:lnTo>
                    <a:pt x="550" y="618"/>
                  </a:lnTo>
                  <a:lnTo>
                    <a:pt x="550" y="712"/>
                  </a:lnTo>
                  <a:lnTo>
                    <a:pt x="556" y="807"/>
                  </a:lnTo>
                  <a:lnTo>
                    <a:pt x="573" y="904"/>
                  </a:lnTo>
                  <a:lnTo>
                    <a:pt x="547" y="919"/>
                  </a:lnTo>
                  <a:lnTo>
                    <a:pt x="522" y="929"/>
                  </a:lnTo>
                  <a:lnTo>
                    <a:pt x="495" y="932"/>
                  </a:lnTo>
                  <a:lnTo>
                    <a:pt x="469" y="932"/>
                  </a:lnTo>
                  <a:lnTo>
                    <a:pt x="440" y="925"/>
                  </a:lnTo>
                  <a:lnTo>
                    <a:pt x="415" y="914"/>
                  </a:lnTo>
                  <a:lnTo>
                    <a:pt x="388" y="900"/>
                  </a:lnTo>
                  <a:lnTo>
                    <a:pt x="366" y="883"/>
                  </a:lnTo>
                  <a:lnTo>
                    <a:pt x="284" y="809"/>
                  </a:lnTo>
                  <a:lnTo>
                    <a:pt x="208" y="735"/>
                  </a:lnTo>
                  <a:lnTo>
                    <a:pt x="139" y="655"/>
                  </a:lnTo>
                  <a:lnTo>
                    <a:pt x="83" y="571"/>
                  </a:lnTo>
                  <a:lnTo>
                    <a:pt x="38" y="481"/>
                  </a:lnTo>
                  <a:lnTo>
                    <a:pt x="10" y="387"/>
                  </a:lnTo>
                  <a:lnTo>
                    <a:pt x="0" y="286"/>
                  </a:lnTo>
                  <a:lnTo>
                    <a:pt x="13" y="177"/>
                  </a:lnTo>
                  <a:lnTo>
                    <a:pt x="27" y="143"/>
                  </a:lnTo>
                  <a:lnTo>
                    <a:pt x="48" y="114"/>
                  </a:lnTo>
                  <a:lnTo>
                    <a:pt x="72" y="89"/>
                  </a:lnTo>
                  <a:lnTo>
                    <a:pt x="101" y="69"/>
                  </a:lnTo>
                  <a:lnTo>
                    <a:pt x="132" y="48"/>
                  </a:lnTo>
                  <a:lnTo>
                    <a:pt x="165" y="31"/>
                  </a:lnTo>
                  <a:lnTo>
                    <a:pt x="197" y="14"/>
                  </a:lnTo>
                  <a:lnTo>
                    <a:pt x="231" y="0"/>
                  </a:lnTo>
                  <a:lnTo>
                    <a:pt x="272" y="3"/>
                  </a:lnTo>
                  <a:lnTo>
                    <a:pt x="311" y="13"/>
                  </a:lnTo>
                  <a:lnTo>
                    <a:pt x="348" y="29"/>
                  </a:lnTo>
                  <a:lnTo>
                    <a:pt x="381" y="52"/>
                  </a:lnTo>
                  <a:lnTo>
                    <a:pt x="411" y="77"/>
                  </a:lnTo>
                  <a:lnTo>
                    <a:pt x="439" y="108"/>
                  </a:lnTo>
                  <a:lnTo>
                    <a:pt x="460" y="141"/>
                  </a:lnTo>
                  <a:lnTo>
                    <a:pt x="480" y="17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94"/>
            <p:cNvSpPr>
              <a:spLocks noChangeAspect="1"/>
            </p:cNvSpPr>
            <p:nvPr/>
          </p:nvSpPr>
          <p:spPr bwMode="auto">
            <a:xfrm>
              <a:off x="3113" y="1916"/>
              <a:ext cx="182" cy="215"/>
            </a:xfrm>
            <a:custGeom>
              <a:avLst/>
              <a:gdLst/>
              <a:ahLst/>
              <a:cxnLst>
                <a:cxn ang="0">
                  <a:pos x="498" y="112"/>
                </a:cxn>
                <a:cxn ang="0">
                  <a:pos x="498" y="164"/>
                </a:cxn>
                <a:cxn ang="0">
                  <a:pos x="436" y="167"/>
                </a:cxn>
                <a:cxn ang="0">
                  <a:pos x="379" y="184"/>
                </a:cxn>
                <a:cxn ang="0">
                  <a:pos x="322" y="212"/>
                </a:cxn>
                <a:cxn ang="0">
                  <a:pos x="272" y="249"/>
                </a:cxn>
                <a:cxn ang="0">
                  <a:pos x="221" y="290"/>
                </a:cxn>
                <a:cxn ang="0">
                  <a:pos x="176" y="337"/>
                </a:cxn>
                <a:cxn ang="0">
                  <a:pos x="133" y="385"/>
                </a:cxn>
                <a:cxn ang="0">
                  <a:pos x="93" y="435"/>
                </a:cxn>
                <a:cxn ang="0">
                  <a:pos x="78" y="453"/>
                </a:cxn>
                <a:cxn ang="0">
                  <a:pos x="68" y="474"/>
                </a:cxn>
                <a:cxn ang="0">
                  <a:pos x="58" y="495"/>
                </a:cxn>
                <a:cxn ang="0">
                  <a:pos x="51" y="516"/>
                </a:cxn>
                <a:cxn ang="0">
                  <a:pos x="40" y="535"/>
                </a:cxn>
                <a:cxn ang="0">
                  <a:pos x="30" y="554"/>
                </a:cxn>
                <a:cxn ang="0">
                  <a:pos x="16" y="571"/>
                </a:cxn>
                <a:cxn ang="0">
                  <a:pos x="0" y="589"/>
                </a:cxn>
                <a:cxn ang="0">
                  <a:pos x="93" y="237"/>
                </a:cxn>
                <a:cxn ang="0">
                  <a:pos x="133" y="192"/>
                </a:cxn>
                <a:cxn ang="0">
                  <a:pos x="182" y="138"/>
                </a:cxn>
                <a:cxn ang="0">
                  <a:pos x="237" y="81"/>
                </a:cxn>
                <a:cxn ang="0">
                  <a:pos x="296" y="33"/>
                </a:cxn>
                <a:cxn ang="0">
                  <a:pos x="352" y="2"/>
                </a:cxn>
                <a:cxn ang="0">
                  <a:pos x="408" y="0"/>
                </a:cxn>
                <a:cxn ang="0">
                  <a:pos x="457" y="32"/>
                </a:cxn>
                <a:cxn ang="0">
                  <a:pos x="498" y="112"/>
                </a:cxn>
              </a:cxnLst>
              <a:rect l="0" t="0" r="r" b="b"/>
              <a:pathLst>
                <a:path w="498" h="589">
                  <a:moveTo>
                    <a:pt x="498" y="112"/>
                  </a:moveTo>
                  <a:lnTo>
                    <a:pt x="498" y="164"/>
                  </a:lnTo>
                  <a:lnTo>
                    <a:pt x="436" y="167"/>
                  </a:lnTo>
                  <a:lnTo>
                    <a:pt x="379" y="184"/>
                  </a:lnTo>
                  <a:lnTo>
                    <a:pt x="322" y="212"/>
                  </a:lnTo>
                  <a:lnTo>
                    <a:pt x="272" y="249"/>
                  </a:lnTo>
                  <a:lnTo>
                    <a:pt x="221" y="290"/>
                  </a:lnTo>
                  <a:lnTo>
                    <a:pt x="176" y="337"/>
                  </a:lnTo>
                  <a:lnTo>
                    <a:pt x="133" y="385"/>
                  </a:lnTo>
                  <a:lnTo>
                    <a:pt x="93" y="435"/>
                  </a:lnTo>
                  <a:lnTo>
                    <a:pt x="78" y="453"/>
                  </a:lnTo>
                  <a:lnTo>
                    <a:pt x="68" y="474"/>
                  </a:lnTo>
                  <a:lnTo>
                    <a:pt x="58" y="495"/>
                  </a:lnTo>
                  <a:lnTo>
                    <a:pt x="51" y="516"/>
                  </a:lnTo>
                  <a:lnTo>
                    <a:pt x="40" y="535"/>
                  </a:lnTo>
                  <a:lnTo>
                    <a:pt x="30" y="554"/>
                  </a:lnTo>
                  <a:lnTo>
                    <a:pt x="16" y="571"/>
                  </a:lnTo>
                  <a:lnTo>
                    <a:pt x="0" y="589"/>
                  </a:lnTo>
                  <a:lnTo>
                    <a:pt x="93" y="237"/>
                  </a:lnTo>
                  <a:lnTo>
                    <a:pt x="133" y="192"/>
                  </a:lnTo>
                  <a:lnTo>
                    <a:pt x="182" y="138"/>
                  </a:lnTo>
                  <a:lnTo>
                    <a:pt x="237" y="81"/>
                  </a:lnTo>
                  <a:lnTo>
                    <a:pt x="296" y="33"/>
                  </a:lnTo>
                  <a:lnTo>
                    <a:pt x="352" y="2"/>
                  </a:lnTo>
                  <a:lnTo>
                    <a:pt x="408" y="0"/>
                  </a:lnTo>
                  <a:lnTo>
                    <a:pt x="457" y="32"/>
                  </a:lnTo>
                  <a:lnTo>
                    <a:pt x="498" y="11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95"/>
            <p:cNvSpPr>
              <a:spLocks noChangeAspect="1"/>
            </p:cNvSpPr>
            <p:nvPr/>
          </p:nvSpPr>
          <p:spPr bwMode="auto">
            <a:xfrm>
              <a:off x="1851" y="1929"/>
              <a:ext cx="168" cy="165"/>
            </a:xfrm>
            <a:custGeom>
              <a:avLst/>
              <a:gdLst/>
              <a:ahLst/>
              <a:cxnLst>
                <a:cxn ang="0">
                  <a:pos x="454" y="297"/>
                </a:cxn>
                <a:cxn ang="0">
                  <a:pos x="454" y="322"/>
                </a:cxn>
                <a:cxn ang="0">
                  <a:pos x="454" y="346"/>
                </a:cxn>
                <a:cxn ang="0">
                  <a:pos x="446" y="369"/>
                </a:cxn>
                <a:cxn ang="0">
                  <a:pos x="426" y="376"/>
                </a:cxn>
                <a:cxn ang="0">
                  <a:pos x="412" y="359"/>
                </a:cxn>
                <a:cxn ang="0">
                  <a:pos x="404" y="333"/>
                </a:cxn>
                <a:cxn ang="0">
                  <a:pos x="398" y="307"/>
                </a:cxn>
                <a:cxn ang="0">
                  <a:pos x="383" y="300"/>
                </a:cxn>
                <a:cxn ang="0">
                  <a:pos x="356" y="301"/>
                </a:cxn>
                <a:cxn ang="0">
                  <a:pos x="331" y="290"/>
                </a:cxn>
                <a:cxn ang="0">
                  <a:pos x="315" y="267"/>
                </a:cxn>
                <a:cxn ang="0">
                  <a:pos x="305" y="255"/>
                </a:cxn>
                <a:cxn ang="0">
                  <a:pos x="290" y="260"/>
                </a:cxn>
                <a:cxn ang="0">
                  <a:pos x="277" y="271"/>
                </a:cxn>
                <a:cxn ang="0">
                  <a:pos x="272" y="287"/>
                </a:cxn>
                <a:cxn ang="0">
                  <a:pos x="266" y="314"/>
                </a:cxn>
                <a:cxn ang="0">
                  <a:pos x="273" y="349"/>
                </a:cxn>
                <a:cxn ang="0">
                  <a:pos x="296" y="378"/>
                </a:cxn>
                <a:cxn ang="0">
                  <a:pos x="328" y="397"/>
                </a:cxn>
                <a:cxn ang="0">
                  <a:pos x="359" y="402"/>
                </a:cxn>
                <a:cxn ang="0">
                  <a:pos x="386" y="404"/>
                </a:cxn>
                <a:cxn ang="0">
                  <a:pos x="394" y="419"/>
                </a:cxn>
                <a:cxn ang="0">
                  <a:pos x="384" y="438"/>
                </a:cxn>
                <a:cxn ang="0">
                  <a:pos x="367" y="449"/>
                </a:cxn>
                <a:cxn ang="0">
                  <a:pos x="346" y="452"/>
                </a:cxn>
                <a:cxn ang="0">
                  <a:pos x="310" y="452"/>
                </a:cxn>
                <a:cxn ang="0">
                  <a:pos x="265" y="442"/>
                </a:cxn>
                <a:cxn ang="0">
                  <a:pos x="225" y="416"/>
                </a:cxn>
                <a:cxn ang="0">
                  <a:pos x="197" y="378"/>
                </a:cxn>
                <a:cxn ang="0">
                  <a:pos x="187" y="328"/>
                </a:cxn>
                <a:cxn ang="0">
                  <a:pos x="200" y="267"/>
                </a:cxn>
                <a:cxn ang="0">
                  <a:pos x="228" y="210"/>
                </a:cxn>
                <a:cxn ang="0">
                  <a:pos x="269" y="164"/>
                </a:cxn>
                <a:cxn ang="0">
                  <a:pos x="273" y="121"/>
                </a:cxn>
                <a:cxn ang="0">
                  <a:pos x="227" y="87"/>
                </a:cxn>
                <a:cxn ang="0">
                  <a:pos x="168" y="76"/>
                </a:cxn>
                <a:cxn ang="0">
                  <a:pos x="104" y="80"/>
                </a:cxn>
                <a:cxn ang="0">
                  <a:pos x="65" y="91"/>
                </a:cxn>
                <a:cxn ang="0">
                  <a:pos x="44" y="93"/>
                </a:cxn>
                <a:cxn ang="0">
                  <a:pos x="30" y="94"/>
                </a:cxn>
                <a:cxn ang="0">
                  <a:pos x="14" y="93"/>
                </a:cxn>
                <a:cxn ang="0">
                  <a:pos x="4" y="79"/>
                </a:cxn>
                <a:cxn ang="0">
                  <a:pos x="0" y="63"/>
                </a:cxn>
                <a:cxn ang="0">
                  <a:pos x="4" y="49"/>
                </a:cxn>
                <a:cxn ang="0">
                  <a:pos x="40" y="22"/>
                </a:cxn>
                <a:cxn ang="0">
                  <a:pos x="97" y="0"/>
                </a:cxn>
                <a:cxn ang="0">
                  <a:pos x="155" y="1"/>
                </a:cxn>
                <a:cxn ang="0">
                  <a:pos x="213" y="17"/>
                </a:cxn>
                <a:cxn ang="0">
                  <a:pos x="280" y="49"/>
                </a:cxn>
                <a:cxn ang="0">
                  <a:pos x="345" y="104"/>
                </a:cxn>
                <a:cxn ang="0">
                  <a:pos x="395" y="169"/>
                </a:cxn>
                <a:cxn ang="0">
                  <a:pos x="438" y="242"/>
                </a:cxn>
              </a:cxnLst>
              <a:rect l="0" t="0" r="r" b="b"/>
              <a:pathLst>
                <a:path w="459" h="452">
                  <a:moveTo>
                    <a:pt x="459" y="286"/>
                  </a:moveTo>
                  <a:lnTo>
                    <a:pt x="454" y="297"/>
                  </a:lnTo>
                  <a:lnTo>
                    <a:pt x="454" y="309"/>
                  </a:lnTo>
                  <a:lnTo>
                    <a:pt x="454" y="322"/>
                  </a:lnTo>
                  <a:lnTo>
                    <a:pt x="456" y="335"/>
                  </a:lnTo>
                  <a:lnTo>
                    <a:pt x="454" y="346"/>
                  </a:lnTo>
                  <a:lnTo>
                    <a:pt x="452" y="359"/>
                  </a:lnTo>
                  <a:lnTo>
                    <a:pt x="446" y="369"/>
                  </a:lnTo>
                  <a:lnTo>
                    <a:pt x="438" y="378"/>
                  </a:lnTo>
                  <a:lnTo>
                    <a:pt x="426" y="376"/>
                  </a:lnTo>
                  <a:lnTo>
                    <a:pt x="418" y="369"/>
                  </a:lnTo>
                  <a:lnTo>
                    <a:pt x="412" y="359"/>
                  </a:lnTo>
                  <a:lnTo>
                    <a:pt x="408" y="347"/>
                  </a:lnTo>
                  <a:lnTo>
                    <a:pt x="404" y="333"/>
                  </a:lnTo>
                  <a:lnTo>
                    <a:pt x="402" y="321"/>
                  </a:lnTo>
                  <a:lnTo>
                    <a:pt x="398" y="307"/>
                  </a:lnTo>
                  <a:lnTo>
                    <a:pt x="397" y="295"/>
                  </a:lnTo>
                  <a:lnTo>
                    <a:pt x="383" y="300"/>
                  </a:lnTo>
                  <a:lnTo>
                    <a:pt x="370" y="302"/>
                  </a:lnTo>
                  <a:lnTo>
                    <a:pt x="356" y="301"/>
                  </a:lnTo>
                  <a:lnTo>
                    <a:pt x="343" y="298"/>
                  </a:lnTo>
                  <a:lnTo>
                    <a:pt x="331" y="290"/>
                  </a:lnTo>
                  <a:lnTo>
                    <a:pt x="322" y="280"/>
                  </a:lnTo>
                  <a:lnTo>
                    <a:pt x="315" y="267"/>
                  </a:lnTo>
                  <a:lnTo>
                    <a:pt x="314" y="255"/>
                  </a:lnTo>
                  <a:lnTo>
                    <a:pt x="305" y="255"/>
                  </a:lnTo>
                  <a:lnTo>
                    <a:pt x="297" y="257"/>
                  </a:lnTo>
                  <a:lnTo>
                    <a:pt x="290" y="260"/>
                  </a:lnTo>
                  <a:lnTo>
                    <a:pt x="284" y="266"/>
                  </a:lnTo>
                  <a:lnTo>
                    <a:pt x="277" y="271"/>
                  </a:lnTo>
                  <a:lnTo>
                    <a:pt x="274" y="278"/>
                  </a:lnTo>
                  <a:lnTo>
                    <a:pt x="272" y="287"/>
                  </a:lnTo>
                  <a:lnTo>
                    <a:pt x="272" y="295"/>
                  </a:lnTo>
                  <a:lnTo>
                    <a:pt x="266" y="314"/>
                  </a:lnTo>
                  <a:lnTo>
                    <a:pt x="267" y="332"/>
                  </a:lnTo>
                  <a:lnTo>
                    <a:pt x="273" y="349"/>
                  </a:lnTo>
                  <a:lnTo>
                    <a:pt x="284" y="366"/>
                  </a:lnTo>
                  <a:lnTo>
                    <a:pt x="296" y="378"/>
                  </a:lnTo>
                  <a:lnTo>
                    <a:pt x="312" y="390"/>
                  </a:lnTo>
                  <a:lnTo>
                    <a:pt x="328" y="397"/>
                  </a:lnTo>
                  <a:lnTo>
                    <a:pt x="345" y="400"/>
                  </a:lnTo>
                  <a:lnTo>
                    <a:pt x="359" y="402"/>
                  </a:lnTo>
                  <a:lnTo>
                    <a:pt x="374" y="404"/>
                  </a:lnTo>
                  <a:lnTo>
                    <a:pt x="386" y="404"/>
                  </a:lnTo>
                  <a:lnTo>
                    <a:pt x="397" y="409"/>
                  </a:lnTo>
                  <a:lnTo>
                    <a:pt x="394" y="419"/>
                  </a:lnTo>
                  <a:lnTo>
                    <a:pt x="391" y="429"/>
                  </a:lnTo>
                  <a:lnTo>
                    <a:pt x="384" y="438"/>
                  </a:lnTo>
                  <a:lnTo>
                    <a:pt x="377" y="445"/>
                  </a:lnTo>
                  <a:lnTo>
                    <a:pt x="367" y="449"/>
                  </a:lnTo>
                  <a:lnTo>
                    <a:pt x="357" y="452"/>
                  </a:lnTo>
                  <a:lnTo>
                    <a:pt x="346" y="452"/>
                  </a:lnTo>
                  <a:lnTo>
                    <a:pt x="335" y="452"/>
                  </a:lnTo>
                  <a:lnTo>
                    <a:pt x="310" y="452"/>
                  </a:lnTo>
                  <a:lnTo>
                    <a:pt x="287" y="449"/>
                  </a:lnTo>
                  <a:lnTo>
                    <a:pt x="265" y="442"/>
                  </a:lnTo>
                  <a:lnTo>
                    <a:pt x="245" y="432"/>
                  </a:lnTo>
                  <a:lnTo>
                    <a:pt x="225" y="416"/>
                  </a:lnTo>
                  <a:lnTo>
                    <a:pt x="210" y="400"/>
                  </a:lnTo>
                  <a:lnTo>
                    <a:pt x="197" y="378"/>
                  </a:lnTo>
                  <a:lnTo>
                    <a:pt x="189" y="357"/>
                  </a:lnTo>
                  <a:lnTo>
                    <a:pt x="187" y="328"/>
                  </a:lnTo>
                  <a:lnTo>
                    <a:pt x="191" y="298"/>
                  </a:lnTo>
                  <a:lnTo>
                    <a:pt x="200" y="267"/>
                  </a:lnTo>
                  <a:lnTo>
                    <a:pt x="213" y="238"/>
                  </a:lnTo>
                  <a:lnTo>
                    <a:pt x="228" y="210"/>
                  </a:lnTo>
                  <a:lnTo>
                    <a:pt x="248" y="186"/>
                  </a:lnTo>
                  <a:lnTo>
                    <a:pt x="269" y="164"/>
                  </a:lnTo>
                  <a:lnTo>
                    <a:pt x="293" y="150"/>
                  </a:lnTo>
                  <a:lnTo>
                    <a:pt x="273" y="121"/>
                  </a:lnTo>
                  <a:lnTo>
                    <a:pt x="252" y="101"/>
                  </a:lnTo>
                  <a:lnTo>
                    <a:pt x="227" y="87"/>
                  </a:lnTo>
                  <a:lnTo>
                    <a:pt x="198" y="80"/>
                  </a:lnTo>
                  <a:lnTo>
                    <a:pt x="168" y="76"/>
                  </a:lnTo>
                  <a:lnTo>
                    <a:pt x="137" y="76"/>
                  </a:lnTo>
                  <a:lnTo>
                    <a:pt x="104" y="80"/>
                  </a:lnTo>
                  <a:lnTo>
                    <a:pt x="75" y="88"/>
                  </a:lnTo>
                  <a:lnTo>
                    <a:pt x="65" y="91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0" y="94"/>
                  </a:lnTo>
                  <a:lnTo>
                    <a:pt x="23" y="98"/>
                  </a:lnTo>
                  <a:lnTo>
                    <a:pt x="14" y="93"/>
                  </a:lnTo>
                  <a:lnTo>
                    <a:pt x="9" y="87"/>
                  </a:lnTo>
                  <a:lnTo>
                    <a:pt x="4" y="79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13" y="46"/>
                  </a:lnTo>
                  <a:lnTo>
                    <a:pt x="40" y="22"/>
                  </a:lnTo>
                  <a:lnTo>
                    <a:pt x="68" y="8"/>
                  </a:lnTo>
                  <a:lnTo>
                    <a:pt x="97" y="0"/>
                  </a:lnTo>
                  <a:lnTo>
                    <a:pt x="127" y="0"/>
                  </a:lnTo>
                  <a:lnTo>
                    <a:pt x="155" y="1"/>
                  </a:lnTo>
                  <a:lnTo>
                    <a:pt x="184" y="8"/>
                  </a:lnTo>
                  <a:lnTo>
                    <a:pt x="213" y="17"/>
                  </a:lnTo>
                  <a:lnTo>
                    <a:pt x="241" y="25"/>
                  </a:lnTo>
                  <a:lnTo>
                    <a:pt x="280" y="49"/>
                  </a:lnTo>
                  <a:lnTo>
                    <a:pt x="315" y="76"/>
                  </a:lnTo>
                  <a:lnTo>
                    <a:pt x="345" y="104"/>
                  </a:lnTo>
                  <a:lnTo>
                    <a:pt x="373" y="136"/>
                  </a:lnTo>
                  <a:lnTo>
                    <a:pt x="395" y="169"/>
                  </a:lnTo>
                  <a:lnTo>
                    <a:pt x="418" y="204"/>
                  </a:lnTo>
                  <a:lnTo>
                    <a:pt x="438" y="242"/>
                  </a:lnTo>
                  <a:lnTo>
                    <a:pt x="459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96"/>
            <p:cNvSpPr>
              <a:spLocks noChangeAspect="1"/>
            </p:cNvSpPr>
            <p:nvPr/>
          </p:nvSpPr>
          <p:spPr bwMode="auto">
            <a:xfrm>
              <a:off x="3172" y="1927"/>
              <a:ext cx="17" cy="10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22" y="11"/>
                </a:cxn>
                <a:cxn ang="0">
                  <a:pos x="32" y="11"/>
                </a:cxn>
                <a:cxn ang="0">
                  <a:pos x="40" y="7"/>
                </a:cxn>
                <a:cxn ang="0">
                  <a:pos x="47" y="0"/>
                </a:cxn>
                <a:cxn ang="0">
                  <a:pos x="5" y="31"/>
                </a:cxn>
              </a:cxnLst>
              <a:rect l="0" t="0" r="r" b="b"/>
              <a:pathLst>
                <a:path w="47" h="31">
                  <a:moveTo>
                    <a:pt x="5" y="31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22" y="11"/>
                  </a:lnTo>
                  <a:lnTo>
                    <a:pt x="32" y="11"/>
                  </a:lnTo>
                  <a:lnTo>
                    <a:pt x="40" y="7"/>
                  </a:lnTo>
                  <a:lnTo>
                    <a:pt x="47" y="0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7"/>
            <p:cNvSpPr>
              <a:spLocks noChangeAspect="1"/>
            </p:cNvSpPr>
            <p:nvPr/>
          </p:nvSpPr>
          <p:spPr bwMode="auto">
            <a:xfrm>
              <a:off x="3056" y="1992"/>
              <a:ext cx="239" cy="292"/>
            </a:xfrm>
            <a:custGeom>
              <a:avLst/>
              <a:gdLst/>
              <a:ahLst/>
              <a:cxnLst>
                <a:cxn ang="0">
                  <a:pos x="291" y="664"/>
                </a:cxn>
                <a:cxn ang="0">
                  <a:pos x="256" y="684"/>
                </a:cxn>
                <a:cxn ang="0">
                  <a:pos x="222" y="705"/>
                </a:cxn>
                <a:cxn ang="0">
                  <a:pos x="187" y="727"/>
                </a:cxn>
                <a:cxn ang="0">
                  <a:pos x="153" y="750"/>
                </a:cxn>
                <a:cxn ang="0">
                  <a:pos x="117" y="768"/>
                </a:cxn>
                <a:cxn ang="0">
                  <a:pos x="80" y="784"/>
                </a:cxn>
                <a:cxn ang="0">
                  <a:pos x="41" y="794"/>
                </a:cxn>
                <a:cxn ang="0">
                  <a:pos x="0" y="798"/>
                </a:cxn>
                <a:cxn ang="0">
                  <a:pos x="125" y="477"/>
                </a:cxn>
                <a:cxn ang="0">
                  <a:pos x="162" y="467"/>
                </a:cxn>
                <a:cxn ang="0">
                  <a:pos x="191" y="446"/>
                </a:cxn>
                <a:cxn ang="0">
                  <a:pos x="217" y="415"/>
                </a:cxn>
                <a:cxn ang="0">
                  <a:pos x="241" y="381"/>
                </a:cxn>
                <a:cxn ang="0">
                  <a:pos x="263" y="344"/>
                </a:cxn>
                <a:cxn ang="0">
                  <a:pos x="290" y="313"/>
                </a:cxn>
                <a:cxn ang="0">
                  <a:pos x="321" y="290"/>
                </a:cxn>
                <a:cxn ang="0">
                  <a:pos x="364" y="280"/>
                </a:cxn>
                <a:cxn ang="0">
                  <a:pos x="374" y="318"/>
                </a:cxn>
                <a:cxn ang="0">
                  <a:pos x="363" y="353"/>
                </a:cxn>
                <a:cxn ang="0">
                  <a:pos x="338" y="382"/>
                </a:cxn>
                <a:cxn ang="0">
                  <a:pos x="305" y="411"/>
                </a:cxn>
                <a:cxn ang="0">
                  <a:pos x="270" y="437"/>
                </a:cxn>
                <a:cxn ang="0">
                  <a:pos x="245" y="466"/>
                </a:cxn>
                <a:cxn ang="0">
                  <a:pos x="231" y="495"/>
                </a:cxn>
                <a:cxn ang="0">
                  <a:pos x="239" y="529"/>
                </a:cxn>
                <a:cxn ang="0">
                  <a:pos x="274" y="512"/>
                </a:cxn>
                <a:cxn ang="0">
                  <a:pos x="307" y="492"/>
                </a:cxn>
                <a:cxn ang="0">
                  <a:pos x="336" y="468"/>
                </a:cxn>
                <a:cxn ang="0">
                  <a:pos x="363" y="440"/>
                </a:cxn>
                <a:cxn ang="0">
                  <a:pos x="387" y="409"/>
                </a:cxn>
                <a:cxn ang="0">
                  <a:pos x="411" y="378"/>
                </a:cxn>
                <a:cxn ang="0">
                  <a:pos x="433" y="349"/>
                </a:cxn>
                <a:cxn ang="0">
                  <a:pos x="457" y="320"/>
                </a:cxn>
                <a:cxn ang="0">
                  <a:pos x="470" y="292"/>
                </a:cxn>
                <a:cxn ang="0">
                  <a:pos x="473" y="268"/>
                </a:cxn>
                <a:cxn ang="0">
                  <a:pos x="466" y="244"/>
                </a:cxn>
                <a:cxn ang="0">
                  <a:pos x="455" y="225"/>
                </a:cxn>
                <a:cxn ang="0">
                  <a:pos x="435" y="208"/>
                </a:cxn>
                <a:cxn ang="0">
                  <a:pos x="415" y="195"/>
                </a:cxn>
                <a:cxn ang="0">
                  <a:pos x="394" y="187"/>
                </a:cxn>
                <a:cxn ang="0">
                  <a:pos x="374" y="185"/>
                </a:cxn>
                <a:cxn ang="0">
                  <a:pos x="400" y="147"/>
                </a:cxn>
                <a:cxn ang="0">
                  <a:pos x="429" y="118"/>
                </a:cxn>
                <a:cxn ang="0">
                  <a:pos x="462" y="91"/>
                </a:cxn>
                <a:cxn ang="0">
                  <a:pos x="498" y="68"/>
                </a:cxn>
                <a:cxn ang="0">
                  <a:pos x="535" y="47"/>
                </a:cxn>
                <a:cxn ang="0">
                  <a:pos x="574" y="30"/>
                </a:cxn>
                <a:cxn ang="0">
                  <a:pos x="613" y="14"/>
                </a:cxn>
                <a:cxn ang="0">
                  <a:pos x="654" y="0"/>
                </a:cxn>
                <a:cxn ang="0">
                  <a:pos x="653" y="95"/>
                </a:cxn>
                <a:cxn ang="0">
                  <a:pos x="639" y="190"/>
                </a:cxn>
                <a:cxn ang="0">
                  <a:pos x="611" y="281"/>
                </a:cxn>
                <a:cxn ang="0">
                  <a:pos x="570" y="370"/>
                </a:cxn>
                <a:cxn ang="0">
                  <a:pos x="515" y="451"/>
                </a:cxn>
                <a:cxn ang="0">
                  <a:pos x="452" y="529"/>
                </a:cxn>
                <a:cxn ang="0">
                  <a:pos x="376" y="601"/>
                </a:cxn>
                <a:cxn ang="0">
                  <a:pos x="291" y="664"/>
                </a:cxn>
              </a:cxnLst>
              <a:rect l="0" t="0" r="r" b="b"/>
              <a:pathLst>
                <a:path w="654" h="798">
                  <a:moveTo>
                    <a:pt x="291" y="664"/>
                  </a:moveTo>
                  <a:lnTo>
                    <a:pt x="256" y="684"/>
                  </a:lnTo>
                  <a:lnTo>
                    <a:pt x="222" y="705"/>
                  </a:lnTo>
                  <a:lnTo>
                    <a:pt x="187" y="727"/>
                  </a:lnTo>
                  <a:lnTo>
                    <a:pt x="153" y="750"/>
                  </a:lnTo>
                  <a:lnTo>
                    <a:pt x="117" y="768"/>
                  </a:lnTo>
                  <a:lnTo>
                    <a:pt x="80" y="784"/>
                  </a:lnTo>
                  <a:lnTo>
                    <a:pt x="41" y="794"/>
                  </a:lnTo>
                  <a:lnTo>
                    <a:pt x="0" y="798"/>
                  </a:lnTo>
                  <a:lnTo>
                    <a:pt x="125" y="477"/>
                  </a:lnTo>
                  <a:lnTo>
                    <a:pt x="162" y="467"/>
                  </a:lnTo>
                  <a:lnTo>
                    <a:pt x="191" y="446"/>
                  </a:lnTo>
                  <a:lnTo>
                    <a:pt x="217" y="415"/>
                  </a:lnTo>
                  <a:lnTo>
                    <a:pt x="241" y="381"/>
                  </a:lnTo>
                  <a:lnTo>
                    <a:pt x="263" y="344"/>
                  </a:lnTo>
                  <a:lnTo>
                    <a:pt x="290" y="313"/>
                  </a:lnTo>
                  <a:lnTo>
                    <a:pt x="321" y="290"/>
                  </a:lnTo>
                  <a:lnTo>
                    <a:pt x="364" y="280"/>
                  </a:lnTo>
                  <a:lnTo>
                    <a:pt x="374" y="318"/>
                  </a:lnTo>
                  <a:lnTo>
                    <a:pt x="363" y="353"/>
                  </a:lnTo>
                  <a:lnTo>
                    <a:pt x="338" y="382"/>
                  </a:lnTo>
                  <a:lnTo>
                    <a:pt x="305" y="411"/>
                  </a:lnTo>
                  <a:lnTo>
                    <a:pt x="270" y="437"/>
                  </a:lnTo>
                  <a:lnTo>
                    <a:pt x="245" y="466"/>
                  </a:lnTo>
                  <a:lnTo>
                    <a:pt x="231" y="495"/>
                  </a:lnTo>
                  <a:lnTo>
                    <a:pt x="239" y="529"/>
                  </a:lnTo>
                  <a:lnTo>
                    <a:pt x="274" y="512"/>
                  </a:lnTo>
                  <a:lnTo>
                    <a:pt x="307" y="492"/>
                  </a:lnTo>
                  <a:lnTo>
                    <a:pt x="336" y="468"/>
                  </a:lnTo>
                  <a:lnTo>
                    <a:pt x="363" y="440"/>
                  </a:lnTo>
                  <a:lnTo>
                    <a:pt x="387" y="409"/>
                  </a:lnTo>
                  <a:lnTo>
                    <a:pt x="411" y="378"/>
                  </a:lnTo>
                  <a:lnTo>
                    <a:pt x="433" y="349"/>
                  </a:lnTo>
                  <a:lnTo>
                    <a:pt x="457" y="320"/>
                  </a:lnTo>
                  <a:lnTo>
                    <a:pt x="470" y="292"/>
                  </a:lnTo>
                  <a:lnTo>
                    <a:pt x="473" y="268"/>
                  </a:lnTo>
                  <a:lnTo>
                    <a:pt x="466" y="244"/>
                  </a:lnTo>
                  <a:lnTo>
                    <a:pt x="455" y="225"/>
                  </a:lnTo>
                  <a:lnTo>
                    <a:pt x="435" y="208"/>
                  </a:lnTo>
                  <a:lnTo>
                    <a:pt x="415" y="195"/>
                  </a:lnTo>
                  <a:lnTo>
                    <a:pt x="394" y="187"/>
                  </a:lnTo>
                  <a:lnTo>
                    <a:pt x="374" y="185"/>
                  </a:lnTo>
                  <a:lnTo>
                    <a:pt x="400" y="147"/>
                  </a:lnTo>
                  <a:lnTo>
                    <a:pt x="429" y="118"/>
                  </a:lnTo>
                  <a:lnTo>
                    <a:pt x="462" y="91"/>
                  </a:lnTo>
                  <a:lnTo>
                    <a:pt x="498" y="68"/>
                  </a:lnTo>
                  <a:lnTo>
                    <a:pt x="535" y="47"/>
                  </a:lnTo>
                  <a:lnTo>
                    <a:pt x="574" y="30"/>
                  </a:lnTo>
                  <a:lnTo>
                    <a:pt x="613" y="14"/>
                  </a:lnTo>
                  <a:lnTo>
                    <a:pt x="654" y="0"/>
                  </a:lnTo>
                  <a:lnTo>
                    <a:pt x="653" y="95"/>
                  </a:lnTo>
                  <a:lnTo>
                    <a:pt x="639" y="190"/>
                  </a:lnTo>
                  <a:lnTo>
                    <a:pt x="611" y="281"/>
                  </a:lnTo>
                  <a:lnTo>
                    <a:pt x="570" y="370"/>
                  </a:lnTo>
                  <a:lnTo>
                    <a:pt x="515" y="451"/>
                  </a:lnTo>
                  <a:lnTo>
                    <a:pt x="452" y="529"/>
                  </a:lnTo>
                  <a:lnTo>
                    <a:pt x="376" y="601"/>
                  </a:lnTo>
                  <a:lnTo>
                    <a:pt x="291" y="66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98"/>
            <p:cNvSpPr>
              <a:spLocks noChangeAspect="1"/>
            </p:cNvSpPr>
            <p:nvPr/>
          </p:nvSpPr>
          <p:spPr bwMode="auto">
            <a:xfrm>
              <a:off x="2233" y="2217"/>
              <a:ext cx="666" cy="211"/>
            </a:xfrm>
            <a:custGeom>
              <a:avLst/>
              <a:gdLst/>
              <a:ahLst/>
              <a:cxnLst>
                <a:cxn ang="0">
                  <a:pos x="1552" y="542"/>
                </a:cxn>
                <a:cxn ang="0">
                  <a:pos x="1529" y="433"/>
                </a:cxn>
                <a:cxn ang="0">
                  <a:pos x="1464" y="328"/>
                </a:cxn>
                <a:cxn ang="0">
                  <a:pos x="1360" y="227"/>
                </a:cxn>
                <a:cxn ang="0">
                  <a:pos x="1224" y="132"/>
                </a:cxn>
                <a:cxn ang="0">
                  <a:pos x="974" y="55"/>
                </a:cxn>
                <a:cxn ang="0">
                  <a:pos x="790" y="43"/>
                </a:cxn>
                <a:cxn ang="0">
                  <a:pos x="521" y="82"/>
                </a:cxn>
                <a:cxn ang="0">
                  <a:pos x="387" y="136"/>
                </a:cxn>
                <a:cxn ang="0">
                  <a:pos x="269" y="205"/>
                </a:cxn>
                <a:cxn ang="0">
                  <a:pos x="176" y="285"/>
                </a:cxn>
                <a:cxn ang="0">
                  <a:pos x="106" y="371"/>
                </a:cxn>
                <a:cxn ang="0">
                  <a:pos x="148" y="389"/>
                </a:cxn>
                <a:cxn ang="0">
                  <a:pos x="170" y="392"/>
                </a:cxn>
                <a:cxn ang="0">
                  <a:pos x="184" y="395"/>
                </a:cxn>
                <a:cxn ang="0">
                  <a:pos x="194" y="403"/>
                </a:cxn>
                <a:cxn ang="0">
                  <a:pos x="206" y="416"/>
                </a:cxn>
                <a:cxn ang="0">
                  <a:pos x="189" y="434"/>
                </a:cxn>
                <a:cxn ang="0">
                  <a:pos x="146" y="443"/>
                </a:cxn>
                <a:cxn ang="0">
                  <a:pos x="104" y="440"/>
                </a:cxn>
                <a:cxn ang="0">
                  <a:pos x="63" y="429"/>
                </a:cxn>
                <a:cxn ang="0">
                  <a:pos x="27" y="411"/>
                </a:cxn>
                <a:cxn ang="0">
                  <a:pos x="7" y="386"/>
                </a:cxn>
                <a:cxn ang="0">
                  <a:pos x="1" y="356"/>
                </a:cxn>
                <a:cxn ang="0">
                  <a:pos x="4" y="326"/>
                </a:cxn>
                <a:cxn ang="0">
                  <a:pos x="59" y="336"/>
                </a:cxn>
                <a:cxn ang="0">
                  <a:pos x="206" y="192"/>
                </a:cxn>
                <a:cxn ang="0">
                  <a:pos x="429" y="84"/>
                </a:cxn>
                <a:cxn ang="0">
                  <a:pos x="700" y="17"/>
                </a:cxn>
                <a:cxn ang="0">
                  <a:pos x="982" y="0"/>
                </a:cxn>
                <a:cxn ang="0">
                  <a:pos x="1155" y="54"/>
                </a:cxn>
                <a:cxn ang="0">
                  <a:pos x="1314" y="122"/>
                </a:cxn>
                <a:cxn ang="0">
                  <a:pos x="1451" y="211"/>
                </a:cxn>
                <a:cxn ang="0">
                  <a:pos x="1557" y="318"/>
                </a:cxn>
                <a:cxn ang="0">
                  <a:pos x="1665" y="499"/>
                </a:cxn>
                <a:cxn ang="0">
                  <a:pos x="1707" y="475"/>
                </a:cxn>
                <a:cxn ang="0">
                  <a:pos x="1745" y="450"/>
                </a:cxn>
                <a:cxn ang="0">
                  <a:pos x="1790" y="446"/>
                </a:cxn>
                <a:cxn ang="0">
                  <a:pos x="1780" y="483"/>
                </a:cxn>
                <a:cxn ang="0">
                  <a:pos x="1693" y="526"/>
                </a:cxn>
                <a:cxn ang="0">
                  <a:pos x="1594" y="559"/>
                </a:cxn>
                <a:cxn ang="0">
                  <a:pos x="1483" y="574"/>
                </a:cxn>
                <a:cxn ang="0">
                  <a:pos x="1407" y="552"/>
                </a:cxn>
              </a:cxnLst>
              <a:rect l="0" t="0" r="r" b="b"/>
              <a:pathLst>
                <a:path w="1816" h="574">
                  <a:moveTo>
                    <a:pt x="1407" y="552"/>
                  </a:moveTo>
                  <a:lnTo>
                    <a:pt x="1552" y="542"/>
                  </a:lnTo>
                  <a:lnTo>
                    <a:pt x="1547" y="487"/>
                  </a:lnTo>
                  <a:lnTo>
                    <a:pt x="1529" y="433"/>
                  </a:lnTo>
                  <a:lnTo>
                    <a:pt x="1503" y="380"/>
                  </a:lnTo>
                  <a:lnTo>
                    <a:pt x="1464" y="328"/>
                  </a:lnTo>
                  <a:lnTo>
                    <a:pt x="1416" y="277"/>
                  </a:lnTo>
                  <a:lnTo>
                    <a:pt x="1360" y="227"/>
                  </a:lnTo>
                  <a:lnTo>
                    <a:pt x="1297" y="179"/>
                  </a:lnTo>
                  <a:lnTo>
                    <a:pt x="1224" y="132"/>
                  </a:lnTo>
                  <a:lnTo>
                    <a:pt x="1027" y="358"/>
                  </a:lnTo>
                  <a:lnTo>
                    <a:pt x="974" y="55"/>
                  </a:lnTo>
                  <a:lnTo>
                    <a:pt x="882" y="44"/>
                  </a:lnTo>
                  <a:lnTo>
                    <a:pt x="790" y="43"/>
                  </a:lnTo>
                  <a:lnTo>
                    <a:pt x="707" y="358"/>
                  </a:lnTo>
                  <a:lnTo>
                    <a:pt x="521" y="82"/>
                  </a:lnTo>
                  <a:lnTo>
                    <a:pt x="452" y="108"/>
                  </a:lnTo>
                  <a:lnTo>
                    <a:pt x="387" y="136"/>
                  </a:lnTo>
                  <a:lnTo>
                    <a:pt x="327" y="169"/>
                  </a:lnTo>
                  <a:lnTo>
                    <a:pt x="269" y="205"/>
                  </a:lnTo>
                  <a:lnTo>
                    <a:pt x="221" y="245"/>
                  </a:lnTo>
                  <a:lnTo>
                    <a:pt x="176" y="285"/>
                  </a:lnTo>
                  <a:lnTo>
                    <a:pt x="139" y="329"/>
                  </a:lnTo>
                  <a:lnTo>
                    <a:pt x="106" y="371"/>
                  </a:lnTo>
                  <a:lnTo>
                    <a:pt x="138" y="393"/>
                  </a:lnTo>
                  <a:lnTo>
                    <a:pt x="148" y="389"/>
                  </a:lnTo>
                  <a:lnTo>
                    <a:pt x="159" y="389"/>
                  </a:lnTo>
                  <a:lnTo>
                    <a:pt x="170" y="392"/>
                  </a:lnTo>
                  <a:lnTo>
                    <a:pt x="179" y="390"/>
                  </a:lnTo>
                  <a:lnTo>
                    <a:pt x="184" y="395"/>
                  </a:lnTo>
                  <a:lnTo>
                    <a:pt x="188" y="400"/>
                  </a:lnTo>
                  <a:lnTo>
                    <a:pt x="194" y="403"/>
                  </a:lnTo>
                  <a:lnTo>
                    <a:pt x="197" y="408"/>
                  </a:lnTo>
                  <a:lnTo>
                    <a:pt x="206" y="416"/>
                  </a:lnTo>
                  <a:lnTo>
                    <a:pt x="207" y="424"/>
                  </a:lnTo>
                  <a:lnTo>
                    <a:pt x="189" y="434"/>
                  </a:lnTo>
                  <a:lnTo>
                    <a:pt x="167" y="440"/>
                  </a:lnTo>
                  <a:lnTo>
                    <a:pt x="146" y="443"/>
                  </a:lnTo>
                  <a:lnTo>
                    <a:pt x="124" y="442"/>
                  </a:lnTo>
                  <a:lnTo>
                    <a:pt x="104" y="440"/>
                  </a:lnTo>
                  <a:lnTo>
                    <a:pt x="83" y="435"/>
                  </a:lnTo>
                  <a:lnTo>
                    <a:pt x="63" y="429"/>
                  </a:lnTo>
                  <a:lnTo>
                    <a:pt x="42" y="420"/>
                  </a:lnTo>
                  <a:lnTo>
                    <a:pt x="27" y="411"/>
                  </a:lnTo>
                  <a:lnTo>
                    <a:pt x="15" y="398"/>
                  </a:lnTo>
                  <a:lnTo>
                    <a:pt x="7" y="386"/>
                  </a:lnTo>
                  <a:lnTo>
                    <a:pt x="1" y="370"/>
                  </a:lnTo>
                  <a:lnTo>
                    <a:pt x="1" y="356"/>
                  </a:lnTo>
                  <a:lnTo>
                    <a:pt x="0" y="340"/>
                  </a:lnTo>
                  <a:lnTo>
                    <a:pt x="4" y="326"/>
                  </a:lnTo>
                  <a:lnTo>
                    <a:pt x="8" y="313"/>
                  </a:lnTo>
                  <a:lnTo>
                    <a:pt x="59" y="336"/>
                  </a:lnTo>
                  <a:lnTo>
                    <a:pt x="120" y="261"/>
                  </a:lnTo>
                  <a:lnTo>
                    <a:pt x="206" y="192"/>
                  </a:lnTo>
                  <a:lnTo>
                    <a:pt x="311" y="133"/>
                  </a:lnTo>
                  <a:lnTo>
                    <a:pt x="429" y="84"/>
                  </a:lnTo>
                  <a:lnTo>
                    <a:pt x="562" y="46"/>
                  </a:lnTo>
                  <a:lnTo>
                    <a:pt x="700" y="17"/>
                  </a:lnTo>
                  <a:lnTo>
                    <a:pt x="842" y="4"/>
                  </a:lnTo>
                  <a:lnTo>
                    <a:pt x="982" y="0"/>
                  </a:lnTo>
                  <a:lnTo>
                    <a:pt x="1071" y="26"/>
                  </a:lnTo>
                  <a:lnTo>
                    <a:pt x="1155" y="54"/>
                  </a:lnTo>
                  <a:lnTo>
                    <a:pt x="1239" y="86"/>
                  </a:lnTo>
                  <a:lnTo>
                    <a:pt x="1314" y="122"/>
                  </a:lnTo>
                  <a:lnTo>
                    <a:pt x="1388" y="165"/>
                  </a:lnTo>
                  <a:lnTo>
                    <a:pt x="1451" y="211"/>
                  </a:lnTo>
                  <a:lnTo>
                    <a:pt x="1509" y="263"/>
                  </a:lnTo>
                  <a:lnTo>
                    <a:pt x="1557" y="318"/>
                  </a:lnTo>
                  <a:lnTo>
                    <a:pt x="1637" y="500"/>
                  </a:lnTo>
                  <a:lnTo>
                    <a:pt x="1665" y="499"/>
                  </a:lnTo>
                  <a:lnTo>
                    <a:pt x="1686" y="488"/>
                  </a:lnTo>
                  <a:lnTo>
                    <a:pt x="1707" y="475"/>
                  </a:lnTo>
                  <a:lnTo>
                    <a:pt x="1725" y="461"/>
                  </a:lnTo>
                  <a:lnTo>
                    <a:pt x="1745" y="450"/>
                  </a:lnTo>
                  <a:lnTo>
                    <a:pt x="1767" y="443"/>
                  </a:lnTo>
                  <a:lnTo>
                    <a:pt x="1790" y="446"/>
                  </a:lnTo>
                  <a:lnTo>
                    <a:pt x="1816" y="459"/>
                  </a:lnTo>
                  <a:lnTo>
                    <a:pt x="1780" y="483"/>
                  </a:lnTo>
                  <a:lnTo>
                    <a:pt x="1737" y="504"/>
                  </a:lnTo>
                  <a:lnTo>
                    <a:pt x="1693" y="526"/>
                  </a:lnTo>
                  <a:lnTo>
                    <a:pt x="1644" y="543"/>
                  </a:lnTo>
                  <a:lnTo>
                    <a:pt x="1594" y="559"/>
                  </a:lnTo>
                  <a:lnTo>
                    <a:pt x="1539" y="568"/>
                  </a:lnTo>
                  <a:lnTo>
                    <a:pt x="1483" y="574"/>
                  </a:lnTo>
                  <a:lnTo>
                    <a:pt x="1424" y="573"/>
                  </a:lnTo>
                  <a:lnTo>
                    <a:pt x="1407" y="5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99"/>
            <p:cNvSpPr>
              <a:spLocks noChangeAspect="1"/>
            </p:cNvSpPr>
            <p:nvPr/>
          </p:nvSpPr>
          <p:spPr bwMode="auto">
            <a:xfrm>
              <a:off x="2370" y="2515"/>
              <a:ext cx="288" cy="76"/>
            </a:xfrm>
            <a:custGeom>
              <a:avLst/>
              <a:gdLst/>
              <a:ahLst/>
              <a:cxnLst>
                <a:cxn ang="0">
                  <a:pos x="778" y="62"/>
                </a:cxn>
                <a:cxn ang="0">
                  <a:pos x="787" y="72"/>
                </a:cxn>
                <a:cxn ang="0">
                  <a:pos x="761" y="109"/>
                </a:cxn>
                <a:cxn ang="0">
                  <a:pos x="730" y="138"/>
                </a:cxn>
                <a:cxn ang="0">
                  <a:pos x="693" y="160"/>
                </a:cxn>
                <a:cxn ang="0">
                  <a:pos x="655" y="178"/>
                </a:cxn>
                <a:cxn ang="0">
                  <a:pos x="613" y="188"/>
                </a:cxn>
                <a:cxn ang="0">
                  <a:pos x="572" y="196"/>
                </a:cxn>
                <a:cxn ang="0">
                  <a:pos x="529" y="202"/>
                </a:cxn>
                <a:cxn ang="0">
                  <a:pos x="486" y="207"/>
                </a:cxn>
                <a:cxn ang="0">
                  <a:pos x="415" y="203"/>
                </a:cxn>
                <a:cxn ang="0">
                  <a:pos x="346" y="196"/>
                </a:cxn>
                <a:cxn ang="0">
                  <a:pos x="278" y="182"/>
                </a:cxn>
                <a:cxn ang="0">
                  <a:pos x="215" y="162"/>
                </a:cxn>
                <a:cxn ang="0">
                  <a:pos x="153" y="134"/>
                </a:cxn>
                <a:cxn ang="0">
                  <a:pos x="97" y="100"/>
                </a:cxn>
                <a:cxn ang="0">
                  <a:pos x="45" y="6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91" y="45"/>
                </a:cxn>
                <a:cxn ang="0">
                  <a:pos x="184" y="86"/>
                </a:cxn>
                <a:cxn ang="0">
                  <a:pos x="282" y="119"/>
                </a:cxn>
                <a:cxn ang="0">
                  <a:pos x="385" y="143"/>
                </a:cxn>
                <a:cxn ang="0">
                  <a:pos x="486" y="151"/>
                </a:cxn>
                <a:cxn ang="0">
                  <a:pos x="589" y="143"/>
                </a:cxn>
                <a:cxn ang="0">
                  <a:pos x="686" y="114"/>
                </a:cxn>
                <a:cxn ang="0">
                  <a:pos x="778" y="62"/>
                </a:cxn>
              </a:cxnLst>
              <a:rect l="0" t="0" r="r" b="b"/>
              <a:pathLst>
                <a:path w="787" h="207">
                  <a:moveTo>
                    <a:pt x="778" y="62"/>
                  </a:moveTo>
                  <a:lnTo>
                    <a:pt x="787" y="72"/>
                  </a:lnTo>
                  <a:lnTo>
                    <a:pt x="761" y="109"/>
                  </a:lnTo>
                  <a:lnTo>
                    <a:pt x="730" y="138"/>
                  </a:lnTo>
                  <a:lnTo>
                    <a:pt x="693" y="160"/>
                  </a:lnTo>
                  <a:lnTo>
                    <a:pt x="655" y="178"/>
                  </a:lnTo>
                  <a:lnTo>
                    <a:pt x="613" y="188"/>
                  </a:lnTo>
                  <a:lnTo>
                    <a:pt x="572" y="196"/>
                  </a:lnTo>
                  <a:lnTo>
                    <a:pt x="529" y="202"/>
                  </a:lnTo>
                  <a:lnTo>
                    <a:pt x="486" y="207"/>
                  </a:lnTo>
                  <a:lnTo>
                    <a:pt x="415" y="203"/>
                  </a:lnTo>
                  <a:lnTo>
                    <a:pt x="346" y="196"/>
                  </a:lnTo>
                  <a:lnTo>
                    <a:pt x="278" y="182"/>
                  </a:lnTo>
                  <a:lnTo>
                    <a:pt x="215" y="162"/>
                  </a:lnTo>
                  <a:lnTo>
                    <a:pt x="153" y="134"/>
                  </a:lnTo>
                  <a:lnTo>
                    <a:pt x="97" y="100"/>
                  </a:lnTo>
                  <a:lnTo>
                    <a:pt x="45" y="6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91" y="45"/>
                  </a:lnTo>
                  <a:lnTo>
                    <a:pt x="184" y="86"/>
                  </a:lnTo>
                  <a:lnTo>
                    <a:pt x="282" y="119"/>
                  </a:lnTo>
                  <a:lnTo>
                    <a:pt x="385" y="143"/>
                  </a:lnTo>
                  <a:lnTo>
                    <a:pt x="486" y="151"/>
                  </a:lnTo>
                  <a:lnTo>
                    <a:pt x="589" y="143"/>
                  </a:lnTo>
                  <a:lnTo>
                    <a:pt x="686" y="114"/>
                  </a:lnTo>
                  <a:lnTo>
                    <a:pt x="77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00"/>
            <p:cNvSpPr>
              <a:spLocks noChangeAspect="1"/>
            </p:cNvSpPr>
            <p:nvPr/>
          </p:nvSpPr>
          <p:spPr bwMode="auto">
            <a:xfrm>
              <a:off x="2089" y="2779"/>
              <a:ext cx="749" cy="299"/>
            </a:xfrm>
            <a:custGeom>
              <a:avLst/>
              <a:gdLst/>
              <a:ahLst/>
              <a:cxnLst>
                <a:cxn ang="0">
                  <a:pos x="318" y="43"/>
                </a:cxn>
                <a:cxn ang="0">
                  <a:pos x="487" y="87"/>
                </a:cxn>
                <a:cxn ang="0">
                  <a:pos x="650" y="149"/>
                </a:cxn>
                <a:cxn ang="0">
                  <a:pos x="805" y="239"/>
                </a:cxn>
                <a:cxn ang="0">
                  <a:pos x="945" y="262"/>
                </a:cxn>
                <a:cxn ang="0">
                  <a:pos x="1093" y="235"/>
                </a:cxn>
                <a:cxn ang="0">
                  <a:pos x="1245" y="224"/>
                </a:cxn>
                <a:cxn ang="0">
                  <a:pos x="1384" y="181"/>
                </a:cxn>
                <a:cxn ang="0">
                  <a:pos x="1506" y="110"/>
                </a:cxn>
                <a:cxn ang="0">
                  <a:pos x="1634" y="76"/>
                </a:cxn>
                <a:cxn ang="0">
                  <a:pos x="1767" y="52"/>
                </a:cxn>
                <a:cxn ang="0">
                  <a:pos x="1895" y="35"/>
                </a:cxn>
                <a:cxn ang="0">
                  <a:pos x="2007" y="87"/>
                </a:cxn>
                <a:cxn ang="0">
                  <a:pos x="2044" y="233"/>
                </a:cxn>
                <a:cxn ang="0">
                  <a:pos x="2030" y="400"/>
                </a:cxn>
                <a:cxn ang="0">
                  <a:pos x="2013" y="570"/>
                </a:cxn>
                <a:cxn ang="0">
                  <a:pos x="1938" y="694"/>
                </a:cxn>
                <a:cxn ang="0">
                  <a:pos x="1771" y="698"/>
                </a:cxn>
                <a:cxn ang="0">
                  <a:pos x="1598" y="645"/>
                </a:cxn>
                <a:cxn ang="0">
                  <a:pos x="1422" y="598"/>
                </a:cxn>
                <a:cxn ang="0">
                  <a:pos x="1283" y="592"/>
                </a:cxn>
                <a:cxn ang="0">
                  <a:pos x="1182" y="601"/>
                </a:cxn>
                <a:cxn ang="0">
                  <a:pos x="1080" y="618"/>
                </a:cxn>
                <a:cxn ang="0">
                  <a:pos x="979" y="615"/>
                </a:cxn>
                <a:cxn ang="0">
                  <a:pos x="888" y="547"/>
                </a:cxn>
                <a:cxn ang="0">
                  <a:pos x="677" y="605"/>
                </a:cxn>
                <a:cxn ang="0">
                  <a:pos x="487" y="718"/>
                </a:cxn>
                <a:cxn ang="0">
                  <a:pos x="293" y="806"/>
                </a:cxn>
                <a:cxn ang="0">
                  <a:pos x="79" y="797"/>
                </a:cxn>
                <a:cxn ang="0">
                  <a:pos x="10" y="621"/>
                </a:cxn>
                <a:cxn ang="0">
                  <a:pos x="3" y="431"/>
                </a:cxn>
                <a:cxn ang="0">
                  <a:pos x="21" y="235"/>
                </a:cxn>
                <a:cxn ang="0">
                  <a:pos x="37" y="49"/>
                </a:cxn>
                <a:cxn ang="0">
                  <a:pos x="77" y="19"/>
                </a:cxn>
                <a:cxn ang="0">
                  <a:pos x="131" y="3"/>
                </a:cxn>
                <a:cxn ang="0">
                  <a:pos x="186" y="3"/>
                </a:cxn>
                <a:cxn ang="0">
                  <a:pos x="234" y="28"/>
                </a:cxn>
              </a:cxnLst>
              <a:rect l="0" t="0" r="r" b="b"/>
              <a:pathLst>
                <a:path w="2044" h="818">
                  <a:moveTo>
                    <a:pt x="234" y="28"/>
                  </a:moveTo>
                  <a:lnTo>
                    <a:pt x="318" y="43"/>
                  </a:lnTo>
                  <a:lnTo>
                    <a:pt x="404" y="63"/>
                  </a:lnTo>
                  <a:lnTo>
                    <a:pt x="487" y="87"/>
                  </a:lnTo>
                  <a:lnTo>
                    <a:pt x="571" y="117"/>
                  </a:lnTo>
                  <a:lnTo>
                    <a:pt x="650" y="149"/>
                  </a:lnTo>
                  <a:lnTo>
                    <a:pt x="729" y="191"/>
                  </a:lnTo>
                  <a:lnTo>
                    <a:pt x="805" y="239"/>
                  </a:lnTo>
                  <a:lnTo>
                    <a:pt x="878" y="298"/>
                  </a:lnTo>
                  <a:lnTo>
                    <a:pt x="945" y="262"/>
                  </a:lnTo>
                  <a:lnTo>
                    <a:pt x="1018" y="243"/>
                  </a:lnTo>
                  <a:lnTo>
                    <a:pt x="1093" y="235"/>
                  </a:lnTo>
                  <a:lnTo>
                    <a:pt x="1170" y="231"/>
                  </a:lnTo>
                  <a:lnTo>
                    <a:pt x="1245" y="224"/>
                  </a:lnTo>
                  <a:lnTo>
                    <a:pt x="1317" y="209"/>
                  </a:lnTo>
                  <a:lnTo>
                    <a:pt x="1384" y="181"/>
                  </a:lnTo>
                  <a:lnTo>
                    <a:pt x="1447" y="132"/>
                  </a:lnTo>
                  <a:lnTo>
                    <a:pt x="1506" y="110"/>
                  </a:lnTo>
                  <a:lnTo>
                    <a:pt x="1570" y="91"/>
                  </a:lnTo>
                  <a:lnTo>
                    <a:pt x="1634" y="76"/>
                  </a:lnTo>
                  <a:lnTo>
                    <a:pt x="1702" y="64"/>
                  </a:lnTo>
                  <a:lnTo>
                    <a:pt x="1767" y="52"/>
                  </a:lnTo>
                  <a:lnTo>
                    <a:pt x="1831" y="43"/>
                  </a:lnTo>
                  <a:lnTo>
                    <a:pt x="1895" y="35"/>
                  </a:lnTo>
                  <a:lnTo>
                    <a:pt x="1957" y="28"/>
                  </a:lnTo>
                  <a:lnTo>
                    <a:pt x="2007" y="87"/>
                  </a:lnTo>
                  <a:lnTo>
                    <a:pt x="2035" y="157"/>
                  </a:lnTo>
                  <a:lnTo>
                    <a:pt x="2044" y="233"/>
                  </a:lnTo>
                  <a:lnTo>
                    <a:pt x="2041" y="316"/>
                  </a:lnTo>
                  <a:lnTo>
                    <a:pt x="2030" y="400"/>
                  </a:lnTo>
                  <a:lnTo>
                    <a:pt x="2020" y="485"/>
                  </a:lnTo>
                  <a:lnTo>
                    <a:pt x="2013" y="570"/>
                  </a:lnTo>
                  <a:lnTo>
                    <a:pt x="2018" y="652"/>
                  </a:lnTo>
                  <a:lnTo>
                    <a:pt x="1938" y="694"/>
                  </a:lnTo>
                  <a:lnTo>
                    <a:pt x="1857" y="708"/>
                  </a:lnTo>
                  <a:lnTo>
                    <a:pt x="1771" y="698"/>
                  </a:lnTo>
                  <a:lnTo>
                    <a:pt x="1687" y="675"/>
                  </a:lnTo>
                  <a:lnTo>
                    <a:pt x="1598" y="645"/>
                  </a:lnTo>
                  <a:lnTo>
                    <a:pt x="1511" y="616"/>
                  </a:lnTo>
                  <a:lnTo>
                    <a:pt x="1422" y="598"/>
                  </a:lnTo>
                  <a:lnTo>
                    <a:pt x="1333" y="599"/>
                  </a:lnTo>
                  <a:lnTo>
                    <a:pt x="1283" y="592"/>
                  </a:lnTo>
                  <a:lnTo>
                    <a:pt x="1232" y="594"/>
                  </a:lnTo>
                  <a:lnTo>
                    <a:pt x="1182" y="601"/>
                  </a:lnTo>
                  <a:lnTo>
                    <a:pt x="1131" y="611"/>
                  </a:lnTo>
                  <a:lnTo>
                    <a:pt x="1080" y="618"/>
                  </a:lnTo>
                  <a:lnTo>
                    <a:pt x="1030" y="621"/>
                  </a:lnTo>
                  <a:lnTo>
                    <a:pt x="979" y="615"/>
                  </a:lnTo>
                  <a:lnTo>
                    <a:pt x="930" y="599"/>
                  </a:lnTo>
                  <a:lnTo>
                    <a:pt x="888" y="547"/>
                  </a:lnTo>
                  <a:lnTo>
                    <a:pt x="778" y="564"/>
                  </a:lnTo>
                  <a:lnTo>
                    <a:pt x="677" y="605"/>
                  </a:lnTo>
                  <a:lnTo>
                    <a:pt x="580" y="659"/>
                  </a:lnTo>
                  <a:lnTo>
                    <a:pt x="487" y="718"/>
                  </a:lnTo>
                  <a:lnTo>
                    <a:pt x="391" y="770"/>
                  </a:lnTo>
                  <a:lnTo>
                    <a:pt x="293" y="806"/>
                  </a:lnTo>
                  <a:lnTo>
                    <a:pt x="190" y="818"/>
                  </a:lnTo>
                  <a:lnTo>
                    <a:pt x="79" y="797"/>
                  </a:lnTo>
                  <a:lnTo>
                    <a:pt x="34" y="711"/>
                  </a:lnTo>
                  <a:lnTo>
                    <a:pt x="10" y="621"/>
                  </a:lnTo>
                  <a:lnTo>
                    <a:pt x="0" y="526"/>
                  </a:lnTo>
                  <a:lnTo>
                    <a:pt x="3" y="431"/>
                  </a:lnTo>
                  <a:lnTo>
                    <a:pt x="10" y="332"/>
                  </a:lnTo>
                  <a:lnTo>
                    <a:pt x="21" y="235"/>
                  </a:lnTo>
                  <a:lnTo>
                    <a:pt x="31" y="139"/>
                  </a:lnTo>
                  <a:lnTo>
                    <a:pt x="37" y="49"/>
                  </a:lnTo>
                  <a:lnTo>
                    <a:pt x="53" y="32"/>
                  </a:lnTo>
                  <a:lnTo>
                    <a:pt x="77" y="19"/>
                  </a:lnTo>
                  <a:lnTo>
                    <a:pt x="103" y="8"/>
                  </a:lnTo>
                  <a:lnTo>
                    <a:pt x="131" y="3"/>
                  </a:lnTo>
                  <a:lnTo>
                    <a:pt x="158" y="0"/>
                  </a:lnTo>
                  <a:lnTo>
                    <a:pt x="186" y="3"/>
                  </a:lnTo>
                  <a:lnTo>
                    <a:pt x="211" y="11"/>
                  </a:lnTo>
                  <a:lnTo>
                    <a:pt x="23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01"/>
            <p:cNvSpPr>
              <a:spLocks noChangeAspect="1"/>
            </p:cNvSpPr>
            <p:nvPr/>
          </p:nvSpPr>
          <p:spPr bwMode="auto">
            <a:xfrm>
              <a:off x="2118" y="2805"/>
              <a:ext cx="281" cy="251"/>
            </a:xfrm>
            <a:custGeom>
              <a:avLst/>
              <a:gdLst/>
              <a:ahLst/>
              <a:cxnLst>
                <a:cxn ang="0">
                  <a:pos x="757" y="290"/>
                </a:cxn>
                <a:cxn ang="0">
                  <a:pos x="692" y="269"/>
                </a:cxn>
                <a:cxn ang="0">
                  <a:pos x="621" y="255"/>
                </a:cxn>
                <a:cxn ang="0">
                  <a:pos x="544" y="245"/>
                </a:cxn>
                <a:cxn ang="0">
                  <a:pos x="465" y="244"/>
                </a:cxn>
                <a:cxn ang="0">
                  <a:pos x="384" y="245"/>
                </a:cxn>
                <a:cxn ang="0">
                  <a:pos x="305" y="255"/>
                </a:cxn>
                <a:cxn ang="0">
                  <a:pos x="230" y="269"/>
                </a:cxn>
                <a:cxn ang="0">
                  <a:pos x="166" y="290"/>
                </a:cxn>
                <a:cxn ang="0">
                  <a:pos x="166" y="311"/>
                </a:cxn>
                <a:cxn ang="0">
                  <a:pos x="242" y="314"/>
                </a:cxn>
                <a:cxn ang="0">
                  <a:pos x="322" y="313"/>
                </a:cxn>
                <a:cxn ang="0">
                  <a:pos x="403" y="308"/>
                </a:cxn>
                <a:cxn ang="0">
                  <a:pos x="485" y="310"/>
                </a:cxn>
                <a:cxn ang="0">
                  <a:pos x="564" y="315"/>
                </a:cxn>
                <a:cxn ang="0">
                  <a:pos x="638" y="335"/>
                </a:cxn>
                <a:cxn ang="0">
                  <a:pos x="707" y="369"/>
                </a:cxn>
                <a:cxn ang="0">
                  <a:pos x="768" y="425"/>
                </a:cxn>
                <a:cxn ang="0">
                  <a:pos x="683" y="439"/>
                </a:cxn>
                <a:cxn ang="0">
                  <a:pos x="606" y="468"/>
                </a:cxn>
                <a:cxn ang="0">
                  <a:pos x="533" y="504"/>
                </a:cxn>
                <a:cxn ang="0">
                  <a:pos x="463" y="546"/>
                </a:cxn>
                <a:cxn ang="0">
                  <a:pos x="389" y="589"/>
                </a:cxn>
                <a:cxn ang="0">
                  <a:pos x="318" y="629"/>
                </a:cxn>
                <a:cxn ang="0">
                  <a:pos x="243" y="662"/>
                </a:cxn>
                <a:cxn ang="0">
                  <a:pos x="166" y="686"/>
                </a:cxn>
                <a:cxn ang="0">
                  <a:pos x="132" y="682"/>
                </a:cxn>
                <a:cxn ang="0">
                  <a:pos x="104" y="670"/>
                </a:cxn>
                <a:cxn ang="0">
                  <a:pos x="79" y="653"/>
                </a:cxn>
                <a:cxn ang="0">
                  <a:pos x="60" y="634"/>
                </a:cxn>
                <a:cxn ang="0">
                  <a:pos x="42" y="608"/>
                </a:cxn>
                <a:cxn ang="0">
                  <a:pos x="28" y="580"/>
                </a:cxn>
                <a:cxn ang="0">
                  <a:pos x="17" y="549"/>
                </a:cxn>
                <a:cxn ang="0">
                  <a:pos x="10" y="520"/>
                </a:cxn>
                <a:cxn ang="0">
                  <a:pos x="1" y="452"/>
                </a:cxn>
                <a:cxn ang="0">
                  <a:pos x="0" y="387"/>
                </a:cxn>
                <a:cxn ang="0">
                  <a:pos x="3" y="323"/>
                </a:cxn>
                <a:cxn ang="0">
                  <a:pos x="11" y="259"/>
                </a:cxn>
                <a:cxn ang="0">
                  <a:pos x="18" y="194"/>
                </a:cxn>
                <a:cxn ang="0">
                  <a:pos x="27" y="130"/>
                </a:cxn>
                <a:cxn ang="0">
                  <a:pos x="31" y="65"/>
                </a:cxn>
                <a:cxn ang="0">
                  <a:pos x="31" y="0"/>
                </a:cxn>
                <a:cxn ang="0">
                  <a:pos x="132" y="10"/>
                </a:cxn>
                <a:cxn ang="0">
                  <a:pos x="232" y="28"/>
                </a:cxn>
                <a:cxn ang="0">
                  <a:pos x="328" y="52"/>
                </a:cxn>
                <a:cxn ang="0">
                  <a:pos x="420" y="86"/>
                </a:cxn>
                <a:cxn ang="0">
                  <a:pos x="509" y="124"/>
                </a:cxn>
                <a:cxn ang="0">
                  <a:pos x="595" y="172"/>
                </a:cxn>
                <a:cxn ang="0">
                  <a:pos x="676" y="227"/>
                </a:cxn>
                <a:cxn ang="0">
                  <a:pos x="757" y="290"/>
                </a:cxn>
              </a:cxnLst>
              <a:rect l="0" t="0" r="r" b="b"/>
              <a:pathLst>
                <a:path w="768" h="686">
                  <a:moveTo>
                    <a:pt x="757" y="290"/>
                  </a:moveTo>
                  <a:lnTo>
                    <a:pt x="692" y="269"/>
                  </a:lnTo>
                  <a:lnTo>
                    <a:pt x="621" y="255"/>
                  </a:lnTo>
                  <a:lnTo>
                    <a:pt x="544" y="245"/>
                  </a:lnTo>
                  <a:lnTo>
                    <a:pt x="465" y="244"/>
                  </a:lnTo>
                  <a:lnTo>
                    <a:pt x="384" y="245"/>
                  </a:lnTo>
                  <a:lnTo>
                    <a:pt x="305" y="255"/>
                  </a:lnTo>
                  <a:lnTo>
                    <a:pt x="230" y="269"/>
                  </a:lnTo>
                  <a:lnTo>
                    <a:pt x="166" y="290"/>
                  </a:lnTo>
                  <a:lnTo>
                    <a:pt x="166" y="311"/>
                  </a:lnTo>
                  <a:lnTo>
                    <a:pt x="242" y="314"/>
                  </a:lnTo>
                  <a:lnTo>
                    <a:pt x="322" y="313"/>
                  </a:lnTo>
                  <a:lnTo>
                    <a:pt x="403" y="308"/>
                  </a:lnTo>
                  <a:lnTo>
                    <a:pt x="485" y="310"/>
                  </a:lnTo>
                  <a:lnTo>
                    <a:pt x="564" y="315"/>
                  </a:lnTo>
                  <a:lnTo>
                    <a:pt x="638" y="335"/>
                  </a:lnTo>
                  <a:lnTo>
                    <a:pt x="707" y="369"/>
                  </a:lnTo>
                  <a:lnTo>
                    <a:pt x="768" y="425"/>
                  </a:lnTo>
                  <a:lnTo>
                    <a:pt x="683" y="439"/>
                  </a:lnTo>
                  <a:lnTo>
                    <a:pt x="606" y="468"/>
                  </a:lnTo>
                  <a:lnTo>
                    <a:pt x="533" y="504"/>
                  </a:lnTo>
                  <a:lnTo>
                    <a:pt x="463" y="546"/>
                  </a:lnTo>
                  <a:lnTo>
                    <a:pt x="389" y="589"/>
                  </a:lnTo>
                  <a:lnTo>
                    <a:pt x="318" y="629"/>
                  </a:lnTo>
                  <a:lnTo>
                    <a:pt x="243" y="662"/>
                  </a:lnTo>
                  <a:lnTo>
                    <a:pt x="166" y="686"/>
                  </a:lnTo>
                  <a:lnTo>
                    <a:pt x="132" y="682"/>
                  </a:lnTo>
                  <a:lnTo>
                    <a:pt x="104" y="670"/>
                  </a:lnTo>
                  <a:lnTo>
                    <a:pt x="79" y="653"/>
                  </a:lnTo>
                  <a:lnTo>
                    <a:pt x="60" y="634"/>
                  </a:lnTo>
                  <a:lnTo>
                    <a:pt x="42" y="608"/>
                  </a:lnTo>
                  <a:lnTo>
                    <a:pt x="28" y="580"/>
                  </a:lnTo>
                  <a:lnTo>
                    <a:pt x="17" y="549"/>
                  </a:lnTo>
                  <a:lnTo>
                    <a:pt x="10" y="520"/>
                  </a:lnTo>
                  <a:lnTo>
                    <a:pt x="1" y="452"/>
                  </a:lnTo>
                  <a:lnTo>
                    <a:pt x="0" y="387"/>
                  </a:lnTo>
                  <a:lnTo>
                    <a:pt x="3" y="323"/>
                  </a:lnTo>
                  <a:lnTo>
                    <a:pt x="11" y="259"/>
                  </a:lnTo>
                  <a:lnTo>
                    <a:pt x="18" y="194"/>
                  </a:lnTo>
                  <a:lnTo>
                    <a:pt x="27" y="130"/>
                  </a:lnTo>
                  <a:lnTo>
                    <a:pt x="31" y="65"/>
                  </a:lnTo>
                  <a:lnTo>
                    <a:pt x="31" y="0"/>
                  </a:lnTo>
                  <a:lnTo>
                    <a:pt x="132" y="10"/>
                  </a:lnTo>
                  <a:lnTo>
                    <a:pt x="232" y="28"/>
                  </a:lnTo>
                  <a:lnTo>
                    <a:pt x="328" y="52"/>
                  </a:lnTo>
                  <a:lnTo>
                    <a:pt x="420" y="86"/>
                  </a:lnTo>
                  <a:lnTo>
                    <a:pt x="509" y="124"/>
                  </a:lnTo>
                  <a:lnTo>
                    <a:pt x="595" y="172"/>
                  </a:lnTo>
                  <a:lnTo>
                    <a:pt x="676" y="227"/>
                  </a:lnTo>
                  <a:lnTo>
                    <a:pt x="757" y="29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02"/>
            <p:cNvSpPr>
              <a:spLocks noChangeAspect="1"/>
            </p:cNvSpPr>
            <p:nvPr/>
          </p:nvSpPr>
          <p:spPr bwMode="auto">
            <a:xfrm>
              <a:off x="2543" y="2817"/>
              <a:ext cx="266" cy="194"/>
            </a:xfrm>
            <a:custGeom>
              <a:avLst/>
              <a:gdLst/>
              <a:ahLst/>
              <a:cxnLst>
                <a:cxn ang="0">
                  <a:pos x="725" y="110"/>
                </a:cxn>
                <a:cxn ang="0">
                  <a:pos x="725" y="504"/>
                </a:cxn>
                <a:cxn ang="0">
                  <a:pos x="652" y="527"/>
                </a:cxn>
                <a:cxn ang="0">
                  <a:pos x="582" y="530"/>
                </a:cxn>
                <a:cxn ang="0">
                  <a:pos x="513" y="517"/>
                </a:cxn>
                <a:cxn ang="0">
                  <a:pos x="446" y="497"/>
                </a:cxn>
                <a:cxn ang="0">
                  <a:pos x="377" y="471"/>
                </a:cxn>
                <a:cxn ang="0">
                  <a:pos x="308" y="447"/>
                </a:cxn>
                <a:cxn ang="0">
                  <a:pos x="237" y="427"/>
                </a:cxn>
                <a:cxn ang="0">
                  <a:pos x="166" y="421"/>
                </a:cxn>
                <a:cxn ang="0">
                  <a:pos x="0" y="411"/>
                </a:cxn>
                <a:cxn ang="0">
                  <a:pos x="9" y="307"/>
                </a:cxn>
                <a:cxn ang="0">
                  <a:pos x="24" y="323"/>
                </a:cxn>
                <a:cxn ang="0">
                  <a:pos x="45" y="326"/>
                </a:cxn>
                <a:cxn ang="0">
                  <a:pos x="69" y="318"/>
                </a:cxn>
                <a:cxn ang="0">
                  <a:pos x="98" y="309"/>
                </a:cxn>
                <a:cxn ang="0">
                  <a:pos x="129" y="292"/>
                </a:cxn>
                <a:cxn ang="0">
                  <a:pos x="161" y="276"/>
                </a:cxn>
                <a:cxn ang="0">
                  <a:pos x="194" y="262"/>
                </a:cxn>
                <a:cxn ang="0">
                  <a:pos x="227" y="255"/>
                </a:cxn>
                <a:cxn ang="0">
                  <a:pos x="243" y="257"/>
                </a:cxn>
                <a:cxn ang="0">
                  <a:pos x="263" y="257"/>
                </a:cxn>
                <a:cxn ang="0">
                  <a:pos x="282" y="254"/>
                </a:cxn>
                <a:cxn ang="0">
                  <a:pos x="303" y="249"/>
                </a:cxn>
                <a:cxn ang="0">
                  <a:pos x="322" y="242"/>
                </a:cxn>
                <a:cxn ang="0">
                  <a:pos x="341" y="234"/>
                </a:cxn>
                <a:cxn ang="0">
                  <a:pos x="358" y="224"/>
                </a:cxn>
                <a:cxn ang="0">
                  <a:pos x="372" y="214"/>
                </a:cxn>
                <a:cxn ang="0">
                  <a:pos x="319" y="204"/>
                </a:cxn>
                <a:cxn ang="0">
                  <a:pos x="270" y="203"/>
                </a:cxn>
                <a:cxn ang="0">
                  <a:pos x="222" y="204"/>
                </a:cxn>
                <a:cxn ang="0">
                  <a:pos x="178" y="213"/>
                </a:cxn>
                <a:cxn ang="0">
                  <a:pos x="135" y="224"/>
                </a:cxn>
                <a:cxn ang="0">
                  <a:pos x="92" y="240"/>
                </a:cxn>
                <a:cxn ang="0">
                  <a:pos x="50" y="255"/>
                </a:cxn>
                <a:cxn ang="0">
                  <a:pos x="9" y="276"/>
                </a:cxn>
                <a:cxn ang="0">
                  <a:pos x="4" y="237"/>
                </a:cxn>
                <a:cxn ang="0">
                  <a:pos x="11" y="207"/>
                </a:cxn>
                <a:cxn ang="0">
                  <a:pos x="26" y="183"/>
                </a:cxn>
                <a:cxn ang="0">
                  <a:pos x="52" y="165"/>
                </a:cxn>
                <a:cxn ang="0">
                  <a:pos x="78" y="147"/>
                </a:cxn>
                <a:cxn ang="0">
                  <a:pos x="109" y="133"/>
                </a:cxn>
                <a:cxn ang="0">
                  <a:pos x="139" y="117"/>
                </a:cxn>
                <a:cxn ang="0">
                  <a:pos x="166" y="100"/>
                </a:cxn>
                <a:cxn ang="0">
                  <a:pos x="232" y="76"/>
                </a:cxn>
                <a:cxn ang="0">
                  <a:pos x="306" y="50"/>
                </a:cxn>
                <a:cxn ang="0">
                  <a:pos x="384" y="24"/>
                </a:cxn>
                <a:cxn ang="0">
                  <a:pos x="464" y="7"/>
                </a:cxn>
                <a:cxn ang="0">
                  <a:pos x="540" y="0"/>
                </a:cxn>
                <a:cxn ang="0">
                  <a:pos x="611" y="13"/>
                </a:cxn>
                <a:cxn ang="0">
                  <a:pos x="673" y="47"/>
                </a:cxn>
                <a:cxn ang="0">
                  <a:pos x="725" y="110"/>
                </a:cxn>
              </a:cxnLst>
              <a:rect l="0" t="0" r="r" b="b"/>
              <a:pathLst>
                <a:path w="725" h="530">
                  <a:moveTo>
                    <a:pt x="725" y="110"/>
                  </a:moveTo>
                  <a:lnTo>
                    <a:pt x="725" y="504"/>
                  </a:lnTo>
                  <a:lnTo>
                    <a:pt x="652" y="527"/>
                  </a:lnTo>
                  <a:lnTo>
                    <a:pt x="582" y="530"/>
                  </a:lnTo>
                  <a:lnTo>
                    <a:pt x="513" y="517"/>
                  </a:lnTo>
                  <a:lnTo>
                    <a:pt x="446" y="497"/>
                  </a:lnTo>
                  <a:lnTo>
                    <a:pt x="377" y="471"/>
                  </a:lnTo>
                  <a:lnTo>
                    <a:pt x="308" y="447"/>
                  </a:lnTo>
                  <a:lnTo>
                    <a:pt x="237" y="427"/>
                  </a:lnTo>
                  <a:lnTo>
                    <a:pt x="166" y="421"/>
                  </a:lnTo>
                  <a:lnTo>
                    <a:pt x="0" y="411"/>
                  </a:lnTo>
                  <a:lnTo>
                    <a:pt x="9" y="307"/>
                  </a:lnTo>
                  <a:lnTo>
                    <a:pt x="24" y="323"/>
                  </a:lnTo>
                  <a:lnTo>
                    <a:pt x="45" y="326"/>
                  </a:lnTo>
                  <a:lnTo>
                    <a:pt x="69" y="318"/>
                  </a:lnTo>
                  <a:lnTo>
                    <a:pt x="98" y="309"/>
                  </a:lnTo>
                  <a:lnTo>
                    <a:pt x="129" y="292"/>
                  </a:lnTo>
                  <a:lnTo>
                    <a:pt x="161" y="276"/>
                  </a:lnTo>
                  <a:lnTo>
                    <a:pt x="194" y="262"/>
                  </a:lnTo>
                  <a:lnTo>
                    <a:pt x="227" y="255"/>
                  </a:lnTo>
                  <a:lnTo>
                    <a:pt x="243" y="257"/>
                  </a:lnTo>
                  <a:lnTo>
                    <a:pt x="263" y="257"/>
                  </a:lnTo>
                  <a:lnTo>
                    <a:pt x="282" y="254"/>
                  </a:lnTo>
                  <a:lnTo>
                    <a:pt x="303" y="249"/>
                  </a:lnTo>
                  <a:lnTo>
                    <a:pt x="322" y="242"/>
                  </a:lnTo>
                  <a:lnTo>
                    <a:pt x="341" y="234"/>
                  </a:lnTo>
                  <a:lnTo>
                    <a:pt x="358" y="224"/>
                  </a:lnTo>
                  <a:lnTo>
                    <a:pt x="372" y="214"/>
                  </a:lnTo>
                  <a:lnTo>
                    <a:pt x="319" y="204"/>
                  </a:lnTo>
                  <a:lnTo>
                    <a:pt x="270" y="203"/>
                  </a:lnTo>
                  <a:lnTo>
                    <a:pt x="222" y="204"/>
                  </a:lnTo>
                  <a:lnTo>
                    <a:pt x="178" y="213"/>
                  </a:lnTo>
                  <a:lnTo>
                    <a:pt x="135" y="224"/>
                  </a:lnTo>
                  <a:lnTo>
                    <a:pt x="92" y="240"/>
                  </a:lnTo>
                  <a:lnTo>
                    <a:pt x="50" y="255"/>
                  </a:lnTo>
                  <a:lnTo>
                    <a:pt x="9" y="276"/>
                  </a:lnTo>
                  <a:lnTo>
                    <a:pt x="4" y="237"/>
                  </a:lnTo>
                  <a:lnTo>
                    <a:pt x="11" y="207"/>
                  </a:lnTo>
                  <a:lnTo>
                    <a:pt x="26" y="183"/>
                  </a:lnTo>
                  <a:lnTo>
                    <a:pt x="52" y="165"/>
                  </a:lnTo>
                  <a:lnTo>
                    <a:pt x="78" y="147"/>
                  </a:lnTo>
                  <a:lnTo>
                    <a:pt x="109" y="133"/>
                  </a:lnTo>
                  <a:lnTo>
                    <a:pt x="139" y="117"/>
                  </a:lnTo>
                  <a:lnTo>
                    <a:pt x="166" y="100"/>
                  </a:lnTo>
                  <a:lnTo>
                    <a:pt x="232" y="76"/>
                  </a:lnTo>
                  <a:lnTo>
                    <a:pt x="306" y="50"/>
                  </a:lnTo>
                  <a:lnTo>
                    <a:pt x="384" y="24"/>
                  </a:lnTo>
                  <a:lnTo>
                    <a:pt x="464" y="7"/>
                  </a:lnTo>
                  <a:lnTo>
                    <a:pt x="540" y="0"/>
                  </a:lnTo>
                  <a:lnTo>
                    <a:pt x="611" y="13"/>
                  </a:lnTo>
                  <a:lnTo>
                    <a:pt x="673" y="47"/>
                  </a:lnTo>
                  <a:lnTo>
                    <a:pt x="725" y="1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03"/>
            <p:cNvSpPr>
              <a:spLocks noChangeAspect="1"/>
            </p:cNvSpPr>
            <p:nvPr/>
          </p:nvSpPr>
          <p:spPr bwMode="auto">
            <a:xfrm>
              <a:off x="2422" y="2885"/>
              <a:ext cx="91" cy="90"/>
            </a:xfrm>
            <a:custGeom>
              <a:avLst/>
              <a:gdLst/>
              <a:ahLst/>
              <a:cxnLst>
                <a:cxn ang="0">
                  <a:pos x="249" y="10"/>
                </a:cxn>
                <a:cxn ang="0">
                  <a:pos x="247" y="41"/>
                </a:cxn>
                <a:cxn ang="0">
                  <a:pos x="247" y="74"/>
                </a:cxn>
                <a:cxn ang="0">
                  <a:pos x="244" y="106"/>
                </a:cxn>
                <a:cxn ang="0">
                  <a:pos x="240" y="140"/>
                </a:cxn>
                <a:cxn ang="0">
                  <a:pos x="232" y="168"/>
                </a:cxn>
                <a:cxn ang="0">
                  <a:pos x="222" y="196"/>
                </a:cxn>
                <a:cxn ang="0">
                  <a:pos x="206" y="219"/>
                </a:cxn>
                <a:cxn ang="0">
                  <a:pos x="187" y="238"/>
                </a:cxn>
                <a:cxn ang="0">
                  <a:pos x="166" y="244"/>
                </a:cxn>
                <a:cxn ang="0">
                  <a:pos x="146" y="248"/>
                </a:cxn>
                <a:cxn ang="0">
                  <a:pos x="125" y="248"/>
                </a:cxn>
                <a:cxn ang="0">
                  <a:pos x="107" y="247"/>
                </a:cxn>
                <a:cxn ang="0">
                  <a:pos x="88" y="238"/>
                </a:cxn>
                <a:cxn ang="0">
                  <a:pos x="73" y="227"/>
                </a:cxn>
                <a:cxn ang="0">
                  <a:pos x="60" y="209"/>
                </a:cxn>
                <a:cxn ang="0">
                  <a:pos x="52" y="186"/>
                </a:cxn>
                <a:cxn ang="0">
                  <a:pos x="0" y="52"/>
                </a:cxn>
                <a:cxn ang="0">
                  <a:pos x="29" y="41"/>
                </a:cxn>
                <a:cxn ang="0">
                  <a:pos x="62" y="31"/>
                </a:cxn>
                <a:cxn ang="0">
                  <a:pos x="91" y="20"/>
                </a:cxn>
                <a:cxn ang="0">
                  <a:pos x="123" y="12"/>
                </a:cxn>
                <a:cxn ang="0">
                  <a:pos x="154" y="3"/>
                </a:cxn>
                <a:cxn ang="0">
                  <a:pos x="185" y="0"/>
                </a:cxn>
                <a:cxn ang="0">
                  <a:pos x="216" y="0"/>
                </a:cxn>
                <a:cxn ang="0">
                  <a:pos x="249" y="10"/>
                </a:cxn>
              </a:cxnLst>
              <a:rect l="0" t="0" r="r" b="b"/>
              <a:pathLst>
                <a:path w="249" h="248">
                  <a:moveTo>
                    <a:pt x="249" y="10"/>
                  </a:moveTo>
                  <a:lnTo>
                    <a:pt x="247" y="41"/>
                  </a:lnTo>
                  <a:lnTo>
                    <a:pt x="247" y="74"/>
                  </a:lnTo>
                  <a:lnTo>
                    <a:pt x="244" y="106"/>
                  </a:lnTo>
                  <a:lnTo>
                    <a:pt x="240" y="140"/>
                  </a:lnTo>
                  <a:lnTo>
                    <a:pt x="232" y="168"/>
                  </a:lnTo>
                  <a:lnTo>
                    <a:pt x="222" y="196"/>
                  </a:lnTo>
                  <a:lnTo>
                    <a:pt x="206" y="219"/>
                  </a:lnTo>
                  <a:lnTo>
                    <a:pt x="187" y="238"/>
                  </a:lnTo>
                  <a:lnTo>
                    <a:pt x="166" y="244"/>
                  </a:lnTo>
                  <a:lnTo>
                    <a:pt x="146" y="248"/>
                  </a:lnTo>
                  <a:lnTo>
                    <a:pt x="125" y="248"/>
                  </a:lnTo>
                  <a:lnTo>
                    <a:pt x="107" y="247"/>
                  </a:lnTo>
                  <a:lnTo>
                    <a:pt x="88" y="238"/>
                  </a:lnTo>
                  <a:lnTo>
                    <a:pt x="73" y="227"/>
                  </a:lnTo>
                  <a:lnTo>
                    <a:pt x="60" y="209"/>
                  </a:lnTo>
                  <a:lnTo>
                    <a:pt x="52" y="186"/>
                  </a:lnTo>
                  <a:lnTo>
                    <a:pt x="0" y="52"/>
                  </a:lnTo>
                  <a:lnTo>
                    <a:pt x="29" y="41"/>
                  </a:lnTo>
                  <a:lnTo>
                    <a:pt x="62" y="31"/>
                  </a:lnTo>
                  <a:lnTo>
                    <a:pt x="91" y="20"/>
                  </a:lnTo>
                  <a:lnTo>
                    <a:pt x="123" y="12"/>
                  </a:lnTo>
                  <a:lnTo>
                    <a:pt x="154" y="3"/>
                  </a:lnTo>
                  <a:lnTo>
                    <a:pt x="185" y="0"/>
                  </a:lnTo>
                  <a:lnTo>
                    <a:pt x="216" y="0"/>
                  </a:lnTo>
                  <a:lnTo>
                    <a:pt x="249" y="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3" name="Rectangle 298"/>
          <p:cNvSpPr>
            <a:spLocks noChangeArrowheads="1"/>
          </p:cNvSpPr>
          <p:nvPr/>
        </p:nvSpPr>
        <p:spPr bwMode="auto">
          <a:xfrm>
            <a:off x="5910667" y="5228337"/>
            <a:ext cx="2731892" cy="59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800" b="0" dirty="0" smtClean="0">
                <a:latin typeface="Lucida Sans Unicode"/>
                <a:cs typeface="Arial" charset="0"/>
              </a:rPr>
              <a:t>=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 f(</a:t>
            </a:r>
            <a:r>
              <a:rPr lang="en-US" sz="2800" b="0" dirty="0" smtClean="0">
                <a:latin typeface="Lucida Sans Unicode"/>
                <a:cs typeface="Arial" charset="0"/>
              </a:rPr>
              <a:t>X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)</a:t>
            </a:r>
            <a:r>
              <a:rPr lang="en-US" sz="2800" b="0" dirty="0" smtClean="0">
                <a:latin typeface="Lucida Sans Unicode"/>
                <a:cs typeface="Arial" charset="0"/>
              </a:rPr>
              <a:t> </a:t>
            </a:r>
            <a:r>
              <a:rPr lang="en-US" sz="2800" b="0" dirty="0" smtClean="0">
                <a:latin typeface="cmsy10"/>
                <a:cs typeface="Arial" charset="0"/>
              </a:rPr>
              <a:t>©</a:t>
            </a:r>
            <a:r>
              <a:rPr lang="en-US" sz="2800" b="0" dirty="0" smtClean="0">
                <a:latin typeface="Lucida Sans Unicode"/>
                <a:cs typeface="Arial" charset="0"/>
              </a:rPr>
              <a:t> 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g(</a:t>
            </a:r>
            <a:r>
              <a:rPr lang="en-US" sz="2800" b="0" dirty="0" smtClean="0">
                <a:solidFill>
                  <a:schemeClr val="accent2"/>
                </a:solidFill>
                <a:latin typeface="Lucida Sans Unicode"/>
                <a:cs typeface="Arial" charset="0"/>
              </a:rPr>
              <a:t>W’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) </a:t>
            </a:r>
            <a:endParaRPr lang="de-CH" sz="2800" b="0" baseline="-25000" dirty="0">
              <a:solidFill>
                <a:srgbClr val="00B050"/>
              </a:solidFill>
              <a:latin typeface="Lucida Sans Unicode"/>
              <a:cs typeface="Arial" charset="0"/>
            </a:endParaRPr>
          </a:p>
        </p:txBody>
      </p:sp>
      <p:sp>
        <p:nvSpPr>
          <p:cNvPr id="214" name="Rectangle 298"/>
          <p:cNvSpPr>
            <a:spLocks noChangeArrowheads="1"/>
          </p:cNvSpPr>
          <p:nvPr/>
        </p:nvSpPr>
        <p:spPr bwMode="auto">
          <a:xfrm>
            <a:off x="5910666" y="5670789"/>
            <a:ext cx="3115349" cy="59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800" b="0" dirty="0" smtClean="0">
                <a:latin typeface="Lucida Sans Unicode"/>
                <a:cs typeface="Arial" charset="0"/>
              </a:rPr>
              <a:t>=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 f(</a:t>
            </a:r>
            <a:r>
              <a:rPr lang="en-US" sz="2800" b="0" dirty="0" smtClean="0">
                <a:latin typeface="Lucida Sans Unicode"/>
                <a:cs typeface="Arial" charset="0"/>
              </a:rPr>
              <a:t>X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)</a:t>
            </a:r>
            <a:r>
              <a:rPr lang="en-US" sz="2800" b="0" dirty="0" smtClean="0">
                <a:latin typeface="Lucida Sans Unicode"/>
                <a:cs typeface="Arial" charset="0"/>
              </a:rPr>
              <a:t> </a:t>
            </a:r>
            <a:r>
              <a:rPr lang="en-US" sz="2800" b="0" dirty="0" smtClean="0">
                <a:latin typeface="cmsy10"/>
                <a:cs typeface="Arial" charset="0"/>
              </a:rPr>
              <a:t>©</a:t>
            </a:r>
            <a:r>
              <a:rPr lang="en-US" sz="2800" b="0" dirty="0" smtClean="0">
                <a:latin typeface="Lucida Sans Unicode"/>
                <a:cs typeface="Arial" charset="0"/>
              </a:rPr>
              <a:t> 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g(</a:t>
            </a:r>
            <a:r>
              <a:rPr lang="en-US" sz="2800" b="0" dirty="0" smtClean="0">
                <a:solidFill>
                  <a:schemeClr val="accent2"/>
                </a:solidFill>
                <a:latin typeface="Lucida Sans Unicode"/>
                <a:cs typeface="Arial" charset="0"/>
              </a:rPr>
              <a:t>W’’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) </a:t>
            </a:r>
            <a:endParaRPr lang="de-CH" sz="2800" b="0" baseline="-25000" dirty="0">
              <a:solidFill>
                <a:srgbClr val="00B050"/>
              </a:solidFill>
              <a:latin typeface="Lucida Sans Unicode"/>
              <a:cs typeface="Arial" charset="0"/>
            </a:endParaRPr>
          </a:p>
        </p:txBody>
      </p:sp>
      <p:sp>
        <p:nvSpPr>
          <p:cNvPr id="216" name="Rectangle 298"/>
          <p:cNvSpPr>
            <a:spLocks noChangeArrowheads="1"/>
          </p:cNvSpPr>
          <p:nvPr/>
        </p:nvSpPr>
        <p:spPr bwMode="auto">
          <a:xfrm rot="5400000">
            <a:off x="6976000" y="6135363"/>
            <a:ext cx="589935" cy="56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800" dirty="0" smtClean="0">
                <a:latin typeface="Lucida Sans Unicode"/>
                <a:cs typeface="Arial" charset="0"/>
              </a:rPr>
              <a:t>…</a:t>
            </a:r>
            <a:endParaRPr lang="de-CH" sz="2800" baseline="-25000" dirty="0">
              <a:latin typeface="Lucida Sans Unicode"/>
              <a:cs typeface="Arial" charset="0"/>
            </a:endParaRPr>
          </a:p>
        </p:txBody>
      </p:sp>
      <p:sp>
        <p:nvSpPr>
          <p:cNvPr id="217" name="Lightning Bolt 216"/>
          <p:cNvSpPr/>
          <p:nvPr/>
        </p:nvSpPr>
        <p:spPr>
          <a:xfrm>
            <a:off x="5235682" y="5250426"/>
            <a:ext cx="1017637" cy="1430593"/>
          </a:xfrm>
          <a:prstGeom prst="lightningBol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9"/>
          <p:cNvSpPr>
            <a:spLocks noChangeArrowheads="1"/>
          </p:cNvSpPr>
          <p:nvPr/>
        </p:nvSpPr>
        <p:spPr bwMode="auto">
          <a:xfrm>
            <a:off x="2518338" y="5887937"/>
            <a:ext cx="4133183" cy="60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50000"/>
            </a:pPr>
            <a:r>
              <a:rPr lang="en-US" sz="2400" dirty="0" smtClean="0">
                <a:cs typeface="Arial" charset="0"/>
              </a:rPr>
              <a:t>completely insecure!</a:t>
            </a:r>
            <a:endParaRPr lang="en-US" sz="2400" dirty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59184 0.002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2622 0.04236 -0.05226 0.08495 0.04687 0.10532 C 0.146 0.12569 0.37048 0.12407 0.59514 0.12245 " pathEditMode="relative" ptsTypes="aa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0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8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49149 -3.7037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206" grpId="0" animBg="1"/>
      <p:bldP spid="251" grpId="0" animBg="1"/>
      <p:bldP spid="253" grpId="0" animBg="1"/>
      <p:bldP spid="255" grpId="0"/>
      <p:bldP spid="255" grpId="1"/>
      <p:bldP spid="256" grpId="0"/>
      <p:bldP spid="327" grpId="0" animBg="1"/>
      <p:bldP spid="328" grpId="0" animBg="1"/>
      <p:bldP spid="331" grpId="0"/>
      <p:bldP spid="331" grpId="1"/>
      <p:bldP spid="333" grpId="0"/>
      <p:bldP spid="333" grpId="1"/>
      <p:bldP spid="149" grpId="0"/>
      <p:bldP spid="139" grpId="0"/>
      <p:bldP spid="140" grpId="0"/>
      <p:bldP spid="213" grpId="0"/>
      <p:bldP spid="214" grpId="0"/>
      <p:bldP spid="216" grpId="0"/>
      <p:bldP spid="217" grpId="0" animBg="1"/>
      <p:bldP spid="30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4"/>
          <p:cNvGrpSpPr/>
          <p:nvPr/>
        </p:nvGrpSpPr>
        <p:grpSpPr>
          <a:xfrm>
            <a:off x="5882789" y="1563289"/>
            <a:ext cx="865187" cy="792163"/>
            <a:chOff x="5177248" y="2526481"/>
            <a:chExt cx="865187" cy="792163"/>
          </a:xfrm>
        </p:grpSpPr>
        <p:sp>
          <p:nvSpPr>
            <p:cNvPr id="210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211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212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pic>
        <p:nvPicPr>
          <p:cNvPr id="135" name="Picture 252" descr="medal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7" y="3700478"/>
            <a:ext cx="782347" cy="782347"/>
          </a:xfrm>
          <a:prstGeom prst="rect">
            <a:avLst/>
          </a:prstGeom>
          <a:noFill/>
          <a:ln/>
        </p:spPr>
      </p:pic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922"/>
            <a:ext cx="7152968" cy="1008465"/>
          </a:xfrm>
        </p:spPr>
        <p:txBody>
          <a:bodyPr>
            <a:normAutofit/>
          </a:bodyPr>
          <a:lstStyle/>
          <a:p>
            <a:r>
              <a:rPr lang="fr-CH" sz="3600" dirty="0" err="1" smtClean="0"/>
              <a:t>Restricted</a:t>
            </a:r>
            <a:r>
              <a:rPr lang="fr-CH" sz="3600" dirty="0" smtClean="0"/>
              <a:t> </a:t>
            </a:r>
            <a:r>
              <a:rPr lang="fr-CH" sz="3600" dirty="0" err="1" smtClean="0"/>
              <a:t>Dishonest</a:t>
            </a:r>
            <a:r>
              <a:rPr lang="fr-CH" sz="3600" dirty="0" smtClean="0"/>
              <a:t> Bob</a:t>
            </a:r>
            <a:endParaRPr lang="en-US" sz="3600" dirty="0"/>
          </a:p>
        </p:txBody>
      </p:sp>
      <p:pic>
        <p:nvPicPr>
          <p:cNvPr id="461832" name="Picture 8" descr="j00916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936" y="756572"/>
            <a:ext cx="762000" cy="863600"/>
          </a:xfrm>
          <a:prstGeom prst="rect">
            <a:avLst/>
          </a:prstGeom>
          <a:noFill/>
        </p:spPr>
      </p:pic>
      <p:sp>
        <p:nvSpPr>
          <p:cNvPr id="153" name="Rectangle 298"/>
          <p:cNvSpPr>
            <a:spLocks noChangeArrowheads="1"/>
          </p:cNvSpPr>
          <p:nvPr/>
        </p:nvSpPr>
        <p:spPr bwMode="auto">
          <a:xfrm>
            <a:off x="7300452" y="235994"/>
            <a:ext cx="1165121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chemeClr val="accent2"/>
                </a:solidFill>
                <a:latin typeface="Lucida Sans Unicode"/>
                <a:cs typeface="Arial" charset="0"/>
              </a:rPr>
              <a:t>W=?</a:t>
            </a:r>
            <a:endParaRPr lang="de-CH" sz="3200" b="0" baseline="-25000" dirty="0">
              <a:solidFill>
                <a:schemeClr val="accent2"/>
              </a:solidFill>
              <a:latin typeface="Lucida Sans Unicode"/>
              <a:cs typeface="Arial" charset="0"/>
            </a:endParaRPr>
          </a:p>
        </p:txBody>
      </p:sp>
      <p:grpSp>
        <p:nvGrpSpPr>
          <p:cNvPr id="4" name="Group 156"/>
          <p:cNvGrpSpPr/>
          <p:nvPr/>
        </p:nvGrpSpPr>
        <p:grpSpPr>
          <a:xfrm>
            <a:off x="6672263" y="993314"/>
            <a:ext cx="2260600" cy="461297"/>
            <a:chOff x="5444203" y="2740895"/>
            <a:chExt cx="2260600" cy="461297"/>
          </a:xfrm>
        </p:grpSpPr>
        <p:grpSp>
          <p:nvGrpSpPr>
            <p:cNvPr id="5" name="Group 94"/>
            <p:cNvGrpSpPr/>
            <p:nvPr/>
          </p:nvGrpSpPr>
          <p:grpSpPr>
            <a:xfrm>
              <a:off x="6358603" y="2755643"/>
              <a:ext cx="431800" cy="431800"/>
              <a:chOff x="6609326" y="2787752"/>
              <a:chExt cx="431800" cy="431800"/>
            </a:xfrm>
          </p:grpSpPr>
          <p:sp>
            <p:nvSpPr>
              <p:cNvPr id="171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72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6" name="Group 95"/>
            <p:cNvGrpSpPr/>
            <p:nvPr/>
          </p:nvGrpSpPr>
          <p:grpSpPr>
            <a:xfrm>
              <a:off x="7273003" y="2740895"/>
              <a:ext cx="431800" cy="431800"/>
              <a:chOff x="6609326" y="2340077"/>
              <a:chExt cx="431800" cy="431800"/>
            </a:xfrm>
          </p:grpSpPr>
          <p:sp>
            <p:nvSpPr>
              <p:cNvPr id="169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70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7" name="Group 93"/>
            <p:cNvGrpSpPr/>
            <p:nvPr/>
          </p:nvGrpSpPr>
          <p:grpSpPr>
            <a:xfrm>
              <a:off x="6815803" y="2755643"/>
              <a:ext cx="431800" cy="431800"/>
              <a:chOff x="6609326" y="3248127"/>
              <a:chExt cx="431800" cy="431800"/>
            </a:xfrm>
          </p:grpSpPr>
          <p:sp>
            <p:nvSpPr>
              <p:cNvPr id="167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68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8" name="Group 92"/>
            <p:cNvGrpSpPr/>
            <p:nvPr/>
          </p:nvGrpSpPr>
          <p:grpSpPr>
            <a:xfrm>
              <a:off x="5901403" y="2755643"/>
              <a:ext cx="431800" cy="431800"/>
              <a:chOff x="6609326" y="3703740"/>
              <a:chExt cx="431800" cy="431800"/>
            </a:xfrm>
          </p:grpSpPr>
          <p:sp>
            <p:nvSpPr>
              <p:cNvPr id="165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66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9" name="Group 91"/>
            <p:cNvGrpSpPr/>
            <p:nvPr/>
          </p:nvGrpSpPr>
          <p:grpSpPr>
            <a:xfrm>
              <a:off x="5444203" y="2770392"/>
              <a:ext cx="431800" cy="431800"/>
              <a:chOff x="6609326" y="4159352"/>
              <a:chExt cx="431800" cy="431800"/>
            </a:xfrm>
          </p:grpSpPr>
          <p:sp>
            <p:nvSpPr>
              <p:cNvPr id="163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64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sp>
        <p:nvSpPr>
          <p:cNvPr id="173" name="Rectangle 298"/>
          <p:cNvSpPr>
            <a:spLocks noChangeArrowheads="1"/>
          </p:cNvSpPr>
          <p:nvPr/>
        </p:nvSpPr>
        <p:spPr bwMode="auto">
          <a:xfrm>
            <a:off x="0" y="737440"/>
            <a:ext cx="72265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W</a:t>
            </a:r>
            <a:endParaRPr lang="de-CH" sz="3200" b="0" baseline="-25000" dirty="0">
              <a:solidFill>
                <a:srgbClr val="0000FF"/>
              </a:solidFill>
              <a:latin typeface="Lucida Sans Unicode"/>
              <a:cs typeface="Arial" charset="0"/>
            </a:endParaRPr>
          </a:p>
        </p:txBody>
      </p:sp>
      <p:sp>
        <p:nvSpPr>
          <p:cNvPr id="156" name="Line 7"/>
          <p:cNvSpPr>
            <a:spLocks noChangeShapeType="1"/>
          </p:cNvSpPr>
          <p:nvPr/>
        </p:nvSpPr>
        <p:spPr bwMode="auto">
          <a:xfrm flipV="1">
            <a:off x="3687087" y="1622327"/>
            <a:ext cx="1460089" cy="4148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" name="Line 7"/>
          <p:cNvSpPr>
            <a:spLocks noChangeShapeType="1"/>
          </p:cNvSpPr>
          <p:nvPr/>
        </p:nvSpPr>
        <p:spPr bwMode="auto">
          <a:xfrm flipV="1">
            <a:off x="3687087" y="3347888"/>
            <a:ext cx="1460089" cy="414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1" name="Line 7"/>
          <p:cNvSpPr>
            <a:spLocks noChangeShapeType="1"/>
          </p:cNvSpPr>
          <p:nvPr/>
        </p:nvSpPr>
        <p:spPr bwMode="auto">
          <a:xfrm flipV="1">
            <a:off x="3687087" y="4395024"/>
            <a:ext cx="1460089" cy="414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3" name="Line 7"/>
          <p:cNvSpPr>
            <a:spLocks noChangeShapeType="1"/>
          </p:cNvSpPr>
          <p:nvPr/>
        </p:nvSpPr>
        <p:spPr bwMode="auto">
          <a:xfrm flipV="1">
            <a:off x="3687087" y="5147192"/>
            <a:ext cx="1460089" cy="414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5" name="Rectangle 298"/>
          <p:cNvSpPr>
            <a:spLocks noChangeArrowheads="1"/>
          </p:cNvSpPr>
          <p:nvPr/>
        </p:nvSpPr>
        <p:spPr bwMode="auto">
          <a:xfrm>
            <a:off x="5339382" y="4674379"/>
            <a:ext cx="2094261" cy="56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f(</a:t>
            </a:r>
            <a:r>
              <a:rPr lang="en-US" sz="2800" b="0" dirty="0" smtClean="0">
                <a:latin typeface="Lucida Sans Unicode"/>
                <a:cs typeface="Arial" charset="0"/>
              </a:rPr>
              <a:t>X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)</a:t>
            </a:r>
            <a:r>
              <a:rPr lang="en-US" sz="2800" b="0" dirty="0" smtClean="0">
                <a:latin typeface="Lucida Sans Unicode"/>
                <a:cs typeface="Arial" charset="0"/>
              </a:rPr>
              <a:t> </a:t>
            </a:r>
            <a:r>
              <a:rPr lang="en-US" sz="2800" b="0" dirty="0" smtClean="0">
                <a:latin typeface="cmsy10"/>
                <a:cs typeface="Arial" charset="0"/>
              </a:rPr>
              <a:t>©</a:t>
            </a:r>
            <a:r>
              <a:rPr lang="en-US" sz="2800" b="0" dirty="0" smtClean="0">
                <a:latin typeface="Lucida Sans Unicode"/>
                <a:cs typeface="Arial" charset="0"/>
              </a:rPr>
              <a:t> 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g(</a:t>
            </a:r>
            <a:r>
              <a:rPr lang="en-US" sz="28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W</a:t>
            </a:r>
            <a:r>
              <a:rPr lang="en-US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)</a:t>
            </a:r>
            <a:endParaRPr lang="de-CH" sz="2800" b="0" baseline="-25000" dirty="0">
              <a:solidFill>
                <a:srgbClr val="00B050"/>
              </a:solidFill>
              <a:latin typeface="Lucida Sans Unicode"/>
              <a:cs typeface="Arial" charset="0"/>
            </a:endParaRPr>
          </a:p>
        </p:txBody>
      </p:sp>
      <p:sp>
        <p:nvSpPr>
          <p:cNvPr id="256" name="Rectangle 298"/>
          <p:cNvSpPr>
            <a:spLocks noChangeArrowheads="1"/>
          </p:cNvSpPr>
          <p:nvPr/>
        </p:nvSpPr>
        <p:spPr bwMode="auto">
          <a:xfrm>
            <a:off x="707905" y="1533852"/>
            <a:ext cx="3392116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latin typeface="Lucida Sans Unicode"/>
                <a:cs typeface="Arial" charset="0"/>
              </a:rPr>
              <a:t>X= 0  1  1  1  0</a:t>
            </a:r>
            <a:r>
              <a:rPr lang="de-CH" sz="2800" b="0" dirty="0" smtClean="0">
                <a:solidFill>
                  <a:schemeClr val="accent2"/>
                </a:solidFill>
                <a:latin typeface="Lucida Sans Unicode"/>
                <a:cs typeface="Arial" charset="0"/>
              </a:rPr>
              <a:t>  </a:t>
            </a:r>
            <a:endParaRPr lang="de-CH" sz="2800" b="0" baseline="-25000" dirty="0">
              <a:solidFill>
                <a:schemeClr val="accent2"/>
              </a:solidFill>
              <a:latin typeface="Lucida Sans Unicode"/>
              <a:cs typeface="Arial" charset="0"/>
            </a:endParaRPr>
          </a:p>
        </p:txBody>
      </p:sp>
      <p:grpSp>
        <p:nvGrpSpPr>
          <p:cNvPr id="10" name="Group 256"/>
          <p:cNvGrpSpPr/>
          <p:nvPr/>
        </p:nvGrpSpPr>
        <p:grpSpPr>
          <a:xfrm>
            <a:off x="1308542" y="2019265"/>
            <a:ext cx="2210615" cy="446549"/>
            <a:chOff x="1190582" y="2771432"/>
            <a:chExt cx="2210615" cy="446549"/>
          </a:xfrm>
        </p:grpSpPr>
        <p:grpSp>
          <p:nvGrpSpPr>
            <p:cNvPr id="11" name="Group 969"/>
            <p:cNvGrpSpPr>
              <a:grpSpLocks/>
            </p:cNvGrpSpPr>
            <p:nvPr/>
          </p:nvGrpSpPr>
          <p:grpSpPr bwMode="auto">
            <a:xfrm>
              <a:off x="1190582" y="2786181"/>
              <a:ext cx="431800" cy="431800"/>
              <a:chOff x="1381" y="2477"/>
              <a:chExt cx="318" cy="318"/>
            </a:xfrm>
          </p:grpSpPr>
          <p:sp>
            <p:nvSpPr>
              <p:cNvPr id="275" name="Oval 970"/>
              <p:cNvSpPr>
                <a:spLocks noChangeArrowheads="1"/>
              </p:cNvSpPr>
              <p:nvPr/>
            </p:nvSpPr>
            <p:spPr bwMode="auto">
              <a:xfrm rot="2700000">
                <a:off x="1381" y="2477"/>
                <a:ext cx="318" cy="31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76" name="Line 971"/>
              <p:cNvSpPr>
                <a:spLocks noChangeShapeType="1"/>
              </p:cNvSpPr>
              <p:nvPr/>
            </p:nvSpPr>
            <p:spPr bwMode="auto">
              <a:xfrm rot="13500000">
                <a:off x="1548" y="2495"/>
                <a:ext cx="0" cy="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77" name="Line 972"/>
              <p:cNvSpPr>
                <a:spLocks noChangeShapeType="1"/>
              </p:cNvSpPr>
              <p:nvPr/>
            </p:nvSpPr>
            <p:spPr bwMode="auto">
              <a:xfrm rot="8100000">
                <a:off x="1531" y="2493"/>
                <a:ext cx="4" cy="26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2" name="Group 977"/>
            <p:cNvGrpSpPr>
              <a:grpSpLocks/>
            </p:cNvGrpSpPr>
            <p:nvPr/>
          </p:nvGrpSpPr>
          <p:grpSpPr bwMode="auto">
            <a:xfrm>
              <a:off x="1635286" y="2771432"/>
              <a:ext cx="431800" cy="431800"/>
              <a:chOff x="204" y="1344"/>
              <a:chExt cx="272" cy="272"/>
            </a:xfrm>
          </p:grpSpPr>
          <p:sp>
            <p:nvSpPr>
              <p:cNvPr id="272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73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74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3" name="Group 977"/>
            <p:cNvGrpSpPr>
              <a:grpSpLocks/>
            </p:cNvGrpSpPr>
            <p:nvPr/>
          </p:nvGrpSpPr>
          <p:grpSpPr bwMode="auto">
            <a:xfrm>
              <a:off x="2969397" y="2771432"/>
              <a:ext cx="431800" cy="431800"/>
              <a:chOff x="204" y="1344"/>
              <a:chExt cx="272" cy="272"/>
            </a:xfrm>
          </p:grpSpPr>
          <p:sp>
            <p:nvSpPr>
              <p:cNvPr id="269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70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71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4" name="Group 969"/>
            <p:cNvGrpSpPr>
              <a:grpSpLocks/>
            </p:cNvGrpSpPr>
            <p:nvPr/>
          </p:nvGrpSpPr>
          <p:grpSpPr bwMode="auto">
            <a:xfrm>
              <a:off x="2079990" y="2771432"/>
              <a:ext cx="431800" cy="431800"/>
              <a:chOff x="1381" y="2477"/>
              <a:chExt cx="318" cy="318"/>
            </a:xfrm>
          </p:grpSpPr>
          <p:sp>
            <p:nvSpPr>
              <p:cNvPr id="266" name="Oval 970"/>
              <p:cNvSpPr>
                <a:spLocks noChangeArrowheads="1"/>
              </p:cNvSpPr>
              <p:nvPr/>
            </p:nvSpPr>
            <p:spPr bwMode="auto">
              <a:xfrm rot="2700000">
                <a:off x="1381" y="2477"/>
                <a:ext cx="318" cy="31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67" name="Line 971"/>
              <p:cNvSpPr>
                <a:spLocks noChangeShapeType="1"/>
              </p:cNvSpPr>
              <p:nvPr/>
            </p:nvSpPr>
            <p:spPr bwMode="auto">
              <a:xfrm rot="13500000">
                <a:off x="1548" y="2495"/>
                <a:ext cx="0" cy="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68" name="Line 972"/>
              <p:cNvSpPr>
                <a:spLocks noChangeShapeType="1"/>
              </p:cNvSpPr>
              <p:nvPr/>
            </p:nvSpPr>
            <p:spPr bwMode="auto">
              <a:xfrm rot="8100000">
                <a:off x="1531" y="2493"/>
                <a:ext cx="4" cy="26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5" name="Group 977"/>
            <p:cNvGrpSpPr>
              <a:grpSpLocks/>
            </p:cNvGrpSpPr>
            <p:nvPr/>
          </p:nvGrpSpPr>
          <p:grpSpPr bwMode="auto">
            <a:xfrm>
              <a:off x="2524694" y="2771432"/>
              <a:ext cx="431800" cy="431800"/>
              <a:chOff x="204" y="1344"/>
              <a:chExt cx="272" cy="272"/>
            </a:xfrm>
          </p:grpSpPr>
          <p:sp>
            <p:nvSpPr>
              <p:cNvPr id="263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64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265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grpSp>
        <p:nvGrpSpPr>
          <p:cNvPr id="16" name="Group 325"/>
          <p:cNvGrpSpPr/>
          <p:nvPr/>
        </p:nvGrpSpPr>
        <p:grpSpPr>
          <a:xfrm>
            <a:off x="117994" y="2697692"/>
            <a:ext cx="3445429" cy="561717"/>
            <a:chOff x="117994" y="2697692"/>
            <a:chExt cx="3445429" cy="561717"/>
          </a:xfrm>
        </p:grpSpPr>
        <p:sp>
          <p:nvSpPr>
            <p:cNvPr id="279" name="Rectangle 298"/>
            <p:cNvSpPr>
              <a:spLocks noChangeArrowheads="1"/>
            </p:cNvSpPr>
            <p:nvPr/>
          </p:nvSpPr>
          <p:spPr bwMode="auto">
            <a:xfrm>
              <a:off x="117994" y="2698991"/>
              <a:ext cx="3392117" cy="560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800" b="0" dirty="0" smtClean="0">
                  <a:latin typeface="Lucida Sans Unicode"/>
                  <a:cs typeface="Arial" charset="0"/>
                </a:rPr>
                <a:t>C(</a:t>
              </a:r>
              <a:r>
                <a:rPr lang="de-CH" sz="2800" b="0" dirty="0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W</a:t>
              </a:r>
              <a:r>
                <a:rPr lang="de-CH" sz="2800" b="0" dirty="0" smtClean="0">
                  <a:latin typeface="Lucida Sans Unicode"/>
                  <a:cs typeface="Arial" charset="0"/>
                </a:rPr>
                <a:t>)=</a:t>
              </a:r>
              <a:endParaRPr lang="de-CH" sz="2800" b="0" baseline="-25000" dirty="0">
                <a:latin typeface="Lucida Sans Unicode"/>
                <a:cs typeface="Arial" charset="0"/>
              </a:endParaRPr>
            </a:p>
          </p:txBody>
        </p:sp>
        <p:grpSp>
          <p:nvGrpSpPr>
            <p:cNvPr id="17" name="Group 279"/>
            <p:cNvGrpSpPr/>
            <p:nvPr/>
          </p:nvGrpSpPr>
          <p:grpSpPr>
            <a:xfrm>
              <a:off x="1310476" y="2697692"/>
              <a:ext cx="2252947" cy="446548"/>
              <a:chOff x="6162702" y="1709549"/>
              <a:chExt cx="2252947" cy="446548"/>
            </a:xfrm>
          </p:grpSpPr>
          <p:grpSp>
            <p:nvGrpSpPr>
              <p:cNvPr id="18" name="Group 969"/>
              <p:cNvGrpSpPr>
                <a:grpSpLocks/>
              </p:cNvGrpSpPr>
              <p:nvPr/>
            </p:nvGrpSpPr>
            <p:grpSpPr bwMode="auto">
              <a:xfrm>
                <a:off x="6617989" y="1709549"/>
                <a:ext cx="431800" cy="431800"/>
                <a:chOff x="1381" y="2477"/>
                <a:chExt cx="318" cy="318"/>
              </a:xfrm>
            </p:grpSpPr>
            <p:sp>
              <p:nvSpPr>
                <p:cNvPr id="298" name="Oval 970"/>
                <p:cNvSpPr>
                  <a:spLocks noChangeArrowheads="1"/>
                </p:cNvSpPr>
                <p:nvPr/>
              </p:nvSpPr>
              <p:spPr bwMode="auto">
                <a:xfrm rot="2700000">
                  <a:off x="1381" y="2477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99" name="Line 971"/>
                <p:cNvSpPr>
                  <a:spLocks noChangeShapeType="1"/>
                </p:cNvSpPr>
                <p:nvPr/>
              </p:nvSpPr>
              <p:spPr bwMode="auto">
                <a:xfrm rot="13500000">
                  <a:off x="1548" y="2495"/>
                  <a:ext cx="0" cy="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300" name="Line 972"/>
                <p:cNvSpPr>
                  <a:spLocks noChangeShapeType="1"/>
                </p:cNvSpPr>
                <p:nvPr/>
              </p:nvSpPr>
              <p:spPr bwMode="auto">
                <a:xfrm rot="8100000">
                  <a:off x="1531" y="2493"/>
                  <a:ext cx="4" cy="267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977"/>
              <p:cNvGrpSpPr>
                <a:grpSpLocks/>
              </p:cNvGrpSpPr>
              <p:nvPr/>
            </p:nvGrpSpPr>
            <p:grpSpPr bwMode="auto">
              <a:xfrm>
                <a:off x="6162702" y="1724297"/>
                <a:ext cx="431800" cy="431800"/>
                <a:chOff x="204" y="1344"/>
                <a:chExt cx="272" cy="272"/>
              </a:xfrm>
            </p:grpSpPr>
            <p:sp>
              <p:nvSpPr>
                <p:cNvPr id="295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96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97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977"/>
              <p:cNvGrpSpPr>
                <a:grpSpLocks/>
              </p:cNvGrpSpPr>
              <p:nvPr/>
            </p:nvGrpSpPr>
            <p:grpSpPr bwMode="auto">
              <a:xfrm>
                <a:off x="7983849" y="1724297"/>
                <a:ext cx="431800" cy="431800"/>
                <a:chOff x="204" y="1344"/>
                <a:chExt cx="272" cy="272"/>
              </a:xfrm>
            </p:grpSpPr>
            <p:sp>
              <p:nvSpPr>
                <p:cNvPr id="292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93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94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969"/>
              <p:cNvGrpSpPr>
                <a:grpSpLocks/>
              </p:cNvGrpSpPr>
              <p:nvPr/>
            </p:nvGrpSpPr>
            <p:grpSpPr bwMode="auto">
              <a:xfrm>
                <a:off x="7073276" y="1724297"/>
                <a:ext cx="431800" cy="431800"/>
                <a:chOff x="1381" y="2477"/>
                <a:chExt cx="318" cy="318"/>
              </a:xfrm>
            </p:grpSpPr>
            <p:sp>
              <p:nvSpPr>
                <p:cNvPr id="289" name="Oval 970"/>
                <p:cNvSpPr>
                  <a:spLocks noChangeArrowheads="1"/>
                </p:cNvSpPr>
                <p:nvPr/>
              </p:nvSpPr>
              <p:spPr bwMode="auto">
                <a:xfrm rot="2700000">
                  <a:off x="1381" y="2477"/>
                  <a:ext cx="318" cy="318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90" name="Line 971"/>
                <p:cNvSpPr>
                  <a:spLocks noChangeShapeType="1"/>
                </p:cNvSpPr>
                <p:nvPr/>
              </p:nvSpPr>
              <p:spPr bwMode="auto">
                <a:xfrm rot="13500000">
                  <a:off x="1548" y="2495"/>
                  <a:ext cx="0" cy="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91" name="Line 972"/>
                <p:cNvSpPr>
                  <a:spLocks noChangeShapeType="1"/>
                </p:cNvSpPr>
                <p:nvPr/>
              </p:nvSpPr>
              <p:spPr bwMode="auto">
                <a:xfrm rot="8100000">
                  <a:off x="1531" y="2493"/>
                  <a:ext cx="4" cy="267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977"/>
              <p:cNvGrpSpPr>
                <a:grpSpLocks/>
              </p:cNvGrpSpPr>
              <p:nvPr/>
            </p:nvGrpSpPr>
            <p:grpSpPr bwMode="auto">
              <a:xfrm>
                <a:off x="7528563" y="1724297"/>
                <a:ext cx="431800" cy="431800"/>
                <a:chOff x="204" y="1344"/>
                <a:chExt cx="272" cy="272"/>
              </a:xfrm>
            </p:grpSpPr>
            <p:sp>
              <p:nvSpPr>
                <p:cNvPr id="286" name="Oval 978"/>
                <p:cNvSpPr>
                  <a:spLocks noChangeArrowheads="1"/>
                </p:cNvSpPr>
                <p:nvPr/>
              </p:nvSpPr>
              <p:spPr bwMode="auto">
                <a:xfrm>
                  <a:off x="204" y="1344"/>
                  <a:ext cx="272" cy="272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287" name="Line 979"/>
                <p:cNvSpPr>
                  <a:spLocks noChangeShapeType="1"/>
                </p:cNvSpPr>
                <p:nvPr/>
              </p:nvSpPr>
              <p:spPr bwMode="auto">
                <a:xfrm rot="10800000">
                  <a:off x="340" y="1357"/>
                  <a:ext cx="1" cy="226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  <p:sp>
              <p:nvSpPr>
                <p:cNvPr id="288" name="Line 980"/>
                <p:cNvSpPr>
                  <a:spLocks noChangeShapeType="1"/>
                </p:cNvSpPr>
                <p:nvPr/>
              </p:nvSpPr>
              <p:spPr bwMode="auto">
                <a:xfrm rot="-5400000">
                  <a:off x="354" y="1380"/>
                  <a:ext cx="1" cy="201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" name="Group 304"/>
          <p:cNvGrpSpPr/>
          <p:nvPr/>
        </p:nvGrpSpPr>
        <p:grpSpPr>
          <a:xfrm>
            <a:off x="1308542" y="2019265"/>
            <a:ext cx="2210615" cy="446549"/>
            <a:chOff x="1190582" y="2771432"/>
            <a:chExt cx="2210615" cy="446549"/>
          </a:xfrm>
        </p:grpSpPr>
        <p:grpSp>
          <p:nvGrpSpPr>
            <p:cNvPr id="24" name="Group 969"/>
            <p:cNvGrpSpPr>
              <a:grpSpLocks/>
            </p:cNvGrpSpPr>
            <p:nvPr/>
          </p:nvGrpSpPr>
          <p:grpSpPr bwMode="auto">
            <a:xfrm>
              <a:off x="1190582" y="2786181"/>
              <a:ext cx="431800" cy="431800"/>
              <a:chOff x="1381" y="2477"/>
              <a:chExt cx="318" cy="318"/>
            </a:xfrm>
          </p:grpSpPr>
          <p:sp>
            <p:nvSpPr>
              <p:cNvPr id="323" name="Oval 970"/>
              <p:cNvSpPr>
                <a:spLocks noChangeArrowheads="1"/>
              </p:cNvSpPr>
              <p:nvPr/>
            </p:nvSpPr>
            <p:spPr bwMode="auto">
              <a:xfrm rot="2700000">
                <a:off x="1381" y="2477"/>
                <a:ext cx="318" cy="31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24" name="Line 971"/>
              <p:cNvSpPr>
                <a:spLocks noChangeShapeType="1"/>
              </p:cNvSpPr>
              <p:nvPr/>
            </p:nvSpPr>
            <p:spPr bwMode="auto">
              <a:xfrm rot="13500000">
                <a:off x="1548" y="2495"/>
                <a:ext cx="0" cy="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25" name="Line 972"/>
              <p:cNvSpPr>
                <a:spLocks noChangeShapeType="1"/>
              </p:cNvSpPr>
              <p:nvPr/>
            </p:nvSpPr>
            <p:spPr bwMode="auto">
              <a:xfrm rot="8100000">
                <a:off x="1531" y="2493"/>
                <a:ext cx="4" cy="26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5" name="Group 977"/>
            <p:cNvGrpSpPr>
              <a:grpSpLocks/>
            </p:cNvGrpSpPr>
            <p:nvPr/>
          </p:nvGrpSpPr>
          <p:grpSpPr bwMode="auto">
            <a:xfrm>
              <a:off x="1635286" y="2771432"/>
              <a:ext cx="431800" cy="431800"/>
              <a:chOff x="204" y="1344"/>
              <a:chExt cx="272" cy="272"/>
            </a:xfrm>
          </p:grpSpPr>
          <p:sp>
            <p:nvSpPr>
              <p:cNvPr id="320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21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22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6" name="Group 977"/>
            <p:cNvGrpSpPr>
              <a:grpSpLocks/>
            </p:cNvGrpSpPr>
            <p:nvPr/>
          </p:nvGrpSpPr>
          <p:grpSpPr bwMode="auto">
            <a:xfrm>
              <a:off x="2969397" y="2771432"/>
              <a:ext cx="431800" cy="431800"/>
              <a:chOff x="204" y="1344"/>
              <a:chExt cx="272" cy="272"/>
            </a:xfrm>
          </p:grpSpPr>
          <p:sp>
            <p:nvSpPr>
              <p:cNvPr id="317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18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19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7" name="Group 969"/>
            <p:cNvGrpSpPr>
              <a:grpSpLocks/>
            </p:cNvGrpSpPr>
            <p:nvPr/>
          </p:nvGrpSpPr>
          <p:grpSpPr bwMode="auto">
            <a:xfrm>
              <a:off x="2079990" y="2771432"/>
              <a:ext cx="431800" cy="431800"/>
              <a:chOff x="1381" y="2477"/>
              <a:chExt cx="318" cy="318"/>
            </a:xfrm>
          </p:grpSpPr>
          <p:sp>
            <p:nvSpPr>
              <p:cNvPr id="314" name="Oval 970"/>
              <p:cNvSpPr>
                <a:spLocks noChangeArrowheads="1"/>
              </p:cNvSpPr>
              <p:nvPr/>
            </p:nvSpPr>
            <p:spPr bwMode="auto">
              <a:xfrm rot="2700000">
                <a:off x="1381" y="2477"/>
                <a:ext cx="318" cy="31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15" name="Line 971"/>
              <p:cNvSpPr>
                <a:spLocks noChangeShapeType="1"/>
              </p:cNvSpPr>
              <p:nvPr/>
            </p:nvSpPr>
            <p:spPr bwMode="auto">
              <a:xfrm rot="13500000">
                <a:off x="1548" y="2495"/>
                <a:ext cx="0" cy="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16" name="Line 972"/>
              <p:cNvSpPr>
                <a:spLocks noChangeShapeType="1"/>
              </p:cNvSpPr>
              <p:nvPr/>
            </p:nvSpPr>
            <p:spPr bwMode="auto">
              <a:xfrm rot="8100000">
                <a:off x="1531" y="2493"/>
                <a:ext cx="4" cy="26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28" name="Group 977"/>
            <p:cNvGrpSpPr>
              <a:grpSpLocks/>
            </p:cNvGrpSpPr>
            <p:nvPr/>
          </p:nvGrpSpPr>
          <p:grpSpPr bwMode="auto">
            <a:xfrm>
              <a:off x="2524694" y="2771432"/>
              <a:ext cx="431800" cy="431800"/>
              <a:chOff x="204" y="1344"/>
              <a:chExt cx="272" cy="272"/>
            </a:xfrm>
          </p:grpSpPr>
          <p:sp>
            <p:nvSpPr>
              <p:cNvPr id="311" name="Oval 978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312" name="Line 979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13" name="Line 980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sp>
        <p:nvSpPr>
          <p:cNvPr id="327" name="Rectangle 326"/>
          <p:cNvSpPr/>
          <p:nvPr/>
        </p:nvSpPr>
        <p:spPr>
          <a:xfrm>
            <a:off x="1371600" y="781664"/>
            <a:ext cx="294968" cy="2639961"/>
          </a:xfrm>
          <a:prstGeom prst="rect">
            <a:avLst/>
          </a:prstGeom>
          <a:solidFill>
            <a:srgbClr val="2DA2BF">
              <a:alpha val="65882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1814051" y="781664"/>
            <a:ext cx="294968" cy="2639961"/>
          </a:xfrm>
          <a:prstGeom prst="rect">
            <a:avLst/>
          </a:prstGeom>
          <a:solidFill>
            <a:srgbClr val="2DA2BF">
              <a:alpha val="65882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3235689" y="3427214"/>
            <a:ext cx="46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f </a:t>
            </a:r>
            <a:endParaRPr lang="en-US" dirty="0"/>
          </a:p>
        </p:txBody>
      </p:sp>
      <p:sp>
        <p:nvSpPr>
          <p:cNvPr id="333" name="Rectangle 332"/>
          <p:cNvSpPr/>
          <p:nvPr/>
        </p:nvSpPr>
        <p:spPr>
          <a:xfrm>
            <a:off x="5446473" y="3838694"/>
            <a:ext cx="570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g </a:t>
            </a:r>
            <a:endParaRPr lang="en-US" dirty="0"/>
          </a:p>
        </p:txBody>
      </p:sp>
      <p:sp>
        <p:nvSpPr>
          <p:cNvPr id="149" name="Rectangle 298"/>
          <p:cNvSpPr>
            <a:spLocks noChangeArrowheads="1"/>
          </p:cNvSpPr>
          <p:nvPr/>
        </p:nvSpPr>
        <p:spPr bwMode="auto">
          <a:xfrm>
            <a:off x="72277" y="3481132"/>
            <a:ext cx="3265283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8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two-univ hash fct</a:t>
            </a:r>
            <a:endParaRPr lang="de-CH" sz="2800" b="0" baseline="-25000" dirty="0">
              <a:solidFill>
                <a:srgbClr val="00B050"/>
              </a:solidFill>
              <a:latin typeface="Lucida Sans Unicode"/>
              <a:cs typeface="Arial" charset="0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flipV="1">
            <a:off x="3760839" y="2788384"/>
            <a:ext cx="5383161" cy="2855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3219464" y="3853442"/>
            <a:ext cx="570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g </a:t>
            </a:r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5462680" y="3368222"/>
            <a:ext cx="46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b="0" dirty="0" smtClean="0">
                <a:solidFill>
                  <a:srgbClr val="00B050"/>
                </a:solidFill>
                <a:latin typeface="Lucida Sans Unicode"/>
                <a:cs typeface="Arial" charset="0"/>
              </a:rPr>
              <a:t>f </a:t>
            </a:r>
            <a:endParaRPr lang="en-US" dirty="0"/>
          </a:p>
        </p:txBody>
      </p:sp>
      <p:grpSp>
        <p:nvGrpSpPr>
          <p:cNvPr id="29" name="Group 75"/>
          <p:cNvGrpSpPr>
            <a:grpSpLocks noChangeAspect="1"/>
          </p:cNvGrpSpPr>
          <p:nvPr/>
        </p:nvGrpSpPr>
        <p:grpSpPr bwMode="auto">
          <a:xfrm>
            <a:off x="8377084" y="0"/>
            <a:ext cx="766916" cy="1176322"/>
            <a:chOff x="1791" y="572"/>
            <a:chExt cx="1659" cy="2541"/>
          </a:xfrm>
        </p:grpSpPr>
        <p:sp>
          <p:nvSpPr>
            <p:cNvPr id="143" name="AutoShape 76"/>
            <p:cNvSpPr>
              <a:spLocks noChangeAspect="1" noChangeArrowheads="1"/>
            </p:cNvSpPr>
            <p:nvPr/>
          </p:nvSpPr>
          <p:spPr bwMode="auto">
            <a:xfrm rot="12426342">
              <a:off x="3134" y="655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44" name="AutoShape 77"/>
            <p:cNvSpPr>
              <a:spLocks noChangeAspect="1" noChangeArrowheads="1"/>
            </p:cNvSpPr>
            <p:nvPr/>
          </p:nvSpPr>
          <p:spPr bwMode="auto">
            <a:xfrm>
              <a:off x="2054" y="572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45" name="AutoShape 78"/>
            <p:cNvSpPr>
              <a:spLocks noChangeAspect="1" noChangeArrowheads="1" noTextEdit="1"/>
            </p:cNvSpPr>
            <p:nvPr/>
          </p:nvSpPr>
          <p:spPr bwMode="auto">
            <a:xfrm>
              <a:off x="1791" y="738"/>
              <a:ext cx="1564" cy="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79"/>
            <p:cNvSpPr>
              <a:spLocks noChangeAspect="1"/>
            </p:cNvSpPr>
            <p:nvPr/>
          </p:nvSpPr>
          <p:spPr bwMode="auto">
            <a:xfrm>
              <a:off x="1805" y="754"/>
              <a:ext cx="1522" cy="2030"/>
            </a:xfrm>
            <a:custGeom>
              <a:avLst/>
              <a:gdLst/>
              <a:ahLst/>
              <a:cxnLst>
                <a:cxn ang="0">
                  <a:pos x="3314" y="282"/>
                </a:cxn>
                <a:cxn ang="0">
                  <a:pos x="3538" y="459"/>
                </a:cxn>
                <a:cxn ang="0">
                  <a:pos x="3696" y="698"/>
                </a:cxn>
                <a:cxn ang="0">
                  <a:pos x="3826" y="856"/>
                </a:cxn>
                <a:cxn ang="0">
                  <a:pos x="3988" y="990"/>
                </a:cxn>
                <a:cxn ang="0">
                  <a:pos x="4096" y="1342"/>
                </a:cxn>
                <a:cxn ang="0">
                  <a:pos x="4109" y="2034"/>
                </a:cxn>
                <a:cxn ang="0">
                  <a:pos x="3975" y="2716"/>
                </a:cxn>
                <a:cxn ang="0">
                  <a:pos x="3875" y="2995"/>
                </a:cxn>
                <a:cxn ang="0">
                  <a:pos x="3827" y="3099"/>
                </a:cxn>
                <a:cxn ang="0">
                  <a:pos x="3789" y="3200"/>
                </a:cxn>
                <a:cxn ang="0">
                  <a:pos x="3878" y="3145"/>
                </a:cxn>
                <a:cxn ang="0">
                  <a:pos x="3986" y="3099"/>
                </a:cxn>
                <a:cxn ang="0">
                  <a:pos x="4107" y="3165"/>
                </a:cxn>
                <a:cxn ang="0">
                  <a:pos x="4154" y="3389"/>
                </a:cxn>
                <a:cxn ang="0">
                  <a:pos x="4114" y="3621"/>
                </a:cxn>
                <a:cxn ang="0">
                  <a:pos x="3968" y="3863"/>
                </a:cxn>
                <a:cxn ang="0">
                  <a:pos x="3730" y="4084"/>
                </a:cxn>
                <a:cxn ang="0">
                  <a:pos x="3457" y="4239"/>
                </a:cxn>
                <a:cxn ang="0">
                  <a:pos x="3220" y="4550"/>
                </a:cxn>
                <a:cxn ang="0">
                  <a:pos x="2882" y="4970"/>
                </a:cxn>
                <a:cxn ang="0">
                  <a:pos x="2492" y="5350"/>
                </a:cxn>
                <a:cxn ang="0">
                  <a:pos x="2172" y="5488"/>
                </a:cxn>
                <a:cxn ang="0">
                  <a:pos x="1833" y="5543"/>
                </a:cxn>
                <a:cxn ang="0">
                  <a:pos x="1390" y="5370"/>
                </a:cxn>
                <a:cxn ang="0">
                  <a:pos x="940" y="4867"/>
                </a:cxn>
                <a:cxn ang="0">
                  <a:pos x="712" y="4228"/>
                </a:cxn>
                <a:cxn ang="0">
                  <a:pos x="630" y="3979"/>
                </a:cxn>
                <a:cxn ang="0">
                  <a:pos x="544" y="3991"/>
                </a:cxn>
                <a:cxn ang="0">
                  <a:pos x="447" y="3959"/>
                </a:cxn>
                <a:cxn ang="0">
                  <a:pos x="273" y="3844"/>
                </a:cxn>
                <a:cxn ang="0">
                  <a:pos x="105" y="3637"/>
                </a:cxn>
                <a:cxn ang="0">
                  <a:pos x="3" y="3397"/>
                </a:cxn>
                <a:cxn ang="0">
                  <a:pos x="14" y="3196"/>
                </a:cxn>
                <a:cxn ang="0">
                  <a:pos x="97" y="3026"/>
                </a:cxn>
                <a:cxn ang="0">
                  <a:pos x="241" y="2937"/>
                </a:cxn>
                <a:cxn ang="0">
                  <a:pos x="335" y="2920"/>
                </a:cxn>
                <a:cxn ang="0">
                  <a:pos x="428" y="2937"/>
                </a:cxn>
                <a:cxn ang="0">
                  <a:pos x="474" y="2968"/>
                </a:cxn>
                <a:cxn ang="0">
                  <a:pos x="497" y="2982"/>
                </a:cxn>
                <a:cxn ang="0">
                  <a:pos x="522" y="2993"/>
                </a:cxn>
                <a:cxn ang="0">
                  <a:pos x="508" y="2799"/>
                </a:cxn>
                <a:cxn ang="0">
                  <a:pos x="509" y="2593"/>
                </a:cxn>
                <a:cxn ang="0">
                  <a:pos x="482" y="2355"/>
                </a:cxn>
                <a:cxn ang="0">
                  <a:pos x="480" y="2016"/>
                </a:cxn>
                <a:cxn ang="0">
                  <a:pos x="527" y="1675"/>
                </a:cxn>
                <a:cxn ang="0">
                  <a:pos x="640" y="1307"/>
                </a:cxn>
                <a:cxn ang="0">
                  <a:pos x="896" y="976"/>
                </a:cxn>
                <a:cxn ang="0">
                  <a:pos x="1238" y="719"/>
                </a:cxn>
                <a:cxn ang="0">
                  <a:pos x="1318" y="548"/>
                </a:cxn>
                <a:cxn ang="0">
                  <a:pos x="1454" y="413"/>
                </a:cxn>
                <a:cxn ang="0">
                  <a:pos x="1627" y="266"/>
                </a:cxn>
                <a:cxn ang="0">
                  <a:pos x="1897" y="155"/>
                </a:cxn>
                <a:cxn ang="0">
                  <a:pos x="2176" y="68"/>
                </a:cxn>
                <a:cxn ang="0">
                  <a:pos x="2443" y="4"/>
                </a:cxn>
                <a:cxn ang="0">
                  <a:pos x="2723" y="17"/>
                </a:cxn>
                <a:cxn ang="0">
                  <a:pos x="2969" y="117"/>
                </a:cxn>
              </a:cxnLst>
              <a:rect l="0" t="0" r="r" b="b"/>
              <a:pathLst>
                <a:path w="4154" h="5543">
                  <a:moveTo>
                    <a:pt x="3156" y="179"/>
                  </a:moveTo>
                  <a:lnTo>
                    <a:pt x="3235" y="230"/>
                  </a:lnTo>
                  <a:lnTo>
                    <a:pt x="3314" y="282"/>
                  </a:lnTo>
                  <a:lnTo>
                    <a:pt x="3393" y="337"/>
                  </a:lnTo>
                  <a:lnTo>
                    <a:pt x="3469" y="396"/>
                  </a:lnTo>
                  <a:lnTo>
                    <a:pt x="3538" y="459"/>
                  </a:lnTo>
                  <a:lnTo>
                    <a:pt x="3601" y="529"/>
                  </a:lnTo>
                  <a:lnTo>
                    <a:pt x="3653" y="608"/>
                  </a:lnTo>
                  <a:lnTo>
                    <a:pt x="3696" y="698"/>
                  </a:lnTo>
                  <a:lnTo>
                    <a:pt x="3727" y="760"/>
                  </a:lnTo>
                  <a:lnTo>
                    <a:pt x="3772" y="812"/>
                  </a:lnTo>
                  <a:lnTo>
                    <a:pt x="3826" y="856"/>
                  </a:lnTo>
                  <a:lnTo>
                    <a:pt x="3884" y="898"/>
                  </a:lnTo>
                  <a:lnTo>
                    <a:pt x="3938" y="941"/>
                  </a:lnTo>
                  <a:lnTo>
                    <a:pt x="3988" y="990"/>
                  </a:lnTo>
                  <a:lnTo>
                    <a:pt x="4026" y="1049"/>
                  </a:lnTo>
                  <a:lnTo>
                    <a:pt x="4048" y="1124"/>
                  </a:lnTo>
                  <a:lnTo>
                    <a:pt x="4096" y="1342"/>
                  </a:lnTo>
                  <a:lnTo>
                    <a:pt x="4121" y="1568"/>
                  </a:lnTo>
                  <a:lnTo>
                    <a:pt x="4123" y="1799"/>
                  </a:lnTo>
                  <a:lnTo>
                    <a:pt x="4109" y="2034"/>
                  </a:lnTo>
                  <a:lnTo>
                    <a:pt x="4076" y="2265"/>
                  </a:lnTo>
                  <a:lnTo>
                    <a:pt x="4031" y="2495"/>
                  </a:lnTo>
                  <a:lnTo>
                    <a:pt x="3975" y="2716"/>
                  </a:lnTo>
                  <a:lnTo>
                    <a:pt x="3913" y="2930"/>
                  </a:lnTo>
                  <a:lnTo>
                    <a:pt x="3893" y="2961"/>
                  </a:lnTo>
                  <a:lnTo>
                    <a:pt x="3875" y="2995"/>
                  </a:lnTo>
                  <a:lnTo>
                    <a:pt x="3858" y="3028"/>
                  </a:lnTo>
                  <a:lnTo>
                    <a:pt x="3843" y="3065"/>
                  </a:lnTo>
                  <a:lnTo>
                    <a:pt x="3827" y="3099"/>
                  </a:lnTo>
                  <a:lnTo>
                    <a:pt x="3813" y="3134"/>
                  </a:lnTo>
                  <a:lnTo>
                    <a:pt x="3801" y="3166"/>
                  </a:lnTo>
                  <a:lnTo>
                    <a:pt x="3789" y="3200"/>
                  </a:lnTo>
                  <a:lnTo>
                    <a:pt x="3816" y="3185"/>
                  </a:lnTo>
                  <a:lnTo>
                    <a:pt x="3847" y="3166"/>
                  </a:lnTo>
                  <a:lnTo>
                    <a:pt x="3878" y="3145"/>
                  </a:lnTo>
                  <a:lnTo>
                    <a:pt x="3913" y="3125"/>
                  </a:lnTo>
                  <a:lnTo>
                    <a:pt x="3948" y="3109"/>
                  </a:lnTo>
                  <a:lnTo>
                    <a:pt x="3986" y="3099"/>
                  </a:lnTo>
                  <a:lnTo>
                    <a:pt x="4026" y="3096"/>
                  </a:lnTo>
                  <a:lnTo>
                    <a:pt x="4069" y="3107"/>
                  </a:lnTo>
                  <a:lnTo>
                    <a:pt x="4107" y="3165"/>
                  </a:lnTo>
                  <a:lnTo>
                    <a:pt x="4134" y="3235"/>
                  </a:lnTo>
                  <a:lnTo>
                    <a:pt x="4148" y="3310"/>
                  </a:lnTo>
                  <a:lnTo>
                    <a:pt x="4154" y="3389"/>
                  </a:lnTo>
                  <a:lnTo>
                    <a:pt x="4147" y="3468"/>
                  </a:lnTo>
                  <a:lnTo>
                    <a:pt x="4134" y="3546"/>
                  </a:lnTo>
                  <a:lnTo>
                    <a:pt x="4114" y="3621"/>
                  </a:lnTo>
                  <a:lnTo>
                    <a:pt x="4090" y="3689"/>
                  </a:lnTo>
                  <a:lnTo>
                    <a:pt x="4033" y="3777"/>
                  </a:lnTo>
                  <a:lnTo>
                    <a:pt x="3968" y="3863"/>
                  </a:lnTo>
                  <a:lnTo>
                    <a:pt x="3895" y="3943"/>
                  </a:lnTo>
                  <a:lnTo>
                    <a:pt x="3816" y="4018"/>
                  </a:lnTo>
                  <a:lnTo>
                    <a:pt x="3730" y="4084"/>
                  </a:lnTo>
                  <a:lnTo>
                    <a:pt x="3642" y="4143"/>
                  </a:lnTo>
                  <a:lnTo>
                    <a:pt x="3549" y="4194"/>
                  </a:lnTo>
                  <a:lnTo>
                    <a:pt x="3457" y="4239"/>
                  </a:lnTo>
                  <a:lnTo>
                    <a:pt x="3384" y="4239"/>
                  </a:lnTo>
                  <a:lnTo>
                    <a:pt x="3308" y="4397"/>
                  </a:lnTo>
                  <a:lnTo>
                    <a:pt x="3220" y="4550"/>
                  </a:lnTo>
                  <a:lnTo>
                    <a:pt x="3116" y="4695"/>
                  </a:lnTo>
                  <a:lnTo>
                    <a:pt x="3004" y="4836"/>
                  </a:lnTo>
                  <a:lnTo>
                    <a:pt x="2882" y="4970"/>
                  </a:lnTo>
                  <a:lnTo>
                    <a:pt x="2754" y="5101"/>
                  </a:lnTo>
                  <a:lnTo>
                    <a:pt x="2623" y="5226"/>
                  </a:lnTo>
                  <a:lnTo>
                    <a:pt x="2492" y="5350"/>
                  </a:lnTo>
                  <a:lnTo>
                    <a:pt x="2388" y="5399"/>
                  </a:lnTo>
                  <a:lnTo>
                    <a:pt x="2281" y="5447"/>
                  </a:lnTo>
                  <a:lnTo>
                    <a:pt x="2172" y="5488"/>
                  </a:lnTo>
                  <a:lnTo>
                    <a:pt x="2061" y="5522"/>
                  </a:lnTo>
                  <a:lnTo>
                    <a:pt x="1947" y="5540"/>
                  </a:lnTo>
                  <a:lnTo>
                    <a:pt x="1833" y="5543"/>
                  </a:lnTo>
                  <a:lnTo>
                    <a:pt x="1716" y="5524"/>
                  </a:lnTo>
                  <a:lnTo>
                    <a:pt x="1601" y="5485"/>
                  </a:lnTo>
                  <a:lnTo>
                    <a:pt x="1390" y="5370"/>
                  </a:lnTo>
                  <a:lnTo>
                    <a:pt x="1211" y="5225"/>
                  </a:lnTo>
                  <a:lnTo>
                    <a:pt x="1062" y="5056"/>
                  </a:lnTo>
                  <a:lnTo>
                    <a:pt x="940" y="4867"/>
                  </a:lnTo>
                  <a:lnTo>
                    <a:pt x="841" y="4661"/>
                  </a:lnTo>
                  <a:lnTo>
                    <a:pt x="767" y="4447"/>
                  </a:lnTo>
                  <a:lnTo>
                    <a:pt x="712" y="4228"/>
                  </a:lnTo>
                  <a:lnTo>
                    <a:pt x="677" y="4010"/>
                  </a:lnTo>
                  <a:lnTo>
                    <a:pt x="657" y="3959"/>
                  </a:lnTo>
                  <a:lnTo>
                    <a:pt x="630" y="3979"/>
                  </a:lnTo>
                  <a:lnTo>
                    <a:pt x="603" y="3991"/>
                  </a:lnTo>
                  <a:lnTo>
                    <a:pt x="574" y="3994"/>
                  </a:lnTo>
                  <a:lnTo>
                    <a:pt x="544" y="3991"/>
                  </a:lnTo>
                  <a:lnTo>
                    <a:pt x="512" y="3983"/>
                  </a:lnTo>
                  <a:lnTo>
                    <a:pt x="480" y="3972"/>
                  </a:lnTo>
                  <a:lnTo>
                    <a:pt x="447" y="3959"/>
                  </a:lnTo>
                  <a:lnTo>
                    <a:pt x="418" y="3948"/>
                  </a:lnTo>
                  <a:lnTo>
                    <a:pt x="342" y="3898"/>
                  </a:lnTo>
                  <a:lnTo>
                    <a:pt x="273" y="3844"/>
                  </a:lnTo>
                  <a:lnTo>
                    <a:pt x="210" y="3779"/>
                  </a:lnTo>
                  <a:lnTo>
                    <a:pt x="155" y="3711"/>
                  </a:lnTo>
                  <a:lnTo>
                    <a:pt x="105" y="3637"/>
                  </a:lnTo>
                  <a:lnTo>
                    <a:pt x="63" y="3558"/>
                  </a:lnTo>
                  <a:lnTo>
                    <a:pt x="28" y="3477"/>
                  </a:lnTo>
                  <a:lnTo>
                    <a:pt x="3" y="3397"/>
                  </a:lnTo>
                  <a:lnTo>
                    <a:pt x="0" y="3330"/>
                  </a:lnTo>
                  <a:lnTo>
                    <a:pt x="4" y="3262"/>
                  </a:lnTo>
                  <a:lnTo>
                    <a:pt x="14" y="3196"/>
                  </a:lnTo>
                  <a:lnTo>
                    <a:pt x="32" y="3135"/>
                  </a:lnTo>
                  <a:lnTo>
                    <a:pt x="58" y="3076"/>
                  </a:lnTo>
                  <a:lnTo>
                    <a:pt x="97" y="3026"/>
                  </a:lnTo>
                  <a:lnTo>
                    <a:pt x="146" y="2983"/>
                  </a:lnTo>
                  <a:lnTo>
                    <a:pt x="211" y="2951"/>
                  </a:lnTo>
                  <a:lnTo>
                    <a:pt x="241" y="2937"/>
                  </a:lnTo>
                  <a:lnTo>
                    <a:pt x="273" y="2927"/>
                  </a:lnTo>
                  <a:lnTo>
                    <a:pt x="302" y="2921"/>
                  </a:lnTo>
                  <a:lnTo>
                    <a:pt x="335" y="2920"/>
                  </a:lnTo>
                  <a:lnTo>
                    <a:pt x="366" y="2921"/>
                  </a:lnTo>
                  <a:lnTo>
                    <a:pt x="397" y="2927"/>
                  </a:lnTo>
                  <a:lnTo>
                    <a:pt x="428" y="2937"/>
                  </a:lnTo>
                  <a:lnTo>
                    <a:pt x="460" y="2951"/>
                  </a:lnTo>
                  <a:lnTo>
                    <a:pt x="467" y="2959"/>
                  </a:lnTo>
                  <a:lnTo>
                    <a:pt x="474" y="2968"/>
                  </a:lnTo>
                  <a:lnTo>
                    <a:pt x="481" y="2973"/>
                  </a:lnTo>
                  <a:lnTo>
                    <a:pt x="489" y="2979"/>
                  </a:lnTo>
                  <a:lnTo>
                    <a:pt x="497" y="2982"/>
                  </a:lnTo>
                  <a:lnTo>
                    <a:pt x="505" y="2986"/>
                  </a:lnTo>
                  <a:lnTo>
                    <a:pt x="513" y="2989"/>
                  </a:lnTo>
                  <a:lnTo>
                    <a:pt x="522" y="2993"/>
                  </a:lnTo>
                  <a:lnTo>
                    <a:pt x="513" y="2931"/>
                  </a:lnTo>
                  <a:lnTo>
                    <a:pt x="511" y="2866"/>
                  </a:lnTo>
                  <a:lnTo>
                    <a:pt x="508" y="2799"/>
                  </a:lnTo>
                  <a:lnTo>
                    <a:pt x="508" y="2731"/>
                  </a:lnTo>
                  <a:lnTo>
                    <a:pt x="508" y="2661"/>
                  </a:lnTo>
                  <a:lnTo>
                    <a:pt x="509" y="2593"/>
                  </a:lnTo>
                  <a:lnTo>
                    <a:pt x="509" y="2526"/>
                  </a:lnTo>
                  <a:lnTo>
                    <a:pt x="511" y="2464"/>
                  </a:lnTo>
                  <a:lnTo>
                    <a:pt x="482" y="2355"/>
                  </a:lnTo>
                  <a:lnTo>
                    <a:pt x="471" y="2244"/>
                  </a:lnTo>
                  <a:lnTo>
                    <a:pt x="470" y="2130"/>
                  </a:lnTo>
                  <a:lnTo>
                    <a:pt x="480" y="2016"/>
                  </a:lnTo>
                  <a:lnTo>
                    <a:pt x="492" y="1901"/>
                  </a:lnTo>
                  <a:lnTo>
                    <a:pt x="511" y="1787"/>
                  </a:lnTo>
                  <a:lnTo>
                    <a:pt x="527" y="1675"/>
                  </a:lnTo>
                  <a:lnTo>
                    <a:pt x="543" y="1570"/>
                  </a:lnTo>
                  <a:lnTo>
                    <a:pt x="582" y="1433"/>
                  </a:lnTo>
                  <a:lnTo>
                    <a:pt x="640" y="1307"/>
                  </a:lnTo>
                  <a:lnTo>
                    <a:pt x="713" y="1188"/>
                  </a:lnTo>
                  <a:lnTo>
                    <a:pt x="800" y="1078"/>
                  </a:lnTo>
                  <a:lnTo>
                    <a:pt x="896" y="976"/>
                  </a:lnTo>
                  <a:lnTo>
                    <a:pt x="1004" y="881"/>
                  </a:lnTo>
                  <a:lnTo>
                    <a:pt x="1117" y="795"/>
                  </a:lnTo>
                  <a:lnTo>
                    <a:pt x="1238" y="719"/>
                  </a:lnTo>
                  <a:lnTo>
                    <a:pt x="1255" y="655"/>
                  </a:lnTo>
                  <a:lnTo>
                    <a:pt x="1283" y="600"/>
                  </a:lnTo>
                  <a:lnTo>
                    <a:pt x="1318" y="548"/>
                  </a:lnTo>
                  <a:lnTo>
                    <a:pt x="1362" y="501"/>
                  </a:lnTo>
                  <a:lnTo>
                    <a:pt x="1407" y="456"/>
                  </a:lnTo>
                  <a:lnTo>
                    <a:pt x="1454" y="413"/>
                  </a:lnTo>
                  <a:lnTo>
                    <a:pt x="1502" y="368"/>
                  </a:lnTo>
                  <a:lnTo>
                    <a:pt x="1549" y="324"/>
                  </a:lnTo>
                  <a:lnTo>
                    <a:pt x="1627" y="266"/>
                  </a:lnTo>
                  <a:lnTo>
                    <a:pt x="1715" y="222"/>
                  </a:lnTo>
                  <a:lnTo>
                    <a:pt x="1805" y="186"/>
                  </a:lnTo>
                  <a:lnTo>
                    <a:pt x="1897" y="155"/>
                  </a:lnTo>
                  <a:lnTo>
                    <a:pt x="1990" y="127"/>
                  </a:lnTo>
                  <a:lnTo>
                    <a:pt x="2085" y="99"/>
                  </a:lnTo>
                  <a:lnTo>
                    <a:pt x="2176" y="68"/>
                  </a:lnTo>
                  <a:lnTo>
                    <a:pt x="2265" y="34"/>
                  </a:lnTo>
                  <a:lnTo>
                    <a:pt x="2352" y="16"/>
                  </a:lnTo>
                  <a:lnTo>
                    <a:pt x="2443" y="4"/>
                  </a:lnTo>
                  <a:lnTo>
                    <a:pt x="2537" y="0"/>
                  </a:lnTo>
                  <a:lnTo>
                    <a:pt x="2632" y="4"/>
                  </a:lnTo>
                  <a:lnTo>
                    <a:pt x="2723" y="17"/>
                  </a:lnTo>
                  <a:lnTo>
                    <a:pt x="2812" y="39"/>
                  </a:lnTo>
                  <a:lnTo>
                    <a:pt x="2895" y="72"/>
                  </a:lnTo>
                  <a:lnTo>
                    <a:pt x="2969" y="117"/>
                  </a:lnTo>
                  <a:lnTo>
                    <a:pt x="3156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80"/>
            <p:cNvSpPr>
              <a:spLocks noChangeAspect="1"/>
            </p:cNvSpPr>
            <p:nvPr/>
          </p:nvSpPr>
          <p:spPr bwMode="auto">
            <a:xfrm>
              <a:off x="2619" y="801"/>
              <a:ext cx="270" cy="114"/>
            </a:xfrm>
            <a:custGeom>
              <a:avLst/>
              <a:gdLst/>
              <a:ahLst/>
              <a:cxnLst>
                <a:cxn ang="0">
                  <a:pos x="190" y="7"/>
                </a:cxn>
                <a:cxn ang="0">
                  <a:pos x="187" y="22"/>
                </a:cxn>
                <a:cxn ang="0">
                  <a:pos x="218" y="42"/>
                </a:cxn>
                <a:cxn ang="0">
                  <a:pos x="286" y="55"/>
                </a:cxn>
                <a:cxn ang="0">
                  <a:pos x="356" y="55"/>
                </a:cxn>
                <a:cxn ang="0">
                  <a:pos x="424" y="52"/>
                </a:cxn>
                <a:cxn ang="0">
                  <a:pos x="422" y="63"/>
                </a:cxn>
                <a:cxn ang="0">
                  <a:pos x="348" y="73"/>
                </a:cxn>
                <a:cxn ang="0">
                  <a:pos x="272" y="81"/>
                </a:cxn>
                <a:cxn ang="0">
                  <a:pos x="209" y="108"/>
                </a:cxn>
                <a:cxn ang="0">
                  <a:pos x="223" y="143"/>
                </a:cxn>
                <a:cxn ang="0">
                  <a:pos x="304" y="141"/>
                </a:cxn>
                <a:cxn ang="0">
                  <a:pos x="389" y="132"/>
                </a:cxn>
                <a:cxn ang="0">
                  <a:pos x="472" y="149"/>
                </a:cxn>
                <a:cxn ang="0">
                  <a:pos x="633" y="177"/>
                </a:cxn>
                <a:cxn ang="0">
                  <a:pos x="580" y="176"/>
                </a:cxn>
                <a:cxn ang="0">
                  <a:pos x="524" y="170"/>
                </a:cxn>
                <a:cxn ang="0">
                  <a:pos x="474" y="177"/>
                </a:cxn>
                <a:cxn ang="0">
                  <a:pos x="446" y="218"/>
                </a:cxn>
                <a:cxn ang="0">
                  <a:pos x="515" y="236"/>
                </a:cxn>
                <a:cxn ang="0">
                  <a:pos x="587" y="252"/>
                </a:cxn>
                <a:cxn ang="0">
                  <a:pos x="660" y="260"/>
                </a:cxn>
                <a:cxn ang="0">
                  <a:pos x="737" y="270"/>
                </a:cxn>
                <a:cxn ang="0">
                  <a:pos x="586" y="270"/>
                </a:cxn>
                <a:cxn ang="0">
                  <a:pos x="431" y="274"/>
                </a:cxn>
                <a:cxn ang="0">
                  <a:pos x="276" y="286"/>
                </a:cxn>
                <a:cxn ang="0">
                  <a:pos x="126" y="311"/>
                </a:cxn>
                <a:cxn ang="0">
                  <a:pos x="183" y="277"/>
                </a:cxn>
                <a:cxn ang="0">
                  <a:pos x="254" y="262"/>
                </a:cxn>
                <a:cxn ang="0">
                  <a:pos x="321" y="239"/>
                </a:cxn>
                <a:cxn ang="0">
                  <a:pos x="375" y="197"/>
                </a:cxn>
                <a:cxn ang="0">
                  <a:pos x="304" y="173"/>
                </a:cxn>
                <a:cxn ang="0">
                  <a:pos x="227" y="183"/>
                </a:cxn>
                <a:cxn ang="0">
                  <a:pos x="147" y="210"/>
                </a:cxn>
                <a:cxn ang="0">
                  <a:pos x="74" y="239"/>
                </a:cxn>
                <a:cxn ang="0">
                  <a:pos x="90" y="219"/>
                </a:cxn>
                <a:cxn ang="0">
                  <a:pos x="100" y="188"/>
                </a:cxn>
                <a:cxn ang="0">
                  <a:pos x="103" y="153"/>
                </a:cxn>
                <a:cxn ang="0">
                  <a:pos x="104" y="125"/>
                </a:cxn>
                <a:cxn ang="0">
                  <a:pos x="76" y="104"/>
                </a:cxn>
                <a:cxn ang="0">
                  <a:pos x="40" y="101"/>
                </a:cxn>
                <a:cxn ang="0">
                  <a:pos x="9" y="104"/>
                </a:cxn>
                <a:cxn ang="0">
                  <a:pos x="26" y="93"/>
                </a:cxn>
                <a:cxn ang="0">
                  <a:pos x="85" y="80"/>
                </a:cxn>
                <a:cxn ang="0">
                  <a:pos x="141" y="65"/>
                </a:cxn>
                <a:cxn ang="0">
                  <a:pos x="173" y="29"/>
                </a:cxn>
                <a:cxn ang="0">
                  <a:pos x="197" y="0"/>
                </a:cxn>
              </a:cxnLst>
              <a:rect l="0" t="0" r="r" b="b"/>
              <a:pathLst>
                <a:path w="737" h="311">
                  <a:moveTo>
                    <a:pt x="197" y="0"/>
                  </a:moveTo>
                  <a:lnTo>
                    <a:pt x="190" y="7"/>
                  </a:lnTo>
                  <a:lnTo>
                    <a:pt x="187" y="15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218" y="42"/>
                  </a:lnTo>
                  <a:lnTo>
                    <a:pt x="252" y="50"/>
                  </a:lnTo>
                  <a:lnTo>
                    <a:pt x="286" y="55"/>
                  </a:lnTo>
                  <a:lnTo>
                    <a:pt x="322" y="56"/>
                  </a:lnTo>
                  <a:lnTo>
                    <a:pt x="356" y="55"/>
                  </a:lnTo>
                  <a:lnTo>
                    <a:pt x="391" y="53"/>
                  </a:lnTo>
                  <a:lnTo>
                    <a:pt x="424" y="52"/>
                  </a:lnTo>
                  <a:lnTo>
                    <a:pt x="458" y="52"/>
                  </a:lnTo>
                  <a:lnTo>
                    <a:pt x="422" y="63"/>
                  </a:lnTo>
                  <a:lnTo>
                    <a:pt x="386" y="70"/>
                  </a:lnTo>
                  <a:lnTo>
                    <a:pt x="348" y="73"/>
                  </a:lnTo>
                  <a:lnTo>
                    <a:pt x="310" y="77"/>
                  </a:lnTo>
                  <a:lnTo>
                    <a:pt x="272" y="81"/>
                  </a:lnTo>
                  <a:lnTo>
                    <a:pt x="238" y="91"/>
                  </a:lnTo>
                  <a:lnTo>
                    <a:pt x="209" y="108"/>
                  </a:lnTo>
                  <a:lnTo>
                    <a:pt x="187" y="135"/>
                  </a:lnTo>
                  <a:lnTo>
                    <a:pt x="223" y="143"/>
                  </a:lnTo>
                  <a:lnTo>
                    <a:pt x="263" y="145"/>
                  </a:lnTo>
                  <a:lnTo>
                    <a:pt x="304" y="141"/>
                  </a:lnTo>
                  <a:lnTo>
                    <a:pt x="348" y="136"/>
                  </a:lnTo>
                  <a:lnTo>
                    <a:pt x="389" y="132"/>
                  </a:lnTo>
                  <a:lnTo>
                    <a:pt x="431" y="135"/>
                  </a:lnTo>
                  <a:lnTo>
                    <a:pt x="472" y="149"/>
                  </a:lnTo>
                  <a:lnTo>
                    <a:pt x="510" y="177"/>
                  </a:lnTo>
                  <a:lnTo>
                    <a:pt x="633" y="177"/>
                  </a:lnTo>
                  <a:lnTo>
                    <a:pt x="608" y="177"/>
                  </a:lnTo>
                  <a:lnTo>
                    <a:pt x="580" y="176"/>
                  </a:lnTo>
                  <a:lnTo>
                    <a:pt x="552" y="172"/>
                  </a:lnTo>
                  <a:lnTo>
                    <a:pt x="524" y="170"/>
                  </a:lnTo>
                  <a:lnTo>
                    <a:pt x="497" y="170"/>
                  </a:lnTo>
                  <a:lnTo>
                    <a:pt x="474" y="177"/>
                  </a:lnTo>
                  <a:lnTo>
                    <a:pt x="456" y="191"/>
                  </a:lnTo>
                  <a:lnTo>
                    <a:pt x="446" y="218"/>
                  </a:lnTo>
                  <a:lnTo>
                    <a:pt x="480" y="228"/>
                  </a:lnTo>
                  <a:lnTo>
                    <a:pt x="515" y="236"/>
                  </a:lnTo>
                  <a:lnTo>
                    <a:pt x="550" y="243"/>
                  </a:lnTo>
                  <a:lnTo>
                    <a:pt x="587" y="252"/>
                  </a:lnTo>
                  <a:lnTo>
                    <a:pt x="624" y="256"/>
                  </a:lnTo>
                  <a:lnTo>
                    <a:pt x="660" y="260"/>
                  </a:lnTo>
                  <a:lnTo>
                    <a:pt x="698" y="264"/>
                  </a:lnTo>
                  <a:lnTo>
                    <a:pt x="737" y="270"/>
                  </a:lnTo>
                  <a:lnTo>
                    <a:pt x="661" y="270"/>
                  </a:lnTo>
                  <a:lnTo>
                    <a:pt x="586" y="270"/>
                  </a:lnTo>
                  <a:lnTo>
                    <a:pt x="508" y="270"/>
                  </a:lnTo>
                  <a:lnTo>
                    <a:pt x="431" y="274"/>
                  </a:lnTo>
                  <a:lnTo>
                    <a:pt x="352" y="279"/>
                  </a:lnTo>
                  <a:lnTo>
                    <a:pt x="276" y="286"/>
                  </a:lnTo>
                  <a:lnTo>
                    <a:pt x="199" y="295"/>
                  </a:lnTo>
                  <a:lnTo>
                    <a:pt x="126" y="311"/>
                  </a:lnTo>
                  <a:lnTo>
                    <a:pt x="151" y="291"/>
                  </a:lnTo>
                  <a:lnTo>
                    <a:pt x="183" y="277"/>
                  </a:lnTo>
                  <a:lnTo>
                    <a:pt x="217" y="267"/>
                  </a:lnTo>
                  <a:lnTo>
                    <a:pt x="254" y="262"/>
                  </a:lnTo>
                  <a:lnTo>
                    <a:pt x="287" y="252"/>
                  </a:lnTo>
                  <a:lnTo>
                    <a:pt x="321" y="239"/>
                  </a:lnTo>
                  <a:lnTo>
                    <a:pt x="349" y="222"/>
                  </a:lnTo>
                  <a:lnTo>
                    <a:pt x="375" y="197"/>
                  </a:lnTo>
                  <a:lnTo>
                    <a:pt x="341" y="179"/>
                  </a:lnTo>
                  <a:lnTo>
                    <a:pt x="304" y="173"/>
                  </a:lnTo>
                  <a:lnTo>
                    <a:pt x="265" y="174"/>
                  </a:lnTo>
                  <a:lnTo>
                    <a:pt x="227" y="183"/>
                  </a:lnTo>
                  <a:lnTo>
                    <a:pt x="186" y="194"/>
                  </a:lnTo>
                  <a:lnTo>
                    <a:pt x="147" y="210"/>
                  </a:lnTo>
                  <a:lnTo>
                    <a:pt x="109" y="225"/>
                  </a:lnTo>
                  <a:lnTo>
                    <a:pt x="74" y="239"/>
                  </a:lnTo>
                  <a:lnTo>
                    <a:pt x="82" y="231"/>
                  </a:lnTo>
                  <a:lnTo>
                    <a:pt x="90" y="219"/>
                  </a:lnTo>
                  <a:lnTo>
                    <a:pt x="95" y="204"/>
                  </a:lnTo>
                  <a:lnTo>
                    <a:pt x="100" y="188"/>
                  </a:lnTo>
                  <a:lnTo>
                    <a:pt x="102" y="170"/>
                  </a:lnTo>
                  <a:lnTo>
                    <a:pt x="103" y="153"/>
                  </a:lnTo>
                  <a:lnTo>
                    <a:pt x="103" y="136"/>
                  </a:lnTo>
                  <a:lnTo>
                    <a:pt x="104" y="125"/>
                  </a:lnTo>
                  <a:lnTo>
                    <a:pt x="92" y="111"/>
                  </a:lnTo>
                  <a:lnTo>
                    <a:pt x="76" y="104"/>
                  </a:lnTo>
                  <a:lnTo>
                    <a:pt x="58" y="101"/>
                  </a:lnTo>
                  <a:lnTo>
                    <a:pt x="40" y="101"/>
                  </a:lnTo>
                  <a:lnTo>
                    <a:pt x="21" y="101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26" y="93"/>
                  </a:lnTo>
                  <a:lnTo>
                    <a:pt x="55" y="87"/>
                  </a:lnTo>
                  <a:lnTo>
                    <a:pt x="85" y="80"/>
                  </a:lnTo>
                  <a:lnTo>
                    <a:pt x="116" y="74"/>
                  </a:lnTo>
                  <a:lnTo>
                    <a:pt x="141" y="65"/>
                  </a:lnTo>
                  <a:lnTo>
                    <a:pt x="162" y="50"/>
                  </a:lnTo>
                  <a:lnTo>
                    <a:pt x="173" y="29"/>
                  </a:lnTo>
                  <a:lnTo>
                    <a:pt x="178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81"/>
            <p:cNvSpPr>
              <a:spLocks noChangeAspect="1"/>
            </p:cNvSpPr>
            <p:nvPr/>
          </p:nvSpPr>
          <p:spPr bwMode="auto">
            <a:xfrm>
              <a:off x="2060" y="944"/>
              <a:ext cx="1140" cy="1801"/>
            </a:xfrm>
            <a:custGeom>
              <a:avLst/>
              <a:gdLst/>
              <a:ahLst/>
              <a:cxnLst>
                <a:cxn ang="0">
                  <a:pos x="1599" y="23"/>
                </a:cxn>
                <a:cxn ang="0">
                  <a:pos x="1609" y="56"/>
                </a:cxn>
                <a:cxn ang="0">
                  <a:pos x="1576" y="55"/>
                </a:cxn>
                <a:cxn ang="0">
                  <a:pos x="1540" y="102"/>
                </a:cxn>
                <a:cxn ang="0">
                  <a:pos x="1513" y="145"/>
                </a:cxn>
                <a:cxn ang="0">
                  <a:pos x="1619" y="158"/>
                </a:cxn>
                <a:cxn ang="0">
                  <a:pos x="1854" y="111"/>
                </a:cxn>
                <a:cxn ang="0">
                  <a:pos x="2095" y="94"/>
                </a:cxn>
                <a:cxn ang="0">
                  <a:pos x="2100" y="135"/>
                </a:cxn>
                <a:cxn ang="0">
                  <a:pos x="1973" y="175"/>
                </a:cxn>
                <a:cxn ang="0">
                  <a:pos x="1877" y="252"/>
                </a:cxn>
                <a:cxn ang="0">
                  <a:pos x="1931" y="265"/>
                </a:cxn>
                <a:cxn ang="0">
                  <a:pos x="1997" y="255"/>
                </a:cxn>
                <a:cxn ang="0">
                  <a:pos x="2072" y="235"/>
                </a:cxn>
                <a:cxn ang="0">
                  <a:pos x="2176" y="221"/>
                </a:cxn>
                <a:cxn ang="0">
                  <a:pos x="2287" y="223"/>
                </a:cxn>
                <a:cxn ang="0">
                  <a:pos x="2298" y="228"/>
                </a:cxn>
                <a:cxn ang="0">
                  <a:pos x="2261" y="239"/>
                </a:cxn>
                <a:cxn ang="0">
                  <a:pos x="2240" y="273"/>
                </a:cxn>
                <a:cxn ang="0">
                  <a:pos x="2441" y="280"/>
                </a:cxn>
                <a:cxn ang="0">
                  <a:pos x="2672" y="275"/>
                </a:cxn>
                <a:cxn ang="0">
                  <a:pos x="2894" y="304"/>
                </a:cxn>
                <a:cxn ang="0">
                  <a:pos x="2896" y="335"/>
                </a:cxn>
                <a:cxn ang="0">
                  <a:pos x="2918" y="349"/>
                </a:cxn>
                <a:cxn ang="0">
                  <a:pos x="2966" y="356"/>
                </a:cxn>
                <a:cxn ang="0">
                  <a:pos x="2982" y="489"/>
                </a:cxn>
                <a:cxn ang="0">
                  <a:pos x="3031" y="607"/>
                </a:cxn>
                <a:cxn ang="0">
                  <a:pos x="3098" y="928"/>
                </a:cxn>
                <a:cxn ang="0">
                  <a:pos x="3081" y="1666"/>
                </a:cxn>
                <a:cxn ang="0">
                  <a:pos x="2980" y="2406"/>
                </a:cxn>
                <a:cxn ang="0">
                  <a:pos x="2896" y="2847"/>
                </a:cxn>
                <a:cxn ang="0">
                  <a:pos x="2816" y="3147"/>
                </a:cxn>
                <a:cxn ang="0">
                  <a:pos x="2738" y="3451"/>
                </a:cxn>
                <a:cxn ang="0">
                  <a:pos x="2375" y="4114"/>
                </a:cxn>
                <a:cxn ang="0">
                  <a:pos x="1852" y="4671"/>
                </a:cxn>
                <a:cxn ang="0">
                  <a:pos x="1261" y="4918"/>
                </a:cxn>
                <a:cxn ang="0">
                  <a:pos x="886" y="4842"/>
                </a:cxn>
                <a:cxn ang="0">
                  <a:pos x="562" y="4624"/>
                </a:cxn>
                <a:cxn ang="0">
                  <a:pos x="268" y="4228"/>
                </a:cxn>
                <a:cxn ang="0">
                  <a:pos x="111" y="3720"/>
                </a:cxn>
                <a:cxn ang="0">
                  <a:pos x="11" y="3192"/>
                </a:cxn>
                <a:cxn ang="0">
                  <a:pos x="0" y="2852"/>
                </a:cxn>
                <a:cxn ang="0">
                  <a:pos x="33" y="2533"/>
                </a:cxn>
                <a:cxn ang="0">
                  <a:pos x="101" y="2184"/>
                </a:cxn>
                <a:cxn ang="0">
                  <a:pos x="170" y="1778"/>
                </a:cxn>
                <a:cxn ang="0">
                  <a:pos x="267" y="1371"/>
                </a:cxn>
                <a:cxn ang="0">
                  <a:pos x="372" y="995"/>
                </a:cxn>
                <a:cxn ang="0">
                  <a:pos x="475" y="627"/>
                </a:cxn>
                <a:cxn ang="0">
                  <a:pos x="654" y="304"/>
                </a:cxn>
                <a:cxn ang="0">
                  <a:pos x="737" y="259"/>
                </a:cxn>
                <a:cxn ang="0">
                  <a:pos x="818" y="217"/>
                </a:cxn>
                <a:cxn ang="0">
                  <a:pos x="921" y="192"/>
                </a:cxn>
                <a:cxn ang="0">
                  <a:pos x="1055" y="113"/>
                </a:cxn>
                <a:cxn ang="0">
                  <a:pos x="1197" y="83"/>
                </a:cxn>
                <a:cxn ang="0">
                  <a:pos x="1329" y="54"/>
                </a:cxn>
                <a:cxn ang="0">
                  <a:pos x="1461" y="11"/>
                </a:cxn>
                <a:cxn ang="0">
                  <a:pos x="1607" y="3"/>
                </a:cxn>
              </a:cxnLst>
              <a:rect l="0" t="0" r="r" b="b"/>
              <a:pathLst>
                <a:path w="3111" h="4918">
                  <a:moveTo>
                    <a:pt x="1607" y="3"/>
                  </a:moveTo>
                  <a:lnTo>
                    <a:pt x="1599" y="11"/>
                  </a:lnTo>
                  <a:lnTo>
                    <a:pt x="1599" y="23"/>
                  </a:lnTo>
                  <a:lnTo>
                    <a:pt x="1602" y="35"/>
                  </a:lnTo>
                  <a:lnTo>
                    <a:pt x="1607" y="48"/>
                  </a:lnTo>
                  <a:lnTo>
                    <a:pt x="1609" y="56"/>
                  </a:lnTo>
                  <a:lnTo>
                    <a:pt x="1607" y="62"/>
                  </a:lnTo>
                  <a:lnTo>
                    <a:pt x="1596" y="61"/>
                  </a:lnTo>
                  <a:lnTo>
                    <a:pt x="1576" y="55"/>
                  </a:lnTo>
                  <a:lnTo>
                    <a:pt x="1568" y="72"/>
                  </a:lnTo>
                  <a:lnTo>
                    <a:pt x="1555" y="87"/>
                  </a:lnTo>
                  <a:lnTo>
                    <a:pt x="1540" y="102"/>
                  </a:lnTo>
                  <a:lnTo>
                    <a:pt x="1526" y="117"/>
                  </a:lnTo>
                  <a:lnTo>
                    <a:pt x="1515" y="130"/>
                  </a:lnTo>
                  <a:lnTo>
                    <a:pt x="1513" y="145"/>
                  </a:lnTo>
                  <a:lnTo>
                    <a:pt x="1522" y="161"/>
                  </a:lnTo>
                  <a:lnTo>
                    <a:pt x="1545" y="180"/>
                  </a:lnTo>
                  <a:lnTo>
                    <a:pt x="1619" y="158"/>
                  </a:lnTo>
                  <a:lnTo>
                    <a:pt x="1696" y="140"/>
                  </a:lnTo>
                  <a:lnTo>
                    <a:pt x="1773" y="123"/>
                  </a:lnTo>
                  <a:lnTo>
                    <a:pt x="1854" y="111"/>
                  </a:lnTo>
                  <a:lnTo>
                    <a:pt x="1934" y="102"/>
                  </a:lnTo>
                  <a:lnTo>
                    <a:pt x="2014" y="96"/>
                  </a:lnTo>
                  <a:lnTo>
                    <a:pt x="2095" y="94"/>
                  </a:lnTo>
                  <a:lnTo>
                    <a:pt x="2178" y="97"/>
                  </a:lnTo>
                  <a:lnTo>
                    <a:pt x="2140" y="118"/>
                  </a:lnTo>
                  <a:lnTo>
                    <a:pt x="2100" y="135"/>
                  </a:lnTo>
                  <a:lnTo>
                    <a:pt x="2057" y="148"/>
                  </a:lnTo>
                  <a:lnTo>
                    <a:pt x="2015" y="162"/>
                  </a:lnTo>
                  <a:lnTo>
                    <a:pt x="1973" y="175"/>
                  </a:lnTo>
                  <a:lnTo>
                    <a:pt x="1937" y="193"/>
                  </a:lnTo>
                  <a:lnTo>
                    <a:pt x="1903" y="217"/>
                  </a:lnTo>
                  <a:lnTo>
                    <a:pt x="1877" y="252"/>
                  </a:lnTo>
                  <a:lnTo>
                    <a:pt x="1893" y="261"/>
                  </a:lnTo>
                  <a:lnTo>
                    <a:pt x="1911" y="265"/>
                  </a:lnTo>
                  <a:lnTo>
                    <a:pt x="1931" y="265"/>
                  </a:lnTo>
                  <a:lnTo>
                    <a:pt x="1952" y="263"/>
                  </a:lnTo>
                  <a:lnTo>
                    <a:pt x="1973" y="259"/>
                  </a:lnTo>
                  <a:lnTo>
                    <a:pt x="1997" y="255"/>
                  </a:lnTo>
                  <a:lnTo>
                    <a:pt x="2020" y="252"/>
                  </a:lnTo>
                  <a:lnTo>
                    <a:pt x="2043" y="252"/>
                  </a:lnTo>
                  <a:lnTo>
                    <a:pt x="2072" y="235"/>
                  </a:lnTo>
                  <a:lnTo>
                    <a:pt x="2104" y="227"/>
                  </a:lnTo>
                  <a:lnTo>
                    <a:pt x="2138" y="221"/>
                  </a:lnTo>
                  <a:lnTo>
                    <a:pt x="2176" y="221"/>
                  </a:lnTo>
                  <a:lnTo>
                    <a:pt x="2212" y="221"/>
                  </a:lnTo>
                  <a:lnTo>
                    <a:pt x="2250" y="223"/>
                  </a:lnTo>
                  <a:lnTo>
                    <a:pt x="2287" y="223"/>
                  </a:lnTo>
                  <a:lnTo>
                    <a:pt x="2323" y="221"/>
                  </a:lnTo>
                  <a:lnTo>
                    <a:pt x="2311" y="224"/>
                  </a:lnTo>
                  <a:lnTo>
                    <a:pt x="2298" y="228"/>
                  </a:lnTo>
                  <a:lnTo>
                    <a:pt x="2285" y="231"/>
                  </a:lnTo>
                  <a:lnTo>
                    <a:pt x="2274" y="235"/>
                  </a:lnTo>
                  <a:lnTo>
                    <a:pt x="2261" y="239"/>
                  </a:lnTo>
                  <a:lnTo>
                    <a:pt x="2253" y="248"/>
                  </a:lnTo>
                  <a:lnTo>
                    <a:pt x="2245" y="258"/>
                  </a:lnTo>
                  <a:lnTo>
                    <a:pt x="2240" y="273"/>
                  </a:lnTo>
                  <a:lnTo>
                    <a:pt x="2292" y="304"/>
                  </a:lnTo>
                  <a:lnTo>
                    <a:pt x="2366" y="290"/>
                  </a:lnTo>
                  <a:lnTo>
                    <a:pt x="2441" y="280"/>
                  </a:lnTo>
                  <a:lnTo>
                    <a:pt x="2519" y="275"/>
                  </a:lnTo>
                  <a:lnTo>
                    <a:pt x="2596" y="273"/>
                  </a:lnTo>
                  <a:lnTo>
                    <a:pt x="2672" y="275"/>
                  </a:lnTo>
                  <a:lnTo>
                    <a:pt x="2748" y="280"/>
                  </a:lnTo>
                  <a:lnTo>
                    <a:pt x="2821" y="290"/>
                  </a:lnTo>
                  <a:lnTo>
                    <a:pt x="2894" y="304"/>
                  </a:lnTo>
                  <a:lnTo>
                    <a:pt x="2890" y="317"/>
                  </a:lnTo>
                  <a:lnTo>
                    <a:pt x="2892" y="328"/>
                  </a:lnTo>
                  <a:lnTo>
                    <a:pt x="2896" y="335"/>
                  </a:lnTo>
                  <a:lnTo>
                    <a:pt x="2903" y="342"/>
                  </a:lnTo>
                  <a:lnTo>
                    <a:pt x="2910" y="345"/>
                  </a:lnTo>
                  <a:lnTo>
                    <a:pt x="2918" y="349"/>
                  </a:lnTo>
                  <a:lnTo>
                    <a:pt x="2927" y="352"/>
                  </a:lnTo>
                  <a:lnTo>
                    <a:pt x="2935" y="356"/>
                  </a:lnTo>
                  <a:lnTo>
                    <a:pt x="2966" y="356"/>
                  </a:lnTo>
                  <a:lnTo>
                    <a:pt x="2965" y="404"/>
                  </a:lnTo>
                  <a:lnTo>
                    <a:pt x="2970" y="448"/>
                  </a:lnTo>
                  <a:lnTo>
                    <a:pt x="2982" y="489"/>
                  </a:lnTo>
                  <a:lnTo>
                    <a:pt x="2997" y="529"/>
                  </a:lnTo>
                  <a:lnTo>
                    <a:pt x="3013" y="568"/>
                  </a:lnTo>
                  <a:lnTo>
                    <a:pt x="3031" y="607"/>
                  </a:lnTo>
                  <a:lnTo>
                    <a:pt x="3046" y="645"/>
                  </a:lnTo>
                  <a:lnTo>
                    <a:pt x="3060" y="689"/>
                  </a:lnTo>
                  <a:lnTo>
                    <a:pt x="3098" y="928"/>
                  </a:lnTo>
                  <a:lnTo>
                    <a:pt x="3111" y="1171"/>
                  </a:lnTo>
                  <a:lnTo>
                    <a:pt x="3103" y="1416"/>
                  </a:lnTo>
                  <a:lnTo>
                    <a:pt x="3081" y="1666"/>
                  </a:lnTo>
                  <a:lnTo>
                    <a:pt x="3048" y="1913"/>
                  </a:lnTo>
                  <a:lnTo>
                    <a:pt x="3014" y="2161"/>
                  </a:lnTo>
                  <a:lnTo>
                    <a:pt x="2980" y="2406"/>
                  </a:lnTo>
                  <a:lnTo>
                    <a:pt x="2956" y="2651"/>
                  </a:lnTo>
                  <a:lnTo>
                    <a:pt x="2925" y="2748"/>
                  </a:lnTo>
                  <a:lnTo>
                    <a:pt x="2896" y="2847"/>
                  </a:lnTo>
                  <a:lnTo>
                    <a:pt x="2868" y="2945"/>
                  </a:lnTo>
                  <a:lnTo>
                    <a:pt x="2842" y="3047"/>
                  </a:lnTo>
                  <a:lnTo>
                    <a:pt x="2816" y="3147"/>
                  </a:lnTo>
                  <a:lnTo>
                    <a:pt x="2790" y="3248"/>
                  </a:lnTo>
                  <a:lnTo>
                    <a:pt x="2764" y="3349"/>
                  </a:lnTo>
                  <a:lnTo>
                    <a:pt x="2738" y="3451"/>
                  </a:lnTo>
                  <a:lnTo>
                    <a:pt x="2633" y="3673"/>
                  </a:lnTo>
                  <a:lnTo>
                    <a:pt x="2513" y="3897"/>
                  </a:lnTo>
                  <a:lnTo>
                    <a:pt x="2375" y="4114"/>
                  </a:lnTo>
                  <a:lnTo>
                    <a:pt x="2221" y="4321"/>
                  </a:lnTo>
                  <a:lnTo>
                    <a:pt x="2046" y="4507"/>
                  </a:lnTo>
                  <a:lnTo>
                    <a:pt x="1852" y="4671"/>
                  </a:lnTo>
                  <a:lnTo>
                    <a:pt x="1637" y="4805"/>
                  </a:lnTo>
                  <a:lnTo>
                    <a:pt x="1401" y="4904"/>
                  </a:lnTo>
                  <a:lnTo>
                    <a:pt x="1261" y="4918"/>
                  </a:lnTo>
                  <a:lnTo>
                    <a:pt x="1131" y="4912"/>
                  </a:lnTo>
                  <a:lnTo>
                    <a:pt x="1004" y="4885"/>
                  </a:lnTo>
                  <a:lnTo>
                    <a:pt x="886" y="4842"/>
                  </a:lnTo>
                  <a:lnTo>
                    <a:pt x="772" y="4781"/>
                  </a:lnTo>
                  <a:lnTo>
                    <a:pt x="664" y="4708"/>
                  </a:lnTo>
                  <a:lnTo>
                    <a:pt x="562" y="4624"/>
                  </a:lnTo>
                  <a:lnTo>
                    <a:pt x="467" y="4531"/>
                  </a:lnTo>
                  <a:lnTo>
                    <a:pt x="354" y="4383"/>
                  </a:lnTo>
                  <a:lnTo>
                    <a:pt x="268" y="4228"/>
                  </a:lnTo>
                  <a:lnTo>
                    <a:pt x="202" y="4063"/>
                  </a:lnTo>
                  <a:lnTo>
                    <a:pt x="152" y="3894"/>
                  </a:lnTo>
                  <a:lnTo>
                    <a:pt x="111" y="3720"/>
                  </a:lnTo>
                  <a:lnTo>
                    <a:pt x="77" y="3544"/>
                  </a:lnTo>
                  <a:lnTo>
                    <a:pt x="45" y="3366"/>
                  </a:lnTo>
                  <a:lnTo>
                    <a:pt x="11" y="3192"/>
                  </a:lnTo>
                  <a:lnTo>
                    <a:pt x="2" y="3075"/>
                  </a:lnTo>
                  <a:lnTo>
                    <a:pt x="0" y="2964"/>
                  </a:lnTo>
                  <a:lnTo>
                    <a:pt x="0" y="2852"/>
                  </a:lnTo>
                  <a:lnTo>
                    <a:pt x="5" y="2747"/>
                  </a:lnTo>
                  <a:lnTo>
                    <a:pt x="15" y="2640"/>
                  </a:lnTo>
                  <a:lnTo>
                    <a:pt x="33" y="2533"/>
                  </a:lnTo>
                  <a:lnTo>
                    <a:pt x="59" y="2426"/>
                  </a:lnTo>
                  <a:lnTo>
                    <a:pt x="94" y="2319"/>
                  </a:lnTo>
                  <a:lnTo>
                    <a:pt x="101" y="2184"/>
                  </a:lnTo>
                  <a:lnTo>
                    <a:pt x="118" y="2050"/>
                  </a:lnTo>
                  <a:lnTo>
                    <a:pt x="140" y="1913"/>
                  </a:lnTo>
                  <a:lnTo>
                    <a:pt x="170" y="1778"/>
                  </a:lnTo>
                  <a:lnTo>
                    <a:pt x="199" y="1642"/>
                  </a:lnTo>
                  <a:lnTo>
                    <a:pt x="233" y="1507"/>
                  </a:lnTo>
                  <a:lnTo>
                    <a:pt x="267" y="1371"/>
                  </a:lnTo>
                  <a:lnTo>
                    <a:pt x="301" y="1239"/>
                  </a:lnTo>
                  <a:lnTo>
                    <a:pt x="339" y="1118"/>
                  </a:lnTo>
                  <a:lnTo>
                    <a:pt x="372" y="995"/>
                  </a:lnTo>
                  <a:lnTo>
                    <a:pt x="403" y="870"/>
                  </a:lnTo>
                  <a:lnTo>
                    <a:pt x="437" y="748"/>
                  </a:lnTo>
                  <a:lnTo>
                    <a:pt x="475" y="627"/>
                  </a:lnTo>
                  <a:lnTo>
                    <a:pt x="521" y="511"/>
                  </a:lnTo>
                  <a:lnTo>
                    <a:pt x="579" y="401"/>
                  </a:lnTo>
                  <a:lnTo>
                    <a:pt x="654" y="304"/>
                  </a:lnTo>
                  <a:lnTo>
                    <a:pt x="682" y="293"/>
                  </a:lnTo>
                  <a:lnTo>
                    <a:pt x="710" y="277"/>
                  </a:lnTo>
                  <a:lnTo>
                    <a:pt x="737" y="259"/>
                  </a:lnTo>
                  <a:lnTo>
                    <a:pt x="763" y="244"/>
                  </a:lnTo>
                  <a:lnTo>
                    <a:pt x="789" y="228"/>
                  </a:lnTo>
                  <a:lnTo>
                    <a:pt x="818" y="217"/>
                  </a:lnTo>
                  <a:lnTo>
                    <a:pt x="848" y="214"/>
                  </a:lnTo>
                  <a:lnTo>
                    <a:pt x="882" y="221"/>
                  </a:lnTo>
                  <a:lnTo>
                    <a:pt x="921" y="192"/>
                  </a:lnTo>
                  <a:lnTo>
                    <a:pt x="963" y="163"/>
                  </a:lnTo>
                  <a:lnTo>
                    <a:pt x="1008" y="135"/>
                  </a:lnTo>
                  <a:lnTo>
                    <a:pt x="1055" y="113"/>
                  </a:lnTo>
                  <a:lnTo>
                    <a:pt x="1101" y="93"/>
                  </a:lnTo>
                  <a:lnTo>
                    <a:pt x="1149" y="83"/>
                  </a:lnTo>
                  <a:lnTo>
                    <a:pt x="1197" y="83"/>
                  </a:lnTo>
                  <a:lnTo>
                    <a:pt x="1244" y="97"/>
                  </a:lnTo>
                  <a:lnTo>
                    <a:pt x="1287" y="73"/>
                  </a:lnTo>
                  <a:lnTo>
                    <a:pt x="1329" y="54"/>
                  </a:lnTo>
                  <a:lnTo>
                    <a:pt x="1372" y="35"/>
                  </a:lnTo>
                  <a:lnTo>
                    <a:pt x="1417" y="23"/>
                  </a:lnTo>
                  <a:lnTo>
                    <a:pt x="1461" y="11"/>
                  </a:lnTo>
                  <a:lnTo>
                    <a:pt x="1509" y="4"/>
                  </a:lnTo>
                  <a:lnTo>
                    <a:pt x="1557" y="0"/>
                  </a:lnTo>
                  <a:lnTo>
                    <a:pt x="1607" y="3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82"/>
            <p:cNvSpPr>
              <a:spLocks noChangeAspect="1"/>
            </p:cNvSpPr>
            <p:nvPr/>
          </p:nvSpPr>
          <p:spPr bwMode="auto">
            <a:xfrm>
              <a:off x="3007" y="995"/>
              <a:ext cx="2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0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83"/>
            <p:cNvSpPr>
              <a:spLocks noChangeAspect="1"/>
            </p:cNvSpPr>
            <p:nvPr/>
          </p:nvSpPr>
          <p:spPr bwMode="auto">
            <a:xfrm rot="4815893">
              <a:off x="2479" y="1056"/>
              <a:ext cx="179" cy="208"/>
            </a:xfrm>
            <a:custGeom>
              <a:avLst/>
              <a:gdLst/>
              <a:ahLst/>
              <a:cxnLst>
                <a:cxn ang="0">
                  <a:pos x="488" y="70"/>
                </a:cxn>
                <a:cxn ang="0">
                  <a:pos x="475" y="75"/>
                </a:cxn>
                <a:cxn ang="0">
                  <a:pos x="464" y="82"/>
                </a:cxn>
                <a:cxn ang="0">
                  <a:pos x="451" y="90"/>
                </a:cxn>
                <a:cxn ang="0">
                  <a:pos x="440" y="99"/>
                </a:cxn>
                <a:cxn ang="0">
                  <a:pos x="427" y="106"/>
                </a:cxn>
                <a:cxn ang="0">
                  <a:pos x="416" y="111"/>
                </a:cxn>
                <a:cxn ang="0">
                  <a:pos x="405" y="113"/>
                </a:cxn>
                <a:cxn ang="0">
                  <a:pos x="393" y="113"/>
                </a:cxn>
                <a:cxn ang="0">
                  <a:pos x="347" y="165"/>
                </a:cxn>
                <a:cxn ang="0">
                  <a:pos x="302" y="213"/>
                </a:cxn>
                <a:cxn ang="0">
                  <a:pos x="256" y="256"/>
                </a:cxn>
                <a:cxn ang="0">
                  <a:pos x="213" y="300"/>
                </a:cxn>
                <a:cxn ang="0">
                  <a:pos x="173" y="344"/>
                </a:cxn>
                <a:cxn ang="0">
                  <a:pos x="140" y="396"/>
                </a:cxn>
                <a:cxn ang="0">
                  <a:pos x="116" y="455"/>
                </a:cxn>
                <a:cxn ang="0">
                  <a:pos x="104" y="528"/>
                </a:cxn>
                <a:cxn ang="0">
                  <a:pos x="104" y="569"/>
                </a:cxn>
                <a:cxn ang="0">
                  <a:pos x="0" y="569"/>
                </a:cxn>
                <a:cxn ang="0">
                  <a:pos x="1" y="534"/>
                </a:cxn>
                <a:cxn ang="0">
                  <a:pos x="9" y="500"/>
                </a:cxn>
                <a:cxn ang="0">
                  <a:pos x="19" y="466"/>
                </a:cxn>
                <a:cxn ang="0">
                  <a:pos x="35" y="434"/>
                </a:cxn>
                <a:cxn ang="0">
                  <a:pos x="50" y="400"/>
                </a:cxn>
                <a:cxn ang="0">
                  <a:pos x="69" y="366"/>
                </a:cxn>
                <a:cxn ang="0">
                  <a:pos x="85" y="332"/>
                </a:cxn>
                <a:cxn ang="0">
                  <a:pos x="104" y="298"/>
                </a:cxn>
                <a:cxn ang="0">
                  <a:pos x="125" y="265"/>
                </a:cxn>
                <a:cxn ang="0">
                  <a:pos x="146" y="229"/>
                </a:cxn>
                <a:cxn ang="0">
                  <a:pos x="166" y="193"/>
                </a:cxn>
                <a:cxn ang="0">
                  <a:pos x="187" y="158"/>
                </a:cxn>
                <a:cxn ang="0">
                  <a:pos x="208" y="120"/>
                </a:cxn>
                <a:cxn ang="0">
                  <a:pos x="229" y="84"/>
                </a:cxn>
                <a:cxn ang="0">
                  <a:pos x="253" y="49"/>
                </a:cxn>
                <a:cxn ang="0">
                  <a:pos x="280" y="18"/>
                </a:cxn>
                <a:cxn ang="0">
                  <a:pos x="303" y="10"/>
                </a:cxn>
                <a:cxn ang="0">
                  <a:pos x="333" y="4"/>
                </a:cxn>
                <a:cxn ang="0">
                  <a:pos x="362" y="0"/>
                </a:cxn>
                <a:cxn ang="0">
                  <a:pos x="395" y="1"/>
                </a:cxn>
                <a:cxn ang="0">
                  <a:pos x="423" y="6"/>
                </a:cxn>
                <a:cxn ang="0">
                  <a:pos x="450" y="20"/>
                </a:cxn>
                <a:cxn ang="0">
                  <a:pos x="471" y="39"/>
                </a:cxn>
                <a:cxn ang="0">
                  <a:pos x="488" y="70"/>
                </a:cxn>
              </a:cxnLst>
              <a:rect l="0" t="0" r="r" b="b"/>
              <a:pathLst>
                <a:path w="488" h="569">
                  <a:moveTo>
                    <a:pt x="488" y="70"/>
                  </a:moveTo>
                  <a:lnTo>
                    <a:pt x="475" y="75"/>
                  </a:lnTo>
                  <a:lnTo>
                    <a:pt x="464" y="82"/>
                  </a:lnTo>
                  <a:lnTo>
                    <a:pt x="451" y="90"/>
                  </a:lnTo>
                  <a:lnTo>
                    <a:pt x="440" y="99"/>
                  </a:lnTo>
                  <a:lnTo>
                    <a:pt x="427" y="106"/>
                  </a:lnTo>
                  <a:lnTo>
                    <a:pt x="416" y="111"/>
                  </a:lnTo>
                  <a:lnTo>
                    <a:pt x="405" y="113"/>
                  </a:lnTo>
                  <a:lnTo>
                    <a:pt x="393" y="113"/>
                  </a:lnTo>
                  <a:lnTo>
                    <a:pt x="347" y="165"/>
                  </a:lnTo>
                  <a:lnTo>
                    <a:pt x="302" y="213"/>
                  </a:lnTo>
                  <a:lnTo>
                    <a:pt x="256" y="256"/>
                  </a:lnTo>
                  <a:lnTo>
                    <a:pt x="213" y="300"/>
                  </a:lnTo>
                  <a:lnTo>
                    <a:pt x="173" y="344"/>
                  </a:lnTo>
                  <a:lnTo>
                    <a:pt x="140" y="396"/>
                  </a:lnTo>
                  <a:lnTo>
                    <a:pt x="116" y="455"/>
                  </a:lnTo>
                  <a:lnTo>
                    <a:pt x="104" y="528"/>
                  </a:lnTo>
                  <a:lnTo>
                    <a:pt x="104" y="569"/>
                  </a:lnTo>
                  <a:lnTo>
                    <a:pt x="0" y="569"/>
                  </a:lnTo>
                  <a:lnTo>
                    <a:pt x="1" y="534"/>
                  </a:lnTo>
                  <a:lnTo>
                    <a:pt x="9" y="500"/>
                  </a:lnTo>
                  <a:lnTo>
                    <a:pt x="19" y="466"/>
                  </a:lnTo>
                  <a:lnTo>
                    <a:pt x="35" y="434"/>
                  </a:lnTo>
                  <a:lnTo>
                    <a:pt x="50" y="400"/>
                  </a:lnTo>
                  <a:lnTo>
                    <a:pt x="69" y="366"/>
                  </a:lnTo>
                  <a:lnTo>
                    <a:pt x="85" y="332"/>
                  </a:lnTo>
                  <a:lnTo>
                    <a:pt x="104" y="298"/>
                  </a:lnTo>
                  <a:lnTo>
                    <a:pt x="125" y="265"/>
                  </a:lnTo>
                  <a:lnTo>
                    <a:pt x="146" y="229"/>
                  </a:lnTo>
                  <a:lnTo>
                    <a:pt x="166" y="193"/>
                  </a:lnTo>
                  <a:lnTo>
                    <a:pt x="187" y="158"/>
                  </a:lnTo>
                  <a:lnTo>
                    <a:pt x="208" y="120"/>
                  </a:lnTo>
                  <a:lnTo>
                    <a:pt x="229" y="84"/>
                  </a:lnTo>
                  <a:lnTo>
                    <a:pt x="253" y="49"/>
                  </a:lnTo>
                  <a:lnTo>
                    <a:pt x="280" y="18"/>
                  </a:lnTo>
                  <a:lnTo>
                    <a:pt x="303" y="10"/>
                  </a:lnTo>
                  <a:lnTo>
                    <a:pt x="333" y="4"/>
                  </a:lnTo>
                  <a:lnTo>
                    <a:pt x="362" y="0"/>
                  </a:lnTo>
                  <a:lnTo>
                    <a:pt x="395" y="1"/>
                  </a:lnTo>
                  <a:lnTo>
                    <a:pt x="423" y="6"/>
                  </a:lnTo>
                  <a:lnTo>
                    <a:pt x="450" y="20"/>
                  </a:lnTo>
                  <a:lnTo>
                    <a:pt x="471" y="39"/>
                  </a:lnTo>
                  <a:lnTo>
                    <a:pt x="48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84"/>
            <p:cNvSpPr>
              <a:spLocks noChangeAspect="1"/>
            </p:cNvSpPr>
            <p:nvPr/>
          </p:nvSpPr>
          <p:spPr bwMode="auto">
            <a:xfrm rot="-3415759">
              <a:off x="2823" y="1085"/>
              <a:ext cx="182" cy="200"/>
            </a:xfrm>
            <a:custGeom>
              <a:avLst/>
              <a:gdLst/>
              <a:ahLst/>
              <a:cxnLst>
                <a:cxn ang="0">
                  <a:pos x="156" y="61"/>
                </a:cxn>
                <a:cxn ang="0">
                  <a:pos x="180" y="88"/>
                </a:cxn>
                <a:cxn ang="0">
                  <a:pos x="208" y="114"/>
                </a:cxn>
                <a:cxn ang="0">
                  <a:pos x="237" y="136"/>
                </a:cxn>
                <a:cxn ang="0">
                  <a:pos x="263" y="159"/>
                </a:cxn>
                <a:cxn ang="0">
                  <a:pos x="284" y="181"/>
                </a:cxn>
                <a:cxn ang="0">
                  <a:pos x="300" y="208"/>
                </a:cxn>
                <a:cxn ang="0">
                  <a:pos x="305" y="239"/>
                </a:cxn>
                <a:cxn ang="0">
                  <a:pos x="301" y="280"/>
                </a:cxn>
                <a:cxn ang="0">
                  <a:pos x="312" y="306"/>
                </a:cxn>
                <a:cxn ang="0">
                  <a:pos x="325" y="336"/>
                </a:cxn>
                <a:cxn ang="0">
                  <a:pos x="338" y="367"/>
                </a:cxn>
                <a:cxn ang="0">
                  <a:pos x="350" y="398"/>
                </a:cxn>
                <a:cxn ang="0">
                  <a:pos x="357" y="426"/>
                </a:cxn>
                <a:cxn ang="0">
                  <a:pos x="362" y="456"/>
                </a:cxn>
                <a:cxn ang="0">
                  <a:pos x="360" y="482"/>
                </a:cxn>
                <a:cxn ang="0">
                  <a:pos x="353" y="508"/>
                </a:cxn>
                <a:cxn ang="0">
                  <a:pos x="335" y="511"/>
                </a:cxn>
                <a:cxn ang="0">
                  <a:pos x="325" y="509"/>
                </a:cxn>
                <a:cxn ang="0">
                  <a:pos x="318" y="502"/>
                </a:cxn>
                <a:cxn ang="0">
                  <a:pos x="315" y="492"/>
                </a:cxn>
                <a:cxn ang="0">
                  <a:pos x="311" y="480"/>
                </a:cxn>
                <a:cxn ang="0">
                  <a:pos x="310" y="467"/>
                </a:cxn>
                <a:cxn ang="0">
                  <a:pos x="305" y="454"/>
                </a:cxn>
                <a:cxn ang="0">
                  <a:pos x="301" y="446"/>
                </a:cxn>
                <a:cxn ang="0">
                  <a:pos x="282" y="419"/>
                </a:cxn>
                <a:cxn ang="0">
                  <a:pos x="262" y="397"/>
                </a:cxn>
                <a:cxn ang="0">
                  <a:pos x="238" y="375"/>
                </a:cxn>
                <a:cxn ang="0">
                  <a:pos x="217" y="356"/>
                </a:cxn>
                <a:cxn ang="0">
                  <a:pos x="194" y="333"/>
                </a:cxn>
                <a:cxn ang="0">
                  <a:pos x="176" y="311"/>
                </a:cxn>
                <a:cxn ang="0">
                  <a:pos x="162" y="285"/>
                </a:cxn>
                <a:cxn ang="0">
                  <a:pos x="156" y="259"/>
                </a:cxn>
                <a:cxn ang="0">
                  <a:pos x="130" y="256"/>
                </a:cxn>
                <a:cxn ang="0">
                  <a:pos x="116" y="242"/>
                </a:cxn>
                <a:cxn ang="0">
                  <a:pos x="107" y="222"/>
                </a:cxn>
                <a:cxn ang="0">
                  <a:pos x="103" y="199"/>
                </a:cxn>
                <a:cxn ang="0">
                  <a:pos x="96" y="177"/>
                </a:cxn>
                <a:cxn ang="0">
                  <a:pos x="87" y="163"/>
                </a:cxn>
                <a:cxn ang="0">
                  <a:pos x="69" y="157"/>
                </a:cxn>
                <a:cxn ang="0">
                  <a:pos x="42" y="166"/>
                </a:cxn>
                <a:cxn ang="0">
                  <a:pos x="27" y="154"/>
                </a:cxn>
                <a:cxn ang="0">
                  <a:pos x="17" y="142"/>
                </a:cxn>
                <a:cxn ang="0">
                  <a:pos x="9" y="126"/>
                </a:cxn>
                <a:cxn ang="0">
                  <a:pos x="4" y="111"/>
                </a:cxn>
                <a:cxn ang="0">
                  <a:pos x="0" y="91"/>
                </a:cxn>
                <a:cxn ang="0">
                  <a:pos x="0" y="74"/>
                </a:cxn>
                <a:cxn ang="0">
                  <a:pos x="0" y="56"/>
                </a:cxn>
                <a:cxn ang="0">
                  <a:pos x="0" y="40"/>
                </a:cxn>
                <a:cxn ang="0">
                  <a:pos x="42" y="0"/>
                </a:cxn>
                <a:cxn ang="0">
                  <a:pos x="54" y="8"/>
                </a:cxn>
                <a:cxn ang="0">
                  <a:pos x="65" y="21"/>
                </a:cxn>
                <a:cxn ang="0">
                  <a:pos x="78" y="33"/>
                </a:cxn>
                <a:cxn ang="0">
                  <a:pos x="90" y="46"/>
                </a:cxn>
                <a:cxn ang="0">
                  <a:pos x="103" y="56"/>
                </a:cxn>
                <a:cxn ang="0">
                  <a:pos x="120" y="63"/>
                </a:cxn>
                <a:cxn ang="0">
                  <a:pos x="137" y="64"/>
                </a:cxn>
                <a:cxn ang="0">
                  <a:pos x="156" y="61"/>
                </a:cxn>
              </a:cxnLst>
              <a:rect l="0" t="0" r="r" b="b"/>
              <a:pathLst>
                <a:path w="362" h="511">
                  <a:moveTo>
                    <a:pt x="156" y="61"/>
                  </a:moveTo>
                  <a:lnTo>
                    <a:pt x="180" y="88"/>
                  </a:lnTo>
                  <a:lnTo>
                    <a:pt x="208" y="114"/>
                  </a:lnTo>
                  <a:lnTo>
                    <a:pt x="237" y="136"/>
                  </a:lnTo>
                  <a:lnTo>
                    <a:pt x="263" y="159"/>
                  </a:lnTo>
                  <a:lnTo>
                    <a:pt x="284" y="181"/>
                  </a:lnTo>
                  <a:lnTo>
                    <a:pt x="300" y="208"/>
                  </a:lnTo>
                  <a:lnTo>
                    <a:pt x="305" y="239"/>
                  </a:lnTo>
                  <a:lnTo>
                    <a:pt x="301" y="280"/>
                  </a:lnTo>
                  <a:lnTo>
                    <a:pt x="312" y="306"/>
                  </a:lnTo>
                  <a:lnTo>
                    <a:pt x="325" y="336"/>
                  </a:lnTo>
                  <a:lnTo>
                    <a:pt x="338" y="367"/>
                  </a:lnTo>
                  <a:lnTo>
                    <a:pt x="350" y="398"/>
                  </a:lnTo>
                  <a:lnTo>
                    <a:pt x="357" y="426"/>
                  </a:lnTo>
                  <a:lnTo>
                    <a:pt x="362" y="456"/>
                  </a:lnTo>
                  <a:lnTo>
                    <a:pt x="360" y="482"/>
                  </a:lnTo>
                  <a:lnTo>
                    <a:pt x="353" y="508"/>
                  </a:lnTo>
                  <a:lnTo>
                    <a:pt x="335" y="511"/>
                  </a:lnTo>
                  <a:lnTo>
                    <a:pt x="325" y="509"/>
                  </a:lnTo>
                  <a:lnTo>
                    <a:pt x="318" y="502"/>
                  </a:lnTo>
                  <a:lnTo>
                    <a:pt x="315" y="492"/>
                  </a:lnTo>
                  <a:lnTo>
                    <a:pt x="311" y="480"/>
                  </a:lnTo>
                  <a:lnTo>
                    <a:pt x="310" y="467"/>
                  </a:lnTo>
                  <a:lnTo>
                    <a:pt x="305" y="454"/>
                  </a:lnTo>
                  <a:lnTo>
                    <a:pt x="301" y="446"/>
                  </a:lnTo>
                  <a:lnTo>
                    <a:pt x="282" y="419"/>
                  </a:lnTo>
                  <a:lnTo>
                    <a:pt x="262" y="397"/>
                  </a:lnTo>
                  <a:lnTo>
                    <a:pt x="238" y="375"/>
                  </a:lnTo>
                  <a:lnTo>
                    <a:pt x="217" y="356"/>
                  </a:lnTo>
                  <a:lnTo>
                    <a:pt x="194" y="333"/>
                  </a:lnTo>
                  <a:lnTo>
                    <a:pt x="176" y="311"/>
                  </a:lnTo>
                  <a:lnTo>
                    <a:pt x="162" y="285"/>
                  </a:lnTo>
                  <a:lnTo>
                    <a:pt x="156" y="259"/>
                  </a:lnTo>
                  <a:lnTo>
                    <a:pt x="130" y="256"/>
                  </a:lnTo>
                  <a:lnTo>
                    <a:pt x="116" y="242"/>
                  </a:lnTo>
                  <a:lnTo>
                    <a:pt x="107" y="222"/>
                  </a:lnTo>
                  <a:lnTo>
                    <a:pt x="103" y="199"/>
                  </a:lnTo>
                  <a:lnTo>
                    <a:pt x="96" y="177"/>
                  </a:lnTo>
                  <a:lnTo>
                    <a:pt x="87" y="163"/>
                  </a:lnTo>
                  <a:lnTo>
                    <a:pt x="69" y="157"/>
                  </a:lnTo>
                  <a:lnTo>
                    <a:pt x="42" y="166"/>
                  </a:lnTo>
                  <a:lnTo>
                    <a:pt x="27" y="154"/>
                  </a:lnTo>
                  <a:lnTo>
                    <a:pt x="17" y="142"/>
                  </a:lnTo>
                  <a:lnTo>
                    <a:pt x="9" y="126"/>
                  </a:lnTo>
                  <a:lnTo>
                    <a:pt x="4" y="111"/>
                  </a:lnTo>
                  <a:lnTo>
                    <a:pt x="0" y="91"/>
                  </a:lnTo>
                  <a:lnTo>
                    <a:pt x="0" y="74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42" y="0"/>
                  </a:lnTo>
                  <a:lnTo>
                    <a:pt x="54" y="8"/>
                  </a:lnTo>
                  <a:lnTo>
                    <a:pt x="65" y="21"/>
                  </a:lnTo>
                  <a:lnTo>
                    <a:pt x="78" y="33"/>
                  </a:lnTo>
                  <a:lnTo>
                    <a:pt x="90" y="46"/>
                  </a:lnTo>
                  <a:lnTo>
                    <a:pt x="103" y="56"/>
                  </a:lnTo>
                  <a:lnTo>
                    <a:pt x="120" y="63"/>
                  </a:lnTo>
                  <a:lnTo>
                    <a:pt x="137" y="64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85"/>
            <p:cNvSpPr>
              <a:spLocks noChangeAspect="1"/>
            </p:cNvSpPr>
            <p:nvPr/>
          </p:nvSpPr>
          <p:spPr bwMode="auto">
            <a:xfrm>
              <a:off x="2362" y="1205"/>
              <a:ext cx="328" cy="447"/>
            </a:xfrm>
            <a:custGeom>
              <a:avLst/>
              <a:gdLst/>
              <a:ahLst/>
              <a:cxnLst>
                <a:cxn ang="0">
                  <a:pos x="587" y="0"/>
                </a:cxn>
                <a:cxn ang="0">
                  <a:pos x="575" y="5"/>
                </a:cxn>
                <a:cxn ang="0">
                  <a:pos x="562" y="12"/>
                </a:cxn>
                <a:cxn ang="0">
                  <a:pos x="548" y="19"/>
                </a:cxn>
                <a:cxn ang="0">
                  <a:pos x="535" y="26"/>
                </a:cxn>
                <a:cxn ang="0">
                  <a:pos x="521" y="32"/>
                </a:cxn>
                <a:cxn ang="0">
                  <a:pos x="507" y="41"/>
                </a:cxn>
                <a:cxn ang="0">
                  <a:pos x="495" y="49"/>
                </a:cxn>
                <a:cxn ang="0">
                  <a:pos x="483" y="62"/>
                </a:cxn>
                <a:cxn ang="0">
                  <a:pos x="512" y="52"/>
                </a:cxn>
                <a:cxn ang="0">
                  <a:pos x="544" y="48"/>
                </a:cxn>
                <a:cxn ang="0">
                  <a:pos x="578" y="48"/>
                </a:cxn>
                <a:cxn ang="0">
                  <a:pos x="613" y="52"/>
                </a:cxn>
                <a:cxn ang="0">
                  <a:pos x="647" y="60"/>
                </a:cxn>
                <a:cxn ang="0">
                  <a:pos x="682" y="74"/>
                </a:cxn>
                <a:cxn ang="0">
                  <a:pos x="714" y="91"/>
                </a:cxn>
                <a:cxn ang="0">
                  <a:pos x="744" y="114"/>
                </a:cxn>
                <a:cxn ang="0">
                  <a:pos x="797" y="187"/>
                </a:cxn>
                <a:cxn ang="0">
                  <a:pos x="838" y="269"/>
                </a:cxn>
                <a:cxn ang="0">
                  <a:pos x="866" y="356"/>
                </a:cxn>
                <a:cxn ang="0">
                  <a:pos x="886" y="449"/>
                </a:cxn>
                <a:cxn ang="0">
                  <a:pos x="894" y="545"/>
                </a:cxn>
                <a:cxn ang="0">
                  <a:pos x="897" y="643"/>
                </a:cxn>
                <a:cxn ang="0">
                  <a:pos x="894" y="742"/>
                </a:cxn>
                <a:cxn ang="0">
                  <a:pos x="888" y="840"/>
                </a:cxn>
                <a:cxn ang="0">
                  <a:pos x="866" y="933"/>
                </a:cxn>
                <a:cxn ang="0">
                  <a:pos x="842" y="1027"/>
                </a:cxn>
                <a:cxn ang="0">
                  <a:pos x="811" y="1119"/>
                </a:cxn>
                <a:cxn ang="0">
                  <a:pos x="776" y="1209"/>
                </a:cxn>
                <a:cxn ang="0">
                  <a:pos x="728" y="1291"/>
                </a:cxn>
                <a:cxn ang="0">
                  <a:pos x="670" y="1365"/>
                </a:cxn>
                <a:cxn ang="0">
                  <a:pos x="600" y="1430"/>
                </a:cxn>
                <a:cxn ang="0">
                  <a:pos x="516" y="1485"/>
                </a:cxn>
                <a:cxn ang="0">
                  <a:pos x="465" y="1502"/>
                </a:cxn>
                <a:cxn ang="0">
                  <a:pos x="416" y="1510"/>
                </a:cxn>
                <a:cxn ang="0">
                  <a:pos x="367" y="1509"/>
                </a:cxn>
                <a:cxn ang="0">
                  <a:pos x="322" y="1502"/>
                </a:cxn>
                <a:cxn ang="0">
                  <a:pos x="275" y="1485"/>
                </a:cxn>
                <a:cxn ang="0">
                  <a:pos x="232" y="1465"/>
                </a:cxn>
                <a:cxn ang="0">
                  <a:pos x="189" y="1440"/>
                </a:cxn>
                <a:cxn ang="0">
                  <a:pos x="151" y="1412"/>
                </a:cxn>
                <a:cxn ang="0">
                  <a:pos x="71" y="1308"/>
                </a:cxn>
                <a:cxn ang="0">
                  <a:pos x="23" y="1192"/>
                </a:cxn>
                <a:cxn ang="0">
                  <a:pos x="1" y="1064"/>
                </a:cxn>
                <a:cxn ang="0">
                  <a:pos x="0" y="932"/>
                </a:cxn>
                <a:cxn ang="0">
                  <a:pos x="12" y="795"/>
                </a:cxn>
                <a:cxn ang="0">
                  <a:pos x="36" y="661"/>
                </a:cxn>
                <a:cxn ang="0">
                  <a:pos x="63" y="533"/>
                </a:cxn>
                <a:cxn ang="0">
                  <a:pos x="90" y="415"/>
                </a:cxn>
                <a:cxn ang="0">
                  <a:pos x="123" y="336"/>
                </a:cxn>
                <a:cxn ang="0">
                  <a:pos x="167" y="262"/>
                </a:cxn>
                <a:cxn ang="0">
                  <a:pos x="219" y="191"/>
                </a:cxn>
                <a:cxn ang="0">
                  <a:pos x="279" y="129"/>
                </a:cxn>
                <a:cxn ang="0">
                  <a:pos x="346" y="76"/>
                </a:cxn>
                <a:cxn ang="0">
                  <a:pos x="420" y="35"/>
                </a:cxn>
                <a:cxn ang="0">
                  <a:pos x="499" y="8"/>
                </a:cxn>
                <a:cxn ang="0">
                  <a:pos x="587" y="0"/>
                </a:cxn>
              </a:cxnLst>
              <a:rect l="0" t="0" r="r" b="b"/>
              <a:pathLst>
                <a:path w="897" h="1510">
                  <a:moveTo>
                    <a:pt x="587" y="0"/>
                  </a:moveTo>
                  <a:lnTo>
                    <a:pt x="575" y="5"/>
                  </a:lnTo>
                  <a:lnTo>
                    <a:pt x="562" y="12"/>
                  </a:lnTo>
                  <a:lnTo>
                    <a:pt x="548" y="19"/>
                  </a:lnTo>
                  <a:lnTo>
                    <a:pt x="535" y="26"/>
                  </a:lnTo>
                  <a:lnTo>
                    <a:pt x="521" y="32"/>
                  </a:lnTo>
                  <a:lnTo>
                    <a:pt x="507" y="41"/>
                  </a:lnTo>
                  <a:lnTo>
                    <a:pt x="495" y="49"/>
                  </a:lnTo>
                  <a:lnTo>
                    <a:pt x="483" y="62"/>
                  </a:lnTo>
                  <a:lnTo>
                    <a:pt x="512" y="52"/>
                  </a:lnTo>
                  <a:lnTo>
                    <a:pt x="544" y="48"/>
                  </a:lnTo>
                  <a:lnTo>
                    <a:pt x="578" y="48"/>
                  </a:lnTo>
                  <a:lnTo>
                    <a:pt x="613" y="52"/>
                  </a:lnTo>
                  <a:lnTo>
                    <a:pt x="647" y="60"/>
                  </a:lnTo>
                  <a:lnTo>
                    <a:pt x="682" y="74"/>
                  </a:lnTo>
                  <a:lnTo>
                    <a:pt x="714" y="91"/>
                  </a:lnTo>
                  <a:lnTo>
                    <a:pt x="744" y="114"/>
                  </a:lnTo>
                  <a:lnTo>
                    <a:pt x="797" y="187"/>
                  </a:lnTo>
                  <a:lnTo>
                    <a:pt x="838" y="269"/>
                  </a:lnTo>
                  <a:lnTo>
                    <a:pt x="866" y="356"/>
                  </a:lnTo>
                  <a:lnTo>
                    <a:pt x="886" y="449"/>
                  </a:lnTo>
                  <a:lnTo>
                    <a:pt x="894" y="545"/>
                  </a:lnTo>
                  <a:lnTo>
                    <a:pt x="897" y="643"/>
                  </a:lnTo>
                  <a:lnTo>
                    <a:pt x="894" y="742"/>
                  </a:lnTo>
                  <a:lnTo>
                    <a:pt x="888" y="840"/>
                  </a:lnTo>
                  <a:lnTo>
                    <a:pt x="866" y="933"/>
                  </a:lnTo>
                  <a:lnTo>
                    <a:pt x="842" y="1027"/>
                  </a:lnTo>
                  <a:lnTo>
                    <a:pt x="811" y="1119"/>
                  </a:lnTo>
                  <a:lnTo>
                    <a:pt x="776" y="1209"/>
                  </a:lnTo>
                  <a:lnTo>
                    <a:pt x="728" y="1291"/>
                  </a:lnTo>
                  <a:lnTo>
                    <a:pt x="670" y="1365"/>
                  </a:lnTo>
                  <a:lnTo>
                    <a:pt x="600" y="1430"/>
                  </a:lnTo>
                  <a:lnTo>
                    <a:pt x="516" y="1485"/>
                  </a:lnTo>
                  <a:lnTo>
                    <a:pt x="465" y="1502"/>
                  </a:lnTo>
                  <a:lnTo>
                    <a:pt x="416" y="1510"/>
                  </a:lnTo>
                  <a:lnTo>
                    <a:pt x="367" y="1509"/>
                  </a:lnTo>
                  <a:lnTo>
                    <a:pt x="322" y="1502"/>
                  </a:lnTo>
                  <a:lnTo>
                    <a:pt x="275" y="1485"/>
                  </a:lnTo>
                  <a:lnTo>
                    <a:pt x="232" y="1465"/>
                  </a:lnTo>
                  <a:lnTo>
                    <a:pt x="189" y="1440"/>
                  </a:lnTo>
                  <a:lnTo>
                    <a:pt x="151" y="1412"/>
                  </a:lnTo>
                  <a:lnTo>
                    <a:pt x="71" y="1308"/>
                  </a:lnTo>
                  <a:lnTo>
                    <a:pt x="23" y="1192"/>
                  </a:lnTo>
                  <a:lnTo>
                    <a:pt x="1" y="1064"/>
                  </a:lnTo>
                  <a:lnTo>
                    <a:pt x="0" y="932"/>
                  </a:lnTo>
                  <a:lnTo>
                    <a:pt x="12" y="795"/>
                  </a:lnTo>
                  <a:lnTo>
                    <a:pt x="36" y="661"/>
                  </a:lnTo>
                  <a:lnTo>
                    <a:pt x="63" y="533"/>
                  </a:lnTo>
                  <a:lnTo>
                    <a:pt x="90" y="415"/>
                  </a:lnTo>
                  <a:lnTo>
                    <a:pt x="123" y="336"/>
                  </a:lnTo>
                  <a:lnTo>
                    <a:pt x="167" y="262"/>
                  </a:lnTo>
                  <a:lnTo>
                    <a:pt x="219" y="191"/>
                  </a:lnTo>
                  <a:lnTo>
                    <a:pt x="279" y="129"/>
                  </a:lnTo>
                  <a:lnTo>
                    <a:pt x="346" y="76"/>
                  </a:lnTo>
                  <a:lnTo>
                    <a:pt x="420" y="35"/>
                  </a:lnTo>
                  <a:lnTo>
                    <a:pt x="499" y="8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86"/>
            <p:cNvSpPr>
              <a:spLocks noChangeAspect="1"/>
            </p:cNvSpPr>
            <p:nvPr/>
          </p:nvSpPr>
          <p:spPr bwMode="auto">
            <a:xfrm>
              <a:off x="2497" y="1240"/>
              <a:ext cx="573" cy="860"/>
            </a:xfrm>
            <a:custGeom>
              <a:avLst/>
              <a:gdLst/>
              <a:ahLst/>
              <a:cxnLst>
                <a:cxn ang="0">
                  <a:pos x="1563" y="449"/>
                </a:cxn>
                <a:cxn ang="0">
                  <a:pos x="1539" y="751"/>
                </a:cxn>
                <a:cxn ang="0">
                  <a:pos x="1459" y="1031"/>
                </a:cxn>
                <a:cxn ang="0">
                  <a:pos x="1309" y="1279"/>
                </a:cxn>
                <a:cxn ang="0">
                  <a:pos x="1171" y="1397"/>
                </a:cxn>
                <a:cxn ang="0">
                  <a:pos x="1098" y="1410"/>
                </a:cxn>
                <a:cxn ang="0">
                  <a:pos x="1023" y="1410"/>
                </a:cxn>
                <a:cxn ang="0">
                  <a:pos x="960" y="1391"/>
                </a:cxn>
                <a:cxn ang="0">
                  <a:pos x="908" y="1362"/>
                </a:cxn>
                <a:cxn ang="0">
                  <a:pos x="860" y="1324"/>
                </a:cxn>
                <a:cxn ang="0">
                  <a:pos x="820" y="1280"/>
                </a:cxn>
                <a:cxn ang="0">
                  <a:pos x="790" y="1232"/>
                </a:cxn>
                <a:cxn ang="0">
                  <a:pos x="798" y="1346"/>
                </a:cxn>
                <a:cxn ang="0">
                  <a:pos x="873" y="1631"/>
                </a:cxn>
                <a:cxn ang="0">
                  <a:pos x="925" y="1915"/>
                </a:cxn>
                <a:cxn ang="0">
                  <a:pos x="887" y="2195"/>
                </a:cxn>
                <a:cxn ang="0">
                  <a:pos x="801" y="2344"/>
                </a:cxn>
                <a:cxn ang="0">
                  <a:pos x="778" y="2363"/>
                </a:cxn>
                <a:cxn ang="0">
                  <a:pos x="753" y="2380"/>
                </a:cxn>
                <a:cxn ang="0">
                  <a:pos x="728" y="2399"/>
                </a:cxn>
                <a:cxn ang="0">
                  <a:pos x="701" y="2449"/>
                </a:cxn>
                <a:cxn ang="0">
                  <a:pos x="657" y="2519"/>
                </a:cxn>
                <a:cxn ang="0">
                  <a:pos x="597" y="2582"/>
                </a:cxn>
                <a:cxn ang="0">
                  <a:pos x="525" y="2633"/>
                </a:cxn>
                <a:cxn ang="0">
                  <a:pos x="434" y="2660"/>
                </a:cxn>
                <a:cxn ang="0">
                  <a:pos x="330" y="2658"/>
                </a:cxn>
                <a:cxn ang="0">
                  <a:pos x="233" y="2632"/>
                </a:cxn>
                <a:cxn ang="0">
                  <a:pos x="144" y="2577"/>
                </a:cxn>
                <a:cxn ang="0">
                  <a:pos x="81" y="2489"/>
                </a:cxn>
                <a:cxn ang="0">
                  <a:pos x="43" y="2387"/>
                </a:cxn>
                <a:cxn ang="0">
                  <a:pos x="16" y="2280"/>
                </a:cxn>
                <a:cxn ang="0">
                  <a:pos x="2" y="2174"/>
                </a:cxn>
                <a:cxn ang="0">
                  <a:pos x="31" y="2092"/>
                </a:cxn>
                <a:cxn ang="0">
                  <a:pos x="72" y="2197"/>
                </a:cxn>
                <a:cxn ang="0">
                  <a:pos x="137" y="2309"/>
                </a:cxn>
                <a:cxn ang="0">
                  <a:pos x="228" y="2402"/>
                </a:cxn>
                <a:cxn ang="0">
                  <a:pos x="353" y="2456"/>
                </a:cxn>
                <a:cxn ang="0">
                  <a:pos x="455" y="2439"/>
                </a:cxn>
                <a:cxn ang="0">
                  <a:pos x="549" y="2426"/>
                </a:cxn>
                <a:cxn ang="0">
                  <a:pos x="635" y="2398"/>
                </a:cxn>
                <a:cxn ang="0">
                  <a:pos x="716" y="2342"/>
                </a:cxn>
                <a:cxn ang="0">
                  <a:pos x="846" y="2036"/>
                </a:cxn>
                <a:cxn ang="0">
                  <a:pos x="820" y="1711"/>
                </a:cxn>
                <a:cxn ang="0">
                  <a:pos x="735" y="1376"/>
                </a:cxn>
                <a:cxn ang="0">
                  <a:pos x="685" y="1043"/>
                </a:cxn>
                <a:cxn ang="0">
                  <a:pos x="708" y="804"/>
                </a:cxn>
                <a:cxn ang="0">
                  <a:pos x="752" y="570"/>
                </a:cxn>
                <a:cxn ang="0">
                  <a:pos x="815" y="344"/>
                </a:cxn>
                <a:cxn ang="0">
                  <a:pos x="903" y="130"/>
                </a:cxn>
                <a:cxn ang="0">
                  <a:pos x="1010" y="71"/>
                </a:cxn>
                <a:cxn ang="0">
                  <a:pos x="1130" y="20"/>
                </a:cxn>
                <a:cxn ang="0">
                  <a:pos x="1254" y="0"/>
                </a:cxn>
                <a:cxn ang="0">
                  <a:pos x="1380" y="37"/>
                </a:cxn>
                <a:cxn ang="0">
                  <a:pos x="1446" y="86"/>
                </a:cxn>
                <a:cxn ang="0">
                  <a:pos x="1487" y="154"/>
                </a:cxn>
                <a:cxn ang="0">
                  <a:pos x="1518" y="227"/>
                </a:cxn>
                <a:cxn ang="0">
                  <a:pos x="1558" y="296"/>
                </a:cxn>
              </a:cxnLst>
              <a:rect l="0" t="0" r="r" b="b"/>
              <a:pathLst>
                <a:path w="1563" h="2664">
                  <a:moveTo>
                    <a:pt x="1558" y="296"/>
                  </a:moveTo>
                  <a:lnTo>
                    <a:pt x="1563" y="449"/>
                  </a:lnTo>
                  <a:lnTo>
                    <a:pt x="1558" y="603"/>
                  </a:lnTo>
                  <a:lnTo>
                    <a:pt x="1539" y="751"/>
                  </a:lnTo>
                  <a:lnTo>
                    <a:pt x="1508" y="896"/>
                  </a:lnTo>
                  <a:lnTo>
                    <a:pt x="1459" y="1031"/>
                  </a:lnTo>
                  <a:lnTo>
                    <a:pt x="1394" y="1160"/>
                  </a:lnTo>
                  <a:lnTo>
                    <a:pt x="1309" y="1279"/>
                  </a:lnTo>
                  <a:lnTo>
                    <a:pt x="1204" y="1387"/>
                  </a:lnTo>
                  <a:lnTo>
                    <a:pt x="1171" y="1397"/>
                  </a:lnTo>
                  <a:lnTo>
                    <a:pt x="1134" y="1405"/>
                  </a:lnTo>
                  <a:lnTo>
                    <a:pt x="1098" y="1410"/>
                  </a:lnTo>
                  <a:lnTo>
                    <a:pt x="1061" y="1412"/>
                  </a:lnTo>
                  <a:lnTo>
                    <a:pt x="1023" y="1410"/>
                  </a:lnTo>
                  <a:lnTo>
                    <a:pt x="991" y="1402"/>
                  </a:lnTo>
                  <a:lnTo>
                    <a:pt x="960" y="1391"/>
                  </a:lnTo>
                  <a:lnTo>
                    <a:pt x="934" y="1376"/>
                  </a:lnTo>
                  <a:lnTo>
                    <a:pt x="908" y="1362"/>
                  </a:lnTo>
                  <a:lnTo>
                    <a:pt x="882" y="1345"/>
                  </a:lnTo>
                  <a:lnTo>
                    <a:pt x="860" y="1324"/>
                  </a:lnTo>
                  <a:lnTo>
                    <a:pt x="840" y="1304"/>
                  </a:lnTo>
                  <a:lnTo>
                    <a:pt x="820" y="1280"/>
                  </a:lnTo>
                  <a:lnTo>
                    <a:pt x="805" y="1256"/>
                  </a:lnTo>
                  <a:lnTo>
                    <a:pt x="790" y="1232"/>
                  </a:lnTo>
                  <a:lnTo>
                    <a:pt x="778" y="1210"/>
                  </a:lnTo>
                  <a:lnTo>
                    <a:pt x="798" y="1346"/>
                  </a:lnTo>
                  <a:lnTo>
                    <a:pt x="833" y="1487"/>
                  </a:lnTo>
                  <a:lnTo>
                    <a:pt x="873" y="1631"/>
                  </a:lnTo>
                  <a:lnTo>
                    <a:pt x="906" y="1774"/>
                  </a:lnTo>
                  <a:lnTo>
                    <a:pt x="925" y="1915"/>
                  </a:lnTo>
                  <a:lnTo>
                    <a:pt x="922" y="2057"/>
                  </a:lnTo>
                  <a:lnTo>
                    <a:pt x="887" y="2195"/>
                  </a:lnTo>
                  <a:lnTo>
                    <a:pt x="811" y="2332"/>
                  </a:lnTo>
                  <a:lnTo>
                    <a:pt x="801" y="2344"/>
                  </a:lnTo>
                  <a:lnTo>
                    <a:pt x="791" y="2354"/>
                  </a:lnTo>
                  <a:lnTo>
                    <a:pt x="778" y="2363"/>
                  </a:lnTo>
                  <a:lnTo>
                    <a:pt x="767" y="2372"/>
                  </a:lnTo>
                  <a:lnTo>
                    <a:pt x="753" y="2380"/>
                  </a:lnTo>
                  <a:lnTo>
                    <a:pt x="740" y="2389"/>
                  </a:lnTo>
                  <a:lnTo>
                    <a:pt x="728" y="2399"/>
                  </a:lnTo>
                  <a:lnTo>
                    <a:pt x="716" y="2415"/>
                  </a:lnTo>
                  <a:lnTo>
                    <a:pt x="701" y="2449"/>
                  </a:lnTo>
                  <a:lnTo>
                    <a:pt x="681" y="2485"/>
                  </a:lnTo>
                  <a:lnTo>
                    <a:pt x="657" y="2519"/>
                  </a:lnTo>
                  <a:lnTo>
                    <a:pt x="629" y="2553"/>
                  </a:lnTo>
                  <a:lnTo>
                    <a:pt x="597" y="2582"/>
                  </a:lnTo>
                  <a:lnTo>
                    <a:pt x="563" y="2610"/>
                  </a:lnTo>
                  <a:lnTo>
                    <a:pt x="525" y="2633"/>
                  </a:lnTo>
                  <a:lnTo>
                    <a:pt x="489" y="2653"/>
                  </a:lnTo>
                  <a:lnTo>
                    <a:pt x="434" y="2660"/>
                  </a:lnTo>
                  <a:lnTo>
                    <a:pt x="380" y="2664"/>
                  </a:lnTo>
                  <a:lnTo>
                    <a:pt x="330" y="2658"/>
                  </a:lnTo>
                  <a:lnTo>
                    <a:pt x="280" y="2650"/>
                  </a:lnTo>
                  <a:lnTo>
                    <a:pt x="233" y="2632"/>
                  </a:lnTo>
                  <a:lnTo>
                    <a:pt x="188" y="2608"/>
                  </a:lnTo>
                  <a:lnTo>
                    <a:pt x="144" y="2577"/>
                  </a:lnTo>
                  <a:lnTo>
                    <a:pt x="105" y="2539"/>
                  </a:lnTo>
                  <a:lnTo>
                    <a:pt x="81" y="2489"/>
                  </a:lnTo>
                  <a:lnTo>
                    <a:pt x="61" y="2440"/>
                  </a:lnTo>
                  <a:lnTo>
                    <a:pt x="43" y="2387"/>
                  </a:lnTo>
                  <a:lnTo>
                    <a:pt x="29" y="2334"/>
                  </a:lnTo>
                  <a:lnTo>
                    <a:pt x="16" y="2280"/>
                  </a:lnTo>
                  <a:lnTo>
                    <a:pt x="7" y="2226"/>
                  </a:lnTo>
                  <a:lnTo>
                    <a:pt x="2" y="2174"/>
                  </a:lnTo>
                  <a:lnTo>
                    <a:pt x="0" y="2123"/>
                  </a:lnTo>
                  <a:lnTo>
                    <a:pt x="31" y="2092"/>
                  </a:lnTo>
                  <a:lnTo>
                    <a:pt x="48" y="2142"/>
                  </a:lnTo>
                  <a:lnTo>
                    <a:pt x="72" y="2197"/>
                  </a:lnTo>
                  <a:lnTo>
                    <a:pt x="102" y="2253"/>
                  </a:lnTo>
                  <a:lnTo>
                    <a:pt x="137" y="2309"/>
                  </a:lnTo>
                  <a:lnTo>
                    <a:pt x="178" y="2358"/>
                  </a:lnTo>
                  <a:lnTo>
                    <a:pt x="228" y="2402"/>
                  </a:lnTo>
                  <a:lnTo>
                    <a:pt x="286" y="2434"/>
                  </a:lnTo>
                  <a:lnTo>
                    <a:pt x="353" y="2456"/>
                  </a:lnTo>
                  <a:lnTo>
                    <a:pt x="404" y="2444"/>
                  </a:lnTo>
                  <a:lnTo>
                    <a:pt x="455" y="2439"/>
                  </a:lnTo>
                  <a:lnTo>
                    <a:pt x="503" y="2432"/>
                  </a:lnTo>
                  <a:lnTo>
                    <a:pt x="549" y="2426"/>
                  </a:lnTo>
                  <a:lnTo>
                    <a:pt x="593" y="2413"/>
                  </a:lnTo>
                  <a:lnTo>
                    <a:pt x="635" y="2398"/>
                  </a:lnTo>
                  <a:lnTo>
                    <a:pt x="676" y="2374"/>
                  </a:lnTo>
                  <a:lnTo>
                    <a:pt x="716" y="2342"/>
                  </a:lnTo>
                  <a:lnTo>
                    <a:pt x="806" y="2192"/>
                  </a:lnTo>
                  <a:lnTo>
                    <a:pt x="846" y="2036"/>
                  </a:lnTo>
                  <a:lnTo>
                    <a:pt x="846" y="1876"/>
                  </a:lnTo>
                  <a:lnTo>
                    <a:pt x="820" y="1711"/>
                  </a:lnTo>
                  <a:lnTo>
                    <a:pt x="778" y="1543"/>
                  </a:lnTo>
                  <a:lnTo>
                    <a:pt x="735" y="1376"/>
                  </a:lnTo>
                  <a:lnTo>
                    <a:pt x="700" y="1207"/>
                  </a:lnTo>
                  <a:lnTo>
                    <a:pt x="685" y="1043"/>
                  </a:lnTo>
                  <a:lnTo>
                    <a:pt x="694" y="922"/>
                  </a:lnTo>
                  <a:lnTo>
                    <a:pt x="708" y="804"/>
                  </a:lnTo>
                  <a:lnTo>
                    <a:pt x="726" y="686"/>
                  </a:lnTo>
                  <a:lnTo>
                    <a:pt x="752" y="570"/>
                  </a:lnTo>
                  <a:lnTo>
                    <a:pt x="780" y="455"/>
                  </a:lnTo>
                  <a:lnTo>
                    <a:pt x="815" y="344"/>
                  </a:lnTo>
                  <a:lnTo>
                    <a:pt x="856" y="234"/>
                  </a:lnTo>
                  <a:lnTo>
                    <a:pt x="903" y="130"/>
                  </a:lnTo>
                  <a:lnTo>
                    <a:pt x="954" y="100"/>
                  </a:lnTo>
                  <a:lnTo>
                    <a:pt x="1010" y="71"/>
                  </a:lnTo>
                  <a:lnTo>
                    <a:pt x="1068" y="42"/>
                  </a:lnTo>
                  <a:lnTo>
                    <a:pt x="1130" y="20"/>
                  </a:lnTo>
                  <a:lnTo>
                    <a:pt x="1190" y="4"/>
                  </a:lnTo>
                  <a:lnTo>
                    <a:pt x="1254" y="0"/>
                  </a:lnTo>
                  <a:lnTo>
                    <a:pt x="1317" y="10"/>
                  </a:lnTo>
                  <a:lnTo>
                    <a:pt x="1380" y="37"/>
                  </a:lnTo>
                  <a:lnTo>
                    <a:pt x="1417" y="58"/>
                  </a:lnTo>
                  <a:lnTo>
                    <a:pt x="1446" y="86"/>
                  </a:lnTo>
                  <a:lnTo>
                    <a:pt x="1469" y="117"/>
                  </a:lnTo>
                  <a:lnTo>
                    <a:pt x="1487" y="154"/>
                  </a:lnTo>
                  <a:lnTo>
                    <a:pt x="1503" y="189"/>
                  </a:lnTo>
                  <a:lnTo>
                    <a:pt x="1518" y="227"/>
                  </a:lnTo>
                  <a:lnTo>
                    <a:pt x="1535" y="262"/>
                  </a:lnTo>
                  <a:lnTo>
                    <a:pt x="1558" y="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87"/>
            <p:cNvSpPr>
              <a:spLocks noChangeAspect="1"/>
            </p:cNvSpPr>
            <p:nvPr/>
          </p:nvSpPr>
          <p:spPr bwMode="auto">
            <a:xfrm>
              <a:off x="2391" y="1246"/>
              <a:ext cx="274" cy="385"/>
            </a:xfrm>
            <a:custGeom>
              <a:avLst/>
              <a:gdLst/>
              <a:ahLst/>
              <a:cxnLst>
                <a:cxn ang="0">
                  <a:pos x="750" y="540"/>
                </a:cxn>
                <a:cxn ang="0">
                  <a:pos x="740" y="649"/>
                </a:cxn>
                <a:cxn ang="0">
                  <a:pos x="726" y="761"/>
                </a:cxn>
                <a:cxn ang="0">
                  <a:pos x="703" y="870"/>
                </a:cxn>
                <a:cxn ang="0">
                  <a:pos x="672" y="977"/>
                </a:cxn>
                <a:cxn ang="0">
                  <a:pos x="627" y="1074"/>
                </a:cxn>
                <a:cxn ang="0">
                  <a:pos x="567" y="1163"/>
                </a:cxn>
                <a:cxn ang="0">
                  <a:pos x="487" y="1237"/>
                </a:cxn>
                <a:cxn ang="0">
                  <a:pos x="387" y="1298"/>
                </a:cxn>
                <a:cxn ang="0">
                  <a:pos x="347" y="1299"/>
                </a:cxn>
                <a:cxn ang="0">
                  <a:pos x="311" y="1299"/>
                </a:cxn>
                <a:cxn ang="0">
                  <a:pos x="277" y="1296"/>
                </a:cxn>
                <a:cxn ang="0">
                  <a:pos x="245" y="1292"/>
                </a:cxn>
                <a:cxn ang="0">
                  <a:pos x="212" y="1281"/>
                </a:cxn>
                <a:cxn ang="0">
                  <a:pos x="183" y="1267"/>
                </a:cxn>
                <a:cxn ang="0">
                  <a:pos x="153" y="1249"/>
                </a:cxn>
                <a:cxn ang="0">
                  <a:pos x="126" y="1225"/>
                </a:cxn>
                <a:cxn ang="0">
                  <a:pos x="56" y="1112"/>
                </a:cxn>
                <a:cxn ang="0">
                  <a:pos x="17" y="991"/>
                </a:cxn>
                <a:cxn ang="0">
                  <a:pos x="0" y="861"/>
                </a:cxn>
                <a:cxn ang="0">
                  <a:pos x="5" y="730"/>
                </a:cxn>
                <a:cxn ang="0">
                  <a:pos x="24" y="595"/>
                </a:cxn>
                <a:cxn ang="0">
                  <a:pos x="55" y="466"/>
                </a:cxn>
                <a:cxn ang="0">
                  <a:pos x="90" y="342"/>
                </a:cxn>
                <a:cxn ang="0">
                  <a:pos x="126" y="228"/>
                </a:cxn>
                <a:cxn ang="0">
                  <a:pos x="131" y="249"/>
                </a:cxn>
                <a:cxn ang="0">
                  <a:pos x="139" y="270"/>
                </a:cxn>
                <a:cxn ang="0">
                  <a:pos x="149" y="290"/>
                </a:cxn>
                <a:cxn ang="0">
                  <a:pos x="163" y="308"/>
                </a:cxn>
                <a:cxn ang="0">
                  <a:pos x="176" y="325"/>
                </a:cxn>
                <a:cxn ang="0">
                  <a:pos x="193" y="342"/>
                </a:cxn>
                <a:cxn ang="0">
                  <a:pos x="209" y="357"/>
                </a:cxn>
                <a:cxn ang="0">
                  <a:pos x="231" y="374"/>
                </a:cxn>
                <a:cxn ang="0">
                  <a:pos x="253" y="377"/>
                </a:cxn>
                <a:cxn ang="0">
                  <a:pos x="278" y="383"/>
                </a:cxn>
                <a:cxn ang="0">
                  <a:pos x="302" y="385"/>
                </a:cxn>
                <a:cxn ang="0">
                  <a:pos x="326" y="388"/>
                </a:cxn>
                <a:cxn ang="0">
                  <a:pos x="347" y="385"/>
                </a:cxn>
                <a:cxn ang="0">
                  <a:pos x="370" y="378"/>
                </a:cxn>
                <a:cxn ang="0">
                  <a:pos x="388" y="364"/>
                </a:cxn>
                <a:cxn ang="0">
                  <a:pos x="406" y="342"/>
                </a:cxn>
                <a:cxn ang="0">
                  <a:pos x="433" y="312"/>
                </a:cxn>
                <a:cxn ang="0">
                  <a:pos x="460" y="281"/>
                </a:cxn>
                <a:cxn ang="0">
                  <a:pos x="484" y="248"/>
                </a:cxn>
                <a:cxn ang="0">
                  <a:pos x="506" y="212"/>
                </a:cxn>
                <a:cxn ang="0">
                  <a:pos x="522" y="173"/>
                </a:cxn>
                <a:cxn ang="0">
                  <a:pos x="530" y="133"/>
                </a:cxn>
                <a:cxn ang="0">
                  <a:pos x="530" y="93"/>
                </a:cxn>
                <a:cxn ang="0">
                  <a:pos x="522" y="52"/>
                </a:cxn>
                <a:cxn ang="0">
                  <a:pos x="480" y="0"/>
                </a:cxn>
                <a:cxn ang="0">
                  <a:pos x="567" y="25"/>
                </a:cxn>
                <a:cxn ang="0">
                  <a:pos x="629" y="73"/>
                </a:cxn>
                <a:cxn ang="0">
                  <a:pos x="671" y="135"/>
                </a:cxn>
                <a:cxn ang="0">
                  <a:pos x="699" y="211"/>
                </a:cxn>
                <a:cxn ang="0">
                  <a:pos x="714" y="291"/>
                </a:cxn>
                <a:cxn ang="0">
                  <a:pos x="727" y="377"/>
                </a:cxn>
                <a:cxn ang="0">
                  <a:pos x="736" y="460"/>
                </a:cxn>
                <a:cxn ang="0">
                  <a:pos x="750" y="540"/>
                </a:cxn>
              </a:cxnLst>
              <a:rect l="0" t="0" r="r" b="b"/>
              <a:pathLst>
                <a:path w="750" h="1299">
                  <a:moveTo>
                    <a:pt x="750" y="540"/>
                  </a:moveTo>
                  <a:lnTo>
                    <a:pt x="740" y="649"/>
                  </a:lnTo>
                  <a:lnTo>
                    <a:pt x="726" y="761"/>
                  </a:lnTo>
                  <a:lnTo>
                    <a:pt x="703" y="870"/>
                  </a:lnTo>
                  <a:lnTo>
                    <a:pt x="672" y="977"/>
                  </a:lnTo>
                  <a:lnTo>
                    <a:pt x="627" y="1074"/>
                  </a:lnTo>
                  <a:lnTo>
                    <a:pt x="567" y="1163"/>
                  </a:lnTo>
                  <a:lnTo>
                    <a:pt x="487" y="1237"/>
                  </a:lnTo>
                  <a:lnTo>
                    <a:pt x="387" y="1298"/>
                  </a:lnTo>
                  <a:lnTo>
                    <a:pt x="347" y="1299"/>
                  </a:lnTo>
                  <a:lnTo>
                    <a:pt x="311" y="1299"/>
                  </a:lnTo>
                  <a:lnTo>
                    <a:pt x="277" y="1296"/>
                  </a:lnTo>
                  <a:lnTo>
                    <a:pt x="245" y="1292"/>
                  </a:lnTo>
                  <a:lnTo>
                    <a:pt x="212" y="1281"/>
                  </a:lnTo>
                  <a:lnTo>
                    <a:pt x="183" y="1267"/>
                  </a:lnTo>
                  <a:lnTo>
                    <a:pt x="153" y="1249"/>
                  </a:lnTo>
                  <a:lnTo>
                    <a:pt x="126" y="1225"/>
                  </a:lnTo>
                  <a:lnTo>
                    <a:pt x="56" y="1112"/>
                  </a:lnTo>
                  <a:lnTo>
                    <a:pt x="17" y="991"/>
                  </a:lnTo>
                  <a:lnTo>
                    <a:pt x="0" y="861"/>
                  </a:lnTo>
                  <a:lnTo>
                    <a:pt x="5" y="730"/>
                  </a:lnTo>
                  <a:lnTo>
                    <a:pt x="24" y="595"/>
                  </a:lnTo>
                  <a:lnTo>
                    <a:pt x="55" y="466"/>
                  </a:lnTo>
                  <a:lnTo>
                    <a:pt x="90" y="342"/>
                  </a:lnTo>
                  <a:lnTo>
                    <a:pt x="126" y="228"/>
                  </a:lnTo>
                  <a:lnTo>
                    <a:pt x="131" y="249"/>
                  </a:lnTo>
                  <a:lnTo>
                    <a:pt x="139" y="270"/>
                  </a:lnTo>
                  <a:lnTo>
                    <a:pt x="149" y="290"/>
                  </a:lnTo>
                  <a:lnTo>
                    <a:pt x="163" y="308"/>
                  </a:lnTo>
                  <a:lnTo>
                    <a:pt x="176" y="325"/>
                  </a:lnTo>
                  <a:lnTo>
                    <a:pt x="193" y="342"/>
                  </a:lnTo>
                  <a:lnTo>
                    <a:pt x="209" y="357"/>
                  </a:lnTo>
                  <a:lnTo>
                    <a:pt x="231" y="374"/>
                  </a:lnTo>
                  <a:lnTo>
                    <a:pt x="253" y="377"/>
                  </a:lnTo>
                  <a:lnTo>
                    <a:pt x="278" y="383"/>
                  </a:lnTo>
                  <a:lnTo>
                    <a:pt x="302" y="385"/>
                  </a:lnTo>
                  <a:lnTo>
                    <a:pt x="326" y="388"/>
                  </a:lnTo>
                  <a:lnTo>
                    <a:pt x="347" y="385"/>
                  </a:lnTo>
                  <a:lnTo>
                    <a:pt x="370" y="378"/>
                  </a:lnTo>
                  <a:lnTo>
                    <a:pt x="388" y="364"/>
                  </a:lnTo>
                  <a:lnTo>
                    <a:pt x="406" y="342"/>
                  </a:lnTo>
                  <a:lnTo>
                    <a:pt x="433" y="312"/>
                  </a:lnTo>
                  <a:lnTo>
                    <a:pt x="460" y="281"/>
                  </a:lnTo>
                  <a:lnTo>
                    <a:pt x="484" y="248"/>
                  </a:lnTo>
                  <a:lnTo>
                    <a:pt x="506" y="212"/>
                  </a:lnTo>
                  <a:lnTo>
                    <a:pt x="522" y="173"/>
                  </a:lnTo>
                  <a:lnTo>
                    <a:pt x="530" y="133"/>
                  </a:lnTo>
                  <a:lnTo>
                    <a:pt x="530" y="93"/>
                  </a:lnTo>
                  <a:lnTo>
                    <a:pt x="522" y="52"/>
                  </a:lnTo>
                  <a:lnTo>
                    <a:pt x="480" y="0"/>
                  </a:lnTo>
                  <a:lnTo>
                    <a:pt x="567" y="25"/>
                  </a:lnTo>
                  <a:lnTo>
                    <a:pt x="629" y="73"/>
                  </a:lnTo>
                  <a:lnTo>
                    <a:pt x="671" y="135"/>
                  </a:lnTo>
                  <a:lnTo>
                    <a:pt x="699" y="211"/>
                  </a:lnTo>
                  <a:lnTo>
                    <a:pt x="714" y="291"/>
                  </a:lnTo>
                  <a:lnTo>
                    <a:pt x="727" y="377"/>
                  </a:lnTo>
                  <a:lnTo>
                    <a:pt x="736" y="460"/>
                  </a:lnTo>
                  <a:lnTo>
                    <a:pt x="750" y="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88"/>
            <p:cNvSpPr>
              <a:spLocks noChangeAspect="1"/>
            </p:cNvSpPr>
            <p:nvPr/>
          </p:nvSpPr>
          <p:spPr bwMode="auto">
            <a:xfrm>
              <a:off x="2500" y="1255"/>
              <a:ext cx="40" cy="37"/>
            </a:xfrm>
            <a:custGeom>
              <a:avLst/>
              <a:gdLst/>
              <a:ahLst/>
              <a:cxnLst>
                <a:cxn ang="0">
                  <a:pos x="105" y="49"/>
                </a:cxn>
                <a:cxn ang="0">
                  <a:pos x="107" y="56"/>
                </a:cxn>
                <a:cxn ang="0">
                  <a:pos x="107" y="64"/>
                </a:cxn>
                <a:cxn ang="0">
                  <a:pos x="104" y="73"/>
                </a:cxn>
                <a:cxn ang="0">
                  <a:pos x="101" y="81"/>
                </a:cxn>
                <a:cxn ang="0">
                  <a:pos x="96" y="88"/>
                </a:cxn>
                <a:cxn ang="0">
                  <a:pos x="88" y="95"/>
                </a:cxn>
                <a:cxn ang="0">
                  <a:pos x="81" y="98"/>
                </a:cxn>
                <a:cxn ang="0">
                  <a:pos x="74" y="101"/>
                </a:cxn>
                <a:cxn ang="0">
                  <a:pos x="62" y="100"/>
                </a:cxn>
                <a:cxn ang="0">
                  <a:pos x="51" y="100"/>
                </a:cxn>
                <a:cxn ang="0">
                  <a:pos x="39" y="98"/>
                </a:cxn>
                <a:cxn ang="0">
                  <a:pos x="29" y="97"/>
                </a:cxn>
                <a:cxn ang="0">
                  <a:pos x="20" y="91"/>
                </a:cxn>
                <a:cxn ang="0">
                  <a:pos x="13" y="87"/>
                </a:cxn>
                <a:cxn ang="0">
                  <a:pos x="6" y="77"/>
                </a:cxn>
                <a:cxn ang="0">
                  <a:pos x="3" y="69"/>
                </a:cxn>
                <a:cxn ang="0">
                  <a:pos x="0" y="49"/>
                </a:cxn>
                <a:cxn ang="0">
                  <a:pos x="11" y="29"/>
                </a:cxn>
                <a:cxn ang="0">
                  <a:pos x="29" y="14"/>
                </a:cxn>
                <a:cxn ang="0">
                  <a:pos x="53" y="4"/>
                </a:cxn>
                <a:cxn ang="0">
                  <a:pos x="76" y="0"/>
                </a:cxn>
                <a:cxn ang="0">
                  <a:pos x="94" y="4"/>
                </a:cxn>
                <a:cxn ang="0">
                  <a:pos x="104" y="19"/>
                </a:cxn>
                <a:cxn ang="0">
                  <a:pos x="105" y="49"/>
                </a:cxn>
              </a:cxnLst>
              <a:rect l="0" t="0" r="r" b="b"/>
              <a:pathLst>
                <a:path w="107" h="101">
                  <a:moveTo>
                    <a:pt x="105" y="49"/>
                  </a:moveTo>
                  <a:lnTo>
                    <a:pt x="107" y="56"/>
                  </a:lnTo>
                  <a:lnTo>
                    <a:pt x="107" y="64"/>
                  </a:lnTo>
                  <a:lnTo>
                    <a:pt x="104" y="73"/>
                  </a:lnTo>
                  <a:lnTo>
                    <a:pt x="101" y="81"/>
                  </a:lnTo>
                  <a:lnTo>
                    <a:pt x="96" y="88"/>
                  </a:lnTo>
                  <a:lnTo>
                    <a:pt x="88" y="95"/>
                  </a:lnTo>
                  <a:lnTo>
                    <a:pt x="81" y="98"/>
                  </a:lnTo>
                  <a:lnTo>
                    <a:pt x="74" y="101"/>
                  </a:lnTo>
                  <a:lnTo>
                    <a:pt x="62" y="100"/>
                  </a:lnTo>
                  <a:lnTo>
                    <a:pt x="51" y="100"/>
                  </a:lnTo>
                  <a:lnTo>
                    <a:pt x="39" y="98"/>
                  </a:lnTo>
                  <a:lnTo>
                    <a:pt x="29" y="97"/>
                  </a:lnTo>
                  <a:lnTo>
                    <a:pt x="20" y="91"/>
                  </a:lnTo>
                  <a:lnTo>
                    <a:pt x="13" y="87"/>
                  </a:lnTo>
                  <a:lnTo>
                    <a:pt x="6" y="77"/>
                  </a:lnTo>
                  <a:lnTo>
                    <a:pt x="3" y="69"/>
                  </a:lnTo>
                  <a:lnTo>
                    <a:pt x="0" y="49"/>
                  </a:lnTo>
                  <a:lnTo>
                    <a:pt x="11" y="29"/>
                  </a:lnTo>
                  <a:lnTo>
                    <a:pt x="29" y="14"/>
                  </a:lnTo>
                  <a:lnTo>
                    <a:pt x="53" y="4"/>
                  </a:lnTo>
                  <a:lnTo>
                    <a:pt x="76" y="0"/>
                  </a:lnTo>
                  <a:lnTo>
                    <a:pt x="94" y="4"/>
                  </a:lnTo>
                  <a:lnTo>
                    <a:pt x="104" y="19"/>
                  </a:lnTo>
                  <a:lnTo>
                    <a:pt x="105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89"/>
            <p:cNvSpPr>
              <a:spLocks noChangeAspect="1"/>
            </p:cNvSpPr>
            <p:nvPr/>
          </p:nvSpPr>
          <p:spPr bwMode="auto">
            <a:xfrm>
              <a:off x="2787" y="1265"/>
              <a:ext cx="261" cy="403"/>
            </a:xfrm>
            <a:custGeom>
              <a:avLst/>
              <a:gdLst/>
              <a:ahLst/>
              <a:cxnLst>
                <a:cxn ang="0">
                  <a:pos x="713" y="377"/>
                </a:cxn>
                <a:cxn ang="0">
                  <a:pos x="703" y="607"/>
                </a:cxn>
                <a:cxn ang="0">
                  <a:pos x="647" y="828"/>
                </a:cxn>
                <a:cxn ang="0">
                  <a:pos x="564" y="1039"/>
                </a:cxn>
                <a:cxn ang="0">
                  <a:pos x="490" y="1178"/>
                </a:cxn>
                <a:cxn ang="0">
                  <a:pos x="424" y="1226"/>
                </a:cxn>
                <a:cxn ang="0">
                  <a:pos x="344" y="1246"/>
                </a:cxn>
                <a:cxn ang="0">
                  <a:pos x="260" y="1247"/>
                </a:cxn>
                <a:cxn ang="0">
                  <a:pos x="153" y="1201"/>
                </a:cxn>
                <a:cxn ang="0">
                  <a:pos x="67" y="1085"/>
                </a:cxn>
                <a:cxn ang="0">
                  <a:pos x="22" y="949"/>
                </a:cxn>
                <a:cxn ang="0">
                  <a:pos x="2" y="799"/>
                </a:cxn>
                <a:cxn ang="0">
                  <a:pos x="7" y="702"/>
                </a:cxn>
                <a:cxn ang="0">
                  <a:pos x="11" y="657"/>
                </a:cxn>
                <a:cxn ang="0">
                  <a:pos x="7" y="612"/>
                </a:cxn>
                <a:cxn ang="0">
                  <a:pos x="11" y="564"/>
                </a:cxn>
                <a:cxn ang="0">
                  <a:pos x="29" y="511"/>
                </a:cxn>
                <a:cxn ang="0">
                  <a:pos x="42" y="453"/>
                </a:cxn>
                <a:cxn ang="0">
                  <a:pos x="52" y="395"/>
                </a:cxn>
                <a:cxn ang="0">
                  <a:pos x="68" y="338"/>
                </a:cxn>
                <a:cxn ang="0">
                  <a:pos x="75" y="335"/>
                </a:cxn>
                <a:cxn ang="0">
                  <a:pos x="85" y="369"/>
                </a:cxn>
                <a:cxn ang="0">
                  <a:pos x="118" y="393"/>
                </a:cxn>
                <a:cxn ang="0">
                  <a:pos x="157" y="412"/>
                </a:cxn>
                <a:cxn ang="0">
                  <a:pos x="216" y="433"/>
                </a:cxn>
                <a:cxn ang="0">
                  <a:pos x="292" y="418"/>
                </a:cxn>
                <a:cxn ang="0">
                  <a:pos x="361" y="372"/>
                </a:cxn>
                <a:cxn ang="0">
                  <a:pos x="420" y="311"/>
                </a:cxn>
                <a:cxn ang="0">
                  <a:pos x="451" y="256"/>
                </a:cxn>
                <a:cxn ang="0">
                  <a:pos x="464" y="208"/>
                </a:cxn>
                <a:cxn ang="0">
                  <a:pos x="468" y="162"/>
                </a:cxn>
                <a:cxn ang="0">
                  <a:pos x="457" y="115"/>
                </a:cxn>
                <a:cxn ang="0">
                  <a:pos x="431" y="86"/>
                </a:cxn>
                <a:cxn ang="0">
                  <a:pos x="414" y="65"/>
                </a:cxn>
                <a:cxn ang="0">
                  <a:pos x="406" y="38"/>
                </a:cxn>
                <a:cxn ang="0">
                  <a:pos x="398" y="11"/>
                </a:cxn>
                <a:cxn ang="0">
                  <a:pos x="451" y="3"/>
                </a:cxn>
                <a:cxn ang="0">
                  <a:pos x="547" y="43"/>
                </a:cxn>
                <a:cxn ang="0">
                  <a:pos x="618" y="119"/>
                </a:cxn>
                <a:cxn ang="0">
                  <a:pos x="672" y="211"/>
                </a:cxn>
              </a:cxnLst>
              <a:rect l="0" t="0" r="r" b="b"/>
              <a:pathLst>
                <a:path w="714" h="1249">
                  <a:moveTo>
                    <a:pt x="694" y="259"/>
                  </a:moveTo>
                  <a:lnTo>
                    <a:pt x="713" y="377"/>
                  </a:lnTo>
                  <a:lnTo>
                    <a:pt x="714" y="494"/>
                  </a:lnTo>
                  <a:lnTo>
                    <a:pt x="703" y="607"/>
                  </a:lnTo>
                  <a:lnTo>
                    <a:pt x="680" y="719"/>
                  </a:lnTo>
                  <a:lnTo>
                    <a:pt x="647" y="828"/>
                  </a:lnTo>
                  <a:lnTo>
                    <a:pt x="607" y="935"/>
                  </a:lnTo>
                  <a:lnTo>
                    <a:pt x="564" y="1039"/>
                  </a:lnTo>
                  <a:lnTo>
                    <a:pt x="519" y="1142"/>
                  </a:lnTo>
                  <a:lnTo>
                    <a:pt x="490" y="1178"/>
                  </a:lnTo>
                  <a:lnTo>
                    <a:pt x="459" y="1206"/>
                  </a:lnTo>
                  <a:lnTo>
                    <a:pt x="424" y="1226"/>
                  </a:lnTo>
                  <a:lnTo>
                    <a:pt x="386" y="1240"/>
                  </a:lnTo>
                  <a:lnTo>
                    <a:pt x="344" y="1246"/>
                  </a:lnTo>
                  <a:lnTo>
                    <a:pt x="302" y="1249"/>
                  </a:lnTo>
                  <a:lnTo>
                    <a:pt x="260" y="1247"/>
                  </a:lnTo>
                  <a:lnTo>
                    <a:pt x="218" y="1246"/>
                  </a:lnTo>
                  <a:lnTo>
                    <a:pt x="153" y="1201"/>
                  </a:lnTo>
                  <a:lnTo>
                    <a:pt x="105" y="1147"/>
                  </a:lnTo>
                  <a:lnTo>
                    <a:pt x="67" y="1085"/>
                  </a:lnTo>
                  <a:lnTo>
                    <a:pt x="42" y="1021"/>
                  </a:lnTo>
                  <a:lnTo>
                    <a:pt x="22" y="949"/>
                  </a:lnTo>
                  <a:lnTo>
                    <a:pt x="11" y="876"/>
                  </a:lnTo>
                  <a:lnTo>
                    <a:pt x="2" y="799"/>
                  </a:lnTo>
                  <a:lnTo>
                    <a:pt x="0" y="726"/>
                  </a:lnTo>
                  <a:lnTo>
                    <a:pt x="7" y="702"/>
                  </a:lnTo>
                  <a:lnTo>
                    <a:pt x="11" y="680"/>
                  </a:lnTo>
                  <a:lnTo>
                    <a:pt x="11" y="657"/>
                  </a:lnTo>
                  <a:lnTo>
                    <a:pt x="9" y="636"/>
                  </a:lnTo>
                  <a:lnTo>
                    <a:pt x="7" y="612"/>
                  </a:lnTo>
                  <a:lnTo>
                    <a:pt x="7" y="590"/>
                  </a:lnTo>
                  <a:lnTo>
                    <a:pt x="11" y="564"/>
                  </a:lnTo>
                  <a:lnTo>
                    <a:pt x="21" y="539"/>
                  </a:lnTo>
                  <a:lnTo>
                    <a:pt x="29" y="511"/>
                  </a:lnTo>
                  <a:lnTo>
                    <a:pt x="36" y="483"/>
                  </a:lnTo>
                  <a:lnTo>
                    <a:pt x="42" y="453"/>
                  </a:lnTo>
                  <a:lnTo>
                    <a:pt x="47" y="425"/>
                  </a:lnTo>
                  <a:lnTo>
                    <a:pt x="52" y="395"/>
                  </a:lnTo>
                  <a:lnTo>
                    <a:pt x="59" y="366"/>
                  </a:lnTo>
                  <a:lnTo>
                    <a:pt x="68" y="338"/>
                  </a:lnTo>
                  <a:lnTo>
                    <a:pt x="83" y="311"/>
                  </a:lnTo>
                  <a:lnTo>
                    <a:pt x="75" y="335"/>
                  </a:lnTo>
                  <a:lnTo>
                    <a:pt x="77" y="355"/>
                  </a:lnTo>
                  <a:lnTo>
                    <a:pt x="85" y="369"/>
                  </a:lnTo>
                  <a:lnTo>
                    <a:pt x="101" y="383"/>
                  </a:lnTo>
                  <a:lnTo>
                    <a:pt x="118" y="393"/>
                  </a:lnTo>
                  <a:lnTo>
                    <a:pt x="137" y="404"/>
                  </a:lnTo>
                  <a:lnTo>
                    <a:pt x="157" y="412"/>
                  </a:lnTo>
                  <a:lnTo>
                    <a:pt x="175" y="425"/>
                  </a:lnTo>
                  <a:lnTo>
                    <a:pt x="216" y="433"/>
                  </a:lnTo>
                  <a:lnTo>
                    <a:pt x="256" y="431"/>
                  </a:lnTo>
                  <a:lnTo>
                    <a:pt x="292" y="418"/>
                  </a:lnTo>
                  <a:lnTo>
                    <a:pt x="329" y="398"/>
                  </a:lnTo>
                  <a:lnTo>
                    <a:pt x="361" y="372"/>
                  </a:lnTo>
                  <a:lnTo>
                    <a:pt x="392" y="342"/>
                  </a:lnTo>
                  <a:lnTo>
                    <a:pt x="420" y="311"/>
                  </a:lnTo>
                  <a:lnTo>
                    <a:pt x="445" y="280"/>
                  </a:lnTo>
                  <a:lnTo>
                    <a:pt x="451" y="256"/>
                  </a:lnTo>
                  <a:lnTo>
                    <a:pt x="458" y="232"/>
                  </a:lnTo>
                  <a:lnTo>
                    <a:pt x="464" y="208"/>
                  </a:lnTo>
                  <a:lnTo>
                    <a:pt x="468" y="186"/>
                  </a:lnTo>
                  <a:lnTo>
                    <a:pt x="468" y="162"/>
                  </a:lnTo>
                  <a:lnTo>
                    <a:pt x="465" y="139"/>
                  </a:lnTo>
                  <a:lnTo>
                    <a:pt x="457" y="115"/>
                  </a:lnTo>
                  <a:lnTo>
                    <a:pt x="445" y="93"/>
                  </a:lnTo>
                  <a:lnTo>
                    <a:pt x="431" y="86"/>
                  </a:lnTo>
                  <a:lnTo>
                    <a:pt x="422" y="77"/>
                  </a:lnTo>
                  <a:lnTo>
                    <a:pt x="414" y="65"/>
                  </a:lnTo>
                  <a:lnTo>
                    <a:pt x="410" y="53"/>
                  </a:lnTo>
                  <a:lnTo>
                    <a:pt x="406" y="38"/>
                  </a:lnTo>
                  <a:lnTo>
                    <a:pt x="403" y="25"/>
                  </a:lnTo>
                  <a:lnTo>
                    <a:pt x="398" y="11"/>
                  </a:lnTo>
                  <a:lnTo>
                    <a:pt x="393" y="0"/>
                  </a:lnTo>
                  <a:lnTo>
                    <a:pt x="451" y="3"/>
                  </a:lnTo>
                  <a:lnTo>
                    <a:pt x="502" y="18"/>
                  </a:lnTo>
                  <a:lnTo>
                    <a:pt x="547" y="43"/>
                  </a:lnTo>
                  <a:lnTo>
                    <a:pt x="586" y="79"/>
                  </a:lnTo>
                  <a:lnTo>
                    <a:pt x="618" y="119"/>
                  </a:lnTo>
                  <a:lnTo>
                    <a:pt x="648" y="165"/>
                  </a:lnTo>
                  <a:lnTo>
                    <a:pt x="672" y="211"/>
                  </a:lnTo>
                  <a:lnTo>
                    <a:pt x="694" y="2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90"/>
            <p:cNvSpPr>
              <a:spLocks noChangeAspect="1"/>
            </p:cNvSpPr>
            <p:nvPr/>
          </p:nvSpPr>
          <p:spPr bwMode="auto">
            <a:xfrm>
              <a:off x="2874" y="1306"/>
              <a:ext cx="37" cy="39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97" y="13"/>
                </a:cxn>
                <a:cxn ang="0">
                  <a:pos x="100" y="26"/>
                </a:cxn>
                <a:cxn ang="0">
                  <a:pos x="98" y="40"/>
                </a:cxn>
                <a:cxn ang="0">
                  <a:pos x="95" y="54"/>
                </a:cxn>
                <a:cxn ang="0">
                  <a:pos x="88" y="67"/>
                </a:cxn>
                <a:cxn ang="0">
                  <a:pos x="81" y="81"/>
                </a:cxn>
                <a:cxn ang="0">
                  <a:pos x="71" y="93"/>
                </a:cxn>
                <a:cxn ang="0">
                  <a:pos x="62" y="106"/>
                </a:cxn>
                <a:cxn ang="0">
                  <a:pos x="47" y="103"/>
                </a:cxn>
                <a:cxn ang="0">
                  <a:pos x="35" y="100"/>
                </a:cxn>
                <a:cxn ang="0">
                  <a:pos x="22" y="93"/>
                </a:cxn>
                <a:cxn ang="0">
                  <a:pos x="12" y="86"/>
                </a:cxn>
                <a:cxn ang="0">
                  <a:pos x="2" y="76"/>
                </a:cxn>
                <a:cxn ang="0">
                  <a:pos x="0" y="67"/>
                </a:cxn>
                <a:cxn ang="0">
                  <a:pos x="0" y="55"/>
                </a:cxn>
                <a:cxn ang="0">
                  <a:pos x="9" y="44"/>
                </a:cxn>
                <a:cxn ang="0">
                  <a:pos x="11" y="26"/>
                </a:cxn>
                <a:cxn ang="0">
                  <a:pos x="18" y="15"/>
                </a:cxn>
                <a:cxn ang="0">
                  <a:pos x="26" y="6"/>
                </a:cxn>
                <a:cxn ang="0">
                  <a:pos x="39" y="3"/>
                </a:cxn>
                <a:cxn ang="0">
                  <a:pos x="52" y="0"/>
                </a:cxn>
                <a:cxn ang="0">
                  <a:pos x="66" y="0"/>
                </a:cxn>
                <a:cxn ang="0">
                  <a:pos x="78" y="0"/>
                </a:cxn>
                <a:cxn ang="0">
                  <a:pos x="92" y="2"/>
                </a:cxn>
              </a:cxnLst>
              <a:rect l="0" t="0" r="r" b="b"/>
              <a:pathLst>
                <a:path w="100" h="106">
                  <a:moveTo>
                    <a:pt x="92" y="2"/>
                  </a:moveTo>
                  <a:lnTo>
                    <a:pt x="97" y="13"/>
                  </a:lnTo>
                  <a:lnTo>
                    <a:pt x="100" y="26"/>
                  </a:lnTo>
                  <a:lnTo>
                    <a:pt x="98" y="40"/>
                  </a:lnTo>
                  <a:lnTo>
                    <a:pt x="95" y="54"/>
                  </a:lnTo>
                  <a:lnTo>
                    <a:pt x="88" y="67"/>
                  </a:lnTo>
                  <a:lnTo>
                    <a:pt x="81" y="81"/>
                  </a:lnTo>
                  <a:lnTo>
                    <a:pt x="71" y="93"/>
                  </a:lnTo>
                  <a:lnTo>
                    <a:pt x="62" y="106"/>
                  </a:lnTo>
                  <a:lnTo>
                    <a:pt x="47" y="103"/>
                  </a:lnTo>
                  <a:lnTo>
                    <a:pt x="35" y="100"/>
                  </a:lnTo>
                  <a:lnTo>
                    <a:pt x="22" y="93"/>
                  </a:lnTo>
                  <a:lnTo>
                    <a:pt x="12" y="86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11" y="26"/>
                  </a:lnTo>
                  <a:lnTo>
                    <a:pt x="18" y="15"/>
                  </a:lnTo>
                  <a:lnTo>
                    <a:pt x="26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Rectangle 91"/>
            <p:cNvSpPr>
              <a:spLocks noChangeAspect="1" noChangeArrowheads="1"/>
            </p:cNvSpPr>
            <p:nvPr/>
          </p:nvSpPr>
          <p:spPr bwMode="auto">
            <a:xfrm>
              <a:off x="3242" y="1417"/>
              <a:ext cx="4" cy="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62" name="Rectangle 92"/>
            <p:cNvSpPr>
              <a:spLocks noChangeAspect="1" noChangeArrowheads="1"/>
            </p:cNvSpPr>
            <p:nvPr/>
          </p:nvSpPr>
          <p:spPr bwMode="auto">
            <a:xfrm>
              <a:off x="3204" y="1550"/>
              <a:ext cx="8" cy="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>
          <p:nvSpPr>
            <p:cNvPr id="174" name="Freeform 93"/>
            <p:cNvSpPr>
              <a:spLocks noChangeAspect="1"/>
            </p:cNvSpPr>
            <p:nvPr/>
          </p:nvSpPr>
          <p:spPr bwMode="auto">
            <a:xfrm>
              <a:off x="1832" y="1847"/>
              <a:ext cx="209" cy="341"/>
            </a:xfrm>
            <a:custGeom>
              <a:avLst/>
              <a:gdLst/>
              <a:ahLst/>
              <a:cxnLst>
                <a:cxn ang="0">
                  <a:pos x="480" y="177"/>
                </a:cxn>
                <a:cxn ang="0">
                  <a:pos x="519" y="262"/>
                </a:cxn>
                <a:cxn ang="0">
                  <a:pos x="542" y="350"/>
                </a:cxn>
                <a:cxn ang="0">
                  <a:pos x="550" y="438"/>
                </a:cxn>
                <a:cxn ang="0">
                  <a:pos x="553" y="528"/>
                </a:cxn>
                <a:cxn ang="0">
                  <a:pos x="550" y="618"/>
                </a:cxn>
                <a:cxn ang="0">
                  <a:pos x="550" y="712"/>
                </a:cxn>
                <a:cxn ang="0">
                  <a:pos x="556" y="807"/>
                </a:cxn>
                <a:cxn ang="0">
                  <a:pos x="573" y="904"/>
                </a:cxn>
                <a:cxn ang="0">
                  <a:pos x="547" y="919"/>
                </a:cxn>
                <a:cxn ang="0">
                  <a:pos x="522" y="929"/>
                </a:cxn>
                <a:cxn ang="0">
                  <a:pos x="495" y="932"/>
                </a:cxn>
                <a:cxn ang="0">
                  <a:pos x="469" y="932"/>
                </a:cxn>
                <a:cxn ang="0">
                  <a:pos x="440" y="925"/>
                </a:cxn>
                <a:cxn ang="0">
                  <a:pos x="415" y="914"/>
                </a:cxn>
                <a:cxn ang="0">
                  <a:pos x="388" y="900"/>
                </a:cxn>
                <a:cxn ang="0">
                  <a:pos x="366" y="883"/>
                </a:cxn>
                <a:cxn ang="0">
                  <a:pos x="284" y="809"/>
                </a:cxn>
                <a:cxn ang="0">
                  <a:pos x="208" y="735"/>
                </a:cxn>
                <a:cxn ang="0">
                  <a:pos x="139" y="655"/>
                </a:cxn>
                <a:cxn ang="0">
                  <a:pos x="83" y="571"/>
                </a:cxn>
                <a:cxn ang="0">
                  <a:pos x="38" y="481"/>
                </a:cxn>
                <a:cxn ang="0">
                  <a:pos x="10" y="387"/>
                </a:cxn>
                <a:cxn ang="0">
                  <a:pos x="0" y="286"/>
                </a:cxn>
                <a:cxn ang="0">
                  <a:pos x="13" y="177"/>
                </a:cxn>
                <a:cxn ang="0">
                  <a:pos x="27" y="143"/>
                </a:cxn>
                <a:cxn ang="0">
                  <a:pos x="48" y="114"/>
                </a:cxn>
                <a:cxn ang="0">
                  <a:pos x="72" y="89"/>
                </a:cxn>
                <a:cxn ang="0">
                  <a:pos x="101" y="69"/>
                </a:cxn>
                <a:cxn ang="0">
                  <a:pos x="132" y="48"/>
                </a:cxn>
                <a:cxn ang="0">
                  <a:pos x="165" y="31"/>
                </a:cxn>
                <a:cxn ang="0">
                  <a:pos x="197" y="14"/>
                </a:cxn>
                <a:cxn ang="0">
                  <a:pos x="231" y="0"/>
                </a:cxn>
                <a:cxn ang="0">
                  <a:pos x="272" y="3"/>
                </a:cxn>
                <a:cxn ang="0">
                  <a:pos x="311" y="13"/>
                </a:cxn>
                <a:cxn ang="0">
                  <a:pos x="348" y="29"/>
                </a:cxn>
                <a:cxn ang="0">
                  <a:pos x="381" y="52"/>
                </a:cxn>
                <a:cxn ang="0">
                  <a:pos x="411" y="77"/>
                </a:cxn>
                <a:cxn ang="0">
                  <a:pos x="439" y="108"/>
                </a:cxn>
                <a:cxn ang="0">
                  <a:pos x="460" y="141"/>
                </a:cxn>
                <a:cxn ang="0">
                  <a:pos x="480" y="177"/>
                </a:cxn>
              </a:cxnLst>
              <a:rect l="0" t="0" r="r" b="b"/>
              <a:pathLst>
                <a:path w="573" h="932">
                  <a:moveTo>
                    <a:pt x="480" y="177"/>
                  </a:moveTo>
                  <a:lnTo>
                    <a:pt x="519" y="262"/>
                  </a:lnTo>
                  <a:lnTo>
                    <a:pt x="542" y="350"/>
                  </a:lnTo>
                  <a:lnTo>
                    <a:pt x="550" y="438"/>
                  </a:lnTo>
                  <a:lnTo>
                    <a:pt x="553" y="528"/>
                  </a:lnTo>
                  <a:lnTo>
                    <a:pt x="550" y="618"/>
                  </a:lnTo>
                  <a:lnTo>
                    <a:pt x="550" y="712"/>
                  </a:lnTo>
                  <a:lnTo>
                    <a:pt x="556" y="807"/>
                  </a:lnTo>
                  <a:lnTo>
                    <a:pt x="573" y="904"/>
                  </a:lnTo>
                  <a:lnTo>
                    <a:pt x="547" y="919"/>
                  </a:lnTo>
                  <a:lnTo>
                    <a:pt x="522" y="929"/>
                  </a:lnTo>
                  <a:lnTo>
                    <a:pt x="495" y="932"/>
                  </a:lnTo>
                  <a:lnTo>
                    <a:pt x="469" y="932"/>
                  </a:lnTo>
                  <a:lnTo>
                    <a:pt x="440" y="925"/>
                  </a:lnTo>
                  <a:lnTo>
                    <a:pt x="415" y="914"/>
                  </a:lnTo>
                  <a:lnTo>
                    <a:pt x="388" y="900"/>
                  </a:lnTo>
                  <a:lnTo>
                    <a:pt x="366" y="883"/>
                  </a:lnTo>
                  <a:lnTo>
                    <a:pt x="284" y="809"/>
                  </a:lnTo>
                  <a:lnTo>
                    <a:pt x="208" y="735"/>
                  </a:lnTo>
                  <a:lnTo>
                    <a:pt x="139" y="655"/>
                  </a:lnTo>
                  <a:lnTo>
                    <a:pt x="83" y="571"/>
                  </a:lnTo>
                  <a:lnTo>
                    <a:pt x="38" y="481"/>
                  </a:lnTo>
                  <a:lnTo>
                    <a:pt x="10" y="387"/>
                  </a:lnTo>
                  <a:lnTo>
                    <a:pt x="0" y="286"/>
                  </a:lnTo>
                  <a:lnTo>
                    <a:pt x="13" y="177"/>
                  </a:lnTo>
                  <a:lnTo>
                    <a:pt x="27" y="143"/>
                  </a:lnTo>
                  <a:lnTo>
                    <a:pt x="48" y="114"/>
                  </a:lnTo>
                  <a:lnTo>
                    <a:pt x="72" y="89"/>
                  </a:lnTo>
                  <a:lnTo>
                    <a:pt x="101" y="69"/>
                  </a:lnTo>
                  <a:lnTo>
                    <a:pt x="132" y="48"/>
                  </a:lnTo>
                  <a:lnTo>
                    <a:pt x="165" y="31"/>
                  </a:lnTo>
                  <a:lnTo>
                    <a:pt x="197" y="14"/>
                  </a:lnTo>
                  <a:lnTo>
                    <a:pt x="231" y="0"/>
                  </a:lnTo>
                  <a:lnTo>
                    <a:pt x="272" y="3"/>
                  </a:lnTo>
                  <a:lnTo>
                    <a:pt x="311" y="13"/>
                  </a:lnTo>
                  <a:lnTo>
                    <a:pt x="348" y="29"/>
                  </a:lnTo>
                  <a:lnTo>
                    <a:pt x="381" y="52"/>
                  </a:lnTo>
                  <a:lnTo>
                    <a:pt x="411" y="77"/>
                  </a:lnTo>
                  <a:lnTo>
                    <a:pt x="439" y="108"/>
                  </a:lnTo>
                  <a:lnTo>
                    <a:pt x="460" y="141"/>
                  </a:lnTo>
                  <a:lnTo>
                    <a:pt x="480" y="17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94"/>
            <p:cNvSpPr>
              <a:spLocks noChangeAspect="1"/>
            </p:cNvSpPr>
            <p:nvPr/>
          </p:nvSpPr>
          <p:spPr bwMode="auto">
            <a:xfrm>
              <a:off x="3113" y="1916"/>
              <a:ext cx="182" cy="215"/>
            </a:xfrm>
            <a:custGeom>
              <a:avLst/>
              <a:gdLst/>
              <a:ahLst/>
              <a:cxnLst>
                <a:cxn ang="0">
                  <a:pos x="498" y="112"/>
                </a:cxn>
                <a:cxn ang="0">
                  <a:pos x="498" y="164"/>
                </a:cxn>
                <a:cxn ang="0">
                  <a:pos x="436" y="167"/>
                </a:cxn>
                <a:cxn ang="0">
                  <a:pos x="379" y="184"/>
                </a:cxn>
                <a:cxn ang="0">
                  <a:pos x="322" y="212"/>
                </a:cxn>
                <a:cxn ang="0">
                  <a:pos x="272" y="249"/>
                </a:cxn>
                <a:cxn ang="0">
                  <a:pos x="221" y="290"/>
                </a:cxn>
                <a:cxn ang="0">
                  <a:pos x="176" y="337"/>
                </a:cxn>
                <a:cxn ang="0">
                  <a:pos x="133" y="385"/>
                </a:cxn>
                <a:cxn ang="0">
                  <a:pos x="93" y="435"/>
                </a:cxn>
                <a:cxn ang="0">
                  <a:pos x="78" y="453"/>
                </a:cxn>
                <a:cxn ang="0">
                  <a:pos x="68" y="474"/>
                </a:cxn>
                <a:cxn ang="0">
                  <a:pos x="58" y="495"/>
                </a:cxn>
                <a:cxn ang="0">
                  <a:pos x="51" y="516"/>
                </a:cxn>
                <a:cxn ang="0">
                  <a:pos x="40" y="535"/>
                </a:cxn>
                <a:cxn ang="0">
                  <a:pos x="30" y="554"/>
                </a:cxn>
                <a:cxn ang="0">
                  <a:pos x="16" y="571"/>
                </a:cxn>
                <a:cxn ang="0">
                  <a:pos x="0" y="589"/>
                </a:cxn>
                <a:cxn ang="0">
                  <a:pos x="93" y="237"/>
                </a:cxn>
                <a:cxn ang="0">
                  <a:pos x="133" y="192"/>
                </a:cxn>
                <a:cxn ang="0">
                  <a:pos x="182" y="138"/>
                </a:cxn>
                <a:cxn ang="0">
                  <a:pos x="237" y="81"/>
                </a:cxn>
                <a:cxn ang="0">
                  <a:pos x="296" y="33"/>
                </a:cxn>
                <a:cxn ang="0">
                  <a:pos x="352" y="2"/>
                </a:cxn>
                <a:cxn ang="0">
                  <a:pos x="408" y="0"/>
                </a:cxn>
                <a:cxn ang="0">
                  <a:pos x="457" y="32"/>
                </a:cxn>
                <a:cxn ang="0">
                  <a:pos x="498" y="112"/>
                </a:cxn>
              </a:cxnLst>
              <a:rect l="0" t="0" r="r" b="b"/>
              <a:pathLst>
                <a:path w="498" h="589">
                  <a:moveTo>
                    <a:pt x="498" y="112"/>
                  </a:moveTo>
                  <a:lnTo>
                    <a:pt x="498" y="164"/>
                  </a:lnTo>
                  <a:lnTo>
                    <a:pt x="436" y="167"/>
                  </a:lnTo>
                  <a:lnTo>
                    <a:pt x="379" y="184"/>
                  </a:lnTo>
                  <a:lnTo>
                    <a:pt x="322" y="212"/>
                  </a:lnTo>
                  <a:lnTo>
                    <a:pt x="272" y="249"/>
                  </a:lnTo>
                  <a:lnTo>
                    <a:pt x="221" y="290"/>
                  </a:lnTo>
                  <a:lnTo>
                    <a:pt x="176" y="337"/>
                  </a:lnTo>
                  <a:lnTo>
                    <a:pt x="133" y="385"/>
                  </a:lnTo>
                  <a:lnTo>
                    <a:pt x="93" y="435"/>
                  </a:lnTo>
                  <a:lnTo>
                    <a:pt x="78" y="453"/>
                  </a:lnTo>
                  <a:lnTo>
                    <a:pt x="68" y="474"/>
                  </a:lnTo>
                  <a:lnTo>
                    <a:pt x="58" y="495"/>
                  </a:lnTo>
                  <a:lnTo>
                    <a:pt x="51" y="516"/>
                  </a:lnTo>
                  <a:lnTo>
                    <a:pt x="40" y="535"/>
                  </a:lnTo>
                  <a:lnTo>
                    <a:pt x="30" y="554"/>
                  </a:lnTo>
                  <a:lnTo>
                    <a:pt x="16" y="571"/>
                  </a:lnTo>
                  <a:lnTo>
                    <a:pt x="0" y="589"/>
                  </a:lnTo>
                  <a:lnTo>
                    <a:pt x="93" y="237"/>
                  </a:lnTo>
                  <a:lnTo>
                    <a:pt x="133" y="192"/>
                  </a:lnTo>
                  <a:lnTo>
                    <a:pt x="182" y="138"/>
                  </a:lnTo>
                  <a:lnTo>
                    <a:pt x="237" y="81"/>
                  </a:lnTo>
                  <a:lnTo>
                    <a:pt x="296" y="33"/>
                  </a:lnTo>
                  <a:lnTo>
                    <a:pt x="352" y="2"/>
                  </a:lnTo>
                  <a:lnTo>
                    <a:pt x="408" y="0"/>
                  </a:lnTo>
                  <a:lnTo>
                    <a:pt x="457" y="32"/>
                  </a:lnTo>
                  <a:lnTo>
                    <a:pt x="498" y="11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95"/>
            <p:cNvSpPr>
              <a:spLocks noChangeAspect="1"/>
            </p:cNvSpPr>
            <p:nvPr/>
          </p:nvSpPr>
          <p:spPr bwMode="auto">
            <a:xfrm>
              <a:off x="1851" y="1929"/>
              <a:ext cx="168" cy="165"/>
            </a:xfrm>
            <a:custGeom>
              <a:avLst/>
              <a:gdLst/>
              <a:ahLst/>
              <a:cxnLst>
                <a:cxn ang="0">
                  <a:pos x="454" y="297"/>
                </a:cxn>
                <a:cxn ang="0">
                  <a:pos x="454" y="322"/>
                </a:cxn>
                <a:cxn ang="0">
                  <a:pos x="454" y="346"/>
                </a:cxn>
                <a:cxn ang="0">
                  <a:pos x="446" y="369"/>
                </a:cxn>
                <a:cxn ang="0">
                  <a:pos x="426" y="376"/>
                </a:cxn>
                <a:cxn ang="0">
                  <a:pos x="412" y="359"/>
                </a:cxn>
                <a:cxn ang="0">
                  <a:pos x="404" y="333"/>
                </a:cxn>
                <a:cxn ang="0">
                  <a:pos x="398" y="307"/>
                </a:cxn>
                <a:cxn ang="0">
                  <a:pos x="383" y="300"/>
                </a:cxn>
                <a:cxn ang="0">
                  <a:pos x="356" y="301"/>
                </a:cxn>
                <a:cxn ang="0">
                  <a:pos x="331" y="290"/>
                </a:cxn>
                <a:cxn ang="0">
                  <a:pos x="315" y="267"/>
                </a:cxn>
                <a:cxn ang="0">
                  <a:pos x="305" y="255"/>
                </a:cxn>
                <a:cxn ang="0">
                  <a:pos x="290" y="260"/>
                </a:cxn>
                <a:cxn ang="0">
                  <a:pos x="277" y="271"/>
                </a:cxn>
                <a:cxn ang="0">
                  <a:pos x="272" y="287"/>
                </a:cxn>
                <a:cxn ang="0">
                  <a:pos x="266" y="314"/>
                </a:cxn>
                <a:cxn ang="0">
                  <a:pos x="273" y="349"/>
                </a:cxn>
                <a:cxn ang="0">
                  <a:pos x="296" y="378"/>
                </a:cxn>
                <a:cxn ang="0">
                  <a:pos x="328" y="397"/>
                </a:cxn>
                <a:cxn ang="0">
                  <a:pos x="359" y="402"/>
                </a:cxn>
                <a:cxn ang="0">
                  <a:pos x="386" y="404"/>
                </a:cxn>
                <a:cxn ang="0">
                  <a:pos x="394" y="419"/>
                </a:cxn>
                <a:cxn ang="0">
                  <a:pos x="384" y="438"/>
                </a:cxn>
                <a:cxn ang="0">
                  <a:pos x="367" y="449"/>
                </a:cxn>
                <a:cxn ang="0">
                  <a:pos x="346" y="452"/>
                </a:cxn>
                <a:cxn ang="0">
                  <a:pos x="310" y="452"/>
                </a:cxn>
                <a:cxn ang="0">
                  <a:pos x="265" y="442"/>
                </a:cxn>
                <a:cxn ang="0">
                  <a:pos x="225" y="416"/>
                </a:cxn>
                <a:cxn ang="0">
                  <a:pos x="197" y="378"/>
                </a:cxn>
                <a:cxn ang="0">
                  <a:pos x="187" y="328"/>
                </a:cxn>
                <a:cxn ang="0">
                  <a:pos x="200" y="267"/>
                </a:cxn>
                <a:cxn ang="0">
                  <a:pos x="228" y="210"/>
                </a:cxn>
                <a:cxn ang="0">
                  <a:pos x="269" y="164"/>
                </a:cxn>
                <a:cxn ang="0">
                  <a:pos x="273" y="121"/>
                </a:cxn>
                <a:cxn ang="0">
                  <a:pos x="227" y="87"/>
                </a:cxn>
                <a:cxn ang="0">
                  <a:pos x="168" y="76"/>
                </a:cxn>
                <a:cxn ang="0">
                  <a:pos x="104" y="80"/>
                </a:cxn>
                <a:cxn ang="0">
                  <a:pos x="65" y="91"/>
                </a:cxn>
                <a:cxn ang="0">
                  <a:pos x="44" y="93"/>
                </a:cxn>
                <a:cxn ang="0">
                  <a:pos x="30" y="94"/>
                </a:cxn>
                <a:cxn ang="0">
                  <a:pos x="14" y="93"/>
                </a:cxn>
                <a:cxn ang="0">
                  <a:pos x="4" y="79"/>
                </a:cxn>
                <a:cxn ang="0">
                  <a:pos x="0" y="63"/>
                </a:cxn>
                <a:cxn ang="0">
                  <a:pos x="4" y="49"/>
                </a:cxn>
                <a:cxn ang="0">
                  <a:pos x="40" y="22"/>
                </a:cxn>
                <a:cxn ang="0">
                  <a:pos x="97" y="0"/>
                </a:cxn>
                <a:cxn ang="0">
                  <a:pos x="155" y="1"/>
                </a:cxn>
                <a:cxn ang="0">
                  <a:pos x="213" y="17"/>
                </a:cxn>
                <a:cxn ang="0">
                  <a:pos x="280" y="49"/>
                </a:cxn>
                <a:cxn ang="0">
                  <a:pos x="345" y="104"/>
                </a:cxn>
                <a:cxn ang="0">
                  <a:pos x="395" y="169"/>
                </a:cxn>
                <a:cxn ang="0">
                  <a:pos x="438" y="242"/>
                </a:cxn>
              </a:cxnLst>
              <a:rect l="0" t="0" r="r" b="b"/>
              <a:pathLst>
                <a:path w="459" h="452">
                  <a:moveTo>
                    <a:pt x="459" y="286"/>
                  </a:moveTo>
                  <a:lnTo>
                    <a:pt x="454" y="297"/>
                  </a:lnTo>
                  <a:lnTo>
                    <a:pt x="454" y="309"/>
                  </a:lnTo>
                  <a:lnTo>
                    <a:pt x="454" y="322"/>
                  </a:lnTo>
                  <a:lnTo>
                    <a:pt x="456" y="335"/>
                  </a:lnTo>
                  <a:lnTo>
                    <a:pt x="454" y="346"/>
                  </a:lnTo>
                  <a:lnTo>
                    <a:pt x="452" y="359"/>
                  </a:lnTo>
                  <a:lnTo>
                    <a:pt x="446" y="369"/>
                  </a:lnTo>
                  <a:lnTo>
                    <a:pt x="438" y="378"/>
                  </a:lnTo>
                  <a:lnTo>
                    <a:pt x="426" y="376"/>
                  </a:lnTo>
                  <a:lnTo>
                    <a:pt x="418" y="369"/>
                  </a:lnTo>
                  <a:lnTo>
                    <a:pt x="412" y="359"/>
                  </a:lnTo>
                  <a:lnTo>
                    <a:pt x="408" y="347"/>
                  </a:lnTo>
                  <a:lnTo>
                    <a:pt x="404" y="333"/>
                  </a:lnTo>
                  <a:lnTo>
                    <a:pt x="402" y="321"/>
                  </a:lnTo>
                  <a:lnTo>
                    <a:pt x="398" y="307"/>
                  </a:lnTo>
                  <a:lnTo>
                    <a:pt x="397" y="295"/>
                  </a:lnTo>
                  <a:lnTo>
                    <a:pt x="383" y="300"/>
                  </a:lnTo>
                  <a:lnTo>
                    <a:pt x="370" y="302"/>
                  </a:lnTo>
                  <a:lnTo>
                    <a:pt x="356" y="301"/>
                  </a:lnTo>
                  <a:lnTo>
                    <a:pt x="343" y="298"/>
                  </a:lnTo>
                  <a:lnTo>
                    <a:pt x="331" y="290"/>
                  </a:lnTo>
                  <a:lnTo>
                    <a:pt x="322" y="280"/>
                  </a:lnTo>
                  <a:lnTo>
                    <a:pt x="315" y="267"/>
                  </a:lnTo>
                  <a:lnTo>
                    <a:pt x="314" y="255"/>
                  </a:lnTo>
                  <a:lnTo>
                    <a:pt x="305" y="255"/>
                  </a:lnTo>
                  <a:lnTo>
                    <a:pt x="297" y="257"/>
                  </a:lnTo>
                  <a:lnTo>
                    <a:pt x="290" y="260"/>
                  </a:lnTo>
                  <a:lnTo>
                    <a:pt x="284" y="266"/>
                  </a:lnTo>
                  <a:lnTo>
                    <a:pt x="277" y="271"/>
                  </a:lnTo>
                  <a:lnTo>
                    <a:pt x="274" y="278"/>
                  </a:lnTo>
                  <a:lnTo>
                    <a:pt x="272" y="287"/>
                  </a:lnTo>
                  <a:lnTo>
                    <a:pt x="272" y="295"/>
                  </a:lnTo>
                  <a:lnTo>
                    <a:pt x="266" y="314"/>
                  </a:lnTo>
                  <a:lnTo>
                    <a:pt x="267" y="332"/>
                  </a:lnTo>
                  <a:lnTo>
                    <a:pt x="273" y="349"/>
                  </a:lnTo>
                  <a:lnTo>
                    <a:pt x="284" y="366"/>
                  </a:lnTo>
                  <a:lnTo>
                    <a:pt x="296" y="378"/>
                  </a:lnTo>
                  <a:lnTo>
                    <a:pt x="312" y="390"/>
                  </a:lnTo>
                  <a:lnTo>
                    <a:pt x="328" y="397"/>
                  </a:lnTo>
                  <a:lnTo>
                    <a:pt x="345" y="400"/>
                  </a:lnTo>
                  <a:lnTo>
                    <a:pt x="359" y="402"/>
                  </a:lnTo>
                  <a:lnTo>
                    <a:pt x="374" y="404"/>
                  </a:lnTo>
                  <a:lnTo>
                    <a:pt x="386" y="404"/>
                  </a:lnTo>
                  <a:lnTo>
                    <a:pt x="397" y="409"/>
                  </a:lnTo>
                  <a:lnTo>
                    <a:pt x="394" y="419"/>
                  </a:lnTo>
                  <a:lnTo>
                    <a:pt x="391" y="429"/>
                  </a:lnTo>
                  <a:lnTo>
                    <a:pt x="384" y="438"/>
                  </a:lnTo>
                  <a:lnTo>
                    <a:pt x="377" y="445"/>
                  </a:lnTo>
                  <a:lnTo>
                    <a:pt x="367" y="449"/>
                  </a:lnTo>
                  <a:lnTo>
                    <a:pt x="357" y="452"/>
                  </a:lnTo>
                  <a:lnTo>
                    <a:pt x="346" y="452"/>
                  </a:lnTo>
                  <a:lnTo>
                    <a:pt x="335" y="452"/>
                  </a:lnTo>
                  <a:lnTo>
                    <a:pt x="310" y="452"/>
                  </a:lnTo>
                  <a:lnTo>
                    <a:pt x="287" y="449"/>
                  </a:lnTo>
                  <a:lnTo>
                    <a:pt x="265" y="442"/>
                  </a:lnTo>
                  <a:lnTo>
                    <a:pt x="245" y="432"/>
                  </a:lnTo>
                  <a:lnTo>
                    <a:pt x="225" y="416"/>
                  </a:lnTo>
                  <a:lnTo>
                    <a:pt x="210" y="400"/>
                  </a:lnTo>
                  <a:lnTo>
                    <a:pt x="197" y="378"/>
                  </a:lnTo>
                  <a:lnTo>
                    <a:pt x="189" y="357"/>
                  </a:lnTo>
                  <a:lnTo>
                    <a:pt x="187" y="328"/>
                  </a:lnTo>
                  <a:lnTo>
                    <a:pt x="191" y="298"/>
                  </a:lnTo>
                  <a:lnTo>
                    <a:pt x="200" y="267"/>
                  </a:lnTo>
                  <a:lnTo>
                    <a:pt x="213" y="238"/>
                  </a:lnTo>
                  <a:lnTo>
                    <a:pt x="228" y="210"/>
                  </a:lnTo>
                  <a:lnTo>
                    <a:pt x="248" y="186"/>
                  </a:lnTo>
                  <a:lnTo>
                    <a:pt x="269" y="164"/>
                  </a:lnTo>
                  <a:lnTo>
                    <a:pt x="293" y="150"/>
                  </a:lnTo>
                  <a:lnTo>
                    <a:pt x="273" y="121"/>
                  </a:lnTo>
                  <a:lnTo>
                    <a:pt x="252" y="101"/>
                  </a:lnTo>
                  <a:lnTo>
                    <a:pt x="227" y="87"/>
                  </a:lnTo>
                  <a:lnTo>
                    <a:pt x="198" y="80"/>
                  </a:lnTo>
                  <a:lnTo>
                    <a:pt x="168" y="76"/>
                  </a:lnTo>
                  <a:lnTo>
                    <a:pt x="137" y="76"/>
                  </a:lnTo>
                  <a:lnTo>
                    <a:pt x="104" y="80"/>
                  </a:lnTo>
                  <a:lnTo>
                    <a:pt x="75" y="88"/>
                  </a:lnTo>
                  <a:lnTo>
                    <a:pt x="65" y="91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0" y="94"/>
                  </a:lnTo>
                  <a:lnTo>
                    <a:pt x="23" y="98"/>
                  </a:lnTo>
                  <a:lnTo>
                    <a:pt x="14" y="93"/>
                  </a:lnTo>
                  <a:lnTo>
                    <a:pt x="9" y="87"/>
                  </a:lnTo>
                  <a:lnTo>
                    <a:pt x="4" y="79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13" y="46"/>
                  </a:lnTo>
                  <a:lnTo>
                    <a:pt x="40" y="22"/>
                  </a:lnTo>
                  <a:lnTo>
                    <a:pt x="68" y="8"/>
                  </a:lnTo>
                  <a:lnTo>
                    <a:pt x="97" y="0"/>
                  </a:lnTo>
                  <a:lnTo>
                    <a:pt x="127" y="0"/>
                  </a:lnTo>
                  <a:lnTo>
                    <a:pt x="155" y="1"/>
                  </a:lnTo>
                  <a:lnTo>
                    <a:pt x="184" y="8"/>
                  </a:lnTo>
                  <a:lnTo>
                    <a:pt x="213" y="17"/>
                  </a:lnTo>
                  <a:lnTo>
                    <a:pt x="241" y="25"/>
                  </a:lnTo>
                  <a:lnTo>
                    <a:pt x="280" y="49"/>
                  </a:lnTo>
                  <a:lnTo>
                    <a:pt x="315" y="76"/>
                  </a:lnTo>
                  <a:lnTo>
                    <a:pt x="345" y="104"/>
                  </a:lnTo>
                  <a:lnTo>
                    <a:pt x="373" y="136"/>
                  </a:lnTo>
                  <a:lnTo>
                    <a:pt x="395" y="169"/>
                  </a:lnTo>
                  <a:lnTo>
                    <a:pt x="418" y="204"/>
                  </a:lnTo>
                  <a:lnTo>
                    <a:pt x="438" y="242"/>
                  </a:lnTo>
                  <a:lnTo>
                    <a:pt x="459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96"/>
            <p:cNvSpPr>
              <a:spLocks noChangeAspect="1"/>
            </p:cNvSpPr>
            <p:nvPr/>
          </p:nvSpPr>
          <p:spPr bwMode="auto">
            <a:xfrm>
              <a:off x="3172" y="1927"/>
              <a:ext cx="17" cy="10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22" y="11"/>
                </a:cxn>
                <a:cxn ang="0">
                  <a:pos x="32" y="11"/>
                </a:cxn>
                <a:cxn ang="0">
                  <a:pos x="40" y="7"/>
                </a:cxn>
                <a:cxn ang="0">
                  <a:pos x="47" y="0"/>
                </a:cxn>
                <a:cxn ang="0">
                  <a:pos x="5" y="31"/>
                </a:cxn>
              </a:cxnLst>
              <a:rect l="0" t="0" r="r" b="b"/>
              <a:pathLst>
                <a:path w="47" h="31">
                  <a:moveTo>
                    <a:pt x="5" y="31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22" y="11"/>
                  </a:lnTo>
                  <a:lnTo>
                    <a:pt x="32" y="11"/>
                  </a:lnTo>
                  <a:lnTo>
                    <a:pt x="40" y="7"/>
                  </a:lnTo>
                  <a:lnTo>
                    <a:pt x="47" y="0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7"/>
            <p:cNvSpPr>
              <a:spLocks noChangeAspect="1"/>
            </p:cNvSpPr>
            <p:nvPr/>
          </p:nvSpPr>
          <p:spPr bwMode="auto">
            <a:xfrm>
              <a:off x="3056" y="1992"/>
              <a:ext cx="239" cy="292"/>
            </a:xfrm>
            <a:custGeom>
              <a:avLst/>
              <a:gdLst/>
              <a:ahLst/>
              <a:cxnLst>
                <a:cxn ang="0">
                  <a:pos x="291" y="664"/>
                </a:cxn>
                <a:cxn ang="0">
                  <a:pos x="256" y="684"/>
                </a:cxn>
                <a:cxn ang="0">
                  <a:pos x="222" y="705"/>
                </a:cxn>
                <a:cxn ang="0">
                  <a:pos x="187" y="727"/>
                </a:cxn>
                <a:cxn ang="0">
                  <a:pos x="153" y="750"/>
                </a:cxn>
                <a:cxn ang="0">
                  <a:pos x="117" y="768"/>
                </a:cxn>
                <a:cxn ang="0">
                  <a:pos x="80" y="784"/>
                </a:cxn>
                <a:cxn ang="0">
                  <a:pos x="41" y="794"/>
                </a:cxn>
                <a:cxn ang="0">
                  <a:pos x="0" y="798"/>
                </a:cxn>
                <a:cxn ang="0">
                  <a:pos x="125" y="477"/>
                </a:cxn>
                <a:cxn ang="0">
                  <a:pos x="162" y="467"/>
                </a:cxn>
                <a:cxn ang="0">
                  <a:pos x="191" y="446"/>
                </a:cxn>
                <a:cxn ang="0">
                  <a:pos x="217" y="415"/>
                </a:cxn>
                <a:cxn ang="0">
                  <a:pos x="241" y="381"/>
                </a:cxn>
                <a:cxn ang="0">
                  <a:pos x="263" y="344"/>
                </a:cxn>
                <a:cxn ang="0">
                  <a:pos x="290" y="313"/>
                </a:cxn>
                <a:cxn ang="0">
                  <a:pos x="321" y="290"/>
                </a:cxn>
                <a:cxn ang="0">
                  <a:pos x="364" y="280"/>
                </a:cxn>
                <a:cxn ang="0">
                  <a:pos x="374" y="318"/>
                </a:cxn>
                <a:cxn ang="0">
                  <a:pos x="363" y="353"/>
                </a:cxn>
                <a:cxn ang="0">
                  <a:pos x="338" y="382"/>
                </a:cxn>
                <a:cxn ang="0">
                  <a:pos x="305" y="411"/>
                </a:cxn>
                <a:cxn ang="0">
                  <a:pos x="270" y="437"/>
                </a:cxn>
                <a:cxn ang="0">
                  <a:pos x="245" y="466"/>
                </a:cxn>
                <a:cxn ang="0">
                  <a:pos x="231" y="495"/>
                </a:cxn>
                <a:cxn ang="0">
                  <a:pos x="239" y="529"/>
                </a:cxn>
                <a:cxn ang="0">
                  <a:pos x="274" y="512"/>
                </a:cxn>
                <a:cxn ang="0">
                  <a:pos x="307" y="492"/>
                </a:cxn>
                <a:cxn ang="0">
                  <a:pos x="336" y="468"/>
                </a:cxn>
                <a:cxn ang="0">
                  <a:pos x="363" y="440"/>
                </a:cxn>
                <a:cxn ang="0">
                  <a:pos x="387" y="409"/>
                </a:cxn>
                <a:cxn ang="0">
                  <a:pos x="411" y="378"/>
                </a:cxn>
                <a:cxn ang="0">
                  <a:pos x="433" y="349"/>
                </a:cxn>
                <a:cxn ang="0">
                  <a:pos x="457" y="320"/>
                </a:cxn>
                <a:cxn ang="0">
                  <a:pos x="470" y="292"/>
                </a:cxn>
                <a:cxn ang="0">
                  <a:pos x="473" y="268"/>
                </a:cxn>
                <a:cxn ang="0">
                  <a:pos x="466" y="244"/>
                </a:cxn>
                <a:cxn ang="0">
                  <a:pos x="455" y="225"/>
                </a:cxn>
                <a:cxn ang="0">
                  <a:pos x="435" y="208"/>
                </a:cxn>
                <a:cxn ang="0">
                  <a:pos x="415" y="195"/>
                </a:cxn>
                <a:cxn ang="0">
                  <a:pos x="394" y="187"/>
                </a:cxn>
                <a:cxn ang="0">
                  <a:pos x="374" y="185"/>
                </a:cxn>
                <a:cxn ang="0">
                  <a:pos x="400" y="147"/>
                </a:cxn>
                <a:cxn ang="0">
                  <a:pos x="429" y="118"/>
                </a:cxn>
                <a:cxn ang="0">
                  <a:pos x="462" y="91"/>
                </a:cxn>
                <a:cxn ang="0">
                  <a:pos x="498" y="68"/>
                </a:cxn>
                <a:cxn ang="0">
                  <a:pos x="535" y="47"/>
                </a:cxn>
                <a:cxn ang="0">
                  <a:pos x="574" y="30"/>
                </a:cxn>
                <a:cxn ang="0">
                  <a:pos x="613" y="14"/>
                </a:cxn>
                <a:cxn ang="0">
                  <a:pos x="654" y="0"/>
                </a:cxn>
                <a:cxn ang="0">
                  <a:pos x="653" y="95"/>
                </a:cxn>
                <a:cxn ang="0">
                  <a:pos x="639" y="190"/>
                </a:cxn>
                <a:cxn ang="0">
                  <a:pos x="611" y="281"/>
                </a:cxn>
                <a:cxn ang="0">
                  <a:pos x="570" y="370"/>
                </a:cxn>
                <a:cxn ang="0">
                  <a:pos x="515" y="451"/>
                </a:cxn>
                <a:cxn ang="0">
                  <a:pos x="452" y="529"/>
                </a:cxn>
                <a:cxn ang="0">
                  <a:pos x="376" y="601"/>
                </a:cxn>
                <a:cxn ang="0">
                  <a:pos x="291" y="664"/>
                </a:cxn>
              </a:cxnLst>
              <a:rect l="0" t="0" r="r" b="b"/>
              <a:pathLst>
                <a:path w="654" h="798">
                  <a:moveTo>
                    <a:pt x="291" y="664"/>
                  </a:moveTo>
                  <a:lnTo>
                    <a:pt x="256" y="684"/>
                  </a:lnTo>
                  <a:lnTo>
                    <a:pt x="222" y="705"/>
                  </a:lnTo>
                  <a:lnTo>
                    <a:pt x="187" y="727"/>
                  </a:lnTo>
                  <a:lnTo>
                    <a:pt x="153" y="750"/>
                  </a:lnTo>
                  <a:lnTo>
                    <a:pt x="117" y="768"/>
                  </a:lnTo>
                  <a:lnTo>
                    <a:pt x="80" y="784"/>
                  </a:lnTo>
                  <a:lnTo>
                    <a:pt x="41" y="794"/>
                  </a:lnTo>
                  <a:lnTo>
                    <a:pt x="0" y="798"/>
                  </a:lnTo>
                  <a:lnTo>
                    <a:pt x="125" y="477"/>
                  </a:lnTo>
                  <a:lnTo>
                    <a:pt x="162" y="467"/>
                  </a:lnTo>
                  <a:lnTo>
                    <a:pt x="191" y="446"/>
                  </a:lnTo>
                  <a:lnTo>
                    <a:pt x="217" y="415"/>
                  </a:lnTo>
                  <a:lnTo>
                    <a:pt x="241" y="381"/>
                  </a:lnTo>
                  <a:lnTo>
                    <a:pt x="263" y="344"/>
                  </a:lnTo>
                  <a:lnTo>
                    <a:pt x="290" y="313"/>
                  </a:lnTo>
                  <a:lnTo>
                    <a:pt x="321" y="290"/>
                  </a:lnTo>
                  <a:lnTo>
                    <a:pt x="364" y="280"/>
                  </a:lnTo>
                  <a:lnTo>
                    <a:pt x="374" y="318"/>
                  </a:lnTo>
                  <a:lnTo>
                    <a:pt x="363" y="353"/>
                  </a:lnTo>
                  <a:lnTo>
                    <a:pt x="338" y="382"/>
                  </a:lnTo>
                  <a:lnTo>
                    <a:pt x="305" y="411"/>
                  </a:lnTo>
                  <a:lnTo>
                    <a:pt x="270" y="437"/>
                  </a:lnTo>
                  <a:lnTo>
                    <a:pt x="245" y="466"/>
                  </a:lnTo>
                  <a:lnTo>
                    <a:pt x="231" y="495"/>
                  </a:lnTo>
                  <a:lnTo>
                    <a:pt x="239" y="529"/>
                  </a:lnTo>
                  <a:lnTo>
                    <a:pt x="274" y="512"/>
                  </a:lnTo>
                  <a:lnTo>
                    <a:pt x="307" y="492"/>
                  </a:lnTo>
                  <a:lnTo>
                    <a:pt x="336" y="468"/>
                  </a:lnTo>
                  <a:lnTo>
                    <a:pt x="363" y="440"/>
                  </a:lnTo>
                  <a:lnTo>
                    <a:pt x="387" y="409"/>
                  </a:lnTo>
                  <a:lnTo>
                    <a:pt x="411" y="378"/>
                  </a:lnTo>
                  <a:lnTo>
                    <a:pt x="433" y="349"/>
                  </a:lnTo>
                  <a:lnTo>
                    <a:pt x="457" y="320"/>
                  </a:lnTo>
                  <a:lnTo>
                    <a:pt x="470" y="292"/>
                  </a:lnTo>
                  <a:lnTo>
                    <a:pt x="473" y="268"/>
                  </a:lnTo>
                  <a:lnTo>
                    <a:pt x="466" y="244"/>
                  </a:lnTo>
                  <a:lnTo>
                    <a:pt x="455" y="225"/>
                  </a:lnTo>
                  <a:lnTo>
                    <a:pt x="435" y="208"/>
                  </a:lnTo>
                  <a:lnTo>
                    <a:pt x="415" y="195"/>
                  </a:lnTo>
                  <a:lnTo>
                    <a:pt x="394" y="187"/>
                  </a:lnTo>
                  <a:lnTo>
                    <a:pt x="374" y="185"/>
                  </a:lnTo>
                  <a:lnTo>
                    <a:pt x="400" y="147"/>
                  </a:lnTo>
                  <a:lnTo>
                    <a:pt x="429" y="118"/>
                  </a:lnTo>
                  <a:lnTo>
                    <a:pt x="462" y="91"/>
                  </a:lnTo>
                  <a:lnTo>
                    <a:pt x="498" y="68"/>
                  </a:lnTo>
                  <a:lnTo>
                    <a:pt x="535" y="47"/>
                  </a:lnTo>
                  <a:lnTo>
                    <a:pt x="574" y="30"/>
                  </a:lnTo>
                  <a:lnTo>
                    <a:pt x="613" y="14"/>
                  </a:lnTo>
                  <a:lnTo>
                    <a:pt x="654" y="0"/>
                  </a:lnTo>
                  <a:lnTo>
                    <a:pt x="653" y="95"/>
                  </a:lnTo>
                  <a:lnTo>
                    <a:pt x="639" y="190"/>
                  </a:lnTo>
                  <a:lnTo>
                    <a:pt x="611" y="281"/>
                  </a:lnTo>
                  <a:lnTo>
                    <a:pt x="570" y="370"/>
                  </a:lnTo>
                  <a:lnTo>
                    <a:pt x="515" y="451"/>
                  </a:lnTo>
                  <a:lnTo>
                    <a:pt x="452" y="529"/>
                  </a:lnTo>
                  <a:lnTo>
                    <a:pt x="376" y="601"/>
                  </a:lnTo>
                  <a:lnTo>
                    <a:pt x="291" y="66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98"/>
            <p:cNvSpPr>
              <a:spLocks noChangeAspect="1"/>
            </p:cNvSpPr>
            <p:nvPr/>
          </p:nvSpPr>
          <p:spPr bwMode="auto">
            <a:xfrm>
              <a:off x="2233" y="2217"/>
              <a:ext cx="666" cy="211"/>
            </a:xfrm>
            <a:custGeom>
              <a:avLst/>
              <a:gdLst/>
              <a:ahLst/>
              <a:cxnLst>
                <a:cxn ang="0">
                  <a:pos x="1552" y="542"/>
                </a:cxn>
                <a:cxn ang="0">
                  <a:pos x="1529" y="433"/>
                </a:cxn>
                <a:cxn ang="0">
                  <a:pos x="1464" y="328"/>
                </a:cxn>
                <a:cxn ang="0">
                  <a:pos x="1360" y="227"/>
                </a:cxn>
                <a:cxn ang="0">
                  <a:pos x="1224" y="132"/>
                </a:cxn>
                <a:cxn ang="0">
                  <a:pos x="974" y="55"/>
                </a:cxn>
                <a:cxn ang="0">
                  <a:pos x="790" y="43"/>
                </a:cxn>
                <a:cxn ang="0">
                  <a:pos x="521" y="82"/>
                </a:cxn>
                <a:cxn ang="0">
                  <a:pos x="387" y="136"/>
                </a:cxn>
                <a:cxn ang="0">
                  <a:pos x="269" y="205"/>
                </a:cxn>
                <a:cxn ang="0">
                  <a:pos x="176" y="285"/>
                </a:cxn>
                <a:cxn ang="0">
                  <a:pos x="106" y="371"/>
                </a:cxn>
                <a:cxn ang="0">
                  <a:pos x="148" y="389"/>
                </a:cxn>
                <a:cxn ang="0">
                  <a:pos x="170" y="392"/>
                </a:cxn>
                <a:cxn ang="0">
                  <a:pos x="184" y="395"/>
                </a:cxn>
                <a:cxn ang="0">
                  <a:pos x="194" y="403"/>
                </a:cxn>
                <a:cxn ang="0">
                  <a:pos x="206" y="416"/>
                </a:cxn>
                <a:cxn ang="0">
                  <a:pos x="189" y="434"/>
                </a:cxn>
                <a:cxn ang="0">
                  <a:pos x="146" y="443"/>
                </a:cxn>
                <a:cxn ang="0">
                  <a:pos x="104" y="440"/>
                </a:cxn>
                <a:cxn ang="0">
                  <a:pos x="63" y="429"/>
                </a:cxn>
                <a:cxn ang="0">
                  <a:pos x="27" y="411"/>
                </a:cxn>
                <a:cxn ang="0">
                  <a:pos x="7" y="386"/>
                </a:cxn>
                <a:cxn ang="0">
                  <a:pos x="1" y="356"/>
                </a:cxn>
                <a:cxn ang="0">
                  <a:pos x="4" y="326"/>
                </a:cxn>
                <a:cxn ang="0">
                  <a:pos x="59" y="336"/>
                </a:cxn>
                <a:cxn ang="0">
                  <a:pos x="206" y="192"/>
                </a:cxn>
                <a:cxn ang="0">
                  <a:pos x="429" y="84"/>
                </a:cxn>
                <a:cxn ang="0">
                  <a:pos x="700" y="17"/>
                </a:cxn>
                <a:cxn ang="0">
                  <a:pos x="982" y="0"/>
                </a:cxn>
                <a:cxn ang="0">
                  <a:pos x="1155" y="54"/>
                </a:cxn>
                <a:cxn ang="0">
                  <a:pos x="1314" y="122"/>
                </a:cxn>
                <a:cxn ang="0">
                  <a:pos x="1451" y="211"/>
                </a:cxn>
                <a:cxn ang="0">
                  <a:pos x="1557" y="318"/>
                </a:cxn>
                <a:cxn ang="0">
                  <a:pos x="1665" y="499"/>
                </a:cxn>
                <a:cxn ang="0">
                  <a:pos x="1707" y="475"/>
                </a:cxn>
                <a:cxn ang="0">
                  <a:pos x="1745" y="450"/>
                </a:cxn>
                <a:cxn ang="0">
                  <a:pos x="1790" y="446"/>
                </a:cxn>
                <a:cxn ang="0">
                  <a:pos x="1780" y="483"/>
                </a:cxn>
                <a:cxn ang="0">
                  <a:pos x="1693" y="526"/>
                </a:cxn>
                <a:cxn ang="0">
                  <a:pos x="1594" y="559"/>
                </a:cxn>
                <a:cxn ang="0">
                  <a:pos x="1483" y="574"/>
                </a:cxn>
                <a:cxn ang="0">
                  <a:pos x="1407" y="552"/>
                </a:cxn>
              </a:cxnLst>
              <a:rect l="0" t="0" r="r" b="b"/>
              <a:pathLst>
                <a:path w="1816" h="574">
                  <a:moveTo>
                    <a:pt x="1407" y="552"/>
                  </a:moveTo>
                  <a:lnTo>
                    <a:pt x="1552" y="542"/>
                  </a:lnTo>
                  <a:lnTo>
                    <a:pt x="1547" y="487"/>
                  </a:lnTo>
                  <a:lnTo>
                    <a:pt x="1529" y="433"/>
                  </a:lnTo>
                  <a:lnTo>
                    <a:pt x="1503" y="380"/>
                  </a:lnTo>
                  <a:lnTo>
                    <a:pt x="1464" y="328"/>
                  </a:lnTo>
                  <a:lnTo>
                    <a:pt x="1416" y="277"/>
                  </a:lnTo>
                  <a:lnTo>
                    <a:pt x="1360" y="227"/>
                  </a:lnTo>
                  <a:lnTo>
                    <a:pt x="1297" y="179"/>
                  </a:lnTo>
                  <a:lnTo>
                    <a:pt x="1224" y="132"/>
                  </a:lnTo>
                  <a:lnTo>
                    <a:pt x="1027" y="358"/>
                  </a:lnTo>
                  <a:lnTo>
                    <a:pt x="974" y="55"/>
                  </a:lnTo>
                  <a:lnTo>
                    <a:pt x="882" y="44"/>
                  </a:lnTo>
                  <a:lnTo>
                    <a:pt x="790" y="43"/>
                  </a:lnTo>
                  <a:lnTo>
                    <a:pt x="707" y="358"/>
                  </a:lnTo>
                  <a:lnTo>
                    <a:pt x="521" y="82"/>
                  </a:lnTo>
                  <a:lnTo>
                    <a:pt x="452" y="108"/>
                  </a:lnTo>
                  <a:lnTo>
                    <a:pt x="387" y="136"/>
                  </a:lnTo>
                  <a:lnTo>
                    <a:pt x="327" y="169"/>
                  </a:lnTo>
                  <a:lnTo>
                    <a:pt x="269" y="205"/>
                  </a:lnTo>
                  <a:lnTo>
                    <a:pt x="221" y="245"/>
                  </a:lnTo>
                  <a:lnTo>
                    <a:pt x="176" y="285"/>
                  </a:lnTo>
                  <a:lnTo>
                    <a:pt x="139" y="329"/>
                  </a:lnTo>
                  <a:lnTo>
                    <a:pt x="106" y="371"/>
                  </a:lnTo>
                  <a:lnTo>
                    <a:pt x="138" y="393"/>
                  </a:lnTo>
                  <a:lnTo>
                    <a:pt x="148" y="389"/>
                  </a:lnTo>
                  <a:lnTo>
                    <a:pt x="159" y="389"/>
                  </a:lnTo>
                  <a:lnTo>
                    <a:pt x="170" y="392"/>
                  </a:lnTo>
                  <a:lnTo>
                    <a:pt x="179" y="390"/>
                  </a:lnTo>
                  <a:lnTo>
                    <a:pt x="184" y="395"/>
                  </a:lnTo>
                  <a:lnTo>
                    <a:pt x="188" y="400"/>
                  </a:lnTo>
                  <a:lnTo>
                    <a:pt x="194" y="403"/>
                  </a:lnTo>
                  <a:lnTo>
                    <a:pt x="197" y="408"/>
                  </a:lnTo>
                  <a:lnTo>
                    <a:pt x="206" y="416"/>
                  </a:lnTo>
                  <a:lnTo>
                    <a:pt x="207" y="424"/>
                  </a:lnTo>
                  <a:lnTo>
                    <a:pt x="189" y="434"/>
                  </a:lnTo>
                  <a:lnTo>
                    <a:pt x="167" y="440"/>
                  </a:lnTo>
                  <a:lnTo>
                    <a:pt x="146" y="443"/>
                  </a:lnTo>
                  <a:lnTo>
                    <a:pt x="124" y="442"/>
                  </a:lnTo>
                  <a:lnTo>
                    <a:pt x="104" y="440"/>
                  </a:lnTo>
                  <a:lnTo>
                    <a:pt x="83" y="435"/>
                  </a:lnTo>
                  <a:lnTo>
                    <a:pt x="63" y="429"/>
                  </a:lnTo>
                  <a:lnTo>
                    <a:pt x="42" y="420"/>
                  </a:lnTo>
                  <a:lnTo>
                    <a:pt x="27" y="411"/>
                  </a:lnTo>
                  <a:lnTo>
                    <a:pt x="15" y="398"/>
                  </a:lnTo>
                  <a:lnTo>
                    <a:pt x="7" y="386"/>
                  </a:lnTo>
                  <a:lnTo>
                    <a:pt x="1" y="370"/>
                  </a:lnTo>
                  <a:lnTo>
                    <a:pt x="1" y="356"/>
                  </a:lnTo>
                  <a:lnTo>
                    <a:pt x="0" y="340"/>
                  </a:lnTo>
                  <a:lnTo>
                    <a:pt x="4" y="326"/>
                  </a:lnTo>
                  <a:lnTo>
                    <a:pt x="8" y="313"/>
                  </a:lnTo>
                  <a:lnTo>
                    <a:pt x="59" y="336"/>
                  </a:lnTo>
                  <a:lnTo>
                    <a:pt x="120" y="261"/>
                  </a:lnTo>
                  <a:lnTo>
                    <a:pt x="206" y="192"/>
                  </a:lnTo>
                  <a:lnTo>
                    <a:pt x="311" y="133"/>
                  </a:lnTo>
                  <a:lnTo>
                    <a:pt x="429" y="84"/>
                  </a:lnTo>
                  <a:lnTo>
                    <a:pt x="562" y="46"/>
                  </a:lnTo>
                  <a:lnTo>
                    <a:pt x="700" y="17"/>
                  </a:lnTo>
                  <a:lnTo>
                    <a:pt x="842" y="4"/>
                  </a:lnTo>
                  <a:lnTo>
                    <a:pt x="982" y="0"/>
                  </a:lnTo>
                  <a:lnTo>
                    <a:pt x="1071" y="26"/>
                  </a:lnTo>
                  <a:lnTo>
                    <a:pt x="1155" y="54"/>
                  </a:lnTo>
                  <a:lnTo>
                    <a:pt x="1239" y="86"/>
                  </a:lnTo>
                  <a:lnTo>
                    <a:pt x="1314" y="122"/>
                  </a:lnTo>
                  <a:lnTo>
                    <a:pt x="1388" y="165"/>
                  </a:lnTo>
                  <a:lnTo>
                    <a:pt x="1451" y="211"/>
                  </a:lnTo>
                  <a:lnTo>
                    <a:pt x="1509" y="263"/>
                  </a:lnTo>
                  <a:lnTo>
                    <a:pt x="1557" y="318"/>
                  </a:lnTo>
                  <a:lnTo>
                    <a:pt x="1637" y="500"/>
                  </a:lnTo>
                  <a:lnTo>
                    <a:pt x="1665" y="499"/>
                  </a:lnTo>
                  <a:lnTo>
                    <a:pt x="1686" y="488"/>
                  </a:lnTo>
                  <a:lnTo>
                    <a:pt x="1707" y="475"/>
                  </a:lnTo>
                  <a:lnTo>
                    <a:pt x="1725" y="461"/>
                  </a:lnTo>
                  <a:lnTo>
                    <a:pt x="1745" y="450"/>
                  </a:lnTo>
                  <a:lnTo>
                    <a:pt x="1767" y="443"/>
                  </a:lnTo>
                  <a:lnTo>
                    <a:pt x="1790" y="446"/>
                  </a:lnTo>
                  <a:lnTo>
                    <a:pt x="1816" y="459"/>
                  </a:lnTo>
                  <a:lnTo>
                    <a:pt x="1780" y="483"/>
                  </a:lnTo>
                  <a:lnTo>
                    <a:pt x="1737" y="504"/>
                  </a:lnTo>
                  <a:lnTo>
                    <a:pt x="1693" y="526"/>
                  </a:lnTo>
                  <a:lnTo>
                    <a:pt x="1644" y="543"/>
                  </a:lnTo>
                  <a:lnTo>
                    <a:pt x="1594" y="559"/>
                  </a:lnTo>
                  <a:lnTo>
                    <a:pt x="1539" y="568"/>
                  </a:lnTo>
                  <a:lnTo>
                    <a:pt x="1483" y="574"/>
                  </a:lnTo>
                  <a:lnTo>
                    <a:pt x="1424" y="573"/>
                  </a:lnTo>
                  <a:lnTo>
                    <a:pt x="1407" y="5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99"/>
            <p:cNvSpPr>
              <a:spLocks noChangeAspect="1"/>
            </p:cNvSpPr>
            <p:nvPr/>
          </p:nvSpPr>
          <p:spPr bwMode="auto">
            <a:xfrm>
              <a:off x="2370" y="2515"/>
              <a:ext cx="288" cy="76"/>
            </a:xfrm>
            <a:custGeom>
              <a:avLst/>
              <a:gdLst/>
              <a:ahLst/>
              <a:cxnLst>
                <a:cxn ang="0">
                  <a:pos x="778" y="62"/>
                </a:cxn>
                <a:cxn ang="0">
                  <a:pos x="787" y="72"/>
                </a:cxn>
                <a:cxn ang="0">
                  <a:pos x="761" y="109"/>
                </a:cxn>
                <a:cxn ang="0">
                  <a:pos x="730" y="138"/>
                </a:cxn>
                <a:cxn ang="0">
                  <a:pos x="693" y="160"/>
                </a:cxn>
                <a:cxn ang="0">
                  <a:pos x="655" y="178"/>
                </a:cxn>
                <a:cxn ang="0">
                  <a:pos x="613" y="188"/>
                </a:cxn>
                <a:cxn ang="0">
                  <a:pos x="572" y="196"/>
                </a:cxn>
                <a:cxn ang="0">
                  <a:pos x="529" y="202"/>
                </a:cxn>
                <a:cxn ang="0">
                  <a:pos x="486" y="207"/>
                </a:cxn>
                <a:cxn ang="0">
                  <a:pos x="415" y="203"/>
                </a:cxn>
                <a:cxn ang="0">
                  <a:pos x="346" y="196"/>
                </a:cxn>
                <a:cxn ang="0">
                  <a:pos x="278" y="182"/>
                </a:cxn>
                <a:cxn ang="0">
                  <a:pos x="215" y="162"/>
                </a:cxn>
                <a:cxn ang="0">
                  <a:pos x="153" y="134"/>
                </a:cxn>
                <a:cxn ang="0">
                  <a:pos x="97" y="100"/>
                </a:cxn>
                <a:cxn ang="0">
                  <a:pos x="45" y="6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91" y="45"/>
                </a:cxn>
                <a:cxn ang="0">
                  <a:pos x="184" y="86"/>
                </a:cxn>
                <a:cxn ang="0">
                  <a:pos x="282" y="119"/>
                </a:cxn>
                <a:cxn ang="0">
                  <a:pos x="385" y="143"/>
                </a:cxn>
                <a:cxn ang="0">
                  <a:pos x="486" y="151"/>
                </a:cxn>
                <a:cxn ang="0">
                  <a:pos x="589" y="143"/>
                </a:cxn>
                <a:cxn ang="0">
                  <a:pos x="686" y="114"/>
                </a:cxn>
                <a:cxn ang="0">
                  <a:pos x="778" y="62"/>
                </a:cxn>
              </a:cxnLst>
              <a:rect l="0" t="0" r="r" b="b"/>
              <a:pathLst>
                <a:path w="787" h="207">
                  <a:moveTo>
                    <a:pt x="778" y="62"/>
                  </a:moveTo>
                  <a:lnTo>
                    <a:pt x="787" y="72"/>
                  </a:lnTo>
                  <a:lnTo>
                    <a:pt x="761" y="109"/>
                  </a:lnTo>
                  <a:lnTo>
                    <a:pt x="730" y="138"/>
                  </a:lnTo>
                  <a:lnTo>
                    <a:pt x="693" y="160"/>
                  </a:lnTo>
                  <a:lnTo>
                    <a:pt x="655" y="178"/>
                  </a:lnTo>
                  <a:lnTo>
                    <a:pt x="613" y="188"/>
                  </a:lnTo>
                  <a:lnTo>
                    <a:pt x="572" y="196"/>
                  </a:lnTo>
                  <a:lnTo>
                    <a:pt x="529" y="202"/>
                  </a:lnTo>
                  <a:lnTo>
                    <a:pt x="486" y="207"/>
                  </a:lnTo>
                  <a:lnTo>
                    <a:pt x="415" y="203"/>
                  </a:lnTo>
                  <a:lnTo>
                    <a:pt x="346" y="196"/>
                  </a:lnTo>
                  <a:lnTo>
                    <a:pt x="278" y="182"/>
                  </a:lnTo>
                  <a:lnTo>
                    <a:pt x="215" y="162"/>
                  </a:lnTo>
                  <a:lnTo>
                    <a:pt x="153" y="134"/>
                  </a:lnTo>
                  <a:lnTo>
                    <a:pt x="97" y="100"/>
                  </a:lnTo>
                  <a:lnTo>
                    <a:pt x="45" y="6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91" y="45"/>
                  </a:lnTo>
                  <a:lnTo>
                    <a:pt x="184" y="86"/>
                  </a:lnTo>
                  <a:lnTo>
                    <a:pt x="282" y="119"/>
                  </a:lnTo>
                  <a:lnTo>
                    <a:pt x="385" y="143"/>
                  </a:lnTo>
                  <a:lnTo>
                    <a:pt x="486" y="151"/>
                  </a:lnTo>
                  <a:lnTo>
                    <a:pt x="589" y="143"/>
                  </a:lnTo>
                  <a:lnTo>
                    <a:pt x="686" y="114"/>
                  </a:lnTo>
                  <a:lnTo>
                    <a:pt x="77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00"/>
            <p:cNvSpPr>
              <a:spLocks noChangeAspect="1"/>
            </p:cNvSpPr>
            <p:nvPr/>
          </p:nvSpPr>
          <p:spPr bwMode="auto">
            <a:xfrm>
              <a:off x="2089" y="2779"/>
              <a:ext cx="749" cy="299"/>
            </a:xfrm>
            <a:custGeom>
              <a:avLst/>
              <a:gdLst/>
              <a:ahLst/>
              <a:cxnLst>
                <a:cxn ang="0">
                  <a:pos x="318" y="43"/>
                </a:cxn>
                <a:cxn ang="0">
                  <a:pos x="487" y="87"/>
                </a:cxn>
                <a:cxn ang="0">
                  <a:pos x="650" y="149"/>
                </a:cxn>
                <a:cxn ang="0">
                  <a:pos x="805" y="239"/>
                </a:cxn>
                <a:cxn ang="0">
                  <a:pos x="945" y="262"/>
                </a:cxn>
                <a:cxn ang="0">
                  <a:pos x="1093" y="235"/>
                </a:cxn>
                <a:cxn ang="0">
                  <a:pos x="1245" y="224"/>
                </a:cxn>
                <a:cxn ang="0">
                  <a:pos x="1384" y="181"/>
                </a:cxn>
                <a:cxn ang="0">
                  <a:pos x="1506" y="110"/>
                </a:cxn>
                <a:cxn ang="0">
                  <a:pos x="1634" y="76"/>
                </a:cxn>
                <a:cxn ang="0">
                  <a:pos x="1767" y="52"/>
                </a:cxn>
                <a:cxn ang="0">
                  <a:pos x="1895" y="35"/>
                </a:cxn>
                <a:cxn ang="0">
                  <a:pos x="2007" y="87"/>
                </a:cxn>
                <a:cxn ang="0">
                  <a:pos x="2044" y="233"/>
                </a:cxn>
                <a:cxn ang="0">
                  <a:pos x="2030" y="400"/>
                </a:cxn>
                <a:cxn ang="0">
                  <a:pos x="2013" y="570"/>
                </a:cxn>
                <a:cxn ang="0">
                  <a:pos x="1938" y="694"/>
                </a:cxn>
                <a:cxn ang="0">
                  <a:pos x="1771" y="698"/>
                </a:cxn>
                <a:cxn ang="0">
                  <a:pos x="1598" y="645"/>
                </a:cxn>
                <a:cxn ang="0">
                  <a:pos x="1422" y="598"/>
                </a:cxn>
                <a:cxn ang="0">
                  <a:pos x="1283" y="592"/>
                </a:cxn>
                <a:cxn ang="0">
                  <a:pos x="1182" y="601"/>
                </a:cxn>
                <a:cxn ang="0">
                  <a:pos x="1080" y="618"/>
                </a:cxn>
                <a:cxn ang="0">
                  <a:pos x="979" y="615"/>
                </a:cxn>
                <a:cxn ang="0">
                  <a:pos x="888" y="547"/>
                </a:cxn>
                <a:cxn ang="0">
                  <a:pos x="677" y="605"/>
                </a:cxn>
                <a:cxn ang="0">
                  <a:pos x="487" y="718"/>
                </a:cxn>
                <a:cxn ang="0">
                  <a:pos x="293" y="806"/>
                </a:cxn>
                <a:cxn ang="0">
                  <a:pos x="79" y="797"/>
                </a:cxn>
                <a:cxn ang="0">
                  <a:pos x="10" y="621"/>
                </a:cxn>
                <a:cxn ang="0">
                  <a:pos x="3" y="431"/>
                </a:cxn>
                <a:cxn ang="0">
                  <a:pos x="21" y="235"/>
                </a:cxn>
                <a:cxn ang="0">
                  <a:pos x="37" y="49"/>
                </a:cxn>
                <a:cxn ang="0">
                  <a:pos x="77" y="19"/>
                </a:cxn>
                <a:cxn ang="0">
                  <a:pos x="131" y="3"/>
                </a:cxn>
                <a:cxn ang="0">
                  <a:pos x="186" y="3"/>
                </a:cxn>
                <a:cxn ang="0">
                  <a:pos x="234" y="28"/>
                </a:cxn>
              </a:cxnLst>
              <a:rect l="0" t="0" r="r" b="b"/>
              <a:pathLst>
                <a:path w="2044" h="818">
                  <a:moveTo>
                    <a:pt x="234" y="28"/>
                  </a:moveTo>
                  <a:lnTo>
                    <a:pt x="318" y="43"/>
                  </a:lnTo>
                  <a:lnTo>
                    <a:pt x="404" y="63"/>
                  </a:lnTo>
                  <a:lnTo>
                    <a:pt x="487" y="87"/>
                  </a:lnTo>
                  <a:lnTo>
                    <a:pt x="571" y="117"/>
                  </a:lnTo>
                  <a:lnTo>
                    <a:pt x="650" y="149"/>
                  </a:lnTo>
                  <a:lnTo>
                    <a:pt x="729" y="191"/>
                  </a:lnTo>
                  <a:lnTo>
                    <a:pt x="805" y="239"/>
                  </a:lnTo>
                  <a:lnTo>
                    <a:pt x="878" y="298"/>
                  </a:lnTo>
                  <a:lnTo>
                    <a:pt x="945" y="262"/>
                  </a:lnTo>
                  <a:lnTo>
                    <a:pt x="1018" y="243"/>
                  </a:lnTo>
                  <a:lnTo>
                    <a:pt x="1093" y="235"/>
                  </a:lnTo>
                  <a:lnTo>
                    <a:pt x="1170" y="231"/>
                  </a:lnTo>
                  <a:lnTo>
                    <a:pt x="1245" y="224"/>
                  </a:lnTo>
                  <a:lnTo>
                    <a:pt x="1317" y="209"/>
                  </a:lnTo>
                  <a:lnTo>
                    <a:pt x="1384" y="181"/>
                  </a:lnTo>
                  <a:lnTo>
                    <a:pt x="1447" y="132"/>
                  </a:lnTo>
                  <a:lnTo>
                    <a:pt x="1506" y="110"/>
                  </a:lnTo>
                  <a:lnTo>
                    <a:pt x="1570" y="91"/>
                  </a:lnTo>
                  <a:lnTo>
                    <a:pt x="1634" y="76"/>
                  </a:lnTo>
                  <a:lnTo>
                    <a:pt x="1702" y="64"/>
                  </a:lnTo>
                  <a:lnTo>
                    <a:pt x="1767" y="52"/>
                  </a:lnTo>
                  <a:lnTo>
                    <a:pt x="1831" y="43"/>
                  </a:lnTo>
                  <a:lnTo>
                    <a:pt x="1895" y="35"/>
                  </a:lnTo>
                  <a:lnTo>
                    <a:pt x="1957" y="28"/>
                  </a:lnTo>
                  <a:lnTo>
                    <a:pt x="2007" y="87"/>
                  </a:lnTo>
                  <a:lnTo>
                    <a:pt x="2035" y="157"/>
                  </a:lnTo>
                  <a:lnTo>
                    <a:pt x="2044" y="233"/>
                  </a:lnTo>
                  <a:lnTo>
                    <a:pt x="2041" y="316"/>
                  </a:lnTo>
                  <a:lnTo>
                    <a:pt x="2030" y="400"/>
                  </a:lnTo>
                  <a:lnTo>
                    <a:pt x="2020" y="485"/>
                  </a:lnTo>
                  <a:lnTo>
                    <a:pt x="2013" y="570"/>
                  </a:lnTo>
                  <a:lnTo>
                    <a:pt x="2018" y="652"/>
                  </a:lnTo>
                  <a:lnTo>
                    <a:pt x="1938" y="694"/>
                  </a:lnTo>
                  <a:lnTo>
                    <a:pt x="1857" y="708"/>
                  </a:lnTo>
                  <a:lnTo>
                    <a:pt x="1771" y="698"/>
                  </a:lnTo>
                  <a:lnTo>
                    <a:pt x="1687" y="675"/>
                  </a:lnTo>
                  <a:lnTo>
                    <a:pt x="1598" y="645"/>
                  </a:lnTo>
                  <a:lnTo>
                    <a:pt x="1511" y="616"/>
                  </a:lnTo>
                  <a:lnTo>
                    <a:pt x="1422" y="598"/>
                  </a:lnTo>
                  <a:lnTo>
                    <a:pt x="1333" y="599"/>
                  </a:lnTo>
                  <a:lnTo>
                    <a:pt x="1283" y="592"/>
                  </a:lnTo>
                  <a:lnTo>
                    <a:pt x="1232" y="594"/>
                  </a:lnTo>
                  <a:lnTo>
                    <a:pt x="1182" y="601"/>
                  </a:lnTo>
                  <a:lnTo>
                    <a:pt x="1131" y="611"/>
                  </a:lnTo>
                  <a:lnTo>
                    <a:pt x="1080" y="618"/>
                  </a:lnTo>
                  <a:lnTo>
                    <a:pt x="1030" y="621"/>
                  </a:lnTo>
                  <a:lnTo>
                    <a:pt x="979" y="615"/>
                  </a:lnTo>
                  <a:lnTo>
                    <a:pt x="930" y="599"/>
                  </a:lnTo>
                  <a:lnTo>
                    <a:pt x="888" y="547"/>
                  </a:lnTo>
                  <a:lnTo>
                    <a:pt x="778" y="564"/>
                  </a:lnTo>
                  <a:lnTo>
                    <a:pt x="677" y="605"/>
                  </a:lnTo>
                  <a:lnTo>
                    <a:pt x="580" y="659"/>
                  </a:lnTo>
                  <a:lnTo>
                    <a:pt x="487" y="718"/>
                  </a:lnTo>
                  <a:lnTo>
                    <a:pt x="391" y="770"/>
                  </a:lnTo>
                  <a:lnTo>
                    <a:pt x="293" y="806"/>
                  </a:lnTo>
                  <a:lnTo>
                    <a:pt x="190" y="818"/>
                  </a:lnTo>
                  <a:lnTo>
                    <a:pt x="79" y="797"/>
                  </a:lnTo>
                  <a:lnTo>
                    <a:pt x="34" y="711"/>
                  </a:lnTo>
                  <a:lnTo>
                    <a:pt x="10" y="621"/>
                  </a:lnTo>
                  <a:lnTo>
                    <a:pt x="0" y="526"/>
                  </a:lnTo>
                  <a:lnTo>
                    <a:pt x="3" y="431"/>
                  </a:lnTo>
                  <a:lnTo>
                    <a:pt x="10" y="332"/>
                  </a:lnTo>
                  <a:lnTo>
                    <a:pt x="21" y="235"/>
                  </a:lnTo>
                  <a:lnTo>
                    <a:pt x="31" y="139"/>
                  </a:lnTo>
                  <a:lnTo>
                    <a:pt x="37" y="49"/>
                  </a:lnTo>
                  <a:lnTo>
                    <a:pt x="53" y="32"/>
                  </a:lnTo>
                  <a:lnTo>
                    <a:pt x="77" y="19"/>
                  </a:lnTo>
                  <a:lnTo>
                    <a:pt x="103" y="8"/>
                  </a:lnTo>
                  <a:lnTo>
                    <a:pt x="131" y="3"/>
                  </a:lnTo>
                  <a:lnTo>
                    <a:pt x="158" y="0"/>
                  </a:lnTo>
                  <a:lnTo>
                    <a:pt x="186" y="3"/>
                  </a:lnTo>
                  <a:lnTo>
                    <a:pt x="211" y="11"/>
                  </a:lnTo>
                  <a:lnTo>
                    <a:pt x="23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01"/>
            <p:cNvSpPr>
              <a:spLocks noChangeAspect="1"/>
            </p:cNvSpPr>
            <p:nvPr/>
          </p:nvSpPr>
          <p:spPr bwMode="auto">
            <a:xfrm>
              <a:off x="2118" y="2805"/>
              <a:ext cx="281" cy="251"/>
            </a:xfrm>
            <a:custGeom>
              <a:avLst/>
              <a:gdLst/>
              <a:ahLst/>
              <a:cxnLst>
                <a:cxn ang="0">
                  <a:pos x="757" y="290"/>
                </a:cxn>
                <a:cxn ang="0">
                  <a:pos x="692" y="269"/>
                </a:cxn>
                <a:cxn ang="0">
                  <a:pos x="621" y="255"/>
                </a:cxn>
                <a:cxn ang="0">
                  <a:pos x="544" y="245"/>
                </a:cxn>
                <a:cxn ang="0">
                  <a:pos x="465" y="244"/>
                </a:cxn>
                <a:cxn ang="0">
                  <a:pos x="384" y="245"/>
                </a:cxn>
                <a:cxn ang="0">
                  <a:pos x="305" y="255"/>
                </a:cxn>
                <a:cxn ang="0">
                  <a:pos x="230" y="269"/>
                </a:cxn>
                <a:cxn ang="0">
                  <a:pos x="166" y="290"/>
                </a:cxn>
                <a:cxn ang="0">
                  <a:pos x="166" y="311"/>
                </a:cxn>
                <a:cxn ang="0">
                  <a:pos x="242" y="314"/>
                </a:cxn>
                <a:cxn ang="0">
                  <a:pos x="322" y="313"/>
                </a:cxn>
                <a:cxn ang="0">
                  <a:pos x="403" y="308"/>
                </a:cxn>
                <a:cxn ang="0">
                  <a:pos x="485" y="310"/>
                </a:cxn>
                <a:cxn ang="0">
                  <a:pos x="564" y="315"/>
                </a:cxn>
                <a:cxn ang="0">
                  <a:pos x="638" y="335"/>
                </a:cxn>
                <a:cxn ang="0">
                  <a:pos x="707" y="369"/>
                </a:cxn>
                <a:cxn ang="0">
                  <a:pos x="768" y="425"/>
                </a:cxn>
                <a:cxn ang="0">
                  <a:pos x="683" y="439"/>
                </a:cxn>
                <a:cxn ang="0">
                  <a:pos x="606" y="468"/>
                </a:cxn>
                <a:cxn ang="0">
                  <a:pos x="533" y="504"/>
                </a:cxn>
                <a:cxn ang="0">
                  <a:pos x="463" y="546"/>
                </a:cxn>
                <a:cxn ang="0">
                  <a:pos x="389" y="589"/>
                </a:cxn>
                <a:cxn ang="0">
                  <a:pos x="318" y="629"/>
                </a:cxn>
                <a:cxn ang="0">
                  <a:pos x="243" y="662"/>
                </a:cxn>
                <a:cxn ang="0">
                  <a:pos x="166" y="686"/>
                </a:cxn>
                <a:cxn ang="0">
                  <a:pos x="132" y="682"/>
                </a:cxn>
                <a:cxn ang="0">
                  <a:pos x="104" y="670"/>
                </a:cxn>
                <a:cxn ang="0">
                  <a:pos x="79" y="653"/>
                </a:cxn>
                <a:cxn ang="0">
                  <a:pos x="60" y="634"/>
                </a:cxn>
                <a:cxn ang="0">
                  <a:pos x="42" y="608"/>
                </a:cxn>
                <a:cxn ang="0">
                  <a:pos x="28" y="580"/>
                </a:cxn>
                <a:cxn ang="0">
                  <a:pos x="17" y="549"/>
                </a:cxn>
                <a:cxn ang="0">
                  <a:pos x="10" y="520"/>
                </a:cxn>
                <a:cxn ang="0">
                  <a:pos x="1" y="452"/>
                </a:cxn>
                <a:cxn ang="0">
                  <a:pos x="0" y="387"/>
                </a:cxn>
                <a:cxn ang="0">
                  <a:pos x="3" y="323"/>
                </a:cxn>
                <a:cxn ang="0">
                  <a:pos x="11" y="259"/>
                </a:cxn>
                <a:cxn ang="0">
                  <a:pos x="18" y="194"/>
                </a:cxn>
                <a:cxn ang="0">
                  <a:pos x="27" y="130"/>
                </a:cxn>
                <a:cxn ang="0">
                  <a:pos x="31" y="65"/>
                </a:cxn>
                <a:cxn ang="0">
                  <a:pos x="31" y="0"/>
                </a:cxn>
                <a:cxn ang="0">
                  <a:pos x="132" y="10"/>
                </a:cxn>
                <a:cxn ang="0">
                  <a:pos x="232" y="28"/>
                </a:cxn>
                <a:cxn ang="0">
                  <a:pos x="328" y="52"/>
                </a:cxn>
                <a:cxn ang="0">
                  <a:pos x="420" y="86"/>
                </a:cxn>
                <a:cxn ang="0">
                  <a:pos x="509" y="124"/>
                </a:cxn>
                <a:cxn ang="0">
                  <a:pos x="595" y="172"/>
                </a:cxn>
                <a:cxn ang="0">
                  <a:pos x="676" y="227"/>
                </a:cxn>
                <a:cxn ang="0">
                  <a:pos x="757" y="290"/>
                </a:cxn>
              </a:cxnLst>
              <a:rect l="0" t="0" r="r" b="b"/>
              <a:pathLst>
                <a:path w="768" h="686">
                  <a:moveTo>
                    <a:pt x="757" y="290"/>
                  </a:moveTo>
                  <a:lnTo>
                    <a:pt x="692" y="269"/>
                  </a:lnTo>
                  <a:lnTo>
                    <a:pt x="621" y="255"/>
                  </a:lnTo>
                  <a:lnTo>
                    <a:pt x="544" y="245"/>
                  </a:lnTo>
                  <a:lnTo>
                    <a:pt x="465" y="244"/>
                  </a:lnTo>
                  <a:lnTo>
                    <a:pt x="384" y="245"/>
                  </a:lnTo>
                  <a:lnTo>
                    <a:pt x="305" y="255"/>
                  </a:lnTo>
                  <a:lnTo>
                    <a:pt x="230" y="269"/>
                  </a:lnTo>
                  <a:lnTo>
                    <a:pt x="166" y="290"/>
                  </a:lnTo>
                  <a:lnTo>
                    <a:pt x="166" y="311"/>
                  </a:lnTo>
                  <a:lnTo>
                    <a:pt x="242" y="314"/>
                  </a:lnTo>
                  <a:lnTo>
                    <a:pt x="322" y="313"/>
                  </a:lnTo>
                  <a:lnTo>
                    <a:pt x="403" y="308"/>
                  </a:lnTo>
                  <a:lnTo>
                    <a:pt x="485" y="310"/>
                  </a:lnTo>
                  <a:lnTo>
                    <a:pt x="564" y="315"/>
                  </a:lnTo>
                  <a:lnTo>
                    <a:pt x="638" y="335"/>
                  </a:lnTo>
                  <a:lnTo>
                    <a:pt x="707" y="369"/>
                  </a:lnTo>
                  <a:lnTo>
                    <a:pt x="768" y="425"/>
                  </a:lnTo>
                  <a:lnTo>
                    <a:pt x="683" y="439"/>
                  </a:lnTo>
                  <a:lnTo>
                    <a:pt x="606" y="468"/>
                  </a:lnTo>
                  <a:lnTo>
                    <a:pt x="533" y="504"/>
                  </a:lnTo>
                  <a:lnTo>
                    <a:pt x="463" y="546"/>
                  </a:lnTo>
                  <a:lnTo>
                    <a:pt x="389" y="589"/>
                  </a:lnTo>
                  <a:lnTo>
                    <a:pt x="318" y="629"/>
                  </a:lnTo>
                  <a:lnTo>
                    <a:pt x="243" y="662"/>
                  </a:lnTo>
                  <a:lnTo>
                    <a:pt x="166" y="686"/>
                  </a:lnTo>
                  <a:lnTo>
                    <a:pt x="132" y="682"/>
                  </a:lnTo>
                  <a:lnTo>
                    <a:pt x="104" y="670"/>
                  </a:lnTo>
                  <a:lnTo>
                    <a:pt x="79" y="653"/>
                  </a:lnTo>
                  <a:lnTo>
                    <a:pt x="60" y="634"/>
                  </a:lnTo>
                  <a:lnTo>
                    <a:pt x="42" y="608"/>
                  </a:lnTo>
                  <a:lnTo>
                    <a:pt x="28" y="580"/>
                  </a:lnTo>
                  <a:lnTo>
                    <a:pt x="17" y="549"/>
                  </a:lnTo>
                  <a:lnTo>
                    <a:pt x="10" y="520"/>
                  </a:lnTo>
                  <a:lnTo>
                    <a:pt x="1" y="452"/>
                  </a:lnTo>
                  <a:lnTo>
                    <a:pt x="0" y="387"/>
                  </a:lnTo>
                  <a:lnTo>
                    <a:pt x="3" y="323"/>
                  </a:lnTo>
                  <a:lnTo>
                    <a:pt x="11" y="259"/>
                  </a:lnTo>
                  <a:lnTo>
                    <a:pt x="18" y="194"/>
                  </a:lnTo>
                  <a:lnTo>
                    <a:pt x="27" y="130"/>
                  </a:lnTo>
                  <a:lnTo>
                    <a:pt x="31" y="65"/>
                  </a:lnTo>
                  <a:lnTo>
                    <a:pt x="31" y="0"/>
                  </a:lnTo>
                  <a:lnTo>
                    <a:pt x="132" y="10"/>
                  </a:lnTo>
                  <a:lnTo>
                    <a:pt x="232" y="28"/>
                  </a:lnTo>
                  <a:lnTo>
                    <a:pt x="328" y="52"/>
                  </a:lnTo>
                  <a:lnTo>
                    <a:pt x="420" y="86"/>
                  </a:lnTo>
                  <a:lnTo>
                    <a:pt x="509" y="124"/>
                  </a:lnTo>
                  <a:lnTo>
                    <a:pt x="595" y="172"/>
                  </a:lnTo>
                  <a:lnTo>
                    <a:pt x="676" y="227"/>
                  </a:lnTo>
                  <a:lnTo>
                    <a:pt x="757" y="29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02"/>
            <p:cNvSpPr>
              <a:spLocks noChangeAspect="1"/>
            </p:cNvSpPr>
            <p:nvPr/>
          </p:nvSpPr>
          <p:spPr bwMode="auto">
            <a:xfrm>
              <a:off x="2543" y="2817"/>
              <a:ext cx="266" cy="194"/>
            </a:xfrm>
            <a:custGeom>
              <a:avLst/>
              <a:gdLst/>
              <a:ahLst/>
              <a:cxnLst>
                <a:cxn ang="0">
                  <a:pos x="725" y="110"/>
                </a:cxn>
                <a:cxn ang="0">
                  <a:pos x="725" y="504"/>
                </a:cxn>
                <a:cxn ang="0">
                  <a:pos x="652" y="527"/>
                </a:cxn>
                <a:cxn ang="0">
                  <a:pos x="582" y="530"/>
                </a:cxn>
                <a:cxn ang="0">
                  <a:pos x="513" y="517"/>
                </a:cxn>
                <a:cxn ang="0">
                  <a:pos x="446" y="497"/>
                </a:cxn>
                <a:cxn ang="0">
                  <a:pos x="377" y="471"/>
                </a:cxn>
                <a:cxn ang="0">
                  <a:pos x="308" y="447"/>
                </a:cxn>
                <a:cxn ang="0">
                  <a:pos x="237" y="427"/>
                </a:cxn>
                <a:cxn ang="0">
                  <a:pos x="166" y="421"/>
                </a:cxn>
                <a:cxn ang="0">
                  <a:pos x="0" y="411"/>
                </a:cxn>
                <a:cxn ang="0">
                  <a:pos x="9" y="307"/>
                </a:cxn>
                <a:cxn ang="0">
                  <a:pos x="24" y="323"/>
                </a:cxn>
                <a:cxn ang="0">
                  <a:pos x="45" y="326"/>
                </a:cxn>
                <a:cxn ang="0">
                  <a:pos x="69" y="318"/>
                </a:cxn>
                <a:cxn ang="0">
                  <a:pos x="98" y="309"/>
                </a:cxn>
                <a:cxn ang="0">
                  <a:pos x="129" y="292"/>
                </a:cxn>
                <a:cxn ang="0">
                  <a:pos x="161" y="276"/>
                </a:cxn>
                <a:cxn ang="0">
                  <a:pos x="194" y="262"/>
                </a:cxn>
                <a:cxn ang="0">
                  <a:pos x="227" y="255"/>
                </a:cxn>
                <a:cxn ang="0">
                  <a:pos x="243" y="257"/>
                </a:cxn>
                <a:cxn ang="0">
                  <a:pos x="263" y="257"/>
                </a:cxn>
                <a:cxn ang="0">
                  <a:pos x="282" y="254"/>
                </a:cxn>
                <a:cxn ang="0">
                  <a:pos x="303" y="249"/>
                </a:cxn>
                <a:cxn ang="0">
                  <a:pos x="322" y="242"/>
                </a:cxn>
                <a:cxn ang="0">
                  <a:pos x="341" y="234"/>
                </a:cxn>
                <a:cxn ang="0">
                  <a:pos x="358" y="224"/>
                </a:cxn>
                <a:cxn ang="0">
                  <a:pos x="372" y="214"/>
                </a:cxn>
                <a:cxn ang="0">
                  <a:pos x="319" y="204"/>
                </a:cxn>
                <a:cxn ang="0">
                  <a:pos x="270" y="203"/>
                </a:cxn>
                <a:cxn ang="0">
                  <a:pos x="222" y="204"/>
                </a:cxn>
                <a:cxn ang="0">
                  <a:pos x="178" y="213"/>
                </a:cxn>
                <a:cxn ang="0">
                  <a:pos x="135" y="224"/>
                </a:cxn>
                <a:cxn ang="0">
                  <a:pos x="92" y="240"/>
                </a:cxn>
                <a:cxn ang="0">
                  <a:pos x="50" y="255"/>
                </a:cxn>
                <a:cxn ang="0">
                  <a:pos x="9" y="276"/>
                </a:cxn>
                <a:cxn ang="0">
                  <a:pos x="4" y="237"/>
                </a:cxn>
                <a:cxn ang="0">
                  <a:pos x="11" y="207"/>
                </a:cxn>
                <a:cxn ang="0">
                  <a:pos x="26" y="183"/>
                </a:cxn>
                <a:cxn ang="0">
                  <a:pos x="52" y="165"/>
                </a:cxn>
                <a:cxn ang="0">
                  <a:pos x="78" y="147"/>
                </a:cxn>
                <a:cxn ang="0">
                  <a:pos x="109" y="133"/>
                </a:cxn>
                <a:cxn ang="0">
                  <a:pos x="139" y="117"/>
                </a:cxn>
                <a:cxn ang="0">
                  <a:pos x="166" y="100"/>
                </a:cxn>
                <a:cxn ang="0">
                  <a:pos x="232" y="76"/>
                </a:cxn>
                <a:cxn ang="0">
                  <a:pos x="306" y="50"/>
                </a:cxn>
                <a:cxn ang="0">
                  <a:pos x="384" y="24"/>
                </a:cxn>
                <a:cxn ang="0">
                  <a:pos x="464" y="7"/>
                </a:cxn>
                <a:cxn ang="0">
                  <a:pos x="540" y="0"/>
                </a:cxn>
                <a:cxn ang="0">
                  <a:pos x="611" y="13"/>
                </a:cxn>
                <a:cxn ang="0">
                  <a:pos x="673" y="47"/>
                </a:cxn>
                <a:cxn ang="0">
                  <a:pos x="725" y="110"/>
                </a:cxn>
              </a:cxnLst>
              <a:rect l="0" t="0" r="r" b="b"/>
              <a:pathLst>
                <a:path w="725" h="530">
                  <a:moveTo>
                    <a:pt x="725" y="110"/>
                  </a:moveTo>
                  <a:lnTo>
                    <a:pt x="725" y="504"/>
                  </a:lnTo>
                  <a:lnTo>
                    <a:pt x="652" y="527"/>
                  </a:lnTo>
                  <a:lnTo>
                    <a:pt x="582" y="530"/>
                  </a:lnTo>
                  <a:lnTo>
                    <a:pt x="513" y="517"/>
                  </a:lnTo>
                  <a:lnTo>
                    <a:pt x="446" y="497"/>
                  </a:lnTo>
                  <a:lnTo>
                    <a:pt x="377" y="471"/>
                  </a:lnTo>
                  <a:lnTo>
                    <a:pt x="308" y="447"/>
                  </a:lnTo>
                  <a:lnTo>
                    <a:pt x="237" y="427"/>
                  </a:lnTo>
                  <a:lnTo>
                    <a:pt x="166" y="421"/>
                  </a:lnTo>
                  <a:lnTo>
                    <a:pt x="0" y="411"/>
                  </a:lnTo>
                  <a:lnTo>
                    <a:pt x="9" y="307"/>
                  </a:lnTo>
                  <a:lnTo>
                    <a:pt x="24" y="323"/>
                  </a:lnTo>
                  <a:lnTo>
                    <a:pt x="45" y="326"/>
                  </a:lnTo>
                  <a:lnTo>
                    <a:pt x="69" y="318"/>
                  </a:lnTo>
                  <a:lnTo>
                    <a:pt x="98" y="309"/>
                  </a:lnTo>
                  <a:lnTo>
                    <a:pt x="129" y="292"/>
                  </a:lnTo>
                  <a:lnTo>
                    <a:pt x="161" y="276"/>
                  </a:lnTo>
                  <a:lnTo>
                    <a:pt x="194" y="262"/>
                  </a:lnTo>
                  <a:lnTo>
                    <a:pt x="227" y="255"/>
                  </a:lnTo>
                  <a:lnTo>
                    <a:pt x="243" y="257"/>
                  </a:lnTo>
                  <a:lnTo>
                    <a:pt x="263" y="257"/>
                  </a:lnTo>
                  <a:lnTo>
                    <a:pt x="282" y="254"/>
                  </a:lnTo>
                  <a:lnTo>
                    <a:pt x="303" y="249"/>
                  </a:lnTo>
                  <a:lnTo>
                    <a:pt x="322" y="242"/>
                  </a:lnTo>
                  <a:lnTo>
                    <a:pt x="341" y="234"/>
                  </a:lnTo>
                  <a:lnTo>
                    <a:pt x="358" y="224"/>
                  </a:lnTo>
                  <a:lnTo>
                    <a:pt x="372" y="214"/>
                  </a:lnTo>
                  <a:lnTo>
                    <a:pt x="319" y="204"/>
                  </a:lnTo>
                  <a:lnTo>
                    <a:pt x="270" y="203"/>
                  </a:lnTo>
                  <a:lnTo>
                    <a:pt x="222" y="204"/>
                  </a:lnTo>
                  <a:lnTo>
                    <a:pt x="178" y="213"/>
                  </a:lnTo>
                  <a:lnTo>
                    <a:pt x="135" y="224"/>
                  </a:lnTo>
                  <a:lnTo>
                    <a:pt x="92" y="240"/>
                  </a:lnTo>
                  <a:lnTo>
                    <a:pt x="50" y="255"/>
                  </a:lnTo>
                  <a:lnTo>
                    <a:pt x="9" y="276"/>
                  </a:lnTo>
                  <a:lnTo>
                    <a:pt x="4" y="237"/>
                  </a:lnTo>
                  <a:lnTo>
                    <a:pt x="11" y="207"/>
                  </a:lnTo>
                  <a:lnTo>
                    <a:pt x="26" y="183"/>
                  </a:lnTo>
                  <a:lnTo>
                    <a:pt x="52" y="165"/>
                  </a:lnTo>
                  <a:lnTo>
                    <a:pt x="78" y="147"/>
                  </a:lnTo>
                  <a:lnTo>
                    <a:pt x="109" y="133"/>
                  </a:lnTo>
                  <a:lnTo>
                    <a:pt x="139" y="117"/>
                  </a:lnTo>
                  <a:lnTo>
                    <a:pt x="166" y="100"/>
                  </a:lnTo>
                  <a:lnTo>
                    <a:pt x="232" y="76"/>
                  </a:lnTo>
                  <a:lnTo>
                    <a:pt x="306" y="50"/>
                  </a:lnTo>
                  <a:lnTo>
                    <a:pt x="384" y="24"/>
                  </a:lnTo>
                  <a:lnTo>
                    <a:pt x="464" y="7"/>
                  </a:lnTo>
                  <a:lnTo>
                    <a:pt x="540" y="0"/>
                  </a:lnTo>
                  <a:lnTo>
                    <a:pt x="611" y="13"/>
                  </a:lnTo>
                  <a:lnTo>
                    <a:pt x="673" y="47"/>
                  </a:lnTo>
                  <a:lnTo>
                    <a:pt x="725" y="1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03"/>
            <p:cNvSpPr>
              <a:spLocks noChangeAspect="1"/>
            </p:cNvSpPr>
            <p:nvPr/>
          </p:nvSpPr>
          <p:spPr bwMode="auto">
            <a:xfrm>
              <a:off x="2422" y="2885"/>
              <a:ext cx="91" cy="90"/>
            </a:xfrm>
            <a:custGeom>
              <a:avLst/>
              <a:gdLst/>
              <a:ahLst/>
              <a:cxnLst>
                <a:cxn ang="0">
                  <a:pos x="249" y="10"/>
                </a:cxn>
                <a:cxn ang="0">
                  <a:pos x="247" y="41"/>
                </a:cxn>
                <a:cxn ang="0">
                  <a:pos x="247" y="74"/>
                </a:cxn>
                <a:cxn ang="0">
                  <a:pos x="244" y="106"/>
                </a:cxn>
                <a:cxn ang="0">
                  <a:pos x="240" y="140"/>
                </a:cxn>
                <a:cxn ang="0">
                  <a:pos x="232" y="168"/>
                </a:cxn>
                <a:cxn ang="0">
                  <a:pos x="222" y="196"/>
                </a:cxn>
                <a:cxn ang="0">
                  <a:pos x="206" y="219"/>
                </a:cxn>
                <a:cxn ang="0">
                  <a:pos x="187" y="238"/>
                </a:cxn>
                <a:cxn ang="0">
                  <a:pos x="166" y="244"/>
                </a:cxn>
                <a:cxn ang="0">
                  <a:pos x="146" y="248"/>
                </a:cxn>
                <a:cxn ang="0">
                  <a:pos x="125" y="248"/>
                </a:cxn>
                <a:cxn ang="0">
                  <a:pos x="107" y="247"/>
                </a:cxn>
                <a:cxn ang="0">
                  <a:pos x="88" y="238"/>
                </a:cxn>
                <a:cxn ang="0">
                  <a:pos x="73" y="227"/>
                </a:cxn>
                <a:cxn ang="0">
                  <a:pos x="60" y="209"/>
                </a:cxn>
                <a:cxn ang="0">
                  <a:pos x="52" y="186"/>
                </a:cxn>
                <a:cxn ang="0">
                  <a:pos x="0" y="52"/>
                </a:cxn>
                <a:cxn ang="0">
                  <a:pos x="29" y="41"/>
                </a:cxn>
                <a:cxn ang="0">
                  <a:pos x="62" y="31"/>
                </a:cxn>
                <a:cxn ang="0">
                  <a:pos x="91" y="20"/>
                </a:cxn>
                <a:cxn ang="0">
                  <a:pos x="123" y="12"/>
                </a:cxn>
                <a:cxn ang="0">
                  <a:pos x="154" y="3"/>
                </a:cxn>
                <a:cxn ang="0">
                  <a:pos x="185" y="0"/>
                </a:cxn>
                <a:cxn ang="0">
                  <a:pos x="216" y="0"/>
                </a:cxn>
                <a:cxn ang="0">
                  <a:pos x="249" y="10"/>
                </a:cxn>
              </a:cxnLst>
              <a:rect l="0" t="0" r="r" b="b"/>
              <a:pathLst>
                <a:path w="249" h="248">
                  <a:moveTo>
                    <a:pt x="249" y="10"/>
                  </a:moveTo>
                  <a:lnTo>
                    <a:pt x="247" y="41"/>
                  </a:lnTo>
                  <a:lnTo>
                    <a:pt x="247" y="74"/>
                  </a:lnTo>
                  <a:lnTo>
                    <a:pt x="244" y="106"/>
                  </a:lnTo>
                  <a:lnTo>
                    <a:pt x="240" y="140"/>
                  </a:lnTo>
                  <a:lnTo>
                    <a:pt x="232" y="168"/>
                  </a:lnTo>
                  <a:lnTo>
                    <a:pt x="222" y="196"/>
                  </a:lnTo>
                  <a:lnTo>
                    <a:pt x="206" y="219"/>
                  </a:lnTo>
                  <a:lnTo>
                    <a:pt x="187" y="238"/>
                  </a:lnTo>
                  <a:lnTo>
                    <a:pt x="166" y="244"/>
                  </a:lnTo>
                  <a:lnTo>
                    <a:pt x="146" y="248"/>
                  </a:lnTo>
                  <a:lnTo>
                    <a:pt x="125" y="248"/>
                  </a:lnTo>
                  <a:lnTo>
                    <a:pt x="107" y="247"/>
                  </a:lnTo>
                  <a:lnTo>
                    <a:pt x="88" y="238"/>
                  </a:lnTo>
                  <a:lnTo>
                    <a:pt x="73" y="227"/>
                  </a:lnTo>
                  <a:lnTo>
                    <a:pt x="60" y="209"/>
                  </a:lnTo>
                  <a:lnTo>
                    <a:pt x="52" y="186"/>
                  </a:lnTo>
                  <a:lnTo>
                    <a:pt x="0" y="52"/>
                  </a:lnTo>
                  <a:lnTo>
                    <a:pt x="29" y="41"/>
                  </a:lnTo>
                  <a:lnTo>
                    <a:pt x="62" y="31"/>
                  </a:lnTo>
                  <a:lnTo>
                    <a:pt x="91" y="20"/>
                  </a:lnTo>
                  <a:lnTo>
                    <a:pt x="123" y="12"/>
                  </a:lnTo>
                  <a:lnTo>
                    <a:pt x="154" y="3"/>
                  </a:lnTo>
                  <a:lnTo>
                    <a:pt x="185" y="0"/>
                  </a:lnTo>
                  <a:lnTo>
                    <a:pt x="216" y="0"/>
                  </a:lnTo>
                  <a:lnTo>
                    <a:pt x="249" y="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" name="Trapezoid 176"/>
          <p:cNvSpPr/>
          <p:nvPr/>
        </p:nvSpPr>
        <p:spPr>
          <a:xfrm rot="10800000">
            <a:off x="6666267" y="1548578"/>
            <a:ext cx="2286001" cy="398209"/>
          </a:xfrm>
          <a:prstGeom prst="trapezoid">
            <a:avLst>
              <a:gd name="adj" fmla="val 940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" name="Group 224"/>
          <p:cNvGrpSpPr/>
          <p:nvPr/>
        </p:nvGrpSpPr>
        <p:grpSpPr>
          <a:xfrm>
            <a:off x="7167716" y="1994260"/>
            <a:ext cx="1356851" cy="557212"/>
            <a:chOff x="7167716" y="1994260"/>
            <a:chExt cx="1356851" cy="557212"/>
          </a:xfrm>
        </p:grpSpPr>
        <p:grpSp>
          <p:nvGrpSpPr>
            <p:cNvPr id="178" name="Group 173"/>
            <p:cNvGrpSpPr>
              <a:grpSpLocks/>
            </p:cNvGrpSpPr>
            <p:nvPr/>
          </p:nvGrpSpPr>
          <p:grpSpPr bwMode="auto">
            <a:xfrm>
              <a:off x="7167716" y="1994260"/>
              <a:ext cx="436819" cy="557212"/>
              <a:chOff x="4876" y="1610"/>
              <a:chExt cx="310" cy="414"/>
            </a:xfrm>
          </p:grpSpPr>
          <p:sp>
            <p:nvSpPr>
              <p:cNvPr id="179" name="Oval 174"/>
              <p:cNvSpPr>
                <a:spLocks noChangeArrowheads="1"/>
              </p:cNvSpPr>
              <p:nvPr/>
            </p:nvSpPr>
            <p:spPr bwMode="auto">
              <a:xfrm rot="1512068">
                <a:off x="4876" y="1610"/>
                <a:ext cx="310" cy="414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pitchFamily="34" charset="0"/>
                </a:endParaRPr>
              </a:p>
            </p:txBody>
          </p:sp>
          <p:sp>
            <p:nvSpPr>
              <p:cNvPr id="181" name="Line 175"/>
              <p:cNvSpPr>
                <a:spLocks noChangeShapeType="1"/>
              </p:cNvSpPr>
              <p:nvPr/>
            </p:nvSpPr>
            <p:spPr bwMode="auto">
              <a:xfrm rot="12312068">
                <a:off x="5030" y="1629"/>
                <a:ext cx="2" cy="37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82" name="Line 176"/>
              <p:cNvSpPr>
                <a:spLocks noChangeShapeType="1"/>
              </p:cNvSpPr>
              <p:nvPr/>
            </p:nvSpPr>
            <p:spPr bwMode="auto">
              <a:xfrm rot="6912068">
                <a:off x="5030" y="1676"/>
                <a:ext cx="1" cy="28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83" name="Line 177"/>
              <p:cNvSpPr>
                <a:spLocks noChangeShapeType="1"/>
              </p:cNvSpPr>
              <p:nvPr/>
            </p:nvSpPr>
            <p:spPr bwMode="auto">
              <a:xfrm rot="9612068">
                <a:off x="5030" y="1642"/>
                <a:ext cx="2" cy="346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85" name="Line 178"/>
              <p:cNvSpPr>
                <a:spLocks noChangeShapeType="1"/>
              </p:cNvSpPr>
              <p:nvPr/>
            </p:nvSpPr>
            <p:spPr bwMode="auto">
              <a:xfrm rot="4212068">
                <a:off x="5032" y="1663"/>
                <a:ext cx="0" cy="307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86" name="Group 179"/>
            <p:cNvGrpSpPr>
              <a:grpSpLocks/>
            </p:cNvGrpSpPr>
            <p:nvPr/>
          </p:nvGrpSpPr>
          <p:grpSpPr bwMode="auto">
            <a:xfrm>
              <a:off x="8086878" y="2005781"/>
              <a:ext cx="437689" cy="486492"/>
              <a:chOff x="5239" y="1615"/>
              <a:chExt cx="272" cy="318"/>
            </a:xfrm>
          </p:grpSpPr>
          <p:sp>
            <p:nvSpPr>
              <p:cNvPr id="187" name="Oval 180"/>
              <p:cNvSpPr>
                <a:spLocks noChangeArrowheads="1"/>
              </p:cNvSpPr>
              <p:nvPr/>
            </p:nvSpPr>
            <p:spPr bwMode="auto">
              <a:xfrm rot="2700000">
                <a:off x="5216" y="1638"/>
                <a:ext cx="318" cy="272"/>
              </a:xfrm>
              <a:prstGeom prst="ellipse">
                <a:avLst/>
              </a:prstGeom>
              <a:solidFill>
                <a:srgbClr val="66FF9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pitchFamily="34" charset="0"/>
                </a:endParaRPr>
              </a:p>
            </p:txBody>
          </p:sp>
          <p:sp>
            <p:nvSpPr>
              <p:cNvPr id="189" name="Line 181"/>
              <p:cNvSpPr>
                <a:spLocks noChangeShapeType="1"/>
              </p:cNvSpPr>
              <p:nvPr/>
            </p:nvSpPr>
            <p:spPr bwMode="auto">
              <a:xfrm rot="13500000">
                <a:off x="5374" y="1650"/>
                <a:ext cx="1" cy="247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90" name="Line 182"/>
              <p:cNvSpPr>
                <a:spLocks noChangeShapeType="1"/>
              </p:cNvSpPr>
              <p:nvPr/>
            </p:nvSpPr>
            <p:spPr bwMode="auto">
              <a:xfrm rot="8100000">
                <a:off x="5374" y="1629"/>
                <a:ext cx="1" cy="289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91" name="Line 183"/>
              <p:cNvSpPr>
                <a:spLocks noChangeShapeType="1"/>
              </p:cNvSpPr>
              <p:nvPr/>
            </p:nvSpPr>
            <p:spPr bwMode="auto">
              <a:xfrm rot="10800000">
                <a:off x="5375" y="1630"/>
                <a:ext cx="1" cy="289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93" name="Line 184"/>
              <p:cNvSpPr>
                <a:spLocks noChangeShapeType="1"/>
              </p:cNvSpPr>
              <p:nvPr/>
            </p:nvSpPr>
            <p:spPr bwMode="auto">
              <a:xfrm rot="5400000">
                <a:off x="5375" y="1651"/>
                <a:ext cx="1" cy="247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99" name="Group 93"/>
            <p:cNvGrpSpPr/>
            <p:nvPr/>
          </p:nvGrpSpPr>
          <p:grpSpPr>
            <a:xfrm>
              <a:off x="7616159" y="2010951"/>
              <a:ext cx="431800" cy="431800"/>
              <a:chOff x="6609326" y="3248127"/>
              <a:chExt cx="431800" cy="431800"/>
            </a:xfrm>
          </p:grpSpPr>
          <p:sp>
            <p:nvSpPr>
              <p:cNvPr id="219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220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sp>
        <p:nvSpPr>
          <p:cNvPr id="226" name="Rectangle 9"/>
          <p:cNvSpPr>
            <a:spLocks noChangeArrowheads="1"/>
          </p:cNvSpPr>
          <p:nvPr/>
        </p:nvSpPr>
        <p:spPr bwMode="auto">
          <a:xfrm>
            <a:off x="2223370" y="5474986"/>
            <a:ext cx="6507676" cy="60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60000"/>
            </a:pPr>
            <a:r>
              <a:rPr lang="en-US" b="0" dirty="0" smtClean="0">
                <a:cs typeface="Arial" charset="0"/>
              </a:rPr>
              <a:t>after a lot of work: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60000"/>
              <a:buFont typeface="Wingdings" pitchFamily="2" charset="2"/>
              <a:buChar char="ü"/>
            </a:pPr>
            <a:r>
              <a:rPr lang="en-US" sz="2800" b="0" dirty="0" smtClean="0">
                <a:cs typeface="Arial" charset="0"/>
              </a:rPr>
              <a:t>dishonest Bob can only learn one </a:t>
            </a:r>
            <a:r>
              <a:rPr lang="en-US" sz="2800" b="0" dirty="0" smtClean="0">
                <a:solidFill>
                  <a:schemeClr val="accent2"/>
                </a:solidFill>
                <a:cs typeface="Arial" charset="0"/>
              </a:rPr>
              <a:t>W’</a:t>
            </a:r>
            <a:endParaRPr lang="en-US" sz="2800" b="0" dirty="0">
              <a:solidFill>
                <a:schemeClr val="accent2"/>
              </a:solidFill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2622 0.04236 -0.05226 0.08495 0.04687 0.10532 C 0.146 0.12569 0.37048 0.12407 0.59514 0.12245 " pathEditMode="relative" ptsTypes="a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2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892" name="Picture 116" descr="MCj0426072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117"/>
          <p:cNvGrpSpPr>
            <a:grpSpLocks/>
          </p:cNvGrpSpPr>
          <p:nvPr/>
        </p:nvGrpSpPr>
        <p:grpSpPr bwMode="auto">
          <a:xfrm rot="5400000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59894" name="Oval 118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9895" name="Line 119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6" name="Line 120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7" name="Line 121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8" name="Line 122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9" name="Line 123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0" name="Line 124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1" name="Line 125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2" name="Line 126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3" name="Line 127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4" name="Line 128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9905" name="Oval 129"/>
          <p:cNvSpPr>
            <a:spLocks noChangeArrowheads="1"/>
          </p:cNvSpPr>
          <p:nvPr/>
        </p:nvSpPr>
        <p:spPr bwMode="auto">
          <a:xfrm>
            <a:off x="2903538" y="2266950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9786" name="AutoShape 10"/>
          <p:cNvSpPr>
            <a:spLocks noChangeArrowheads="1"/>
          </p:cNvSpPr>
          <p:nvPr/>
        </p:nvSpPr>
        <p:spPr bwMode="auto">
          <a:xfrm rot="16200000">
            <a:off x="2715419" y="3579019"/>
            <a:ext cx="3263900" cy="160338"/>
          </a:xfrm>
          <a:prstGeom prst="rightArrow">
            <a:avLst>
              <a:gd name="adj1" fmla="val 26741"/>
              <a:gd name="adj2" fmla="val 12977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59787" name="AutoShape 11"/>
          <p:cNvSpPr>
            <a:spLocks noChangeArrowheads="1"/>
          </p:cNvSpPr>
          <p:nvPr/>
        </p:nvSpPr>
        <p:spPr bwMode="auto">
          <a:xfrm>
            <a:off x="2700338" y="3632200"/>
            <a:ext cx="3311525" cy="146050"/>
          </a:xfrm>
          <a:prstGeom prst="rightArrow">
            <a:avLst>
              <a:gd name="adj1" fmla="val 30435"/>
              <a:gd name="adj2" fmla="val 13583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grpSp>
        <p:nvGrpSpPr>
          <p:cNvPr id="3" name="Group 1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083300" y="3502025"/>
            <a:ext cx="647700" cy="412750"/>
            <a:chOff x="2115" y="1623"/>
            <a:chExt cx="408" cy="260"/>
          </a:xfrm>
        </p:grpSpPr>
        <p:sp>
          <p:nvSpPr>
            <p:cNvPr id="459789" name="Text Box 13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459790" name="Text Box 14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459791" name="Text Box 15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459792" name="Text Box 16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459793" name="Rectangle 17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4" name="Group 1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138613" y="1557338"/>
            <a:ext cx="647700" cy="412750"/>
            <a:chOff x="2115" y="1623"/>
            <a:chExt cx="408" cy="260"/>
          </a:xfrm>
        </p:grpSpPr>
        <p:sp>
          <p:nvSpPr>
            <p:cNvPr id="459795" name="Text Box 19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459796" name="Text Box 20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459797" name="Text Box 21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459798" name="Text Box 22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459799" name="Rectangle 23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sp>
        <p:nvSpPr>
          <p:cNvPr id="459823" name="Line 47"/>
          <p:cNvSpPr>
            <a:spLocks noChangeShapeType="1"/>
          </p:cNvSpPr>
          <p:nvPr/>
        </p:nvSpPr>
        <p:spPr bwMode="auto">
          <a:xfrm rot="13500000" flipH="1">
            <a:off x="4543425" y="3187700"/>
            <a:ext cx="1039813" cy="10302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59824" name="Rectangle 4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Qubit: Rectilinear Basis</a:t>
            </a:r>
          </a:p>
        </p:txBody>
      </p:sp>
      <p:grpSp>
        <p:nvGrpSpPr>
          <p:cNvPr id="6" name="Group 56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745748" y="1287766"/>
            <a:ext cx="647700" cy="412750"/>
            <a:chOff x="2115" y="1623"/>
            <a:chExt cx="408" cy="260"/>
          </a:xfrm>
        </p:grpSpPr>
        <p:sp>
          <p:nvSpPr>
            <p:cNvPr id="459833" name="Text Box 57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459834" name="Text Box 58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459835" name="Text Box 59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459836" name="Text Box 60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459837" name="Rectangle 61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7" name="Group 62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8235950" y="1306816"/>
            <a:ext cx="647700" cy="412750"/>
            <a:chOff x="2115" y="1623"/>
            <a:chExt cx="408" cy="260"/>
          </a:xfrm>
        </p:grpSpPr>
        <p:sp>
          <p:nvSpPr>
            <p:cNvPr id="459839" name="Text Box 63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459840" name="Text Box 64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459841" name="Text Box 65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459842" name="Text Box 66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459843" name="Rectangle 67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5292725" y="1125538"/>
            <a:ext cx="431800" cy="431800"/>
            <a:chOff x="204" y="1344"/>
            <a:chExt cx="272" cy="272"/>
          </a:xfrm>
        </p:grpSpPr>
        <p:sp>
          <p:nvSpPr>
            <p:cNvPr id="459845" name="Oval 69"/>
            <p:cNvSpPr>
              <a:spLocks noChangeArrowheads="1"/>
            </p:cNvSpPr>
            <p:nvPr/>
          </p:nvSpPr>
          <p:spPr bwMode="auto">
            <a:xfrm>
              <a:off x="204" y="1344"/>
              <a:ext cx="272" cy="27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59846" name="Line 70"/>
            <p:cNvSpPr>
              <a:spLocks noChangeShapeType="1"/>
            </p:cNvSpPr>
            <p:nvPr/>
          </p:nvSpPr>
          <p:spPr bwMode="auto">
            <a:xfrm rot="10800000">
              <a:off x="340" y="1357"/>
              <a:ext cx="1" cy="22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459847" name="Line 71"/>
            <p:cNvSpPr>
              <a:spLocks noChangeShapeType="1"/>
            </p:cNvSpPr>
            <p:nvPr/>
          </p:nvSpPr>
          <p:spPr bwMode="auto">
            <a:xfrm rot="-5400000">
              <a:off x="354" y="1380"/>
              <a:ext cx="1" cy="201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6227763" y="1125538"/>
            <a:ext cx="431800" cy="431800"/>
            <a:chOff x="2018" y="1060"/>
            <a:chExt cx="272" cy="272"/>
          </a:xfrm>
        </p:grpSpPr>
        <p:sp>
          <p:nvSpPr>
            <p:cNvPr id="459857" name="Oval 81"/>
            <p:cNvSpPr>
              <a:spLocks noChangeArrowheads="1"/>
            </p:cNvSpPr>
            <p:nvPr/>
          </p:nvSpPr>
          <p:spPr bwMode="auto">
            <a:xfrm>
              <a:off x="2018" y="1060"/>
              <a:ext cx="272" cy="27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59858" name="Line 82"/>
            <p:cNvSpPr>
              <a:spLocks noChangeShapeType="1"/>
            </p:cNvSpPr>
            <p:nvPr/>
          </p:nvSpPr>
          <p:spPr bwMode="auto">
            <a:xfrm rot="-5400000">
              <a:off x="2154" y="1096"/>
              <a:ext cx="1" cy="201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7740650" y="1125538"/>
            <a:ext cx="431800" cy="431800"/>
            <a:chOff x="2018" y="1632"/>
            <a:chExt cx="272" cy="272"/>
          </a:xfrm>
        </p:grpSpPr>
        <p:sp>
          <p:nvSpPr>
            <p:cNvPr id="459860" name="Oval 84"/>
            <p:cNvSpPr>
              <a:spLocks noChangeArrowheads="1"/>
            </p:cNvSpPr>
            <p:nvPr/>
          </p:nvSpPr>
          <p:spPr bwMode="auto">
            <a:xfrm>
              <a:off x="2018" y="1632"/>
              <a:ext cx="272" cy="27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59861" name="Line 85"/>
            <p:cNvSpPr>
              <a:spLocks noChangeShapeType="1"/>
            </p:cNvSpPr>
            <p:nvPr/>
          </p:nvSpPr>
          <p:spPr bwMode="auto">
            <a:xfrm rot="10800000">
              <a:off x="2154" y="1645"/>
              <a:ext cx="1" cy="22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6" grpId="0" animBg="1"/>
      <p:bldP spid="45978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>
          <a:xfrm>
            <a:off x="240125" y="2257425"/>
            <a:ext cx="8638406" cy="4159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efficient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qubits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3 classical messages, 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honest players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do not require quantum memory</a:t>
            </a:r>
            <a:endParaRPr lang="en-US" sz="2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provably secure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against: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unbounded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dishonest user Alice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dishonest server Bob with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quantum memory &lt; n/11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both have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unbounded computing power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classical memory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can be extended to tolerate noise, therefore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implementable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with current technology</a:t>
            </a:r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77813"/>
            <a:ext cx="8175830" cy="630237"/>
          </a:xfrm>
        </p:spPr>
        <p:txBody>
          <a:bodyPr>
            <a:normAutofit fontScale="90000"/>
          </a:bodyPr>
          <a:lstStyle/>
          <a:p>
            <a:r>
              <a:rPr lang="en-US" dirty="0"/>
              <a:t>Properties of the Basic Scheme	</a:t>
            </a:r>
          </a:p>
        </p:txBody>
      </p:sp>
      <p:sp>
        <p:nvSpPr>
          <p:cNvPr id="486405" name="Line 5"/>
          <p:cNvSpPr>
            <a:spLocks noChangeShapeType="1"/>
          </p:cNvSpPr>
          <p:nvPr/>
        </p:nvSpPr>
        <p:spPr bwMode="auto">
          <a:xfrm>
            <a:off x="3362786" y="1965531"/>
            <a:ext cx="21605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>
            <a:off x="3333290" y="1775286"/>
            <a:ext cx="21605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486472" name="Picture 72" descr="j00915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5400" y="1087438"/>
            <a:ext cx="663575" cy="1008062"/>
          </a:xfrm>
          <a:prstGeom prst="rect">
            <a:avLst/>
          </a:prstGeom>
          <a:noFill/>
        </p:spPr>
      </p:pic>
      <p:pic>
        <p:nvPicPr>
          <p:cNvPr id="486473" name="Picture 73" descr="j00916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3725" y="1101725"/>
            <a:ext cx="762000" cy="863600"/>
          </a:xfrm>
          <a:prstGeom prst="rect">
            <a:avLst/>
          </a:prstGeom>
          <a:noFill/>
        </p:spPr>
      </p:pic>
      <p:sp>
        <p:nvSpPr>
          <p:cNvPr id="486474" name="AutoShape 74"/>
          <p:cNvSpPr>
            <a:spLocks noChangeArrowheads="1"/>
          </p:cNvSpPr>
          <p:nvPr/>
        </p:nvSpPr>
        <p:spPr bwMode="auto">
          <a:xfrm>
            <a:off x="228600" y="931863"/>
            <a:ext cx="1366838" cy="792162"/>
          </a:xfrm>
          <a:prstGeom prst="cloudCallout">
            <a:avLst>
              <a:gd name="adj1" fmla="val 75319"/>
              <a:gd name="adj2" fmla="val -3306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/>
            <a:endParaRPr lang="en-US"/>
          </a:p>
        </p:txBody>
      </p:sp>
      <p:sp>
        <p:nvSpPr>
          <p:cNvPr id="486475" name="AutoShape 75"/>
          <p:cNvSpPr>
            <a:spLocks noChangeArrowheads="1"/>
          </p:cNvSpPr>
          <p:nvPr/>
        </p:nvSpPr>
        <p:spPr bwMode="auto">
          <a:xfrm>
            <a:off x="7204075" y="636588"/>
            <a:ext cx="1439863" cy="792162"/>
          </a:xfrm>
          <a:prstGeom prst="cloudCallout">
            <a:avLst>
              <a:gd name="adj1" fmla="val -68634"/>
              <a:gd name="adj2" fmla="val 1573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/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3362786" y="1596817"/>
            <a:ext cx="21605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3348038" y="1301850"/>
            <a:ext cx="2160587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2934927" y="1430592"/>
            <a:ext cx="3126660" cy="1475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98"/>
          <p:cNvSpPr>
            <a:spLocks noChangeArrowheads="1"/>
          </p:cNvSpPr>
          <p:nvPr/>
        </p:nvSpPr>
        <p:spPr bwMode="auto">
          <a:xfrm>
            <a:off x="7595420" y="796433"/>
            <a:ext cx="575187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chemeClr val="accent2"/>
                </a:solidFill>
                <a:latin typeface="Lucida Sans Unicode"/>
                <a:cs typeface="Arial" charset="0"/>
              </a:rPr>
              <a:t>W</a:t>
            </a:r>
            <a:endParaRPr lang="de-CH" sz="3200" b="0" baseline="-25000" dirty="0">
              <a:solidFill>
                <a:schemeClr val="accent2"/>
              </a:solidFill>
              <a:latin typeface="Lucida Sans Unicode"/>
              <a:cs typeface="Arial" charset="0"/>
            </a:endParaRPr>
          </a:p>
        </p:txBody>
      </p:sp>
      <p:sp>
        <p:nvSpPr>
          <p:cNvPr id="35" name="Rectangle 298"/>
          <p:cNvSpPr>
            <a:spLocks noChangeArrowheads="1"/>
          </p:cNvSpPr>
          <p:nvPr/>
        </p:nvSpPr>
        <p:spPr bwMode="auto">
          <a:xfrm>
            <a:off x="501446" y="1061905"/>
            <a:ext cx="72265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W</a:t>
            </a:r>
            <a:endParaRPr lang="de-CH" sz="3200" b="0" baseline="-25000" dirty="0">
              <a:solidFill>
                <a:srgbClr val="0000FF"/>
              </a:solidFill>
              <a:latin typeface="Lucida Sans Unicode"/>
              <a:cs typeface="Arial" charset="0"/>
            </a:endParaRPr>
          </a:p>
        </p:txBody>
      </p:sp>
      <p:grpSp>
        <p:nvGrpSpPr>
          <p:cNvPr id="36" name="Group 96"/>
          <p:cNvGrpSpPr/>
          <p:nvPr/>
        </p:nvGrpSpPr>
        <p:grpSpPr>
          <a:xfrm>
            <a:off x="3320437" y="794116"/>
            <a:ext cx="2260600" cy="461297"/>
            <a:chOff x="5444203" y="2740895"/>
            <a:chExt cx="2260600" cy="461297"/>
          </a:xfrm>
        </p:grpSpPr>
        <p:grpSp>
          <p:nvGrpSpPr>
            <p:cNvPr id="37" name="Group 94"/>
            <p:cNvGrpSpPr/>
            <p:nvPr/>
          </p:nvGrpSpPr>
          <p:grpSpPr>
            <a:xfrm>
              <a:off x="6358603" y="2755643"/>
              <a:ext cx="431800" cy="431800"/>
              <a:chOff x="6609326" y="2787752"/>
              <a:chExt cx="431800" cy="431800"/>
            </a:xfrm>
          </p:grpSpPr>
          <p:sp>
            <p:nvSpPr>
              <p:cNvPr id="50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51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38" name="Group 95"/>
            <p:cNvGrpSpPr/>
            <p:nvPr/>
          </p:nvGrpSpPr>
          <p:grpSpPr>
            <a:xfrm>
              <a:off x="7273003" y="2740895"/>
              <a:ext cx="431800" cy="431800"/>
              <a:chOff x="6609326" y="2340077"/>
              <a:chExt cx="431800" cy="431800"/>
            </a:xfrm>
          </p:grpSpPr>
          <p:sp>
            <p:nvSpPr>
              <p:cNvPr id="48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49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39" name="Group 93"/>
            <p:cNvGrpSpPr/>
            <p:nvPr/>
          </p:nvGrpSpPr>
          <p:grpSpPr>
            <a:xfrm>
              <a:off x="6815803" y="2755643"/>
              <a:ext cx="431800" cy="431800"/>
              <a:chOff x="6609326" y="3248127"/>
              <a:chExt cx="431800" cy="431800"/>
            </a:xfrm>
          </p:grpSpPr>
          <p:sp>
            <p:nvSpPr>
              <p:cNvPr id="46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47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40" name="Group 92"/>
            <p:cNvGrpSpPr/>
            <p:nvPr/>
          </p:nvGrpSpPr>
          <p:grpSpPr>
            <a:xfrm>
              <a:off x="5901403" y="2755643"/>
              <a:ext cx="431800" cy="431800"/>
              <a:chOff x="6609326" y="3703740"/>
              <a:chExt cx="431800" cy="431800"/>
            </a:xfrm>
          </p:grpSpPr>
          <p:sp>
            <p:nvSpPr>
              <p:cNvPr id="44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45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41" name="Group 91"/>
            <p:cNvGrpSpPr/>
            <p:nvPr/>
          </p:nvGrpSpPr>
          <p:grpSpPr>
            <a:xfrm>
              <a:off x="5444203" y="2770392"/>
              <a:ext cx="431800" cy="431800"/>
              <a:chOff x="6609326" y="4159352"/>
              <a:chExt cx="431800" cy="431800"/>
            </a:xfrm>
          </p:grpSpPr>
          <p:sp>
            <p:nvSpPr>
              <p:cNvPr id="42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43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QUSEP Project:</a:t>
            </a:r>
          </a:p>
        </p:txBody>
      </p:sp>
      <p:pic>
        <p:nvPicPr>
          <p:cNvPr id="495620" name="Picture 4" descr="RIMG0051"/>
          <p:cNvPicPr>
            <a:picLocks noChangeAspect="1" noChangeArrowheads="1"/>
          </p:cNvPicPr>
          <p:nvPr/>
        </p:nvPicPr>
        <p:blipFill>
          <a:blip r:embed="rId3" cstate="print"/>
          <a:srcRect l="9227"/>
          <a:stretch>
            <a:fillRect/>
          </a:stretch>
        </p:blipFill>
        <p:spPr bwMode="auto">
          <a:xfrm>
            <a:off x="323850" y="1268413"/>
            <a:ext cx="4248150" cy="3509962"/>
          </a:xfrm>
          <a:prstGeom prst="rect">
            <a:avLst/>
          </a:prstGeom>
          <a:noFill/>
        </p:spPr>
      </p:pic>
      <p:pic>
        <p:nvPicPr>
          <p:cNvPr id="495621" name="Picture 5"/>
          <p:cNvPicPr>
            <a:picLocks noChangeAspect="1" noChangeArrowheads="1"/>
          </p:cNvPicPr>
          <p:nvPr/>
        </p:nvPicPr>
        <p:blipFill>
          <a:blip r:embed="rId4" cstate="print"/>
          <a:srcRect r="2908" b="42616"/>
          <a:stretch>
            <a:fillRect/>
          </a:stretch>
        </p:blipFill>
        <p:spPr bwMode="auto">
          <a:xfrm>
            <a:off x="7139487" y="219124"/>
            <a:ext cx="1019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5623" name="Picture 7"/>
          <p:cNvPicPr>
            <a:picLocks noChangeAspect="1" noChangeArrowheads="1"/>
          </p:cNvPicPr>
          <p:nvPr/>
        </p:nvPicPr>
        <p:blipFill>
          <a:blip r:embed="rId5"/>
          <a:srcRect l="9666" b="23500"/>
          <a:stretch>
            <a:fillRect/>
          </a:stretch>
        </p:blipFill>
        <p:spPr bwMode="auto">
          <a:xfrm>
            <a:off x="5059862" y="219124"/>
            <a:ext cx="10207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5628" name="Picture 12" descr="RIMG0054"/>
          <p:cNvPicPr>
            <a:picLocks noChangeAspect="1" noChangeArrowheads="1"/>
          </p:cNvPicPr>
          <p:nvPr/>
        </p:nvPicPr>
        <p:blipFill>
          <a:blip r:embed="rId6" cstate="print"/>
          <a:srcRect b="30360"/>
          <a:stretch>
            <a:fillRect/>
          </a:stretch>
        </p:blipFill>
        <p:spPr bwMode="auto">
          <a:xfrm>
            <a:off x="3995738" y="4164013"/>
            <a:ext cx="49371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5629" name="Oval 13"/>
          <p:cNvSpPr>
            <a:spLocks noChangeArrowheads="1"/>
          </p:cNvSpPr>
          <p:nvPr/>
        </p:nvSpPr>
        <p:spPr bwMode="auto">
          <a:xfrm>
            <a:off x="2339975" y="3789363"/>
            <a:ext cx="1008063" cy="1152525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03350" y="4941887"/>
            <a:ext cx="1892764" cy="1260474"/>
            <a:chOff x="1306" y="1071"/>
            <a:chExt cx="1212" cy="794"/>
          </a:xfrm>
        </p:grpSpPr>
        <p:pic>
          <p:nvPicPr>
            <p:cNvPr id="495631" name="Picture 15" descr="j009160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06" y="1071"/>
              <a:ext cx="680" cy="771"/>
            </a:xfrm>
            <a:prstGeom prst="rect">
              <a:avLst/>
            </a:prstGeom>
            <a:noFill/>
          </p:spPr>
        </p:pic>
        <p:sp>
          <p:nvSpPr>
            <p:cNvPr id="495632" name="Text Box 16"/>
            <p:cNvSpPr txBox="1">
              <a:spLocks noChangeArrowheads="1"/>
            </p:cNvSpPr>
            <p:nvPr/>
          </p:nvSpPr>
          <p:spPr bwMode="auto">
            <a:xfrm>
              <a:off x="1870" y="1577"/>
              <a:ext cx="6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dirty="0"/>
                <a:t>Alice</a:t>
              </a:r>
              <a:endParaRPr lang="de-CH" sz="2400" dirty="0"/>
            </a:p>
          </p:txBody>
        </p:sp>
      </p:grpSp>
      <p:sp>
        <p:nvSpPr>
          <p:cNvPr id="495633" name="Oval 17"/>
          <p:cNvSpPr>
            <a:spLocks noChangeArrowheads="1"/>
          </p:cNvSpPr>
          <p:nvPr/>
        </p:nvSpPr>
        <p:spPr bwMode="auto">
          <a:xfrm>
            <a:off x="1187450" y="3500438"/>
            <a:ext cx="1008063" cy="1152525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5634" name="Oval 18"/>
          <p:cNvSpPr>
            <a:spLocks noChangeArrowheads="1"/>
          </p:cNvSpPr>
          <p:nvPr/>
        </p:nvSpPr>
        <p:spPr bwMode="auto">
          <a:xfrm>
            <a:off x="6372225" y="5949950"/>
            <a:ext cx="1079500" cy="90805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132616" y="1788429"/>
            <a:ext cx="1035050" cy="1689100"/>
            <a:chOff x="4241" y="1055"/>
            <a:chExt cx="706" cy="1204"/>
          </a:xfrm>
        </p:grpSpPr>
        <p:pic>
          <p:nvPicPr>
            <p:cNvPr id="495636" name="Picture 20" descr="j009157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41" y="1055"/>
              <a:ext cx="597" cy="907"/>
            </a:xfrm>
            <a:prstGeom prst="rect">
              <a:avLst/>
            </a:prstGeom>
            <a:noFill/>
          </p:spPr>
        </p:pic>
        <p:sp>
          <p:nvSpPr>
            <p:cNvPr id="495637" name="Text Box 21"/>
            <p:cNvSpPr txBox="1">
              <a:spLocks noChangeArrowheads="1"/>
            </p:cNvSpPr>
            <p:nvPr/>
          </p:nvSpPr>
          <p:spPr bwMode="auto">
            <a:xfrm>
              <a:off x="4299" y="1933"/>
              <a:ext cx="64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/>
                <a:t>Bob</a:t>
              </a:r>
              <a:endParaRPr lang="de-CH" sz="2400"/>
            </a:p>
          </p:txBody>
        </p:sp>
      </p:grpSp>
      <p:sp>
        <p:nvSpPr>
          <p:cNvPr id="495638" name="Oval 22"/>
          <p:cNvSpPr>
            <a:spLocks noChangeArrowheads="1"/>
          </p:cNvSpPr>
          <p:nvPr/>
        </p:nvSpPr>
        <p:spPr bwMode="auto">
          <a:xfrm>
            <a:off x="3851275" y="1916113"/>
            <a:ext cx="1079500" cy="936625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95639" name="Picture 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02862" y="219124"/>
            <a:ext cx="863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 rot="10800000" flipV="1">
            <a:off x="5747656" y="1424968"/>
            <a:ext cx="3396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0" dirty="0" smtClean="0"/>
              <a:t>[S</a:t>
            </a:r>
            <a:r>
              <a:rPr lang="da-DK" b="0" dirty="0" smtClean="0"/>
              <a:t>ørensen Damgård </a:t>
            </a:r>
            <a:r>
              <a:rPr lang="da-DK" b="0" dirty="0" smtClean="0"/>
              <a:t>Salvail </a:t>
            </a:r>
            <a:br>
              <a:rPr lang="da-DK" b="0" dirty="0" smtClean="0"/>
            </a:br>
            <a:r>
              <a:rPr lang="da-DK" b="0" dirty="0" smtClean="0"/>
              <a:t>Lunemann Funder</a:t>
            </a:r>
            <a:r>
              <a:rPr lang="da-DK" b="0" dirty="0" smtClean="0"/>
              <a:t/>
            </a:r>
            <a:br>
              <a:rPr lang="da-DK" b="0" dirty="0" smtClean="0"/>
            </a:br>
            <a:r>
              <a:rPr lang="da-DK" b="0" dirty="0" smtClean="0"/>
              <a:t>University of Århus</a:t>
            </a:r>
            <a:r>
              <a:rPr lang="en-US" b="0" dirty="0" smtClean="0"/>
              <a:t>]</a:t>
            </a:r>
            <a:endParaRPr lang="en-US" b="0" dirty="0"/>
          </a:p>
        </p:txBody>
      </p:sp>
      <p:pic>
        <p:nvPicPr>
          <p:cNvPr id="490497" name="Picture 1"/>
          <p:cNvPicPr>
            <a:picLocks noChangeAspect="1" noChangeArrowheads="1"/>
          </p:cNvPicPr>
          <p:nvPr/>
        </p:nvPicPr>
        <p:blipFill>
          <a:blip r:embed="rId10"/>
          <a:srcRect l="12382" t="7627" r="13021" b="15380"/>
          <a:stretch>
            <a:fillRect/>
          </a:stretch>
        </p:blipFill>
        <p:spPr bwMode="auto">
          <a:xfrm>
            <a:off x="8171543" y="188687"/>
            <a:ext cx="972457" cy="119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9" grpId="0" animBg="1"/>
      <p:bldP spid="495633" grpId="0" animBg="1"/>
      <p:bldP spid="495634" grpId="0" animBg="1"/>
      <p:bldP spid="4956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0"/>
          <p:cNvSpPr>
            <a:spLocks noChangeArrowheads="1"/>
          </p:cNvSpPr>
          <p:nvPr/>
        </p:nvSpPr>
        <p:spPr bwMode="auto">
          <a:xfrm>
            <a:off x="365075" y="1255660"/>
            <a:ext cx="8351837" cy="277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smtClean="0">
                <a:cs typeface="Arial" charset="0"/>
              </a:rPr>
              <a:t>Intro to Quantum Mechanics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8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smtClean="0">
                <a:cs typeface="Arial" charset="0"/>
              </a:rPr>
              <a:t>Quantum Key Distribution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8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smtClean="0">
                <a:cs typeface="Arial" charset="0"/>
              </a:rPr>
              <a:t>Two-Party Quantum Cryptography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8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smtClean="0">
                <a:cs typeface="Arial" charset="0"/>
              </a:rPr>
              <a:t>PIN-Based Identification secure against quantum-memory bounded Adversaries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b="0" dirty="0">
              <a:cs typeface="Arial" charset="0"/>
            </a:endParaRPr>
          </a:p>
        </p:txBody>
      </p:sp>
      <p:grpSp>
        <p:nvGrpSpPr>
          <p:cNvPr id="130" name="Group 214"/>
          <p:cNvGrpSpPr>
            <a:grpSpLocks/>
          </p:cNvGrpSpPr>
          <p:nvPr/>
        </p:nvGrpSpPr>
        <p:grpSpPr bwMode="auto">
          <a:xfrm>
            <a:off x="0" y="5242560"/>
            <a:ext cx="3017520" cy="1615440"/>
            <a:chOff x="0" y="0"/>
            <a:chExt cx="3416" cy="2048"/>
          </a:xfrm>
        </p:grpSpPr>
        <p:grpSp>
          <p:nvGrpSpPr>
            <p:cNvPr id="185" name="Group 215"/>
            <p:cNvGrpSpPr>
              <a:grpSpLocks/>
            </p:cNvGrpSpPr>
            <p:nvPr/>
          </p:nvGrpSpPr>
          <p:grpSpPr bwMode="auto">
            <a:xfrm>
              <a:off x="0" y="0"/>
              <a:ext cx="3344" cy="1816"/>
              <a:chOff x="0" y="0"/>
              <a:chExt cx="3344" cy="1816"/>
            </a:xfrm>
          </p:grpSpPr>
          <p:grpSp>
            <p:nvGrpSpPr>
              <p:cNvPr id="199" name="Group 216"/>
              <p:cNvGrpSpPr>
                <a:grpSpLocks/>
              </p:cNvGrpSpPr>
              <p:nvPr/>
            </p:nvGrpSpPr>
            <p:grpSpPr bwMode="auto">
              <a:xfrm>
                <a:off x="928" y="0"/>
                <a:ext cx="2416" cy="1168"/>
                <a:chOff x="0" y="0"/>
                <a:chExt cx="2416" cy="1168"/>
              </a:xfrm>
            </p:grpSpPr>
            <p:pic>
              <p:nvPicPr>
                <p:cNvPr id="226" name="Picture 217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7" name="Picture 21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8" name="Picture 219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9" name="Picture 220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0" name="Picture 22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1" name="Picture 22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2" name="Picture 22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3" name="Picture 22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4" name="Picture 22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5" name="Picture 22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6" name="Picture 227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7" name="Picture 22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0" name="Group 229"/>
              <p:cNvGrpSpPr>
                <a:grpSpLocks/>
              </p:cNvGrpSpPr>
              <p:nvPr/>
            </p:nvGrpSpPr>
            <p:grpSpPr bwMode="auto">
              <a:xfrm>
                <a:off x="0" y="176"/>
                <a:ext cx="2416" cy="1168"/>
                <a:chOff x="0" y="0"/>
                <a:chExt cx="2416" cy="1168"/>
              </a:xfrm>
            </p:grpSpPr>
            <p:pic>
              <p:nvPicPr>
                <p:cNvPr id="214" name="Picture 230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" name="Picture 23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6" name="Picture 23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7" name="Picture 23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8" name="Picture 23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9" name="Picture 23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0" name="Picture 23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1" name="Picture 237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2" name="Picture 23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3" name="Picture 239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4" name="Picture 240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" name="Picture 24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1" name="Group 242"/>
              <p:cNvGrpSpPr>
                <a:grpSpLocks/>
              </p:cNvGrpSpPr>
              <p:nvPr/>
            </p:nvGrpSpPr>
            <p:grpSpPr bwMode="auto">
              <a:xfrm>
                <a:off x="448" y="648"/>
                <a:ext cx="2416" cy="1168"/>
                <a:chOff x="0" y="0"/>
                <a:chExt cx="2416" cy="1168"/>
              </a:xfrm>
            </p:grpSpPr>
            <p:pic>
              <p:nvPicPr>
                <p:cNvPr id="202" name="Picture 24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3" name="Picture 24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4" name="Picture 24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" name="Picture 24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6" name="Picture 247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7" name="Picture 24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" name="Picture 249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9" name="Picture 250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0" name="Picture 25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1" name="Picture 25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2" name="Picture 25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3" name="Picture 25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86" name="Group 255"/>
            <p:cNvGrpSpPr>
              <a:grpSpLocks/>
            </p:cNvGrpSpPr>
            <p:nvPr/>
          </p:nvGrpSpPr>
          <p:grpSpPr bwMode="auto">
            <a:xfrm>
              <a:off x="1000" y="880"/>
              <a:ext cx="2416" cy="1168"/>
              <a:chOff x="0" y="0"/>
              <a:chExt cx="2416" cy="1168"/>
            </a:xfrm>
          </p:grpSpPr>
          <p:pic>
            <p:nvPicPr>
              <p:cNvPr id="187" name="Picture 25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4" y="880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8" name="Picture 25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08" y="880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9" name="Picture 25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52" y="880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0" name="Picture 25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72" y="752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1" name="Picture 26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8" y="752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2" name="Picture 26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752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3" name="Picture 26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32" y="608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" name="Picture 26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608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" name="Picture 2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16" y="432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6" name="Picture 26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8" y="280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7" name="Picture 26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88" y="112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8" name="Picture 26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8" y="0"/>
                <a:ext cx="8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3" name="Picture 39" descr="BS0099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650910" y="2723603"/>
            <a:ext cx="499711" cy="3735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499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Conclusion</a:t>
            </a:r>
            <a:endParaRPr lang="en-US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5782547" y="203560"/>
            <a:ext cx="3072630" cy="1553289"/>
            <a:chOff x="5782547" y="203560"/>
            <a:chExt cx="3072630" cy="1553289"/>
          </a:xfrm>
        </p:grpSpPr>
        <p:pic>
          <p:nvPicPr>
            <p:cNvPr id="37" name="Picture 116" descr="MCj0426072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82547" y="558545"/>
              <a:ext cx="397613" cy="635076"/>
            </a:xfrm>
            <a:prstGeom prst="rect">
              <a:avLst/>
            </a:prstGeom>
            <a:noFill/>
          </p:spPr>
        </p:pic>
        <p:grpSp>
          <p:nvGrpSpPr>
            <p:cNvPr id="38" name="Group 117"/>
            <p:cNvGrpSpPr>
              <a:grpSpLocks/>
            </p:cNvGrpSpPr>
            <p:nvPr/>
          </p:nvGrpSpPr>
          <p:grpSpPr bwMode="auto">
            <a:xfrm rot="5400000">
              <a:off x="5974632" y="635307"/>
              <a:ext cx="736293" cy="736293"/>
              <a:chOff x="3833" y="1480"/>
              <a:chExt cx="1814" cy="1814"/>
            </a:xfrm>
          </p:grpSpPr>
          <p:sp>
            <p:nvSpPr>
              <p:cNvPr id="39" name="Oval 118"/>
              <p:cNvSpPr>
                <a:spLocks noChangeArrowheads="1"/>
              </p:cNvSpPr>
              <p:nvPr/>
            </p:nvSpPr>
            <p:spPr bwMode="auto">
              <a:xfrm>
                <a:off x="3833" y="1480"/>
                <a:ext cx="1814" cy="1814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 useBgFill="1">
            <p:nvSpPr>
              <p:cNvPr id="40" name="Line 119"/>
              <p:cNvSpPr>
                <a:spLocks noChangeShapeType="1"/>
              </p:cNvSpPr>
              <p:nvPr/>
            </p:nvSpPr>
            <p:spPr bwMode="auto">
              <a:xfrm>
                <a:off x="4105" y="1752"/>
                <a:ext cx="0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 useBgFill="1">
            <p:nvSpPr>
              <p:cNvPr id="41" name="Line 120"/>
              <p:cNvSpPr>
                <a:spLocks noChangeShapeType="1"/>
              </p:cNvSpPr>
              <p:nvPr/>
            </p:nvSpPr>
            <p:spPr bwMode="auto">
              <a:xfrm>
                <a:off x="4286" y="1616"/>
                <a:ext cx="0" cy="1542"/>
              </a:xfrm>
              <a:prstGeom prst="line">
                <a:avLst/>
              </a:prstGeom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 useBgFill="1">
            <p:nvSpPr>
              <p:cNvPr id="42" name="Line 121"/>
              <p:cNvSpPr>
                <a:spLocks noChangeShapeType="1"/>
              </p:cNvSpPr>
              <p:nvPr/>
            </p:nvSpPr>
            <p:spPr bwMode="auto">
              <a:xfrm>
                <a:off x="4468" y="1525"/>
                <a:ext cx="0" cy="1724"/>
              </a:xfrm>
              <a:prstGeom prst="line">
                <a:avLst/>
              </a:prstGeom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 useBgFill="1">
            <p:nvSpPr>
              <p:cNvPr id="43" name="Line 122"/>
              <p:cNvSpPr>
                <a:spLocks noChangeShapeType="1"/>
              </p:cNvSpPr>
              <p:nvPr/>
            </p:nvSpPr>
            <p:spPr bwMode="auto">
              <a:xfrm>
                <a:off x="4649" y="1480"/>
                <a:ext cx="0" cy="1814"/>
              </a:xfrm>
              <a:prstGeom prst="line">
                <a:avLst/>
              </a:prstGeom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 useBgFill="1">
            <p:nvSpPr>
              <p:cNvPr id="44" name="Line 123"/>
              <p:cNvSpPr>
                <a:spLocks noChangeShapeType="1"/>
              </p:cNvSpPr>
              <p:nvPr/>
            </p:nvSpPr>
            <p:spPr bwMode="auto">
              <a:xfrm>
                <a:off x="4830" y="1480"/>
                <a:ext cx="0" cy="1814"/>
              </a:xfrm>
              <a:prstGeom prst="line">
                <a:avLst/>
              </a:prstGeom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 useBgFill="1">
            <p:nvSpPr>
              <p:cNvPr id="45" name="Line 124"/>
              <p:cNvSpPr>
                <a:spLocks noChangeShapeType="1"/>
              </p:cNvSpPr>
              <p:nvPr/>
            </p:nvSpPr>
            <p:spPr bwMode="auto">
              <a:xfrm>
                <a:off x="5012" y="1525"/>
                <a:ext cx="0" cy="1724"/>
              </a:xfrm>
              <a:prstGeom prst="line">
                <a:avLst/>
              </a:prstGeom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 useBgFill="1">
            <p:nvSpPr>
              <p:cNvPr id="46" name="Line 125"/>
              <p:cNvSpPr>
                <a:spLocks noChangeShapeType="1"/>
              </p:cNvSpPr>
              <p:nvPr/>
            </p:nvSpPr>
            <p:spPr bwMode="auto">
              <a:xfrm>
                <a:off x="5192" y="1603"/>
                <a:ext cx="1" cy="1555"/>
              </a:xfrm>
              <a:prstGeom prst="line">
                <a:avLst/>
              </a:prstGeom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 useBgFill="1">
            <p:nvSpPr>
              <p:cNvPr id="47" name="Line 126"/>
              <p:cNvSpPr>
                <a:spLocks noChangeShapeType="1"/>
              </p:cNvSpPr>
              <p:nvPr/>
            </p:nvSpPr>
            <p:spPr bwMode="auto">
              <a:xfrm>
                <a:off x="5375" y="1752"/>
                <a:ext cx="0" cy="1270"/>
              </a:xfrm>
              <a:prstGeom prst="line">
                <a:avLst/>
              </a:prstGeom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 useBgFill="1">
            <p:nvSpPr>
              <p:cNvPr id="48" name="Line 127"/>
              <p:cNvSpPr>
                <a:spLocks noChangeShapeType="1"/>
              </p:cNvSpPr>
              <p:nvPr/>
            </p:nvSpPr>
            <p:spPr bwMode="auto">
              <a:xfrm flipH="1">
                <a:off x="5556" y="2000"/>
                <a:ext cx="4" cy="787"/>
              </a:xfrm>
              <a:prstGeom prst="line">
                <a:avLst/>
              </a:prstGeom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 useBgFill="1">
            <p:nvSpPr>
              <p:cNvPr id="49" name="Line 128"/>
              <p:cNvSpPr>
                <a:spLocks noChangeShapeType="1"/>
              </p:cNvSpPr>
              <p:nvPr/>
            </p:nvSpPr>
            <p:spPr bwMode="auto">
              <a:xfrm>
                <a:off x="3923" y="1995"/>
                <a:ext cx="0" cy="771"/>
              </a:xfrm>
              <a:prstGeom prst="line">
                <a:avLst/>
              </a:prstGeom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594577" y="1295552"/>
              <a:ext cx="2260600" cy="461297"/>
              <a:chOff x="5444203" y="2740895"/>
              <a:chExt cx="2260600" cy="461297"/>
            </a:xfrm>
          </p:grpSpPr>
          <p:grpSp>
            <p:nvGrpSpPr>
              <p:cNvPr id="51" name="Group 94"/>
              <p:cNvGrpSpPr/>
              <p:nvPr/>
            </p:nvGrpSpPr>
            <p:grpSpPr>
              <a:xfrm>
                <a:off x="6358603" y="2755643"/>
                <a:ext cx="431800" cy="431800"/>
                <a:chOff x="6609326" y="2787752"/>
                <a:chExt cx="431800" cy="431800"/>
              </a:xfrm>
            </p:grpSpPr>
            <p:sp>
              <p:nvSpPr>
                <p:cNvPr id="64" name="Oval 115"/>
                <p:cNvSpPr>
                  <a:spLocks noChangeArrowheads="1"/>
                </p:cNvSpPr>
                <p:nvPr/>
              </p:nvSpPr>
              <p:spPr bwMode="auto">
                <a:xfrm rot="2700000">
                  <a:off x="6609326" y="2787752"/>
                  <a:ext cx="431800" cy="4318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65" name="Line 116"/>
                <p:cNvSpPr>
                  <a:spLocks noChangeShapeType="1"/>
                </p:cNvSpPr>
                <p:nvPr/>
              </p:nvSpPr>
              <p:spPr bwMode="auto">
                <a:xfrm rot="8100000">
                  <a:off x="6812526" y="2809977"/>
                  <a:ext cx="6350" cy="361950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52" name="Group 95"/>
              <p:cNvGrpSpPr/>
              <p:nvPr/>
            </p:nvGrpSpPr>
            <p:grpSpPr>
              <a:xfrm>
                <a:off x="7273003" y="2740895"/>
                <a:ext cx="431800" cy="431800"/>
                <a:chOff x="6609326" y="2340077"/>
                <a:chExt cx="431800" cy="431800"/>
              </a:xfrm>
            </p:grpSpPr>
            <p:sp>
              <p:nvSpPr>
                <p:cNvPr id="62" name="Oval 117"/>
                <p:cNvSpPr>
                  <a:spLocks noChangeArrowheads="1"/>
                </p:cNvSpPr>
                <p:nvPr/>
              </p:nvSpPr>
              <p:spPr bwMode="auto">
                <a:xfrm>
                  <a:off x="6609326" y="2340077"/>
                  <a:ext cx="431800" cy="431800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63" name="Line 118"/>
                <p:cNvSpPr>
                  <a:spLocks noChangeShapeType="1"/>
                </p:cNvSpPr>
                <p:nvPr/>
              </p:nvSpPr>
              <p:spPr bwMode="auto">
                <a:xfrm rot="16200000">
                  <a:off x="6847451" y="2397227"/>
                  <a:ext cx="1588" cy="31908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93"/>
              <p:cNvGrpSpPr/>
              <p:nvPr/>
            </p:nvGrpSpPr>
            <p:grpSpPr>
              <a:xfrm>
                <a:off x="6815803" y="2755643"/>
                <a:ext cx="431800" cy="431800"/>
                <a:chOff x="6609326" y="3248127"/>
                <a:chExt cx="431800" cy="431800"/>
              </a:xfrm>
            </p:grpSpPr>
            <p:sp>
              <p:nvSpPr>
                <p:cNvPr id="60" name="Oval 119"/>
                <p:cNvSpPr>
                  <a:spLocks noChangeArrowheads="1"/>
                </p:cNvSpPr>
                <p:nvPr/>
              </p:nvSpPr>
              <p:spPr bwMode="auto">
                <a:xfrm>
                  <a:off x="6609326" y="3248127"/>
                  <a:ext cx="431800" cy="431800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61" name="Line 120"/>
                <p:cNvSpPr>
                  <a:spLocks noChangeShapeType="1"/>
                </p:cNvSpPr>
                <p:nvPr/>
              </p:nvSpPr>
              <p:spPr bwMode="auto">
                <a:xfrm rot="10800000">
                  <a:off x="6825226" y="3268765"/>
                  <a:ext cx="1588" cy="358775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92"/>
              <p:cNvGrpSpPr/>
              <p:nvPr/>
            </p:nvGrpSpPr>
            <p:grpSpPr>
              <a:xfrm>
                <a:off x="5901403" y="2755643"/>
                <a:ext cx="431800" cy="431800"/>
                <a:chOff x="6609326" y="3703740"/>
                <a:chExt cx="431800" cy="431800"/>
              </a:xfrm>
            </p:grpSpPr>
            <p:sp>
              <p:nvSpPr>
                <p:cNvPr id="58" name="Oval 121"/>
                <p:cNvSpPr>
                  <a:spLocks noChangeArrowheads="1"/>
                </p:cNvSpPr>
                <p:nvPr/>
              </p:nvSpPr>
              <p:spPr bwMode="auto">
                <a:xfrm>
                  <a:off x="6609326" y="3703740"/>
                  <a:ext cx="431800" cy="431800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59" name="Line 122"/>
                <p:cNvSpPr>
                  <a:spLocks noChangeShapeType="1"/>
                </p:cNvSpPr>
                <p:nvPr/>
              </p:nvSpPr>
              <p:spPr bwMode="auto">
                <a:xfrm rot="10800000">
                  <a:off x="6825226" y="3724377"/>
                  <a:ext cx="1588" cy="358775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91"/>
              <p:cNvGrpSpPr/>
              <p:nvPr/>
            </p:nvGrpSpPr>
            <p:grpSpPr>
              <a:xfrm>
                <a:off x="5444203" y="2770392"/>
                <a:ext cx="431800" cy="431800"/>
                <a:chOff x="6609326" y="4159352"/>
                <a:chExt cx="431800" cy="431800"/>
              </a:xfrm>
            </p:grpSpPr>
            <p:sp>
              <p:nvSpPr>
                <p:cNvPr id="56" name="Oval 123"/>
                <p:cNvSpPr>
                  <a:spLocks noChangeArrowheads="1"/>
                </p:cNvSpPr>
                <p:nvPr/>
              </p:nvSpPr>
              <p:spPr bwMode="auto">
                <a:xfrm rot="2700000">
                  <a:off x="6609326" y="4159352"/>
                  <a:ext cx="431800" cy="4318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57" name="Line 124"/>
                <p:cNvSpPr>
                  <a:spLocks noChangeShapeType="1"/>
                </p:cNvSpPr>
                <p:nvPr/>
              </p:nvSpPr>
              <p:spPr bwMode="auto">
                <a:xfrm rot="13500000">
                  <a:off x="6836339" y="4183165"/>
                  <a:ext cx="0" cy="355600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6" name="Group 10"/>
            <p:cNvGrpSpPr>
              <a:grpSpLocks/>
            </p:cNvGrpSpPr>
            <p:nvPr/>
          </p:nvGrpSpPr>
          <p:grpSpPr bwMode="auto">
            <a:xfrm>
              <a:off x="7049781" y="203560"/>
              <a:ext cx="865187" cy="865187"/>
              <a:chOff x="2148" y="2341"/>
              <a:chExt cx="545" cy="545"/>
            </a:xfrm>
          </p:grpSpPr>
          <p:sp>
            <p:nvSpPr>
              <p:cNvPr id="67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68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69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70" name="Oval 14"/>
              <p:cNvSpPr>
                <a:spLocks noChangeArrowheads="1"/>
              </p:cNvSpPr>
              <p:nvPr/>
            </p:nvSpPr>
            <p:spPr bwMode="auto">
              <a:xfrm>
                <a:off x="2266" y="2568"/>
                <a:ext cx="318" cy="318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71" name="Line 15"/>
              <p:cNvSpPr>
                <a:spLocks noChangeShapeType="1"/>
              </p:cNvSpPr>
              <p:nvPr/>
            </p:nvSpPr>
            <p:spPr bwMode="auto">
              <a:xfrm rot="10800000">
                <a:off x="2425" y="2583"/>
                <a:ext cx="1" cy="289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72" name="Line 16"/>
              <p:cNvSpPr>
                <a:spLocks noChangeShapeType="1"/>
              </p:cNvSpPr>
              <p:nvPr/>
            </p:nvSpPr>
            <p:spPr bwMode="auto">
              <a:xfrm rot="-5400000">
                <a:off x="2424" y="2601"/>
                <a:ext cx="1" cy="254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pic>
        <p:nvPicPr>
          <p:cNvPr id="95" name="Picture 3" descr="j014123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/>
          <a:stretch>
            <a:fillRect/>
          </a:stretch>
        </p:blipFill>
        <p:spPr>
          <a:xfrm>
            <a:off x="7183285" y="2492476"/>
            <a:ext cx="780533" cy="648929"/>
          </a:xfrm>
          <a:noFill/>
          <a:ln/>
        </p:spPr>
      </p:pic>
      <p:pic>
        <p:nvPicPr>
          <p:cNvPr id="96" name="Picture 4" descr="j009157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97912" y="2136466"/>
            <a:ext cx="597159" cy="907167"/>
          </a:xfrm>
          <a:prstGeom prst="rect">
            <a:avLst/>
          </a:prstGeom>
          <a:noFill/>
        </p:spPr>
      </p:pic>
      <p:pic>
        <p:nvPicPr>
          <p:cNvPr id="97" name="Picture 5" descr="j00916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99005" y="2091790"/>
            <a:ext cx="597696" cy="677388"/>
          </a:xfrm>
          <a:prstGeom prst="rect">
            <a:avLst/>
          </a:prstGeom>
          <a:noFill/>
        </p:spPr>
      </p:pic>
      <p:pic>
        <p:nvPicPr>
          <p:cNvPr id="114" name="Picture 5"/>
          <p:cNvPicPr>
            <a:picLocks noChangeAspect="1" noChangeArrowheads="1"/>
          </p:cNvPicPr>
          <p:nvPr/>
        </p:nvPicPr>
        <p:blipFill>
          <a:blip r:embed="rId9"/>
          <a:srcRect l="6301" t="26974" r="8710" b="29644"/>
          <a:stretch>
            <a:fillRect/>
          </a:stretch>
        </p:blipFill>
        <p:spPr bwMode="auto">
          <a:xfrm>
            <a:off x="4164949" y="2713704"/>
            <a:ext cx="2353839" cy="61943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grpSp>
        <p:nvGrpSpPr>
          <p:cNvPr id="429" name="Group 428"/>
          <p:cNvGrpSpPr/>
          <p:nvPr/>
        </p:nvGrpSpPr>
        <p:grpSpPr>
          <a:xfrm>
            <a:off x="5442156" y="3212138"/>
            <a:ext cx="2897074" cy="1079643"/>
            <a:chOff x="5442156" y="3212138"/>
            <a:chExt cx="2897074" cy="1079643"/>
          </a:xfrm>
        </p:grpSpPr>
        <p:pic>
          <p:nvPicPr>
            <p:cNvPr id="116" name="Picture 10" descr="BD07434_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0935" y="3212138"/>
              <a:ext cx="967949" cy="1000985"/>
            </a:xfrm>
            <a:prstGeom prst="rect">
              <a:avLst/>
            </a:prstGeom>
            <a:noFill/>
          </p:spPr>
        </p:pic>
        <p:sp>
          <p:nvSpPr>
            <p:cNvPr id="117" name="Rectangle 3"/>
            <p:cNvSpPr>
              <a:spLocks noChangeArrowheads="1"/>
            </p:cNvSpPr>
            <p:nvPr/>
          </p:nvSpPr>
          <p:spPr bwMode="auto">
            <a:xfrm>
              <a:off x="7222837" y="3468812"/>
              <a:ext cx="1116393" cy="732022"/>
            </a:xfrm>
            <a:prstGeom prst="rect">
              <a:avLst/>
            </a:prstGeom>
            <a:solidFill>
              <a:srgbClr val="9B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2400" b="0" dirty="0" smtClean="0">
                  <a:cs typeface="Arial" charset="0"/>
                </a:rPr>
                <a:t>1-2 OT</a:t>
              </a:r>
              <a:endParaRPr lang="en-US" sz="2400" b="0" dirty="0">
                <a:cs typeface="Arial" charset="0"/>
              </a:endParaRPr>
            </a:p>
          </p:txBody>
        </p:sp>
        <p:sp>
          <p:nvSpPr>
            <p:cNvPr id="118" name="Rectangle 3"/>
            <p:cNvSpPr>
              <a:spLocks noChangeArrowheads="1"/>
            </p:cNvSpPr>
            <p:nvPr/>
          </p:nvSpPr>
          <p:spPr bwMode="auto">
            <a:xfrm>
              <a:off x="5442156" y="3797700"/>
              <a:ext cx="840658" cy="4940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2800" b="0" dirty="0" smtClean="0">
                  <a:latin typeface="+mj-lt"/>
                  <a:cs typeface="Arial" charset="0"/>
                </a:rPr>
                <a:t>=</a:t>
              </a:r>
              <a:endParaRPr lang="en-US" sz="2800" b="0" dirty="0">
                <a:latin typeface="+mj-lt"/>
                <a:cs typeface="Arial" charset="0"/>
              </a:endParaRPr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2808094" y="5231273"/>
            <a:ext cx="5840361" cy="1436227"/>
            <a:chOff x="2808094" y="5231273"/>
            <a:chExt cx="5840361" cy="1436227"/>
          </a:xfrm>
        </p:grpSpPr>
        <p:sp>
          <p:nvSpPr>
            <p:cNvPr id="397" name="Line 5"/>
            <p:cNvSpPr>
              <a:spLocks noChangeShapeType="1"/>
            </p:cNvSpPr>
            <p:nvPr/>
          </p:nvSpPr>
          <p:spPr bwMode="auto">
            <a:xfrm>
              <a:off x="4648354" y="6537531"/>
              <a:ext cx="216058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98" name="Line 6"/>
            <p:cNvSpPr>
              <a:spLocks noChangeShapeType="1"/>
            </p:cNvSpPr>
            <p:nvPr/>
          </p:nvSpPr>
          <p:spPr bwMode="auto">
            <a:xfrm>
              <a:off x="4618858" y="6347286"/>
              <a:ext cx="216058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399" name="Picture 72" descr="j009157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60968" y="5659438"/>
              <a:ext cx="663575" cy="1008062"/>
            </a:xfrm>
            <a:prstGeom prst="rect">
              <a:avLst/>
            </a:prstGeom>
            <a:noFill/>
          </p:spPr>
        </p:pic>
        <p:pic>
          <p:nvPicPr>
            <p:cNvPr id="400" name="Picture 73" descr="j009160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49293" y="5673725"/>
              <a:ext cx="762000" cy="863600"/>
            </a:xfrm>
            <a:prstGeom prst="rect">
              <a:avLst/>
            </a:prstGeom>
            <a:noFill/>
          </p:spPr>
        </p:pic>
        <p:sp>
          <p:nvSpPr>
            <p:cNvPr id="403" name="Line 5"/>
            <p:cNvSpPr>
              <a:spLocks noChangeShapeType="1"/>
            </p:cNvSpPr>
            <p:nvPr/>
          </p:nvSpPr>
          <p:spPr bwMode="auto">
            <a:xfrm>
              <a:off x="4648354" y="6168817"/>
              <a:ext cx="216058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04" name="Line 5"/>
            <p:cNvSpPr>
              <a:spLocks noChangeShapeType="1"/>
            </p:cNvSpPr>
            <p:nvPr/>
          </p:nvSpPr>
          <p:spPr bwMode="auto">
            <a:xfrm>
              <a:off x="4633606" y="5873850"/>
              <a:ext cx="216058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cxnSp>
          <p:nvCxnSpPr>
            <p:cNvPr id="405" name="Straight Connector 404"/>
            <p:cNvCxnSpPr/>
            <p:nvPr/>
          </p:nvCxnSpPr>
          <p:spPr>
            <a:xfrm flipV="1">
              <a:off x="4220495" y="6002592"/>
              <a:ext cx="3126660" cy="14750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Rectangle 298"/>
            <p:cNvSpPr>
              <a:spLocks noChangeArrowheads="1"/>
            </p:cNvSpPr>
            <p:nvPr/>
          </p:nvSpPr>
          <p:spPr bwMode="auto">
            <a:xfrm>
              <a:off x="8073268" y="5231273"/>
              <a:ext cx="575187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solidFill>
                    <a:schemeClr val="accent2"/>
                  </a:solidFill>
                  <a:latin typeface="Lucida Sans Unicode"/>
                  <a:cs typeface="Arial" charset="0"/>
                </a:rPr>
                <a:t>W</a:t>
              </a:r>
              <a:endParaRPr lang="de-CH" sz="3200" b="0" baseline="-25000" dirty="0">
                <a:solidFill>
                  <a:schemeClr val="accent2"/>
                </a:solidFill>
                <a:latin typeface="Lucida Sans Unicode"/>
                <a:cs typeface="Arial" charset="0"/>
              </a:endParaRPr>
            </a:p>
          </p:txBody>
        </p:sp>
        <p:sp>
          <p:nvSpPr>
            <p:cNvPr id="407" name="Rectangle 298"/>
            <p:cNvSpPr>
              <a:spLocks noChangeArrowheads="1"/>
            </p:cNvSpPr>
            <p:nvPr/>
          </p:nvSpPr>
          <p:spPr bwMode="auto">
            <a:xfrm>
              <a:off x="2808094" y="5527225"/>
              <a:ext cx="722658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W</a:t>
              </a:r>
              <a:endParaRPr lang="de-CH" sz="3200" b="0" baseline="-25000" dirty="0">
                <a:solidFill>
                  <a:srgbClr val="0000FF"/>
                </a:solidFill>
                <a:latin typeface="Lucida Sans Unicode"/>
                <a:cs typeface="Arial" charset="0"/>
              </a:endParaRPr>
            </a:p>
          </p:txBody>
        </p:sp>
        <p:grpSp>
          <p:nvGrpSpPr>
            <p:cNvPr id="408" name="Group 96"/>
            <p:cNvGrpSpPr/>
            <p:nvPr/>
          </p:nvGrpSpPr>
          <p:grpSpPr>
            <a:xfrm>
              <a:off x="4606005" y="5366116"/>
              <a:ext cx="2260600" cy="461297"/>
              <a:chOff x="5444203" y="2740895"/>
              <a:chExt cx="2260600" cy="461297"/>
            </a:xfrm>
          </p:grpSpPr>
          <p:grpSp>
            <p:nvGrpSpPr>
              <p:cNvPr id="409" name="Group 94"/>
              <p:cNvGrpSpPr/>
              <p:nvPr/>
            </p:nvGrpSpPr>
            <p:grpSpPr>
              <a:xfrm>
                <a:off x="6358603" y="2755643"/>
                <a:ext cx="431800" cy="431800"/>
                <a:chOff x="6609326" y="2787752"/>
                <a:chExt cx="431800" cy="431800"/>
              </a:xfrm>
            </p:grpSpPr>
            <p:sp>
              <p:nvSpPr>
                <p:cNvPr id="422" name="Oval 115"/>
                <p:cNvSpPr>
                  <a:spLocks noChangeArrowheads="1"/>
                </p:cNvSpPr>
                <p:nvPr/>
              </p:nvSpPr>
              <p:spPr bwMode="auto">
                <a:xfrm rot="2700000">
                  <a:off x="6609326" y="2787752"/>
                  <a:ext cx="431800" cy="4318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423" name="Line 116"/>
                <p:cNvSpPr>
                  <a:spLocks noChangeShapeType="1"/>
                </p:cNvSpPr>
                <p:nvPr/>
              </p:nvSpPr>
              <p:spPr bwMode="auto">
                <a:xfrm rot="8100000">
                  <a:off x="6812526" y="2809977"/>
                  <a:ext cx="6350" cy="361950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410" name="Group 95"/>
              <p:cNvGrpSpPr/>
              <p:nvPr/>
            </p:nvGrpSpPr>
            <p:grpSpPr>
              <a:xfrm>
                <a:off x="7273003" y="2740895"/>
                <a:ext cx="431800" cy="431800"/>
                <a:chOff x="6609326" y="2340077"/>
                <a:chExt cx="431800" cy="431800"/>
              </a:xfrm>
            </p:grpSpPr>
            <p:sp>
              <p:nvSpPr>
                <p:cNvPr id="420" name="Oval 117"/>
                <p:cNvSpPr>
                  <a:spLocks noChangeArrowheads="1"/>
                </p:cNvSpPr>
                <p:nvPr/>
              </p:nvSpPr>
              <p:spPr bwMode="auto">
                <a:xfrm>
                  <a:off x="6609326" y="2340077"/>
                  <a:ext cx="431800" cy="431800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421" name="Line 118"/>
                <p:cNvSpPr>
                  <a:spLocks noChangeShapeType="1"/>
                </p:cNvSpPr>
                <p:nvPr/>
              </p:nvSpPr>
              <p:spPr bwMode="auto">
                <a:xfrm rot="16200000">
                  <a:off x="6847451" y="2397227"/>
                  <a:ext cx="1588" cy="31908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411" name="Group 93"/>
              <p:cNvGrpSpPr/>
              <p:nvPr/>
            </p:nvGrpSpPr>
            <p:grpSpPr>
              <a:xfrm>
                <a:off x="6815803" y="2755643"/>
                <a:ext cx="431800" cy="431800"/>
                <a:chOff x="6609326" y="3248127"/>
                <a:chExt cx="431800" cy="431800"/>
              </a:xfrm>
            </p:grpSpPr>
            <p:sp>
              <p:nvSpPr>
                <p:cNvPr id="418" name="Oval 119"/>
                <p:cNvSpPr>
                  <a:spLocks noChangeArrowheads="1"/>
                </p:cNvSpPr>
                <p:nvPr/>
              </p:nvSpPr>
              <p:spPr bwMode="auto">
                <a:xfrm>
                  <a:off x="6609326" y="3248127"/>
                  <a:ext cx="431800" cy="431800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419" name="Line 120"/>
                <p:cNvSpPr>
                  <a:spLocks noChangeShapeType="1"/>
                </p:cNvSpPr>
                <p:nvPr/>
              </p:nvSpPr>
              <p:spPr bwMode="auto">
                <a:xfrm rot="10800000">
                  <a:off x="6825226" y="3268765"/>
                  <a:ext cx="1588" cy="358775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412" name="Group 92"/>
              <p:cNvGrpSpPr/>
              <p:nvPr/>
            </p:nvGrpSpPr>
            <p:grpSpPr>
              <a:xfrm>
                <a:off x="5901403" y="2755643"/>
                <a:ext cx="431800" cy="431800"/>
                <a:chOff x="6609326" y="3703740"/>
                <a:chExt cx="431800" cy="431800"/>
              </a:xfrm>
            </p:grpSpPr>
            <p:sp>
              <p:nvSpPr>
                <p:cNvPr id="416" name="Oval 121"/>
                <p:cNvSpPr>
                  <a:spLocks noChangeArrowheads="1"/>
                </p:cNvSpPr>
                <p:nvPr/>
              </p:nvSpPr>
              <p:spPr bwMode="auto">
                <a:xfrm>
                  <a:off x="6609326" y="3703740"/>
                  <a:ext cx="431800" cy="431800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417" name="Line 122"/>
                <p:cNvSpPr>
                  <a:spLocks noChangeShapeType="1"/>
                </p:cNvSpPr>
                <p:nvPr/>
              </p:nvSpPr>
              <p:spPr bwMode="auto">
                <a:xfrm rot="10800000">
                  <a:off x="6825226" y="3724377"/>
                  <a:ext cx="1588" cy="358775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413" name="Group 91"/>
              <p:cNvGrpSpPr/>
              <p:nvPr/>
            </p:nvGrpSpPr>
            <p:grpSpPr>
              <a:xfrm>
                <a:off x="5444203" y="2770392"/>
                <a:ext cx="431800" cy="431800"/>
                <a:chOff x="6609326" y="4159352"/>
                <a:chExt cx="431800" cy="431800"/>
              </a:xfrm>
            </p:grpSpPr>
            <p:sp>
              <p:nvSpPr>
                <p:cNvPr id="414" name="Oval 123"/>
                <p:cNvSpPr>
                  <a:spLocks noChangeArrowheads="1"/>
                </p:cNvSpPr>
                <p:nvPr/>
              </p:nvSpPr>
              <p:spPr bwMode="auto">
                <a:xfrm rot="2700000">
                  <a:off x="6609326" y="4159352"/>
                  <a:ext cx="431800" cy="4318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>
                    <a:cs typeface="Arial" charset="0"/>
                  </a:endParaRPr>
                </a:p>
              </p:txBody>
            </p:sp>
            <p:sp>
              <p:nvSpPr>
                <p:cNvPr id="415" name="Line 124"/>
                <p:cNvSpPr>
                  <a:spLocks noChangeShapeType="1"/>
                </p:cNvSpPr>
                <p:nvPr/>
              </p:nvSpPr>
              <p:spPr bwMode="auto">
                <a:xfrm rot="13500000">
                  <a:off x="6836339" y="4183165"/>
                  <a:ext cx="0" cy="355600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RIMG0054"/>
          <p:cNvPicPr>
            <a:picLocks noChangeAspect="1" noChangeArrowheads="1"/>
          </p:cNvPicPr>
          <p:nvPr/>
        </p:nvPicPr>
        <p:blipFill>
          <a:blip r:embed="rId3" cstate="print"/>
          <a:srcRect b="30360"/>
          <a:stretch>
            <a:fillRect/>
          </a:stretch>
        </p:blipFill>
        <p:spPr bwMode="auto">
          <a:xfrm>
            <a:off x="6082157" y="2359740"/>
            <a:ext cx="2884862" cy="150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5858" name="Rectangle 2"/>
          <p:cNvSpPr>
            <a:spLocks noGrp="1" noChangeArrowheads="1"/>
          </p:cNvSpPr>
          <p:nvPr>
            <p:ph idx="1"/>
          </p:nvPr>
        </p:nvSpPr>
        <p:spPr>
          <a:xfrm>
            <a:off x="591011" y="3858539"/>
            <a:ext cx="7215187" cy="1838325"/>
          </a:xfrm>
          <a:noFill/>
          <a:ln/>
        </p:spPr>
        <p:txBody>
          <a:bodyPr/>
          <a:lstStyle/>
          <a:p>
            <a:pPr>
              <a:spcBef>
                <a:spcPct val="60000"/>
              </a:spcBef>
            </a:pPr>
            <a:r>
              <a:rPr lang="fr-CH" sz="2800" b="1" dirty="0" err="1"/>
              <a:t>Thanks</a:t>
            </a:r>
            <a:r>
              <a:rPr lang="fr-CH" sz="2800" b="1" dirty="0"/>
              <a:t> to </a:t>
            </a:r>
            <a:br>
              <a:rPr lang="fr-CH" sz="2800" b="1" dirty="0"/>
            </a:br>
            <a:r>
              <a:rPr lang="fr-CH" sz="2800" b="1" dirty="0"/>
              <a:t/>
            </a:r>
            <a:br>
              <a:rPr lang="fr-CH" sz="2800" b="1" dirty="0"/>
            </a:br>
            <a:r>
              <a:rPr lang="fr-CH" sz="2800" b="1" dirty="0"/>
              <a:t>   </a:t>
            </a:r>
            <a:r>
              <a:rPr lang="fr-CH" sz="2800" b="1" dirty="0" err="1"/>
              <a:t>you</a:t>
            </a:r>
            <a:r>
              <a:rPr lang="fr-CH" sz="2800" b="1" dirty="0"/>
              <a:t>!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6287"/>
          </a:xfrm>
        </p:spPr>
        <p:txBody>
          <a:bodyPr/>
          <a:lstStyle/>
          <a:p>
            <a:r>
              <a:rPr lang="fr-CH" dirty="0" smtClean="0"/>
              <a:t>Conclusion</a:t>
            </a:r>
            <a:endParaRPr lang="en-US" dirty="0"/>
          </a:p>
        </p:txBody>
      </p:sp>
      <p:sp>
        <p:nvSpPr>
          <p:cNvPr id="505890" name="Rectangle 34"/>
          <p:cNvSpPr>
            <a:spLocks noChangeArrowheads="1"/>
          </p:cNvSpPr>
          <p:nvPr/>
        </p:nvSpPr>
        <p:spPr bwMode="auto">
          <a:xfrm>
            <a:off x="476250" y="1157288"/>
            <a:ext cx="8186738" cy="61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6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fr-CH" sz="2600" b="0" dirty="0" smtClean="0">
                <a:cs typeface="Arial" charset="0"/>
              </a:rPr>
              <a:t>Quantum </a:t>
            </a:r>
            <a:r>
              <a:rPr lang="fr-CH" sz="2600" b="0" dirty="0" err="1" smtClean="0">
                <a:cs typeface="Arial" charset="0"/>
              </a:rPr>
              <a:t>Cryptography</a:t>
            </a:r>
            <a:r>
              <a:rPr lang="fr-CH" sz="2600" b="0" dirty="0" smtClean="0">
                <a:cs typeface="Arial" charset="0"/>
              </a:rPr>
              <a:t> </a:t>
            </a:r>
            <a:r>
              <a:rPr lang="fr-CH" sz="2600" b="0" dirty="0" err="1" smtClean="0">
                <a:cs typeface="Arial" charset="0"/>
              </a:rPr>
              <a:t>is</a:t>
            </a:r>
            <a:endParaRPr lang="fr-CH" sz="6600" b="0" dirty="0" smtClean="0">
              <a:cs typeface="Arial" charset="0"/>
            </a:endParaRPr>
          </a:p>
        </p:txBody>
      </p:sp>
      <p:pic>
        <p:nvPicPr>
          <p:cNvPr id="505891" name="Picture 35" descr="daimi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6375" y="4341498"/>
            <a:ext cx="1063625" cy="1074737"/>
          </a:xfrm>
          <a:prstGeom prst="rect">
            <a:avLst/>
          </a:prstGeom>
          <a:noFill/>
        </p:spPr>
      </p:pic>
      <p:pic>
        <p:nvPicPr>
          <p:cNvPr id="505893" name="Picture 37" descr="CWIvg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6550" y="4424048"/>
            <a:ext cx="846138" cy="846137"/>
          </a:xfrm>
          <a:prstGeom prst="rect">
            <a:avLst/>
          </a:prstGeom>
          <a:noFill/>
        </p:spPr>
      </p:pic>
      <p:pic>
        <p:nvPicPr>
          <p:cNvPr id="505895" name="Picture 39" descr="seqoq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2975" y="5873435"/>
            <a:ext cx="1743075" cy="428625"/>
          </a:xfrm>
          <a:prstGeom prst="rect">
            <a:avLst/>
          </a:prstGeom>
          <a:noFill/>
        </p:spPr>
      </p:pic>
      <p:pic>
        <p:nvPicPr>
          <p:cNvPr id="505897" name="Picture 41" descr="qaplogo140x8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3638" y="5622610"/>
            <a:ext cx="1778000" cy="1016000"/>
          </a:xfrm>
          <a:prstGeom prst="rect">
            <a:avLst/>
          </a:prstGeom>
          <a:noFill/>
        </p:spPr>
      </p:pic>
      <p:pic>
        <p:nvPicPr>
          <p:cNvPr id="505899" name="Picture 43" descr="nwo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43675" y="5541648"/>
            <a:ext cx="1219200" cy="938212"/>
          </a:xfrm>
          <a:prstGeom prst="rect">
            <a:avLst/>
          </a:prstGeom>
          <a:noFill/>
        </p:spPr>
      </p:pic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889208" y="1467012"/>
            <a:ext cx="7797595" cy="124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60000"/>
              </a:spcBef>
              <a:buClr>
                <a:schemeClr val="accent1"/>
              </a:buClr>
              <a:buSzPct val="65000"/>
            </a:pPr>
            <a:r>
              <a:rPr lang="fr-CH" sz="6600" b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practical</a:t>
            </a:r>
            <a:r>
              <a:rPr lang="fr-CH" sz="6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!!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 l="11927" r="14470" b="6861"/>
          <a:stretch>
            <a:fillRect/>
          </a:stretch>
        </p:blipFill>
        <p:spPr bwMode="auto">
          <a:xfrm>
            <a:off x="542454" y="1666568"/>
            <a:ext cx="1895850" cy="179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14890" y="2736677"/>
            <a:ext cx="1709278" cy="129704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1"/>
          <a:srcRect t="19951"/>
          <a:stretch>
            <a:fillRect/>
          </a:stretch>
        </p:blipFill>
        <p:spPr bwMode="auto">
          <a:xfrm>
            <a:off x="5338301" y="383456"/>
            <a:ext cx="2375105" cy="118963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687830" y="2426985"/>
            <a:ext cx="3930688" cy="46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60000"/>
            </a:pPr>
            <a:r>
              <a:rPr lang="en-US" b="0" dirty="0" smtClean="0">
                <a:cs typeface="Arial" charset="0"/>
              </a:rPr>
              <a:t>(at least more than you thought)</a:t>
            </a:r>
            <a:endParaRPr lang="en-US" b="0" dirty="0" smtClean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 build="p"/>
      <p:bldP spid="505890" grpId="0" build="p"/>
      <p:bldP spid="10" grpId="0" build="p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61" name="Rectangle 9"/>
          <p:cNvSpPr>
            <a:spLocks noChangeArrowheads="1"/>
          </p:cNvSpPr>
          <p:nvPr/>
        </p:nvSpPr>
        <p:spPr bwMode="auto">
          <a:xfrm>
            <a:off x="539750" y="4005263"/>
            <a:ext cx="81359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>
                <a:cs typeface="Arial" charset="0"/>
              </a:rPr>
              <a:t>Dishonest Alice or Bob can only exclude one possible PIN </a:t>
            </a:r>
            <a:r>
              <a:rPr lang="en-US" sz="2800" b="0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W</a:t>
            </a:r>
            <a:r>
              <a:rPr lang="de-CH" sz="2400" b="0">
                <a:cs typeface="Arial" charset="0"/>
              </a:rPr>
              <a:t> </a:t>
            </a:r>
            <a:endParaRPr lang="de-CH" sz="2400" b="0">
              <a:solidFill>
                <a:srgbClr val="0000FF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>
                <a:cs typeface="Arial" charset="0"/>
              </a:rPr>
              <a:t>Eve learns nothing about </a:t>
            </a:r>
            <a:r>
              <a:rPr lang="en-US" sz="2800" b="0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W </a:t>
            </a:r>
            <a:r>
              <a:rPr lang="en-US" sz="2400" b="0">
                <a:cs typeface="Arial" charset="0"/>
              </a:rPr>
              <a:t>?</a:t>
            </a:r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06478" y="260350"/>
            <a:ext cx="8937522" cy="720725"/>
          </a:xfrm>
        </p:spPr>
        <p:txBody>
          <a:bodyPr>
            <a:normAutofit fontScale="90000"/>
          </a:bodyPr>
          <a:lstStyle/>
          <a:p>
            <a:r>
              <a:rPr lang="fr-CH" dirty="0"/>
              <a:t>Extension: Man-in-the-Middle </a:t>
            </a:r>
            <a:r>
              <a:rPr lang="fr-CH" dirty="0" err="1"/>
              <a:t>Attack</a:t>
            </a:r>
            <a:endParaRPr lang="en-US" dirty="0"/>
          </a:p>
        </p:txBody>
      </p:sp>
      <p:pic>
        <p:nvPicPr>
          <p:cNvPr id="484396" name="Picture 44" descr="j014123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/>
          <a:stretch>
            <a:fillRect/>
          </a:stretch>
        </p:blipFill>
        <p:spPr>
          <a:xfrm>
            <a:off x="2389239" y="2622233"/>
            <a:ext cx="1147508" cy="954030"/>
          </a:xfrm>
          <a:noFill/>
          <a:ln/>
        </p:spPr>
      </p:pic>
      <p:pic>
        <p:nvPicPr>
          <p:cNvPr id="484359" name="Picture 7" descr="j009157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1916113"/>
            <a:ext cx="663575" cy="1008062"/>
          </a:xfrm>
          <a:prstGeom prst="rect">
            <a:avLst/>
          </a:prstGeom>
          <a:noFill/>
        </p:spPr>
      </p:pic>
      <p:pic>
        <p:nvPicPr>
          <p:cNvPr id="484360" name="Picture 8" descr="j00916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49413" y="1916113"/>
            <a:ext cx="762000" cy="863600"/>
          </a:xfrm>
          <a:prstGeom prst="rect">
            <a:avLst/>
          </a:prstGeom>
          <a:noFill/>
        </p:spPr>
      </p:pic>
      <p:sp>
        <p:nvSpPr>
          <p:cNvPr id="484393" name="Line 41"/>
          <p:cNvSpPr>
            <a:spLocks noChangeShapeType="1"/>
          </p:cNvSpPr>
          <p:nvPr/>
        </p:nvSpPr>
        <p:spPr bwMode="auto">
          <a:xfrm>
            <a:off x="3130550" y="2006600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84394" name="Line 42"/>
          <p:cNvSpPr>
            <a:spLocks noChangeShapeType="1"/>
          </p:cNvSpPr>
          <p:nvPr/>
        </p:nvSpPr>
        <p:spPr bwMode="auto">
          <a:xfrm>
            <a:off x="3130550" y="177482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84395" name="Line 43"/>
          <p:cNvSpPr>
            <a:spLocks noChangeShapeType="1"/>
          </p:cNvSpPr>
          <p:nvPr/>
        </p:nvSpPr>
        <p:spPr bwMode="auto">
          <a:xfrm>
            <a:off x="3144838" y="2251075"/>
            <a:ext cx="28813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84416" name="AutoShape 64"/>
          <p:cNvSpPr>
            <a:spLocks noChangeArrowheads="1"/>
          </p:cNvSpPr>
          <p:nvPr/>
        </p:nvSpPr>
        <p:spPr bwMode="auto">
          <a:xfrm>
            <a:off x="1476375" y="908050"/>
            <a:ext cx="1366838" cy="792163"/>
          </a:xfrm>
          <a:prstGeom prst="cloudCallout">
            <a:avLst>
              <a:gd name="adj1" fmla="val -7606"/>
              <a:gd name="adj2" fmla="val 7906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/>
            <a:endParaRPr lang="en-US"/>
          </a:p>
        </p:txBody>
      </p:sp>
      <p:sp>
        <p:nvSpPr>
          <p:cNvPr id="484463" name="AutoShape 111"/>
          <p:cNvSpPr>
            <a:spLocks noChangeArrowheads="1"/>
          </p:cNvSpPr>
          <p:nvPr/>
        </p:nvSpPr>
        <p:spPr bwMode="auto">
          <a:xfrm>
            <a:off x="6804025" y="836613"/>
            <a:ext cx="1439863" cy="792162"/>
          </a:xfrm>
          <a:prstGeom prst="cloudCallout">
            <a:avLst>
              <a:gd name="adj1" fmla="val -23981"/>
              <a:gd name="adj2" fmla="val 8426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/>
            <a:endParaRPr lang="en-US"/>
          </a:p>
        </p:txBody>
      </p:sp>
      <p:grpSp>
        <p:nvGrpSpPr>
          <p:cNvPr id="484470" name="Group 11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619250" y="1196975"/>
            <a:ext cx="931863" cy="228600"/>
            <a:chOff x="1970" y="1532"/>
            <a:chExt cx="587" cy="144"/>
          </a:xfrm>
        </p:grpSpPr>
        <p:sp>
          <p:nvSpPr>
            <p:cNvPr id="484471" name="Text Box 119"/>
            <p:cNvSpPr txBox="1">
              <a:spLocks noChangeAspect="1" noChangeArrowheads="1"/>
            </p:cNvSpPr>
            <p:nvPr/>
          </p:nvSpPr>
          <p:spPr bwMode="auto">
            <a:xfrm>
              <a:off x="1970" y="1533"/>
              <a:ext cx="14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P</a:t>
              </a:r>
            </a:p>
          </p:txBody>
        </p:sp>
        <p:sp>
          <p:nvSpPr>
            <p:cNvPr id="484472" name="Text Box 120"/>
            <p:cNvSpPr txBox="1">
              <a:spLocks noChangeAspect="1" noChangeArrowheads="1"/>
            </p:cNvSpPr>
            <p:nvPr/>
          </p:nvSpPr>
          <p:spPr bwMode="auto">
            <a:xfrm>
              <a:off x="2113" y="1536"/>
              <a:ext cx="5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2250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i</a:t>
              </a:r>
            </a:p>
          </p:txBody>
        </p:sp>
        <p:sp>
          <p:nvSpPr>
            <p:cNvPr id="484473" name="Text Box 121"/>
            <p:cNvSpPr txBox="1">
              <a:spLocks noChangeAspect="1" noChangeArrowheads="1"/>
            </p:cNvSpPr>
            <p:nvPr/>
          </p:nvSpPr>
          <p:spPr bwMode="auto">
            <a:xfrm>
              <a:off x="2172" y="1586"/>
              <a:ext cx="117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2875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n</a:t>
              </a:r>
            </a:p>
          </p:txBody>
        </p:sp>
        <p:sp>
          <p:nvSpPr>
            <p:cNvPr id="484474" name="Text Box 122"/>
            <p:cNvSpPr txBox="1">
              <a:spLocks noChangeAspect="1" noChangeArrowheads="1"/>
            </p:cNvSpPr>
            <p:nvPr/>
          </p:nvSpPr>
          <p:spPr bwMode="auto">
            <a:xfrm>
              <a:off x="2359" y="1533"/>
              <a:ext cx="19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solidFill>
                    <a:srgbClr val="0000FF"/>
                  </a:solidFill>
                  <a:latin typeface="cmmi10" pitchFamily="34" charset="0"/>
                </a:rPr>
                <a:t>W</a:t>
              </a:r>
            </a:p>
          </p:txBody>
        </p:sp>
        <p:sp>
          <p:nvSpPr>
            <p:cNvPr id="484475" name="Rectangle 123"/>
            <p:cNvSpPr>
              <a:spLocks noChangeAspect="1" noChangeArrowheads="1"/>
            </p:cNvSpPr>
            <p:nvPr/>
          </p:nvSpPr>
          <p:spPr bwMode="auto">
            <a:xfrm>
              <a:off x="1970" y="1532"/>
              <a:ext cx="587" cy="1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84520" name="Group 16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7019925" y="1125538"/>
            <a:ext cx="931863" cy="228600"/>
            <a:chOff x="1970" y="1532"/>
            <a:chExt cx="587" cy="144"/>
          </a:xfrm>
        </p:grpSpPr>
        <p:sp>
          <p:nvSpPr>
            <p:cNvPr id="484521" name="Text Box 169"/>
            <p:cNvSpPr txBox="1">
              <a:spLocks noChangeAspect="1" noChangeArrowheads="1"/>
            </p:cNvSpPr>
            <p:nvPr/>
          </p:nvSpPr>
          <p:spPr bwMode="auto">
            <a:xfrm>
              <a:off x="1970" y="1533"/>
              <a:ext cx="14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P</a:t>
              </a:r>
            </a:p>
          </p:txBody>
        </p:sp>
        <p:sp>
          <p:nvSpPr>
            <p:cNvPr id="484522" name="Text Box 170"/>
            <p:cNvSpPr txBox="1">
              <a:spLocks noChangeAspect="1" noChangeArrowheads="1"/>
            </p:cNvSpPr>
            <p:nvPr/>
          </p:nvSpPr>
          <p:spPr bwMode="auto">
            <a:xfrm>
              <a:off x="2113" y="1536"/>
              <a:ext cx="5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2250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i</a:t>
              </a:r>
            </a:p>
          </p:txBody>
        </p:sp>
        <p:sp>
          <p:nvSpPr>
            <p:cNvPr id="484523" name="Text Box 171"/>
            <p:cNvSpPr txBox="1">
              <a:spLocks noChangeAspect="1" noChangeArrowheads="1"/>
            </p:cNvSpPr>
            <p:nvPr/>
          </p:nvSpPr>
          <p:spPr bwMode="auto">
            <a:xfrm>
              <a:off x="2172" y="1586"/>
              <a:ext cx="117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2875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n</a:t>
              </a:r>
            </a:p>
          </p:txBody>
        </p:sp>
        <p:sp>
          <p:nvSpPr>
            <p:cNvPr id="484524" name="Text Box 172"/>
            <p:cNvSpPr txBox="1">
              <a:spLocks noChangeAspect="1" noChangeArrowheads="1"/>
            </p:cNvSpPr>
            <p:nvPr/>
          </p:nvSpPr>
          <p:spPr bwMode="auto">
            <a:xfrm>
              <a:off x="2359" y="1533"/>
              <a:ext cx="19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solidFill>
                    <a:srgbClr val="0000FF"/>
                  </a:solidFill>
                  <a:latin typeface="cmmi10" pitchFamily="34" charset="0"/>
                </a:rPr>
                <a:t>W</a:t>
              </a:r>
            </a:p>
          </p:txBody>
        </p:sp>
        <p:sp>
          <p:nvSpPr>
            <p:cNvPr id="484525" name="Rectangle 173"/>
            <p:cNvSpPr>
              <a:spLocks noChangeAspect="1" noChangeArrowheads="1"/>
            </p:cNvSpPr>
            <p:nvPr/>
          </p:nvSpPr>
          <p:spPr bwMode="auto">
            <a:xfrm>
              <a:off x="1970" y="1532"/>
              <a:ext cx="587" cy="1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84526" name="Line 174"/>
          <p:cNvSpPr>
            <a:spLocks noChangeShapeType="1"/>
          </p:cNvSpPr>
          <p:nvPr/>
        </p:nvSpPr>
        <p:spPr bwMode="auto">
          <a:xfrm flipV="1">
            <a:off x="4098925" y="1944688"/>
            <a:ext cx="430213" cy="1093787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4528" name="Text Box 176"/>
          <p:cNvSpPr txBox="1">
            <a:spLocks noChangeArrowheads="1"/>
          </p:cNvSpPr>
          <p:nvPr/>
        </p:nvSpPr>
        <p:spPr bwMode="auto">
          <a:xfrm>
            <a:off x="5202238" y="4868863"/>
            <a:ext cx="638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cs typeface="Arial" charset="0"/>
                <a:sym typeface="Webdings" pitchFamily="18" charset="2"/>
              </a:rPr>
              <a:t></a:t>
            </a:r>
          </a:p>
        </p:txBody>
      </p:sp>
      <p:sp>
        <p:nvSpPr>
          <p:cNvPr id="484550" name="Text Box 198"/>
          <p:cNvSpPr txBox="1">
            <a:spLocks noChangeArrowheads="1"/>
          </p:cNvSpPr>
          <p:nvPr/>
        </p:nvSpPr>
        <p:spPr bwMode="auto">
          <a:xfrm>
            <a:off x="4365625" y="4365625"/>
            <a:ext cx="638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</a:t>
            </a:r>
            <a:endParaRPr lang="de-CH" sz="44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84553" name="Line 201"/>
          <p:cNvSpPr>
            <a:spLocks noChangeShapeType="1"/>
          </p:cNvSpPr>
          <p:nvPr/>
        </p:nvSpPr>
        <p:spPr bwMode="auto">
          <a:xfrm>
            <a:off x="3130550" y="2506663"/>
            <a:ext cx="28813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84554" name="Line 202"/>
          <p:cNvSpPr>
            <a:spLocks noChangeShapeType="1"/>
          </p:cNvSpPr>
          <p:nvPr/>
        </p:nvSpPr>
        <p:spPr bwMode="auto">
          <a:xfrm>
            <a:off x="3144838" y="2751138"/>
            <a:ext cx="288131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84555" name="Rectangle 203"/>
          <p:cNvSpPr>
            <a:spLocks noChangeArrowheads="1"/>
          </p:cNvSpPr>
          <p:nvPr/>
        </p:nvSpPr>
        <p:spPr bwMode="auto">
          <a:xfrm>
            <a:off x="4525963" y="2733675"/>
            <a:ext cx="150495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de-CH" sz="2400" b="0">
                <a:solidFill>
                  <a:srgbClr val="0000FF"/>
                </a:solidFill>
                <a:cs typeface="Arial" charset="0"/>
              </a:rPr>
              <a:t>nontrivial</a:t>
            </a:r>
            <a:endParaRPr lang="en-US" sz="2400" b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484606" name="Group 254"/>
          <p:cNvGrpSpPr>
            <a:grpSpLocks/>
          </p:cNvGrpSpPr>
          <p:nvPr/>
        </p:nvGrpSpPr>
        <p:grpSpPr bwMode="auto">
          <a:xfrm>
            <a:off x="266700" y="1733550"/>
            <a:ext cx="1114425" cy="1131888"/>
            <a:chOff x="168" y="1047"/>
            <a:chExt cx="702" cy="713"/>
          </a:xfrm>
        </p:grpSpPr>
        <p:graphicFrame>
          <p:nvGraphicFramePr>
            <p:cNvPr id="484607" name="Object 255"/>
            <p:cNvGraphicFramePr>
              <a:graphicFrameLocks noChangeAspect="1"/>
            </p:cNvGraphicFramePr>
            <p:nvPr/>
          </p:nvGraphicFramePr>
          <p:xfrm>
            <a:off x="168" y="1047"/>
            <a:ext cx="702" cy="627"/>
          </p:xfrm>
          <a:graphic>
            <a:graphicData uri="http://schemas.openxmlformats.org/presentationml/2006/ole">
              <p:oleObj spid="_x0000_s484607" name="Bitmap Image" r:id="rId11" imgW="1114581" imgH="1305107" progId="PBrush">
                <p:embed/>
              </p:oleObj>
            </a:graphicData>
          </a:graphic>
        </p:graphicFrame>
        <p:grpSp>
          <p:nvGrpSpPr>
            <p:cNvPr id="484608" name="Group 256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49" y="1576"/>
              <a:ext cx="547" cy="184"/>
              <a:chOff x="1970" y="1532"/>
              <a:chExt cx="547" cy="184"/>
            </a:xfrm>
          </p:grpSpPr>
          <p:sp>
            <p:nvSpPr>
              <p:cNvPr id="484609" name="Text Box 257"/>
              <p:cNvSpPr txBox="1">
                <a:spLocks noChangeAspect="1" noChangeArrowheads="1"/>
              </p:cNvSpPr>
              <p:nvPr/>
            </p:nvSpPr>
            <p:spPr bwMode="auto">
              <a:xfrm>
                <a:off x="1970" y="1533"/>
                <a:ext cx="16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K</a:t>
                </a:r>
              </a:p>
            </p:txBody>
          </p:sp>
          <p:sp>
            <p:nvSpPr>
              <p:cNvPr id="484610" name="Text Box 258"/>
              <p:cNvSpPr txBox="1">
                <a:spLocks noChangeAspect="1" noChangeArrowheads="1"/>
              </p:cNvSpPr>
              <p:nvPr/>
            </p:nvSpPr>
            <p:spPr bwMode="auto">
              <a:xfrm>
                <a:off x="2134" y="1586"/>
                <a:ext cx="9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e</a:t>
                </a:r>
              </a:p>
            </p:txBody>
          </p:sp>
          <p:sp>
            <p:nvSpPr>
              <p:cNvPr id="484611" name="Text Box 259"/>
              <p:cNvSpPr txBox="1">
                <a:spLocks noChangeAspect="1" noChangeArrowheads="1"/>
              </p:cNvSpPr>
              <p:nvPr/>
            </p:nvSpPr>
            <p:spPr bwMode="auto">
              <a:xfrm>
                <a:off x="2227" y="1586"/>
                <a:ext cx="11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6350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y</a:t>
                </a:r>
              </a:p>
            </p:txBody>
          </p:sp>
          <p:sp>
            <p:nvSpPr>
              <p:cNvPr id="484612" name="Text Box 260"/>
              <p:cNvSpPr txBox="1">
                <a:spLocks noChangeAspect="1" noChangeArrowheads="1"/>
              </p:cNvSpPr>
              <p:nvPr/>
            </p:nvSpPr>
            <p:spPr bwMode="auto">
              <a:xfrm>
                <a:off x="2338" y="1533"/>
                <a:ext cx="179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solidFill>
                      <a:srgbClr val="FF0000"/>
                    </a:solidFill>
                    <a:latin typeface="cmmi10" pitchFamily="34" charset="0"/>
                  </a:rPr>
                  <a:t>K</a:t>
                </a:r>
              </a:p>
            </p:txBody>
          </p:sp>
          <p:sp>
            <p:nvSpPr>
              <p:cNvPr id="484613" name="Rectangle 261"/>
              <p:cNvSpPr>
                <a:spLocks noChangeAspect="1" noChangeArrowheads="1"/>
              </p:cNvSpPr>
              <p:nvPr/>
            </p:nvSpPr>
            <p:spPr bwMode="auto">
              <a:xfrm>
                <a:off x="1970" y="1532"/>
                <a:ext cx="546" cy="18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4614" name="Group 262"/>
          <p:cNvGrpSpPr>
            <a:grpSpLocks/>
          </p:cNvGrpSpPr>
          <p:nvPr/>
        </p:nvGrpSpPr>
        <p:grpSpPr bwMode="auto">
          <a:xfrm>
            <a:off x="7754938" y="1735138"/>
            <a:ext cx="1114425" cy="1131887"/>
            <a:chOff x="168" y="1047"/>
            <a:chExt cx="702" cy="713"/>
          </a:xfrm>
        </p:grpSpPr>
        <p:graphicFrame>
          <p:nvGraphicFramePr>
            <p:cNvPr id="484615" name="Object 263"/>
            <p:cNvGraphicFramePr>
              <a:graphicFrameLocks noChangeAspect="1"/>
            </p:cNvGraphicFramePr>
            <p:nvPr/>
          </p:nvGraphicFramePr>
          <p:xfrm>
            <a:off x="168" y="1047"/>
            <a:ext cx="702" cy="627"/>
          </p:xfrm>
          <a:graphic>
            <a:graphicData uri="http://schemas.openxmlformats.org/presentationml/2006/ole">
              <p:oleObj spid="_x0000_s484615" name="Bitmap Image" r:id="rId12" imgW="1114581" imgH="1305107" progId="PBrush">
                <p:embed/>
              </p:oleObj>
            </a:graphicData>
          </a:graphic>
        </p:graphicFrame>
        <p:grpSp>
          <p:nvGrpSpPr>
            <p:cNvPr id="484616" name="Group 264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249" y="1576"/>
              <a:ext cx="547" cy="184"/>
              <a:chOff x="1970" y="1532"/>
              <a:chExt cx="547" cy="184"/>
            </a:xfrm>
          </p:grpSpPr>
          <p:sp>
            <p:nvSpPr>
              <p:cNvPr id="484617" name="Text Box 265"/>
              <p:cNvSpPr txBox="1">
                <a:spLocks noChangeAspect="1" noChangeArrowheads="1"/>
              </p:cNvSpPr>
              <p:nvPr/>
            </p:nvSpPr>
            <p:spPr bwMode="auto">
              <a:xfrm>
                <a:off x="1970" y="1533"/>
                <a:ext cx="16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K</a:t>
                </a:r>
              </a:p>
            </p:txBody>
          </p:sp>
          <p:sp>
            <p:nvSpPr>
              <p:cNvPr id="484618" name="Text Box 266"/>
              <p:cNvSpPr txBox="1">
                <a:spLocks noChangeAspect="1" noChangeArrowheads="1"/>
              </p:cNvSpPr>
              <p:nvPr/>
            </p:nvSpPr>
            <p:spPr bwMode="auto">
              <a:xfrm>
                <a:off x="2134" y="1586"/>
                <a:ext cx="9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e</a:t>
                </a:r>
              </a:p>
            </p:txBody>
          </p:sp>
          <p:sp>
            <p:nvSpPr>
              <p:cNvPr id="484619" name="Text Box 267"/>
              <p:cNvSpPr txBox="1">
                <a:spLocks noChangeAspect="1" noChangeArrowheads="1"/>
              </p:cNvSpPr>
              <p:nvPr/>
            </p:nvSpPr>
            <p:spPr bwMode="auto">
              <a:xfrm>
                <a:off x="2227" y="1586"/>
                <a:ext cx="11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6350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y</a:t>
                </a:r>
              </a:p>
            </p:txBody>
          </p:sp>
          <p:sp>
            <p:nvSpPr>
              <p:cNvPr id="484620" name="Text Box 268"/>
              <p:cNvSpPr txBox="1">
                <a:spLocks noChangeAspect="1" noChangeArrowheads="1"/>
              </p:cNvSpPr>
              <p:nvPr/>
            </p:nvSpPr>
            <p:spPr bwMode="auto">
              <a:xfrm>
                <a:off x="2338" y="1533"/>
                <a:ext cx="179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solidFill>
                      <a:srgbClr val="FF0000"/>
                    </a:solidFill>
                    <a:latin typeface="cmmi10" pitchFamily="34" charset="0"/>
                  </a:rPr>
                  <a:t>K</a:t>
                </a:r>
              </a:p>
            </p:txBody>
          </p:sp>
          <p:sp>
            <p:nvSpPr>
              <p:cNvPr id="484621" name="Rectangle 269"/>
              <p:cNvSpPr>
                <a:spLocks noChangeAspect="1" noChangeArrowheads="1"/>
              </p:cNvSpPr>
              <p:nvPr/>
            </p:nvSpPr>
            <p:spPr bwMode="auto">
              <a:xfrm>
                <a:off x="1970" y="1532"/>
                <a:ext cx="546" cy="18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4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61" grpId="0" uiExpand="1" build="p"/>
      <p:bldP spid="484526" grpId="0" animBg="1"/>
      <p:bldP spid="484528" grpId="0"/>
      <p:bldP spid="484553" grpId="0" animBg="1"/>
      <p:bldP spid="484554" grpId="0" animBg="1"/>
      <p:bldP spid="48455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ChangeArrowheads="1"/>
          </p:cNvSpPr>
          <p:nvPr/>
        </p:nvSpPr>
        <p:spPr bwMode="auto">
          <a:xfrm>
            <a:off x="539750" y="4005263"/>
            <a:ext cx="81359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>
                <a:cs typeface="Arial" charset="0"/>
              </a:rPr>
              <a:t>Dishonest Alice or Bob can only exclude one possible PIN </a:t>
            </a:r>
            <a:r>
              <a:rPr lang="en-US" sz="2800" b="0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W</a:t>
            </a:r>
            <a:r>
              <a:rPr lang="de-CH" sz="2400" b="0">
                <a:cs typeface="Arial" charset="0"/>
              </a:rPr>
              <a:t>, even given key </a:t>
            </a:r>
            <a:r>
              <a:rPr lang="en-US" sz="2800" b="0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K</a:t>
            </a:r>
            <a:endParaRPr lang="de-CH" sz="2400" b="0">
              <a:solidFill>
                <a:srgbClr val="FF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>
                <a:cs typeface="Arial" charset="0"/>
              </a:rPr>
              <a:t>Eve learns nothing about </a:t>
            </a:r>
            <a:r>
              <a:rPr lang="en-US" sz="2800" b="0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W </a:t>
            </a:r>
            <a:r>
              <a:rPr lang="de-CH" sz="2400" b="0">
                <a:cs typeface="Arial" charset="0"/>
              </a:rPr>
              <a:t>and </a:t>
            </a:r>
            <a:br>
              <a:rPr lang="de-CH" sz="2400" b="0">
                <a:cs typeface="Arial" charset="0"/>
              </a:rPr>
            </a:br>
            <a:r>
              <a:rPr lang="de-CH" sz="2400" b="0">
                <a:cs typeface="Arial" charset="0"/>
              </a:rPr>
              <a:t>only negligible information about key </a:t>
            </a:r>
            <a:r>
              <a:rPr lang="en-US" sz="2800" b="0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K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720725"/>
          </a:xfrm>
        </p:spPr>
        <p:txBody>
          <a:bodyPr>
            <a:normAutofit fontScale="90000"/>
          </a:bodyPr>
          <a:lstStyle/>
          <a:p>
            <a:r>
              <a:rPr lang="fr-CH"/>
              <a:t>Extension: Man-in-the-Middle Attack </a:t>
            </a:r>
            <a:endParaRPr lang="en-US"/>
          </a:p>
        </p:txBody>
      </p:sp>
      <p:pic>
        <p:nvPicPr>
          <p:cNvPr id="491525" name="Picture 5" descr="j009157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1916113"/>
            <a:ext cx="663575" cy="1008062"/>
          </a:xfrm>
          <a:prstGeom prst="rect">
            <a:avLst/>
          </a:prstGeom>
          <a:noFill/>
        </p:spPr>
      </p:pic>
      <p:pic>
        <p:nvPicPr>
          <p:cNvPr id="491526" name="Picture 6" descr="j009160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9413" y="1916113"/>
            <a:ext cx="762000" cy="863600"/>
          </a:xfrm>
          <a:prstGeom prst="rect">
            <a:avLst/>
          </a:prstGeom>
          <a:noFill/>
        </p:spPr>
      </p:pic>
      <p:sp>
        <p:nvSpPr>
          <p:cNvPr id="491530" name="AutoShape 10"/>
          <p:cNvSpPr>
            <a:spLocks noChangeArrowheads="1"/>
          </p:cNvSpPr>
          <p:nvPr/>
        </p:nvSpPr>
        <p:spPr bwMode="auto">
          <a:xfrm>
            <a:off x="1476375" y="908050"/>
            <a:ext cx="1366838" cy="792163"/>
          </a:xfrm>
          <a:prstGeom prst="cloudCallout">
            <a:avLst>
              <a:gd name="adj1" fmla="val -7606"/>
              <a:gd name="adj2" fmla="val 7906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/>
            <a:endParaRPr lang="en-US"/>
          </a:p>
        </p:txBody>
      </p:sp>
      <p:sp>
        <p:nvSpPr>
          <p:cNvPr id="491531" name="AutoShape 11"/>
          <p:cNvSpPr>
            <a:spLocks noChangeArrowheads="1"/>
          </p:cNvSpPr>
          <p:nvPr/>
        </p:nvSpPr>
        <p:spPr bwMode="auto">
          <a:xfrm>
            <a:off x="6804025" y="836613"/>
            <a:ext cx="1439863" cy="792162"/>
          </a:xfrm>
          <a:prstGeom prst="cloudCallout">
            <a:avLst>
              <a:gd name="adj1" fmla="val -23981"/>
              <a:gd name="adj2" fmla="val 8426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/>
            <a:endParaRPr lang="en-US"/>
          </a:p>
        </p:txBody>
      </p:sp>
      <p:grpSp>
        <p:nvGrpSpPr>
          <p:cNvPr id="491532" name="Group 12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619250" y="1196975"/>
            <a:ext cx="931863" cy="228600"/>
            <a:chOff x="1970" y="1532"/>
            <a:chExt cx="587" cy="144"/>
          </a:xfrm>
        </p:grpSpPr>
        <p:sp>
          <p:nvSpPr>
            <p:cNvPr id="491533" name="Text Box 13"/>
            <p:cNvSpPr txBox="1">
              <a:spLocks noChangeAspect="1" noChangeArrowheads="1"/>
            </p:cNvSpPr>
            <p:nvPr/>
          </p:nvSpPr>
          <p:spPr bwMode="auto">
            <a:xfrm>
              <a:off x="1970" y="1533"/>
              <a:ext cx="14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P</a:t>
              </a:r>
            </a:p>
          </p:txBody>
        </p:sp>
        <p:sp>
          <p:nvSpPr>
            <p:cNvPr id="491534" name="Text Box 14"/>
            <p:cNvSpPr txBox="1">
              <a:spLocks noChangeAspect="1" noChangeArrowheads="1"/>
            </p:cNvSpPr>
            <p:nvPr/>
          </p:nvSpPr>
          <p:spPr bwMode="auto">
            <a:xfrm>
              <a:off x="2113" y="1536"/>
              <a:ext cx="5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2250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i</a:t>
              </a:r>
            </a:p>
          </p:txBody>
        </p:sp>
        <p:sp>
          <p:nvSpPr>
            <p:cNvPr id="491535" name="Text Box 15"/>
            <p:cNvSpPr txBox="1">
              <a:spLocks noChangeAspect="1" noChangeArrowheads="1"/>
            </p:cNvSpPr>
            <p:nvPr/>
          </p:nvSpPr>
          <p:spPr bwMode="auto">
            <a:xfrm>
              <a:off x="2172" y="1586"/>
              <a:ext cx="117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2875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n</a:t>
              </a:r>
            </a:p>
          </p:txBody>
        </p:sp>
        <p:sp>
          <p:nvSpPr>
            <p:cNvPr id="491536" name="Text Box 16"/>
            <p:cNvSpPr txBox="1">
              <a:spLocks noChangeAspect="1" noChangeArrowheads="1"/>
            </p:cNvSpPr>
            <p:nvPr/>
          </p:nvSpPr>
          <p:spPr bwMode="auto">
            <a:xfrm>
              <a:off x="2359" y="1533"/>
              <a:ext cx="19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solidFill>
                    <a:srgbClr val="0000FF"/>
                  </a:solidFill>
                  <a:latin typeface="cmmi10" pitchFamily="34" charset="0"/>
                </a:rPr>
                <a:t>W</a:t>
              </a:r>
            </a:p>
          </p:txBody>
        </p:sp>
        <p:sp>
          <p:nvSpPr>
            <p:cNvPr id="491537" name="Rectangle 17"/>
            <p:cNvSpPr>
              <a:spLocks noChangeAspect="1" noChangeArrowheads="1"/>
            </p:cNvSpPr>
            <p:nvPr/>
          </p:nvSpPr>
          <p:spPr bwMode="auto">
            <a:xfrm>
              <a:off x="1970" y="1532"/>
              <a:ext cx="587" cy="1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91556" name="Group 36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7019925" y="1125538"/>
            <a:ext cx="931863" cy="228600"/>
            <a:chOff x="1970" y="1532"/>
            <a:chExt cx="587" cy="144"/>
          </a:xfrm>
        </p:grpSpPr>
        <p:sp>
          <p:nvSpPr>
            <p:cNvPr id="491557" name="Text Box 37"/>
            <p:cNvSpPr txBox="1">
              <a:spLocks noChangeAspect="1" noChangeArrowheads="1"/>
            </p:cNvSpPr>
            <p:nvPr/>
          </p:nvSpPr>
          <p:spPr bwMode="auto">
            <a:xfrm>
              <a:off x="1970" y="1533"/>
              <a:ext cx="14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P</a:t>
              </a:r>
            </a:p>
          </p:txBody>
        </p:sp>
        <p:sp>
          <p:nvSpPr>
            <p:cNvPr id="491558" name="Text Box 38"/>
            <p:cNvSpPr txBox="1">
              <a:spLocks noChangeAspect="1" noChangeArrowheads="1"/>
            </p:cNvSpPr>
            <p:nvPr/>
          </p:nvSpPr>
          <p:spPr bwMode="auto">
            <a:xfrm>
              <a:off x="2113" y="1536"/>
              <a:ext cx="5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2250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i</a:t>
              </a:r>
            </a:p>
          </p:txBody>
        </p:sp>
        <p:sp>
          <p:nvSpPr>
            <p:cNvPr id="491559" name="Text Box 39"/>
            <p:cNvSpPr txBox="1">
              <a:spLocks noChangeAspect="1" noChangeArrowheads="1"/>
            </p:cNvSpPr>
            <p:nvPr/>
          </p:nvSpPr>
          <p:spPr bwMode="auto">
            <a:xfrm>
              <a:off x="2172" y="1586"/>
              <a:ext cx="117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2875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n</a:t>
              </a:r>
            </a:p>
          </p:txBody>
        </p:sp>
        <p:sp>
          <p:nvSpPr>
            <p:cNvPr id="491560" name="Text Box 40"/>
            <p:cNvSpPr txBox="1">
              <a:spLocks noChangeAspect="1" noChangeArrowheads="1"/>
            </p:cNvSpPr>
            <p:nvPr/>
          </p:nvSpPr>
          <p:spPr bwMode="auto">
            <a:xfrm>
              <a:off x="2359" y="1533"/>
              <a:ext cx="19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solidFill>
                    <a:srgbClr val="0000FF"/>
                  </a:solidFill>
                  <a:latin typeface="cmmi10" pitchFamily="34" charset="0"/>
                </a:rPr>
                <a:t>W</a:t>
              </a:r>
            </a:p>
          </p:txBody>
        </p:sp>
        <p:sp>
          <p:nvSpPr>
            <p:cNvPr id="491561" name="Rectangle 41"/>
            <p:cNvSpPr>
              <a:spLocks noChangeAspect="1" noChangeArrowheads="1"/>
            </p:cNvSpPr>
            <p:nvPr/>
          </p:nvSpPr>
          <p:spPr bwMode="auto">
            <a:xfrm>
              <a:off x="1970" y="1532"/>
              <a:ext cx="587" cy="1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91563" name="Text Box 43"/>
          <p:cNvSpPr txBox="1">
            <a:spLocks noChangeArrowheads="1"/>
          </p:cNvSpPr>
          <p:nvPr/>
        </p:nvSpPr>
        <p:spPr bwMode="auto">
          <a:xfrm>
            <a:off x="4365625" y="4365625"/>
            <a:ext cx="638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</a:t>
            </a:r>
            <a:endParaRPr lang="de-CH" sz="44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91565" name="Text Box 45"/>
          <p:cNvSpPr txBox="1">
            <a:spLocks noChangeArrowheads="1"/>
          </p:cNvSpPr>
          <p:nvPr/>
        </p:nvSpPr>
        <p:spPr bwMode="auto">
          <a:xfrm>
            <a:off x="6356350" y="5272088"/>
            <a:ext cx="638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cs typeface="Arial" charset="0"/>
                <a:sym typeface="Wingdings" pitchFamily="2" charset="2"/>
              </a:rPr>
              <a:t></a:t>
            </a:r>
            <a:endParaRPr lang="de-CH" sz="440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491575" name="Picture 55" descr="j014123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90863" y="2895600"/>
            <a:ext cx="1081087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76" name="Line 56"/>
          <p:cNvSpPr>
            <a:spLocks noChangeShapeType="1"/>
          </p:cNvSpPr>
          <p:nvPr/>
        </p:nvSpPr>
        <p:spPr bwMode="auto">
          <a:xfrm>
            <a:off x="3130550" y="2006600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1577" name="Line 57"/>
          <p:cNvSpPr>
            <a:spLocks noChangeShapeType="1"/>
          </p:cNvSpPr>
          <p:nvPr/>
        </p:nvSpPr>
        <p:spPr bwMode="auto">
          <a:xfrm>
            <a:off x="3130550" y="177482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1578" name="Line 58"/>
          <p:cNvSpPr>
            <a:spLocks noChangeShapeType="1"/>
          </p:cNvSpPr>
          <p:nvPr/>
        </p:nvSpPr>
        <p:spPr bwMode="auto">
          <a:xfrm>
            <a:off x="3144838" y="2251075"/>
            <a:ext cx="28813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1579" name="Line 59"/>
          <p:cNvSpPr>
            <a:spLocks noChangeShapeType="1"/>
          </p:cNvSpPr>
          <p:nvPr/>
        </p:nvSpPr>
        <p:spPr bwMode="auto">
          <a:xfrm flipV="1">
            <a:off x="4098925" y="1944688"/>
            <a:ext cx="430213" cy="1093787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580" name="Line 60"/>
          <p:cNvSpPr>
            <a:spLocks noChangeShapeType="1"/>
          </p:cNvSpPr>
          <p:nvPr/>
        </p:nvSpPr>
        <p:spPr bwMode="auto">
          <a:xfrm>
            <a:off x="3130550" y="2506663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1581" name="Line 61"/>
          <p:cNvSpPr>
            <a:spLocks noChangeShapeType="1"/>
          </p:cNvSpPr>
          <p:nvPr/>
        </p:nvSpPr>
        <p:spPr bwMode="auto">
          <a:xfrm>
            <a:off x="3144838" y="2751138"/>
            <a:ext cx="28813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491590" name="Group 70"/>
          <p:cNvGrpSpPr>
            <a:grpSpLocks/>
          </p:cNvGrpSpPr>
          <p:nvPr/>
        </p:nvGrpSpPr>
        <p:grpSpPr bwMode="auto">
          <a:xfrm>
            <a:off x="266700" y="1733550"/>
            <a:ext cx="1114425" cy="1131888"/>
            <a:chOff x="168" y="1047"/>
            <a:chExt cx="702" cy="713"/>
          </a:xfrm>
        </p:grpSpPr>
        <p:graphicFrame>
          <p:nvGraphicFramePr>
            <p:cNvPr id="491589" name="Object 69"/>
            <p:cNvGraphicFramePr>
              <a:graphicFrameLocks noChangeAspect="1"/>
            </p:cNvGraphicFramePr>
            <p:nvPr/>
          </p:nvGraphicFramePr>
          <p:xfrm>
            <a:off x="168" y="1047"/>
            <a:ext cx="702" cy="627"/>
          </p:xfrm>
          <a:graphic>
            <a:graphicData uri="http://schemas.openxmlformats.org/presentationml/2006/ole">
              <p:oleObj spid="_x0000_s491589" name="Bitmap Image" r:id="rId11" imgW="1114581" imgH="1305107" progId="PBrush">
                <p:embed/>
              </p:oleObj>
            </a:graphicData>
          </a:graphic>
        </p:graphicFrame>
        <p:grpSp>
          <p:nvGrpSpPr>
            <p:cNvPr id="491541" name="Group 2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49" y="1576"/>
              <a:ext cx="547" cy="184"/>
              <a:chOff x="1970" y="1532"/>
              <a:chExt cx="547" cy="184"/>
            </a:xfrm>
          </p:grpSpPr>
          <p:sp>
            <p:nvSpPr>
              <p:cNvPr id="491542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1970" y="1533"/>
                <a:ext cx="16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K</a:t>
                </a:r>
              </a:p>
            </p:txBody>
          </p:sp>
          <p:sp>
            <p:nvSpPr>
              <p:cNvPr id="491543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2134" y="1586"/>
                <a:ext cx="9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e</a:t>
                </a:r>
              </a:p>
            </p:txBody>
          </p:sp>
          <p:sp>
            <p:nvSpPr>
              <p:cNvPr id="491544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2227" y="1586"/>
                <a:ext cx="11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6350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y</a:t>
                </a:r>
              </a:p>
            </p:txBody>
          </p:sp>
          <p:sp>
            <p:nvSpPr>
              <p:cNvPr id="491545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2338" y="1533"/>
                <a:ext cx="179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solidFill>
                      <a:srgbClr val="FF0000"/>
                    </a:solidFill>
                    <a:latin typeface="cmmi10" pitchFamily="34" charset="0"/>
                  </a:rPr>
                  <a:t>K</a:t>
                </a:r>
              </a:p>
            </p:txBody>
          </p:sp>
          <p:sp>
            <p:nvSpPr>
              <p:cNvPr id="491546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1970" y="1532"/>
                <a:ext cx="546" cy="18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1592" name="Group 72"/>
          <p:cNvGrpSpPr>
            <a:grpSpLocks/>
          </p:cNvGrpSpPr>
          <p:nvPr/>
        </p:nvGrpSpPr>
        <p:grpSpPr bwMode="auto">
          <a:xfrm>
            <a:off x="7754938" y="1735138"/>
            <a:ext cx="1114425" cy="1131887"/>
            <a:chOff x="168" y="1047"/>
            <a:chExt cx="702" cy="713"/>
          </a:xfrm>
        </p:grpSpPr>
        <p:graphicFrame>
          <p:nvGraphicFramePr>
            <p:cNvPr id="491593" name="Object 73"/>
            <p:cNvGraphicFramePr>
              <a:graphicFrameLocks noChangeAspect="1"/>
            </p:cNvGraphicFramePr>
            <p:nvPr/>
          </p:nvGraphicFramePr>
          <p:xfrm>
            <a:off x="168" y="1047"/>
            <a:ext cx="702" cy="627"/>
          </p:xfrm>
          <a:graphic>
            <a:graphicData uri="http://schemas.openxmlformats.org/presentationml/2006/ole">
              <p:oleObj spid="_x0000_s491593" name="Bitmap Image" r:id="rId12" imgW="1114581" imgH="1305107" progId="PBrush">
                <p:embed/>
              </p:oleObj>
            </a:graphicData>
          </a:graphic>
        </p:graphicFrame>
        <p:grpSp>
          <p:nvGrpSpPr>
            <p:cNvPr id="491594" name="Group 74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249" y="1576"/>
              <a:ext cx="547" cy="184"/>
              <a:chOff x="1970" y="1532"/>
              <a:chExt cx="547" cy="184"/>
            </a:xfrm>
          </p:grpSpPr>
          <p:sp>
            <p:nvSpPr>
              <p:cNvPr id="491595" name="Text Box 75"/>
              <p:cNvSpPr txBox="1">
                <a:spLocks noChangeAspect="1" noChangeArrowheads="1"/>
              </p:cNvSpPr>
              <p:nvPr/>
            </p:nvSpPr>
            <p:spPr bwMode="auto">
              <a:xfrm>
                <a:off x="1970" y="1533"/>
                <a:ext cx="16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K</a:t>
                </a:r>
              </a:p>
            </p:txBody>
          </p:sp>
          <p:sp>
            <p:nvSpPr>
              <p:cNvPr id="491596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2134" y="1586"/>
                <a:ext cx="9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e</a:t>
                </a:r>
              </a:p>
            </p:txBody>
          </p:sp>
          <p:sp>
            <p:nvSpPr>
              <p:cNvPr id="491597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2227" y="1586"/>
                <a:ext cx="11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6350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y</a:t>
                </a:r>
              </a:p>
            </p:txBody>
          </p:sp>
          <p:sp>
            <p:nvSpPr>
              <p:cNvPr id="491598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2338" y="1533"/>
                <a:ext cx="179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solidFill>
                      <a:srgbClr val="FF0000"/>
                    </a:solidFill>
                    <a:latin typeface="cmmi10" pitchFamily="34" charset="0"/>
                  </a:rPr>
                  <a:t>K</a:t>
                </a:r>
              </a:p>
            </p:txBody>
          </p:sp>
          <p:sp>
            <p:nvSpPr>
              <p:cNvPr id="491599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1970" y="1532"/>
                <a:ext cx="546" cy="18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2" grpId="0" uiExpand="1" build="p"/>
      <p:bldP spid="491563" grpId="0"/>
      <p:bldP spid="49156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r>
              <a:rPr lang="fr-CH"/>
              <a:t>Application: QKD</a:t>
            </a:r>
            <a:endParaRPr lang="en-US"/>
          </a:p>
        </p:txBody>
      </p:sp>
      <p:pic>
        <p:nvPicPr>
          <p:cNvPr id="518147" name="Picture 3" descr="j014123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0"/>
          <a:stretch>
            <a:fillRect/>
          </a:stretch>
        </p:blipFill>
        <p:spPr>
          <a:xfrm>
            <a:off x="2625621" y="2963674"/>
            <a:ext cx="1081452" cy="899111"/>
          </a:xfrm>
          <a:noFill/>
          <a:ln/>
        </p:spPr>
      </p:pic>
      <p:pic>
        <p:nvPicPr>
          <p:cNvPr id="518148" name="Picture 4" descr="j009157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32588" y="1841500"/>
            <a:ext cx="663575" cy="1008063"/>
          </a:xfrm>
          <a:prstGeom prst="rect">
            <a:avLst/>
          </a:prstGeom>
          <a:noFill/>
        </p:spPr>
      </p:pic>
      <p:pic>
        <p:nvPicPr>
          <p:cNvPr id="518149" name="Picture 5" descr="j009160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49413" y="1841500"/>
            <a:ext cx="762000" cy="863600"/>
          </a:xfrm>
          <a:prstGeom prst="rect">
            <a:avLst/>
          </a:prstGeom>
          <a:noFill/>
        </p:spPr>
      </p:pic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700213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3276600" y="1841500"/>
            <a:ext cx="214313" cy="1081088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72" name="Oval 28"/>
          <p:cNvSpPr>
            <a:spLocks noChangeArrowheads="1"/>
          </p:cNvSpPr>
          <p:nvPr/>
        </p:nvSpPr>
        <p:spPr bwMode="auto">
          <a:xfrm>
            <a:off x="3563938" y="1770063"/>
            <a:ext cx="1871662" cy="792162"/>
          </a:xfrm>
          <a:prstGeom prst="ellipse">
            <a:avLst/>
          </a:prstGeom>
          <a:solidFill>
            <a:srgbClr val="9B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518173" name="Group 2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851275" y="1985963"/>
            <a:ext cx="1277938" cy="333375"/>
            <a:chOff x="1970" y="1518"/>
            <a:chExt cx="805" cy="210"/>
          </a:xfrm>
        </p:grpSpPr>
        <p:sp>
          <p:nvSpPr>
            <p:cNvPr id="518174" name="Text Box 30"/>
            <p:cNvSpPr txBox="1">
              <a:spLocks noChangeAspect="1" noChangeArrowheads="1"/>
            </p:cNvSpPr>
            <p:nvPr/>
          </p:nvSpPr>
          <p:spPr bwMode="auto">
            <a:xfrm>
              <a:off x="1970" y="1586"/>
              <a:ext cx="10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2875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a</a:t>
              </a:r>
            </a:p>
          </p:txBody>
        </p:sp>
        <p:sp>
          <p:nvSpPr>
            <p:cNvPr id="518175" name="Text Box 31"/>
            <p:cNvSpPr txBox="1">
              <a:spLocks noChangeAspect="1" noChangeArrowheads="1"/>
            </p:cNvSpPr>
            <p:nvPr/>
          </p:nvSpPr>
          <p:spPr bwMode="auto">
            <a:xfrm>
              <a:off x="2075" y="1586"/>
              <a:ext cx="117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2875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u</a:t>
              </a:r>
            </a:p>
          </p:txBody>
        </p:sp>
        <p:sp>
          <p:nvSpPr>
            <p:cNvPr id="518176" name="Text Box 32"/>
            <p:cNvSpPr txBox="1">
              <a:spLocks noChangeAspect="1" noChangeArrowheads="1"/>
            </p:cNvSpPr>
            <p:nvPr/>
          </p:nvSpPr>
          <p:spPr bwMode="auto">
            <a:xfrm>
              <a:off x="2192" y="1547"/>
              <a:ext cx="8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04788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t</a:t>
              </a:r>
            </a:p>
          </p:txBody>
        </p:sp>
        <p:sp>
          <p:nvSpPr>
            <p:cNvPr id="518177" name="Text Box 33"/>
            <p:cNvSpPr txBox="1">
              <a:spLocks noChangeAspect="1" noChangeArrowheads="1"/>
            </p:cNvSpPr>
            <p:nvPr/>
          </p:nvSpPr>
          <p:spPr bwMode="auto">
            <a:xfrm>
              <a:off x="2274" y="1531"/>
              <a:ext cx="11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0188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h</a:t>
              </a:r>
            </a:p>
          </p:txBody>
        </p:sp>
        <p:sp>
          <p:nvSpPr>
            <p:cNvPr id="518178" name="Text Box 34"/>
            <p:cNvSpPr txBox="1">
              <a:spLocks noChangeAspect="1" noChangeArrowheads="1"/>
            </p:cNvSpPr>
            <p:nvPr/>
          </p:nvSpPr>
          <p:spPr bwMode="auto">
            <a:xfrm>
              <a:off x="2391" y="1608"/>
              <a:ext cx="14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8750" rIns="0" bIns="0" anchor="b"/>
            <a:lstStyle/>
            <a:p>
              <a:pPr eaLnBrk="0" hangingPunct="0"/>
              <a:r>
                <a:rPr lang="en-US" b="0">
                  <a:solidFill>
                    <a:srgbClr val="FF0000"/>
                  </a:solidFill>
                  <a:latin typeface="cmmi7" pitchFamily="34" charset="0"/>
                </a:rPr>
                <a:t>K</a:t>
              </a:r>
            </a:p>
          </p:txBody>
        </p:sp>
        <p:sp>
          <p:nvSpPr>
            <p:cNvPr id="518179" name="Text Box 35"/>
            <p:cNvSpPr txBox="1">
              <a:spLocks noChangeAspect="1" noChangeArrowheads="1"/>
            </p:cNvSpPr>
            <p:nvPr/>
          </p:nvSpPr>
          <p:spPr bwMode="auto">
            <a:xfrm>
              <a:off x="2553" y="1519"/>
              <a:ext cx="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9238" rIns="0" bIns="8255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(</a:t>
              </a:r>
            </a:p>
          </p:txBody>
        </p:sp>
        <p:sp>
          <p:nvSpPr>
            <p:cNvPr id="518180" name="Text Box 36"/>
            <p:cNvSpPr txBox="1">
              <a:spLocks noChangeAspect="1" noChangeArrowheads="1"/>
            </p:cNvSpPr>
            <p:nvPr/>
          </p:nvSpPr>
          <p:spPr bwMode="auto">
            <a:xfrm>
              <a:off x="2634" y="1583"/>
              <a:ext cx="58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65100" rIns="0" bIns="0" anchor="b"/>
            <a:lstStyle/>
            <a:p>
              <a:pPr eaLnBrk="0" hangingPunct="0"/>
              <a:r>
                <a:rPr lang="en-US" sz="2600" b="0">
                  <a:latin typeface="cmsy10" pitchFamily="34" charset="0"/>
                </a:rPr>
                <a:t>¢</a:t>
              </a:r>
            </a:p>
          </p:txBody>
        </p:sp>
        <p:sp>
          <p:nvSpPr>
            <p:cNvPr id="518181" name="Text Box 37"/>
            <p:cNvSpPr txBox="1">
              <a:spLocks noChangeAspect="1" noChangeArrowheads="1"/>
            </p:cNvSpPr>
            <p:nvPr/>
          </p:nvSpPr>
          <p:spPr bwMode="auto">
            <a:xfrm>
              <a:off x="2693" y="1519"/>
              <a:ext cx="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9238" rIns="0" bIns="8255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)</a:t>
              </a:r>
            </a:p>
          </p:txBody>
        </p:sp>
        <p:sp>
          <p:nvSpPr>
            <p:cNvPr id="518182" name="Rectangle 38"/>
            <p:cNvSpPr>
              <a:spLocks noChangeAspect="1" noChangeArrowheads="1"/>
            </p:cNvSpPr>
            <p:nvPr/>
          </p:nvSpPr>
          <p:spPr bwMode="auto">
            <a:xfrm>
              <a:off x="1970" y="1518"/>
              <a:ext cx="804" cy="21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323850" y="38592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6443663" y="38592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827088" y="2922588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019925" y="2922588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18187" name="Group 43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116013" y="3933825"/>
            <a:ext cx="1692275" cy="334963"/>
            <a:chOff x="1970" y="1518"/>
            <a:chExt cx="1066" cy="211"/>
          </a:xfrm>
        </p:grpSpPr>
        <p:sp>
          <p:nvSpPr>
            <p:cNvPr id="518188" name="Text Box 44"/>
            <p:cNvSpPr txBox="1">
              <a:spLocks noChangeAspect="1" noChangeArrowheads="1"/>
            </p:cNvSpPr>
            <p:nvPr/>
          </p:nvSpPr>
          <p:spPr bwMode="auto">
            <a:xfrm>
              <a:off x="1970" y="1599"/>
              <a:ext cx="163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65100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=</a:t>
              </a:r>
            </a:p>
          </p:txBody>
        </p:sp>
        <p:sp>
          <p:nvSpPr>
            <p:cNvPr id="518189" name="Text Box 45"/>
            <p:cNvSpPr txBox="1">
              <a:spLocks noChangeAspect="1" noChangeArrowheads="1"/>
            </p:cNvSpPr>
            <p:nvPr/>
          </p:nvSpPr>
          <p:spPr bwMode="auto">
            <a:xfrm>
              <a:off x="2192" y="1519"/>
              <a:ext cx="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9238" rIns="0" bIns="8255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(</a:t>
              </a:r>
            </a:p>
          </p:txBody>
        </p:sp>
        <p:sp>
          <p:nvSpPr>
            <p:cNvPr id="518190" name="Text Box 46"/>
            <p:cNvSpPr txBox="1">
              <a:spLocks noChangeAspect="1" noChangeArrowheads="1"/>
            </p:cNvSpPr>
            <p:nvPr/>
          </p:nvSpPr>
          <p:spPr bwMode="auto">
            <a:xfrm>
              <a:off x="2274" y="1533"/>
              <a:ext cx="17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solidFill>
                    <a:srgbClr val="FF0000"/>
                  </a:solidFill>
                  <a:latin typeface="cmmi10" pitchFamily="34" charset="0"/>
                </a:rPr>
                <a:t>K</a:t>
              </a:r>
            </a:p>
          </p:txBody>
        </p:sp>
        <p:sp>
          <p:nvSpPr>
            <p:cNvPr id="518191" name="Text Box 47"/>
            <p:cNvSpPr txBox="1">
              <a:spLocks noChangeAspect="1" noChangeArrowheads="1"/>
            </p:cNvSpPr>
            <p:nvPr/>
          </p:nvSpPr>
          <p:spPr bwMode="auto">
            <a:xfrm>
              <a:off x="2467" y="1519"/>
              <a:ext cx="48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28588" rIns="0" bIns="0" anchor="b"/>
            <a:lstStyle/>
            <a:p>
              <a:pPr eaLnBrk="0" hangingPunct="0"/>
              <a:r>
                <a:rPr lang="en-US" b="0">
                  <a:solidFill>
                    <a:srgbClr val="FF0000"/>
                  </a:solidFill>
                  <a:latin typeface="cmsy7" pitchFamily="34" charset="0"/>
                </a:rPr>
                <a:t>0</a:t>
              </a:r>
            </a:p>
          </p:txBody>
        </p:sp>
        <p:sp>
          <p:nvSpPr>
            <p:cNvPr id="518192" name="Text Box 48"/>
            <p:cNvSpPr txBox="1">
              <a:spLocks noChangeAspect="1" noChangeArrowheads="1"/>
            </p:cNvSpPr>
            <p:nvPr/>
          </p:nvSpPr>
          <p:spPr bwMode="auto">
            <a:xfrm>
              <a:off x="2526" y="1654"/>
              <a:ext cx="58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34925" rIns="0" bIns="63500" anchor="b"/>
            <a:lstStyle/>
            <a:p>
              <a:pPr eaLnBrk="0" hangingPunct="0"/>
              <a:r>
                <a:rPr lang="en-US" sz="2600" b="0">
                  <a:latin typeface="cmmi10" pitchFamily="34" charset="0"/>
                </a:rPr>
                <a:t>;</a:t>
              </a:r>
            </a:p>
          </p:txBody>
        </p:sp>
        <p:sp>
          <p:nvSpPr>
            <p:cNvPr id="518193" name="Text Box 49"/>
            <p:cNvSpPr txBox="1">
              <a:spLocks noChangeAspect="1" noChangeArrowheads="1"/>
            </p:cNvSpPr>
            <p:nvPr/>
          </p:nvSpPr>
          <p:spPr bwMode="auto">
            <a:xfrm>
              <a:off x="2620" y="1533"/>
              <a:ext cx="12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latin typeface="cmmi10" pitchFamily="34" charset="0"/>
                </a:rPr>
                <a:t>S</a:t>
              </a:r>
            </a:p>
          </p:txBody>
        </p:sp>
        <p:sp>
          <p:nvSpPr>
            <p:cNvPr id="518194" name="Text Box 50"/>
            <p:cNvSpPr txBox="1">
              <a:spLocks noChangeAspect="1" noChangeArrowheads="1"/>
            </p:cNvSpPr>
            <p:nvPr/>
          </p:nvSpPr>
          <p:spPr bwMode="auto">
            <a:xfrm>
              <a:off x="2761" y="1533"/>
              <a:ext cx="17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latin typeface="cmmi10" pitchFamily="34" charset="0"/>
                </a:rPr>
                <a:t>K</a:t>
              </a:r>
            </a:p>
          </p:txBody>
        </p:sp>
        <p:sp>
          <p:nvSpPr>
            <p:cNvPr id="518195" name="Text Box 51"/>
            <p:cNvSpPr txBox="1">
              <a:spLocks noChangeAspect="1" noChangeArrowheads="1"/>
            </p:cNvSpPr>
            <p:nvPr/>
          </p:nvSpPr>
          <p:spPr bwMode="auto">
            <a:xfrm>
              <a:off x="2954" y="1519"/>
              <a:ext cx="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9238" rIns="0" bIns="8255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)</a:t>
              </a:r>
            </a:p>
          </p:txBody>
        </p:sp>
        <p:sp>
          <p:nvSpPr>
            <p:cNvPr id="518196" name="Rectangle 52"/>
            <p:cNvSpPr>
              <a:spLocks noChangeAspect="1" noChangeArrowheads="1"/>
            </p:cNvSpPr>
            <p:nvPr/>
          </p:nvSpPr>
          <p:spPr bwMode="auto">
            <a:xfrm>
              <a:off x="1970" y="1518"/>
              <a:ext cx="1066" cy="21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18197" name="Group 53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235825" y="3933825"/>
            <a:ext cx="1692275" cy="334963"/>
            <a:chOff x="1970" y="1518"/>
            <a:chExt cx="1066" cy="211"/>
          </a:xfrm>
        </p:grpSpPr>
        <p:sp>
          <p:nvSpPr>
            <p:cNvPr id="518198" name="Text Box 54"/>
            <p:cNvSpPr txBox="1">
              <a:spLocks noChangeAspect="1" noChangeArrowheads="1"/>
            </p:cNvSpPr>
            <p:nvPr/>
          </p:nvSpPr>
          <p:spPr bwMode="auto">
            <a:xfrm>
              <a:off x="1970" y="1599"/>
              <a:ext cx="163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65100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=</a:t>
              </a:r>
            </a:p>
          </p:txBody>
        </p:sp>
        <p:sp>
          <p:nvSpPr>
            <p:cNvPr id="518199" name="Text Box 55"/>
            <p:cNvSpPr txBox="1">
              <a:spLocks noChangeAspect="1" noChangeArrowheads="1"/>
            </p:cNvSpPr>
            <p:nvPr/>
          </p:nvSpPr>
          <p:spPr bwMode="auto">
            <a:xfrm>
              <a:off x="2192" y="1519"/>
              <a:ext cx="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9238" rIns="0" bIns="8255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(</a:t>
              </a:r>
            </a:p>
          </p:txBody>
        </p:sp>
        <p:sp>
          <p:nvSpPr>
            <p:cNvPr id="518200" name="Text Box 56"/>
            <p:cNvSpPr txBox="1">
              <a:spLocks noChangeAspect="1" noChangeArrowheads="1"/>
            </p:cNvSpPr>
            <p:nvPr/>
          </p:nvSpPr>
          <p:spPr bwMode="auto">
            <a:xfrm>
              <a:off x="2274" y="1533"/>
              <a:ext cx="17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solidFill>
                    <a:srgbClr val="FF0000"/>
                  </a:solidFill>
                  <a:latin typeface="cmmi10" pitchFamily="34" charset="0"/>
                </a:rPr>
                <a:t>K</a:t>
              </a:r>
            </a:p>
          </p:txBody>
        </p:sp>
        <p:sp>
          <p:nvSpPr>
            <p:cNvPr id="518201" name="Text Box 57"/>
            <p:cNvSpPr txBox="1">
              <a:spLocks noChangeAspect="1" noChangeArrowheads="1"/>
            </p:cNvSpPr>
            <p:nvPr/>
          </p:nvSpPr>
          <p:spPr bwMode="auto">
            <a:xfrm>
              <a:off x="2467" y="1519"/>
              <a:ext cx="48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28588" rIns="0" bIns="0" anchor="b"/>
            <a:lstStyle/>
            <a:p>
              <a:pPr eaLnBrk="0" hangingPunct="0"/>
              <a:r>
                <a:rPr lang="en-US" b="0">
                  <a:solidFill>
                    <a:srgbClr val="FF0000"/>
                  </a:solidFill>
                  <a:latin typeface="cmsy7" pitchFamily="34" charset="0"/>
                </a:rPr>
                <a:t>0</a:t>
              </a:r>
            </a:p>
          </p:txBody>
        </p:sp>
        <p:sp>
          <p:nvSpPr>
            <p:cNvPr id="518202" name="Text Box 58"/>
            <p:cNvSpPr txBox="1">
              <a:spLocks noChangeAspect="1" noChangeArrowheads="1"/>
            </p:cNvSpPr>
            <p:nvPr/>
          </p:nvSpPr>
          <p:spPr bwMode="auto">
            <a:xfrm>
              <a:off x="2526" y="1654"/>
              <a:ext cx="58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34925" rIns="0" bIns="63500" anchor="b"/>
            <a:lstStyle/>
            <a:p>
              <a:pPr eaLnBrk="0" hangingPunct="0"/>
              <a:r>
                <a:rPr lang="en-US" sz="2600" b="0">
                  <a:latin typeface="cmmi10" pitchFamily="34" charset="0"/>
                </a:rPr>
                <a:t>;</a:t>
              </a:r>
            </a:p>
          </p:txBody>
        </p:sp>
        <p:sp>
          <p:nvSpPr>
            <p:cNvPr id="518203" name="Text Box 59"/>
            <p:cNvSpPr txBox="1">
              <a:spLocks noChangeAspect="1" noChangeArrowheads="1"/>
            </p:cNvSpPr>
            <p:nvPr/>
          </p:nvSpPr>
          <p:spPr bwMode="auto">
            <a:xfrm>
              <a:off x="2620" y="1533"/>
              <a:ext cx="12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latin typeface="cmmi10" pitchFamily="34" charset="0"/>
                </a:rPr>
                <a:t>S</a:t>
              </a:r>
            </a:p>
          </p:txBody>
        </p:sp>
        <p:sp>
          <p:nvSpPr>
            <p:cNvPr id="518204" name="Text Box 60"/>
            <p:cNvSpPr txBox="1">
              <a:spLocks noChangeAspect="1" noChangeArrowheads="1"/>
            </p:cNvSpPr>
            <p:nvPr/>
          </p:nvSpPr>
          <p:spPr bwMode="auto">
            <a:xfrm>
              <a:off x="2761" y="1533"/>
              <a:ext cx="17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latin typeface="cmmi10" pitchFamily="34" charset="0"/>
                </a:rPr>
                <a:t>K</a:t>
              </a:r>
            </a:p>
          </p:txBody>
        </p:sp>
        <p:sp>
          <p:nvSpPr>
            <p:cNvPr id="518205" name="Text Box 61"/>
            <p:cNvSpPr txBox="1">
              <a:spLocks noChangeAspect="1" noChangeArrowheads="1"/>
            </p:cNvSpPr>
            <p:nvPr/>
          </p:nvSpPr>
          <p:spPr bwMode="auto">
            <a:xfrm>
              <a:off x="2954" y="1519"/>
              <a:ext cx="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9238" rIns="0" bIns="8255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)</a:t>
              </a:r>
            </a:p>
          </p:txBody>
        </p:sp>
        <p:sp>
          <p:nvSpPr>
            <p:cNvPr id="518206" name="Rectangle 62"/>
            <p:cNvSpPr>
              <a:spLocks noChangeAspect="1" noChangeArrowheads="1"/>
            </p:cNvSpPr>
            <p:nvPr/>
          </p:nvSpPr>
          <p:spPr bwMode="auto">
            <a:xfrm>
              <a:off x="1970" y="1518"/>
              <a:ext cx="1066" cy="21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518207" name="Line 63"/>
          <p:cNvSpPr>
            <a:spLocks noChangeShapeType="1"/>
          </p:cNvSpPr>
          <p:nvPr/>
        </p:nvSpPr>
        <p:spPr bwMode="auto">
          <a:xfrm>
            <a:off x="2987675" y="5154613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208" name="Line 64"/>
          <p:cNvSpPr>
            <a:spLocks noChangeShapeType="1"/>
          </p:cNvSpPr>
          <p:nvPr/>
        </p:nvSpPr>
        <p:spPr bwMode="auto">
          <a:xfrm>
            <a:off x="2987675" y="486568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209" name="Line 65"/>
          <p:cNvSpPr>
            <a:spLocks noChangeShapeType="1"/>
          </p:cNvSpPr>
          <p:nvPr/>
        </p:nvSpPr>
        <p:spPr bwMode="auto">
          <a:xfrm>
            <a:off x="2987675" y="5441950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210" name="Line 66"/>
          <p:cNvSpPr>
            <a:spLocks noChangeShapeType="1"/>
          </p:cNvSpPr>
          <p:nvPr/>
        </p:nvSpPr>
        <p:spPr bwMode="auto">
          <a:xfrm>
            <a:off x="3203575" y="4075113"/>
            <a:ext cx="142875" cy="935037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211" name="Oval 67"/>
          <p:cNvSpPr>
            <a:spLocks noChangeArrowheads="1"/>
          </p:cNvSpPr>
          <p:nvPr/>
        </p:nvSpPr>
        <p:spPr bwMode="auto">
          <a:xfrm>
            <a:off x="3521075" y="4965700"/>
            <a:ext cx="1871663" cy="792163"/>
          </a:xfrm>
          <a:prstGeom prst="ellipse">
            <a:avLst/>
          </a:prstGeom>
          <a:solidFill>
            <a:srgbClr val="9B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518212" name="Group 68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808413" y="5184775"/>
            <a:ext cx="1368425" cy="333375"/>
            <a:chOff x="1970" y="1518"/>
            <a:chExt cx="862" cy="210"/>
          </a:xfrm>
        </p:grpSpPr>
        <p:sp>
          <p:nvSpPr>
            <p:cNvPr id="518213" name="Text Box 69"/>
            <p:cNvSpPr txBox="1">
              <a:spLocks noChangeAspect="1" noChangeArrowheads="1"/>
            </p:cNvSpPr>
            <p:nvPr/>
          </p:nvSpPr>
          <p:spPr bwMode="auto">
            <a:xfrm>
              <a:off x="1970" y="1586"/>
              <a:ext cx="10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2875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a</a:t>
              </a:r>
            </a:p>
          </p:txBody>
        </p:sp>
        <p:sp>
          <p:nvSpPr>
            <p:cNvPr id="518214" name="Text Box 70"/>
            <p:cNvSpPr txBox="1">
              <a:spLocks noChangeAspect="1" noChangeArrowheads="1"/>
            </p:cNvSpPr>
            <p:nvPr/>
          </p:nvSpPr>
          <p:spPr bwMode="auto">
            <a:xfrm>
              <a:off x="2075" y="1586"/>
              <a:ext cx="117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2875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u</a:t>
              </a:r>
            </a:p>
          </p:txBody>
        </p:sp>
        <p:sp>
          <p:nvSpPr>
            <p:cNvPr id="518215" name="Text Box 71"/>
            <p:cNvSpPr txBox="1">
              <a:spLocks noChangeAspect="1" noChangeArrowheads="1"/>
            </p:cNvSpPr>
            <p:nvPr/>
          </p:nvSpPr>
          <p:spPr bwMode="auto">
            <a:xfrm>
              <a:off x="2192" y="1547"/>
              <a:ext cx="8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04788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t</a:t>
              </a:r>
            </a:p>
          </p:txBody>
        </p:sp>
        <p:sp>
          <p:nvSpPr>
            <p:cNvPr id="518216" name="Text Box 72"/>
            <p:cNvSpPr txBox="1">
              <a:spLocks noChangeAspect="1" noChangeArrowheads="1"/>
            </p:cNvSpPr>
            <p:nvPr/>
          </p:nvSpPr>
          <p:spPr bwMode="auto">
            <a:xfrm>
              <a:off x="2274" y="1531"/>
              <a:ext cx="11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0188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h</a:t>
              </a:r>
            </a:p>
          </p:txBody>
        </p:sp>
        <p:sp>
          <p:nvSpPr>
            <p:cNvPr id="518217" name="Text Box 73"/>
            <p:cNvSpPr txBox="1">
              <a:spLocks noChangeAspect="1" noChangeArrowheads="1"/>
            </p:cNvSpPr>
            <p:nvPr/>
          </p:nvSpPr>
          <p:spPr bwMode="auto">
            <a:xfrm>
              <a:off x="2391" y="1608"/>
              <a:ext cx="14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8750" rIns="0" bIns="0" anchor="b"/>
            <a:lstStyle/>
            <a:p>
              <a:pPr eaLnBrk="0" hangingPunct="0"/>
              <a:r>
                <a:rPr lang="en-US" b="0">
                  <a:solidFill>
                    <a:srgbClr val="FF0000"/>
                  </a:solidFill>
                  <a:latin typeface="cmmi7" pitchFamily="34" charset="0"/>
                </a:rPr>
                <a:t>K</a:t>
              </a:r>
            </a:p>
          </p:txBody>
        </p:sp>
        <p:sp>
          <p:nvSpPr>
            <p:cNvPr id="518218" name="Text Box 74"/>
            <p:cNvSpPr txBox="1">
              <a:spLocks noChangeAspect="1" noChangeArrowheads="1"/>
            </p:cNvSpPr>
            <p:nvPr/>
          </p:nvSpPr>
          <p:spPr bwMode="auto">
            <a:xfrm>
              <a:off x="2542" y="1608"/>
              <a:ext cx="46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92075" rIns="0" bIns="0" anchor="b"/>
            <a:lstStyle/>
            <a:p>
              <a:pPr eaLnBrk="0" hangingPunct="0"/>
              <a:r>
                <a:rPr lang="en-US" sz="1300" b="0">
                  <a:solidFill>
                    <a:srgbClr val="FF0000"/>
                  </a:solidFill>
                  <a:latin typeface="cmsy5" pitchFamily="34" charset="0"/>
                </a:rPr>
                <a:t>0</a:t>
              </a:r>
            </a:p>
          </p:txBody>
        </p:sp>
        <p:sp>
          <p:nvSpPr>
            <p:cNvPr id="518219" name="Text Box 75"/>
            <p:cNvSpPr txBox="1">
              <a:spLocks noChangeAspect="1" noChangeArrowheads="1"/>
            </p:cNvSpPr>
            <p:nvPr/>
          </p:nvSpPr>
          <p:spPr bwMode="auto">
            <a:xfrm>
              <a:off x="2610" y="1519"/>
              <a:ext cx="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9238" rIns="0" bIns="8255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(</a:t>
              </a:r>
            </a:p>
          </p:txBody>
        </p:sp>
        <p:sp>
          <p:nvSpPr>
            <p:cNvPr id="518220" name="Text Box 76"/>
            <p:cNvSpPr txBox="1">
              <a:spLocks noChangeAspect="1" noChangeArrowheads="1"/>
            </p:cNvSpPr>
            <p:nvPr/>
          </p:nvSpPr>
          <p:spPr bwMode="auto">
            <a:xfrm>
              <a:off x="2691" y="1583"/>
              <a:ext cx="58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65100" rIns="0" bIns="0" anchor="b"/>
            <a:lstStyle/>
            <a:p>
              <a:pPr eaLnBrk="0" hangingPunct="0"/>
              <a:r>
                <a:rPr lang="en-US" sz="2600" b="0">
                  <a:latin typeface="cmsy10" pitchFamily="34" charset="0"/>
                </a:rPr>
                <a:t>¢</a:t>
              </a:r>
            </a:p>
          </p:txBody>
        </p:sp>
        <p:sp>
          <p:nvSpPr>
            <p:cNvPr id="518221" name="Text Box 77"/>
            <p:cNvSpPr txBox="1">
              <a:spLocks noChangeAspect="1" noChangeArrowheads="1"/>
            </p:cNvSpPr>
            <p:nvPr/>
          </p:nvSpPr>
          <p:spPr bwMode="auto">
            <a:xfrm>
              <a:off x="2750" y="1519"/>
              <a:ext cx="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9238" rIns="0" bIns="8255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)</a:t>
              </a:r>
            </a:p>
          </p:txBody>
        </p:sp>
        <p:sp>
          <p:nvSpPr>
            <p:cNvPr id="518222" name="Rectangle 78"/>
            <p:cNvSpPr>
              <a:spLocks noChangeAspect="1" noChangeArrowheads="1"/>
            </p:cNvSpPr>
            <p:nvPr/>
          </p:nvSpPr>
          <p:spPr bwMode="auto">
            <a:xfrm>
              <a:off x="1970" y="1518"/>
              <a:ext cx="861" cy="21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18244" name="Group 100"/>
          <p:cNvGrpSpPr>
            <a:grpSpLocks/>
          </p:cNvGrpSpPr>
          <p:nvPr/>
        </p:nvGrpSpPr>
        <p:grpSpPr bwMode="auto">
          <a:xfrm>
            <a:off x="266700" y="1733550"/>
            <a:ext cx="1114425" cy="1131888"/>
            <a:chOff x="168" y="1047"/>
            <a:chExt cx="702" cy="713"/>
          </a:xfrm>
        </p:grpSpPr>
        <p:graphicFrame>
          <p:nvGraphicFramePr>
            <p:cNvPr id="518245" name="Object 101"/>
            <p:cNvGraphicFramePr>
              <a:graphicFrameLocks noChangeAspect="1"/>
            </p:cNvGraphicFramePr>
            <p:nvPr/>
          </p:nvGraphicFramePr>
          <p:xfrm>
            <a:off x="168" y="1047"/>
            <a:ext cx="702" cy="627"/>
          </p:xfrm>
          <a:graphic>
            <a:graphicData uri="http://schemas.openxmlformats.org/presentationml/2006/ole">
              <p:oleObj spid="_x0000_s518245" name="Bitmap Image" r:id="rId14" imgW="1114581" imgH="1305107" progId="PBrush">
                <p:embed/>
              </p:oleObj>
            </a:graphicData>
          </a:graphic>
        </p:graphicFrame>
        <p:grpSp>
          <p:nvGrpSpPr>
            <p:cNvPr id="518246" name="Group 10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249" y="1576"/>
              <a:ext cx="547" cy="184"/>
              <a:chOff x="1970" y="1532"/>
              <a:chExt cx="547" cy="184"/>
            </a:xfrm>
          </p:grpSpPr>
          <p:sp>
            <p:nvSpPr>
              <p:cNvPr id="518247" name="Text Box 103"/>
              <p:cNvSpPr txBox="1">
                <a:spLocks noChangeAspect="1" noChangeArrowheads="1"/>
              </p:cNvSpPr>
              <p:nvPr/>
            </p:nvSpPr>
            <p:spPr bwMode="auto">
              <a:xfrm>
                <a:off x="1970" y="1533"/>
                <a:ext cx="16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K</a:t>
                </a:r>
              </a:p>
            </p:txBody>
          </p:sp>
          <p:sp>
            <p:nvSpPr>
              <p:cNvPr id="518248" name="Text Box 104"/>
              <p:cNvSpPr txBox="1">
                <a:spLocks noChangeAspect="1" noChangeArrowheads="1"/>
              </p:cNvSpPr>
              <p:nvPr/>
            </p:nvSpPr>
            <p:spPr bwMode="auto">
              <a:xfrm>
                <a:off x="2134" y="1586"/>
                <a:ext cx="9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e</a:t>
                </a:r>
              </a:p>
            </p:txBody>
          </p:sp>
          <p:sp>
            <p:nvSpPr>
              <p:cNvPr id="518249" name="Text Box 105"/>
              <p:cNvSpPr txBox="1">
                <a:spLocks noChangeAspect="1" noChangeArrowheads="1"/>
              </p:cNvSpPr>
              <p:nvPr/>
            </p:nvSpPr>
            <p:spPr bwMode="auto">
              <a:xfrm>
                <a:off x="2227" y="1586"/>
                <a:ext cx="11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6350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y</a:t>
                </a:r>
              </a:p>
            </p:txBody>
          </p:sp>
          <p:sp>
            <p:nvSpPr>
              <p:cNvPr id="518250" name="Text Box 106"/>
              <p:cNvSpPr txBox="1">
                <a:spLocks noChangeAspect="1" noChangeArrowheads="1"/>
              </p:cNvSpPr>
              <p:nvPr/>
            </p:nvSpPr>
            <p:spPr bwMode="auto">
              <a:xfrm>
                <a:off x="2338" y="1533"/>
                <a:ext cx="179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solidFill>
                      <a:srgbClr val="FF0000"/>
                    </a:solidFill>
                    <a:latin typeface="cmmi10" pitchFamily="34" charset="0"/>
                  </a:rPr>
                  <a:t>K</a:t>
                </a:r>
              </a:p>
            </p:txBody>
          </p:sp>
          <p:sp>
            <p:nvSpPr>
              <p:cNvPr id="518251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1970" y="1532"/>
                <a:ext cx="546" cy="18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8252" name="Group 108"/>
          <p:cNvGrpSpPr>
            <a:grpSpLocks/>
          </p:cNvGrpSpPr>
          <p:nvPr/>
        </p:nvGrpSpPr>
        <p:grpSpPr bwMode="auto">
          <a:xfrm>
            <a:off x="7754938" y="1735138"/>
            <a:ext cx="1114425" cy="1131887"/>
            <a:chOff x="168" y="1047"/>
            <a:chExt cx="702" cy="713"/>
          </a:xfrm>
        </p:grpSpPr>
        <p:graphicFrame>
          <p:nvGraphicFramePr>
            <p:cNvPr id="518253" name="Object 109"/>
            <p:cNvGraphicFramePr>
              <a:graphicFrameLocks noChangeAspect="1"/>
            </p:cNvGraphicFramePr>
            <p:nvPr/>
          </p:nvGraphicFramePr>
          <p:xfrm>
            <a:off x="168" y="1047"/>
            <a:ext cx="702" cy="627"/>
          </p:xfrm>
          <a:graphic>
            <a:graphicData uri="http://schemas.openxmlformats.org/presentationml/2006/ole">
              <p:oleObj spid="_x0000_s518253" name="Bitmap Image" r:id="rId15" imgW="1114581" imgH="1305107" progId="PBrush">
                <p:embed/>
              </p:oleObj>
            </a:graphicData>
          </a:graphic>
        </p:graphicFrame>
        <p:grpSp>
          <p:nvGrpSpPr>
            <p:cNvPr id="518254" name="Group 110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249" y="1576"/>
              <a:ext cx="547" cy="184"/>
              <a:chOff x="1970" y="1532"/>
              <a:chExt cx="547" cy="184"/>
            </a:xfrm>
          </p:grpSpPr>
          <p:sp>
            <p:nvSpPr>
              <p:cNvPr id="518255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1970" y="1533"/>
                <a:ext cx="16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K</a:t>
                </a:r>
              </a:p>
            </p:txBody>
          </p:sp>
          <p:sp>
            <p:nvSpPr>
              <p:cNvPr id="518256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2134" y="1586"/>
                <a:ext cx="9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e</a:t>
                </a:r>
              </a:p>
            </p:txBody>
          </p:sp>
          <p:sp>
            <p:nvSpPr>
              <p:cNvPr id="518257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2227" y="1586"/>
                <a:ext cx="11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6350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y</a:t>
                </a:r>
              </a:p>
            </p:txBody>
          </p:sp>
          <p:sp>
            <p:nvSpPr>
              <p:cNvPr id="518258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2338" y="1533"/>
                <a:ext cx="179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solidFill>
                      <a:srgbClr val="FF0000"/>
                    </a:solidFill>
                    <a:latin typeface="cmmi10" pitchFamily="34" charset="0"/>
                  </a:rPr>
                  <a:t>K</a:t>
                </a:r>
              </a:p>
            </p:txBody>
          </p:sp>
          <p:sp>
            <p:nvSpPr>
              <p:cNvPr id="518259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1970" y="1532"/>
                <a:ext cx="546" cy="18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72" grpId="0" animBg="1"/>
      <p:bldP spid="518185" grpId="0" animBg="1"/>
      <p:bldP spid="518186" grpId="0" animBg="1"/>
      <p:bldP spid="518207" grpId="0" animBg="1"/>
      <p:bldP spid="518208" grpId="0" animBg="1"/>
      <p:bldP spid="518209" grpId="0" animBg="1"/>
      <p:bldP spid="518210" grpId="0" animBg="1"/>
      <p:bldP spid="5182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720725"/>
          </a:xfrm>
        </p:spPr>
        <p:txBody>
          <a:bodyPr>
            <a:normAutofit fontScale="90000"/>
          </a:bodyPr>
          <a:lstStyle/>
          <a:p>
            <a:r>
              <a:rPr lang="en-US"/>
              <a:t>Problem: Eve interferes with communication</a:t>
            </a:r>
          </a:p>
        </p:txBody>
      </p:sp>
      <p:pic>
        <p:nvPicPr>
          <p:cNvPr id="493572" name="Picture 4" descr="j014123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0"/>
          <a:stretch>
            <a:fillRect/>
          </a:stretch>
        </p:blipFill>
        <p:spPr>
          <a:xfrm>
            <a:off x="2433483" y="2865495"/>
            <a:ext cx="1103263" cy="917245"/>
          </a:xfrm>
          <a:noFill/>
          <a:ln/>
        </p:spPr>
      </p:pic>
      <p:pic>
        <p:nvPicPr>
          <p:cNvPr id="493573" name="Picture 5" descr="j009157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32588" y="1841500"/>
            <a:ext cx="663575" cy="1008063"/>
          </a:xfrm>
          <a:prstGeom prst="rect">
            <a:avLst/>
          </a:prstGeom>
          <a:noFill/>
        </p:spPr>
      </p:pic>
      <p:pic>
        <p:nvPicPr>
          <p:cNvPr id="493574" name="Picture 6" descr="j009160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49413" y="1841500"/>
            <a:ext cx="762000" cy="863600"/>
          </a:xfrm>
          <a:prstGeom prst="rect">
            <a:avLst/>
          </a:prstGeom>
          <a:noFill/>
        </p:spPr>
      </p:pic>
      <p:sp>
        <p:nvSpPr>
          <p:cNvPr id="493575" name="Line 7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3576" name="Line 8"/>
          <p:cNvSpPr>
            <a:spLocks noChangeShapeType="1"/>
          </p:cNvSpPr>
          <p:nvPr/>
        </p:nvSpPr>
        <p:spPr bwMode="auto">
          <a:xfrm>
            <a:off x="3130550" y="1700213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3577" name="Line 9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3610" name="Line 42"/>
          <p:cNvSpPr>
            <a:spLocks noChangeShapeType="1"/>
          </p:cNvSpPr>
          <p:nvPr/>
        </p:nvSpPr>
        <p:spPr bwMode="auto">
          <a:xfrm flipV="1">
            <a:off x="3276600" y="1841500"/>
            <a:ext cx="214313" cy="1081088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613" name="Oval 45"/>
          <p:cNvSpPr>
            <a:spLocks noChangeArrowheads="1"/>
          </p:cNvSpPr>
          <p:nvPr/>
        </p:nvSpPr>
        <p:spPr bwMode="auto">
          <a:xfrm>
            <a:off x="3563938" y="1770063"/>
            <a:ext cx="1871662" cy="792162"/>
          </a:xfrm>
          <a:prstGeom prst="ellipse">
            <a:avLst/>
          </a:prstGeom>
          <a:solidFill>
            <a:srgbClr val="9B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493632" name="Group 6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851275" y="1985963"/>
            <a:ext cx="1277938" cy="333375"/>
            <a:chOff x="1970" y="1518"/>
            <a:chExt cx="805" cy="210"/>
          </a:xfrm>
        </p:grpSpPr>
        <p:sp>
          <p:nvSpPr>
            <p:cNvPr id="493633" name="Text Box 65"/>
            <p:cNvSpPr txBox="1">
              <a:spLocks noChangeAspect="1" noChangeArrowheads="1"/>
            </p:cNvSpPr>
            <p:nvPr/>
          </p:nvSpPr>
          <p:spPr bwMode="auto">
            <a:xfrm>
              <a:off x="1970" y="1586"/>
              <a:ext cx="10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2875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a</a:t>
              </a:r>
            </a:p>
          </p:txBody>
        </p:sp>
        <p:sp>
          <p:nvSpPr>
            <p:cNvPr id="493634" name="Text Box 66"/>
            <p:cNvSpPr txBox="1">
              <a:spLocks noChangeAspect="1" noChangeArrowheads="1"/>
            </p:cNvSpPr>
            <p:nvPr/>
          </p:nvSpPr>
          <p:spPr bwMode="auto">
            <a:xfrm>
              <a:off x="2075" y="1586"/>
              <a:ext cx="117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2875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u</a:t>
              </a:r>
            </a:p>
          </p:txBody>
        </p:sp>
        <p:sp>
          <p:nvSpPr>
            <p:cNvPr id="493635" name="Text Box 67"/>
            <p:cNvSpPr txBox="1">
              <a:spLocks noChangeAspect="1" noChangeArrowheads="1"/>
            </p:cNvSpPr>
            <p:nvPr/>
          </p:nvSpPr>
          <p:spPr bwMode="auto">
            <a:xfrm>
              <a:off x="2192" y="1547"/>
              <a:ext cx="8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04788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t</a:t>
              </a:r>
            </a:p>
          </p:txBody>
        </p:sp>
        <p:sp>
          <p:nvSpPr>
            <p:cNvPr id="493636" name="Text Box 68"/>
            <p:cNvSpPr txBox="1">
              <a:spLocks noChangeAspect="1" noChangeArrowheads="1"/>
            </p:cNvSpPr>
            <p:nvPr/>
          </p:nvSpPr>
          <p:spPr bwMode="auto">
            <a:xfrm>
              <a:off x="2274" y="1531"/>
              <a:ext cx="11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0188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h</a:t>
              </a:r>
            </a:p>
          </p:txBody>
        </p:sp>
        <p:sp>
          <p:nvSpPr>
            <p:cNvPr id="493637" name="Text Box 69"/>
            <p:cNvSpPr txBox="1">
              <a:spLocks noChangeAspect="1" noChangeArrowheads="1"/>
            </p:cNvSpPr>
            <p:nvPr/>
          </p:nvSpPr>
          <p:spPr bwMode="auto">
            <a:xfrm>
              <a:off x="2391" y="1608"/>
              <a:ext cx="14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8750" rIns="0" bIns="0" anchor="b"/>
            <a:lstStyle/>
            <a:p>
              <a:pPr eaLnBrk="0" hangingPunct="0"/>
              <a:r>
                <a:rPr lang="en-US" b="0">
                  <a:solidFill>
                    <a:srgbClr val="FF0000"/>
                  </a:solidFill>
                  <a:latin typeface="cmmi7" pitchFamily="34" charset="0"/>
                </a:rPr>
                <a:t>K</a:t>
              </a:r>
            </a:p>
          </p:txBody>
        </p:sp>
        <p:sp>
          <p:nvSpPr>
            <p:cNvPr id="493638" name="Text Box 70"/>
            <p:cNvSpPr txBox="1">
              <a:spLocks noChangeAspect="1" noChangeArrowheads="1"/>
            </p:cNvSpPr>
            <p:nvPr/>
          </p:nvSpPr>
          <p:spPr bwMode="auto">
            <a:xfrm>
              <a:off x="2553" y="1519"/>
              <a:ext cx="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9238" rIns="0" bIns="8255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(</a:t>
              </a:r>
            </a:p>
          </p:txBody>
        </p:sp>
        <p:sp>
          <p:nvSpPr>
            <p:cNvPr id="493639" name="Text Box 71"/>
            <p:cNvSpPr txBox="1">
              <a:spLocks noChangeAspect="1" noChangeArrowheads="1"/>
            </p:cNvSpPr>
            <p:nvPr/>
          </p:nvSpPr>
          <p:spPr bwMode="auto">
            <a:xfrm>
              <a:off x="2634" y="1583"/>
              <a:ext cx="58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65100" rIns="0" bIns="0" anchor="b"/>
            <a:lstStyle/>
            <a:p>
              <a:pPr eaLnBrk="0" hangingPunct="0"/>
              <a:r>
                <a:rPr lang="en-US" sz="2600" b="0">
                  <a:latin typeface="cmsy10" pitchFamily="34" charset="0"/>
                </a:rPr>
                <a:t>¢</a:t>
              </a:r>
            </a:p>
          </p:txBody>
        </p:sp>
        <p:sp>
          <p:nvSpPr>
            <p:cNvPr id="493640" name="Text Box 72"/>
            <p:cNvSpPr txBox="1">
              <a:spLocks noChangeAspect="1" noChangeArrowheads="1"/>
            </p:cNvSpPr>
            <p:nvPr/>
          </p:nvSpPr>
          <p:spPr bwMode="auto">
            <a:xfrm>
              <a:off x="2693" y="1519"/>
              <a:ext cx="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9238" rIns="0" bIns="8255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)</a:t>
              </a:r>
            </a:p>
          </p:txBody>
        </p:sp>
        <p:sp>
          <p:nvSpPr>
            <p:cNvPr id="493641" name="Rectangle 73"/>
            <p:cNvSpPr>
              <a:spLocks noChangeAspect="1" noChangeArrowheads="1"/>
            </p:cNvSpPr>
            <p:nvPr/>
          </p:nvSpPr>
          <p:spPr bwMode="auto">
            <a:xfrm>
              <a:off x="1970" y="1518"/>
              <a:ext cx="804" cy="21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pic>
        <p:nvPicPr>
          <p:cNvPr id="493642" name="Picture 74" descr="BS00996_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323850" y="38592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493643" name="Picture 75" descr="BS00996_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6443663" y="38592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493644" name="Freeform 76"/>
          <p:cNvSpPr>
            <a:spLocks/>
          </p:cNvSpPr>
          <p:nvPr/>
        </p:nvSpPr>
        <p:spPr bwMode="auto">
          <a:xfrm rot="563765">
            <a:off x="827088" y="2922588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645" name="Freeform 77"/>
          <p:cNvSpPr>
            <a:spLocks/>
          </p:cNvSpPr>
          <p:nvPr/>
        </p:nvSpPr>
        <p:spPr bwMode="auto">
          <a:xfrm>
            <a:off x="7019925" y="2922588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93689" name="Group 12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116013" y="3933825"/>
            <a:ext cx="1692275" cy="334963"/>
            <a:chOff x="1970" y="1518"/>
            <a:chExt cx="1066" cy="211"/>
          </a:xfrm>
        </p:grpSpPr>
        <p:sp>
          <p:nvSpPr>
            <p:cNvPr id="493690" name="Text Box 122"/>
            <p:cNvSpPr txBox="1">
              <a:spLocks noChangeAspect="1" noChangeArrowheads="1"/>
            </p:cNvSpPr>
            <p:nvPr/>
          </p:nvSpPr>
          <p:spPr bwMode="auto">
            <a:xfrm>
              <a:off x="1970" y="1599"/>
              <a:ext cx="163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65100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=</a:t>
              </a:r>
            </a:p>
          </p:txBody>
        </p:sp>
        <p:sp>
          <p:nvSpPr>
            <p:cNvPr id="493691" name="Text Box 123"/>
            <p:cNvSpPr txBox="1">
              <a:spLocks noChangeAspect="1" noChangeArrowheads="1"/>
            </p:cNvSpPr>
            <p:nvPr/>
          </p:nvSpPr>
          <p:spPr bwMode="auto">
            <a:xfrm>
              <a:off x="2192" y="1519"/>
              <a:ext cx="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9238" rIns="0" bIns="8255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(</a:t>
              </a:r>
            </a:p>
          </p:txBody>
        </p:sp>
        <p:sp>
          <p:nvSpPr>
            <p:cNvPr id="493692" name="Text Box 124"/>
            <p:cNvSpPr txBox="1">
              <a:spLocks noChangeAspect="1" noChangeArrowheads="1"/>
            </p:cNvSpPr>
            <p:nvPr/>
          </p:nvSpPr>
          <p:spPr bwMode="auto">
            <a:xfrm>
              <a:off x="2274" y="1533"/>
              <a:ext cx="17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solidFill>
                    <a:srgbClr val="FF0000"/>
                  </a:solidFill>
                  <a:latin typeface="cmmi10" pitchFamily="34" charset="0"/>
                </a:rPr>
                <a:t>K</a:t>
              </a:r>
            </a:p>
          </p:txBody>
        </p:sp>
        <p:sp>
          <p:nvSpPr>
            <p:cNvPr id="493693" name="Text Box 125"/>
            <p:cNvSpPr txBox="1">
              <a:spLocks noChangeAspect="1" noChangeArrowheads="1"/>
            </p:cNvSpPr>
            <p:nvPr/>
          </p:nvSpPr>
          <p:spPr bwMode="auto">
            <a:xfrm>
              <a:off x="2467" y="1519"/>
              <a:ext cx="48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28588" rIns="0" bIns="0" anchor="b"/>
            <a:lstStyle/>
            <a:p>
              <a:pPr eaLnBrk="0" hangingPunct="0"/>
              <a:r>
                <a:rPr lang="en-US" b="0">
                  <a:solidFill>
                    <a:srgbClr val="FF0000"/>
                  </a:solidFill>
                  <a:latin typeface="cmsy7" pitchFamily="34" charset="0"/>
                </a:rPr>
                <a:t>0</a:t>
              </a:r>
            </a:p>
          </p:txBody>
        </p:sp>
        <p:sp>
          <p:nvSpPr>
            <p:cNvPr id="493694" name="Text Box 126"/>
            <p:cNvSpPr txBox="1">
              <a:spLocks noChangeAspect="1" noChangeArrowheads="1"/>
            </p:cNvSpPr>
            <p:nvPr/>
          </p:nvSpPr>
          <p:spPr bwMode="auto">
            <a:xfrm>
              <a:off x="2526" y="1654"/>
              <a:ext cx="58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34925" rIns="0" bIns="63500" anchor="b"/>
            <a:lstStyle/>
            <a:p>
              <a:pPr eaLnBrk="0" hangingPunct="0"/>
              <a:r>
                <a:rPr lang="en-US" sz="2600" b="0">
                  <a:latin typeface="cmmi10" pitchFamily="34" charset="0"/>
                </a:rPr>
                <a:t>;</a:t>
              </a:r>
            </a:p>
          </p:txBody>
        </p:sp>
        <p:sp>
          <p:nvSpPr>
            <p:cNvPr id="493695" name="Text Box 127"/>
            <p:cNvSpPr txBox="1">
              <a:spLocks noChangeAspect="1" noChangeArrowheads="1"/>
            </p:cNvSpPr>
            <p:nvPr/>
          </p:nvSpPr>
          <p:spPr bwMode="auto">
            <a:xfrm>
              <a:off x="2620" y="1533"/>
              <a:ext cx="12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latin typeface="cmmi10" pitchFamily="34" charset="0"/>
                </a:rPr>
                <a:t>S</a:t>
              </a:r>
            </a:p>
          </p:txBody>
        </p:sp>
        <p:sp>
          <p:nvSpPr>
            <p:cNvPr id="493696" name="Text Box 128"/>
            <p:cNvSpPr txBox="1">
              <a:spLocks noChangeAspect="1" noChangeArrowheads="1"/>
            </p:cNvSpPr>
            <p:nvPr/>
          </p:nvSpPr>
          <p:spPr bwMode="auto">
            <a:xfrm>
              <a:off x="2761" y="1533"/>
              <a:ext cx="17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latin typeface="cmmi10" pitchFamily="34" charset="0"/>
                </a:rPr>
                <a:t>K</a:t>
              </a:r>
            </a:p>
          </p:txBody>
        </p:sp>
        <p:sp>
          <p:nvSpPr>
            <p:cNvPr id="493697" name="Text Box 129"/>
            <p:cNvSpPr txBox="1">
              <a:spLocks noChangeAspect="1" noChangeArrowheads="1"/>
            </p:cNvSpPr>
            <p:nvPr/>
          </p:nvSpPr>
          <p:spPr bwMode="auto">
            <a:xfrm>
              <a:off x="2954" y="1519"/>
              <a:ext cx="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9238" rIns="0" bIns="8255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)</a:t>
              </a:r>
            </a:p>
          </p:txBody>
        </p:sp>
        <p:sp>
          <p:nvSpPr>
            <p:cNvPr id="493698" name="Rectangle 130"/>
            <p:cNvSpPr>
              <a:spLocks noChangeAspect="1" noChangeArrowheads="1"/>
            </p:cNvSpPr>
            <p:nvPr/>
          </p:nvSpPr>
          <p:spPr bwMode="auto">
            <a:xfrm>
              <a:off x="1970" y="1518"/>
              <a:ext cx="1066" cy="21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93699" name="Group 131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235825" y="3933825"/>
            <a:ext cx="1692275" cy="334963"/>
            <a:chOff x="1970" y="1518"/>
            <a:chExt cx="1066" cy="211"/>
          </a:xfrm>
        </p:grpSpPr>
        <p:sp>
          <p:nvSpPr>
            <p:cNvPr id="493700" name="Text Box 132"/>
            <p:cNvSpPr txBox="1">
              <a:spLocks noChangeAspect="1" noChangeArrowheads="1"/>
            </p:cNvSpPr>
            <p:nvPr/>
          </p:nvSpPr>
          <p:spPr bwMode="auto">
            <a:xfrm>
              <a:off x="1970" y="1599"/>
              <a:ext cx="163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65100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=</a:t>
              </a:r>
            </a:p>
          </p:txBody>
        </p:sp>
        <p:sp>
          <p:nvSpPr>
            <p:cNvPr id="493701" name="Text Box 133"/>
            <p:cNvSpPr txBox="1">
              <a:spLocks noChangeAspect="1" noChangeArrowheads="1"/>
            </p:cNvSpPr>
            <p:nvPr/>
          </p:nvSpPr>
          <p:spPr bwMode="auto">
            <a:xfrm>
              <a:off x="2192" y="1519"/>
              <a:ext cx="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9238" rIns="0" bIns="8255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(</a:t>
              </a:r>
            </a:p>
          </p:txBody>
        </p:sp>
        <p:sp>
          <p:nvSpPr>
            <p:cNvPr id="493702" name="Text Box 134"/>
            <p:cNvSpPr txBox="1">
              <a:spLocks noChangeAspect="1" noChangeArrowheads="1"/>
            </p:cNvSpPr>
            <p:nvPr/>
          </p:nvSpPr>
          <p:spPr bwMode="auto">
            <a:xfrm>
              <a:off x="2274" y="1533"/>
              <a:ext cx="17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solidFill>
                    <a:srgbClr val="FF0000"/>
                  </a:solidFill>
                  <a:latin typeface="cmmi10" pitchFamily="34" charset="0"/>
                </a:rPr>
                <a:t>K</a:t>
              </a:r>
            </a:p>
          </p:txBody>
        </p:sp>
        <p:sp>
          <p:nvSpPr>
            <p:cNvPr id="493703" name="Text Box 135"/>
            <p:cNvSpPr txBox="1">
              <a:spLocks noChangeAspect="1" noChangeArrowheads="1"/>
            </p:cNvSpPr>
            <p:nvPr/>
          </p:nvSpPr>
          <p:spPr bwMode="auto">
            <a:xfrm>
              <a:off x="2467" y="1519"/>
              <a:ext cx="48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28588" rIns="0" bIns="0" anchor="b"/>
            <a:lstStyle/>
            <a:p>
              <a:pPr eaLnBrk="0" hangingPunct="0"/>
              <a:r>
                <a:rPr lang="en-US" b="0">
                  <a:solidFill>
                    <a:srgbClr val="FF0000"/>
                  </a:solidFill>
                  <a:latin typeface="cmsy7" pitchFamily="34" charset="0"/>
                </a:rPr>
                <a:t>0</a:t>
              </a:r>
            </a:p>
          </p:txBody>
        </p:sp>
        <p:sp>
          <p:nvSpPr>
            <p:cNvPr id="493704" name="Text Box 136"/>
            <p:cNvSpPr txBox="1">
              <a:spLocks noChangeAspect="1" noChangeArrowheads="1"/>
            </p:cNvSpPr>
            <p:nvPr/>
          </p:nvSpPr>
          <p:spPr bwMode="auto">
            <a:xfrm>
              <a:off x="2526" y="1654"/>
              <a:ext cx="58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34925" rIns="0" bIns="63500" anchor="b"/>
            <a:lstStyle/>
            <a:p>
              <a:pPr eaLnBrk="0" hangingPunct="0"/>
              <a:r>
                <a:rPr lang="en-US" sz="2600" b="0">
                  <a:latin typeface="cmmi10" pitchFamily="34" charset="0"/>
                </a:rPr>
                <a:t>;</a:t>
              </a:r>
            </a:p>
          </p:txBody>
        </p:sp>
        <p:sp>
          <p:nvSpPr>
            <p:cNvPr id="493705" name="Text Box 137"/>
            <p:cNvSpPr txBox="1">
              <a:spLocks noChangeAspect="1" noChangeArrowheads="1"/>
            </p:cNvSpPr>
            <p:nvPr/>
          </p:nvSpPr>
          <p:spPr bwMode="auto">
            <a:xfrm>
              <a:off x="2620" y="1533"/>
              <a:ext cx="12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latin typeface="cmmi10" pitchFamily="34" charset="0"/>
                </a:rPr>
                <a:t>S</a:t>
              </a:r>
            </a:p>
          </p:txBody>
        </p:sp>
        <p:sp>
          <p:nvSpPr>
            <p:cNvPr id="493706" name="Text Box 138"/>
            <p:cNvSpPr txBox="1">
              <a:spLocks noChangeAspect="1" noChangeArrowheads="1"/>
            </p:cNvSpPr>
            <p:nvPr/>
          </p:nvSpPr>
          <p:spPr bwMode="auto">
            <a:xfrm>
              <a:off x="2761" y="1533"/>
              <a:ext cx="17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latin typeface="cmmi10" pitchFamily="34" charset="0"/>
                </a:rPr>
                <a:t>K</a:t>
              </a:r>
            </a:p>
          </p:txBody>
        </p:sp>
        <p:sp>
          <p:nvSpPr>
            <p:cNvPr id="493707" name="Text Box 139"/>
            <p:cNvSpPr txBox="1">
              <a:spLocks noChangeAspect="1" noChangeArrowheads="1"/>
            </p:cNvSpPr>
            <p:nvPr/>
          </p:nvSpPr>
          <p:spPr bwMode="auto">
            <a:xfrm>
              <a:off x="2954" y="1519"/>
              <a:ext cx="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9238" rIns="0" bIns="8255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)</a:t>
              </a:r>
            </a:p>
          </p:txBody>
        </p:sp>
        <p:sp>
          <p:nvSpPr>
            <p:cNvPr id="493708" name="Rectangle 140"/>
            <p:cNvSpPr>
              <a:spLocks noChangeAspect="1" noChangeArrowheads="1"/>
            </p:cNvSpPr>
            <p:nvPr/>
          </p:nvSpPr>
          <p:spPr bwMode="auto">
            <a:xfrm>
              <a:off x="1970" y="1518"/>
              <a:ext cx="1066" cy="21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93709" name="Line 141"/>
          <p:cNvSpPr>
            <a:spLocks noChangeShapeType="1"/>
          </p:cNvSpPr>
          <p:nvPr/>
        </p:nvSpPr>
        <p:spPr bwMode="auto">
          <a:xfrm>
            <a:off x="2987675" y="5154613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3710" name="Line 142"/>
          <p:cNvSpPr>
            <a:spLocks noChangeShapeType="1"/>
          </p:cNvSpPr>
          <p:nvPr/>
        </p:nvSpPr>
        <p:spPr bwMode="auto">
          <a:xfrm>
            <a:off x="2987675" y="486568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3711" name="Line 143"/>
          <p:cNvSpPr>
            <a:spLocks noChangeShapeType="1"/>
          </p:cNvSpPr>
          <p:nvPr/>
        </p:nvSpPr>
        <p:spPr bwMode="auto">
          <a:xfrm>
            <a:off x="2987675" y="5441950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3712" name="Line 144"/>
          <p:cNvSpPr>
            <a:spLocks noChangeShapeType="1"/>
          </p:cNvSpPr>
          <p:nvPr/>
        </p:nvSpPr>
        <p:spPr bwMode="auto">
          <a:xfrm>
            <a:off x="3203575" y="4075113"/>
            <a:ext cx="142875" cy="935037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3766" name="Oval 198"/>
          <p:cNvSpPr>
            <a:spLocks noChangeArrowheads="1"/>
          </p:cNvSpPr>
          <p:nvPr/>
        </p:nvSpPr>
        <p:spPr bwMode="auto">
          <a:xfrm>
            <a:off x="3521075" y="4965700"/>
            <a:ext cx="1871663" cy="792163"/>
          </a:xfrm>
          <a:prstGeom prst="ellipse">
            <a:avLst/>
          </a:prstGeom>
          <a:solidFill>
            <a:srgbClr val="9B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493767" name="Group 19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808413" y="5184775"/>
            <a:ext cx="1368425" cy="333375"/>
            <a:chOff x="1970" y="1518"/>
            <a:chExt cx="862" cy="210"/>
          </a:xfrm>
        </p:grpSpPr>
        <p:sp>
          <p:nvSpPr>
            <p:cNvPr id="493768" name="Text Box 200"/>
            <p:cNvSpPr txBox="1">
              <a:spLocks noChangeAspect="1" noChangeArrowheads="1"/>
            </p:cNvSpPr>
            <p:nvPr/>
          </p:nvSpPr>
          <p:spPr bwMode="auto">
            <a:xfrm>
              <a:off x="1970" y="1586"/>
              <a:ext cx="10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2875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a</a:t>
              </a:r>
            </a:p>
          </p:txBody>
        </p:sp>
        <p:sp>
          <p:nvSpPr>
            <p:cNvPr id="493769" name="Text Box 201"/>
            <p:cNvSpPr txBox="1">
              <a:spLocks noChangeAspect="1" noChangeArrowheads="1"/>
            </p:cNvSpPr>
            <p:nvPr/>
          </p:nvSpPr>
          <p:spPr bwMode="auto">
            <a:xfrm>
              <a:off x="2075" y="1586"/>
              <a:ext cx="117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2875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u</a:t>
              </a:r>
            </a:p>
          </p:txBody>
        </p:sp>
        <p:sp>
          <p:nvSpPr>
            <p:cNvPr id="493770" name="Text Box 202"/>
            <p:cNvSpPr txBox="1">
              <a:spLocks noChangeAspect="1" noChangeArrowheads="1"/>
            </p:cNvSpPr>
            <p:nvPr/>
          </p:nvSpPr>
          <p:spPr bwMode="auto">
            <a:xfrm>
              <a:off x="2192" y="1547"/>
              <a:ext cx="8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04788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t</a:t>
              </a:r>
            </a:p>
          </p:txBody>
        </p:sp>
        <p:sp>
          <p:nvSpPr>
            <p:cNvPr id="493771" name="Text Box 203"/>
            <p:cNvSpPr txBox="1">
              <a:spLocks noChangeAspect="1" noChangeArrowheads="1"/>
            </p:cNvSpPr>
            <p:nvPr/>
          </p:nvSpPr>
          <p:spPr bwMode="auto">
            <a:xfrm>
              <a:off x="2274" y="1531"/>
              <a:ext cx="11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0188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h</a:t>
              </a:r>
            </a:p>
          </p:txBody>
        </p:sp>
        <p:sp>
          <p:nvSpPr>
            <p:cNvPr id="493772" name="Text Box 204"/>
            <p:cNvSpPr txBox="1">
              <a:spLocks noChangeAspect="1" noChangeArrowheads="1"/>
            </p:cNvSpPr>
            <p:nvPr/>
          </p:nvSpPr>
          <p:spPr bwMode="auto">
            <a:xfrm>
              <a:off x="2391" y="1608"/>
              <a:ext cx="14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8750" rIns="0" bIns="0" anchor="b"/>
            <a:lstStyle/>
            <a:p>
              <a:pPr eaLnBrk="0" hangingPunct="0"/>
              <a:r>
                <a:rPr lang="en-US" b="0">
                  <a:solidFill>
                    <a:srgbClr val="FF0000"/>
                  </a:solidFill>
                  <a:latin typeface="cmmi7" pitchFamily="34" charset="0"/>
                </a:rPr>
                <a:t>K</a:t>
              </a:r>
            </a:p>
          </p:txBody>
        </p:sp>
        <p:sp>
          <p:nvSpPr>
            <p:cNvPr id="493773" name="Text Box 205"/>
            <p:cNvSpPr txBox="1">
              <a:spLocks noChangeAspect="1" noChangeArrowheads="1"/>
            </p:cNvSpPr>
            <p:nvPr/>
          </p:nvSpPr>
          <p:spPr bwMode="auto">
            <a:xfrm>
              <a:off x="2542" y="1608"/>
              <a:ext cx="46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92075" rIns="0" bIns="0" anchor="b"/>
            <a:lstStyle/>
            <a:p>
              <a:pPr eaLnBrk="0" hangingPunct="0"/>
              <a:r>
                <a:rPr lang="en-US" sz="1300" b="0">
                  <a:solidFill>
                    <a:srgbClr val="FF0000"/>
                  </a:solidFill>
                  <a:latin typeface="cmsy5" pitchFamily="34" charset="0"/>
                </a:rPr>
                <a:t>0</a:t>
              </a:r>
            </a:p>
          </p:txBody>
        </p:sp>
        <p:sp>
          <p:nvSpPr>
            <p:cNvPr id="493774" name="Text Box 206"/>
            <p:cNvSpPr txBox="1">
              <a:spLocks noChangeAspect="1" noChangeArrowheads="1"/>
            </p:cNvSpPr>
            <p:nvPr/>
          </p:nvSpPr>
          <p:spPr bwMode="auto">
            <a:xfrm>
              <a:off x="2610" y="1519"/>
              <a:ext cx="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9238" rIns="0" bIns="8255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(</a:t>
              </a:r>
            </a:p>
          </p:txBody>
        </p:sp>
        <p:sp>
          <p:nvSpPr>
            <p:cNvPr id="493775" name="Text Box 207"/>
            <p:cNvSpPr txBox="1">
              <a:spLocks noChangeAspect="1" noChangeArrowheads="1"/>
            </p:cNvSpPr>
            <p:nvPr/>
          </p:nvSpPr>
          <p:spPr bwMode="auto">
            <a:xfrm>
              <a:off x="2691" y="1583"/>
              <a:ext cx="58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65100" rIns="0" bIns="0" anchor="b"/>
            <a:lstStyle/>
            <a:p>
              <a:pPr eaLnBrk="0" hangingPunct="0"/>
              <a:r>
                <a:rPr lang="en-US" sz="2600" b="0">
                  <a:latin typeface="cmsy10" pitchFamily="34" charset="0"/>
                </a:rPr>
                <a:t>¢</a:t>
              </a:r>
            </a:p>
          </p:txBody>
        </p:sp>
        <p:sp>
          <p:nvSpPr>
            <p:cNvPr id="493776" name="Text Box 208"/>
            <p:cNvSpPr txBox="1">
              <a:spLocks noChangeAspect="1" noChangeArrowheads="1"/>
            </p:cNvSpPr>
            <p:nvPr/>
          </p:nvSpPr>
          <p:spPr bwMode="auto">
            <a:xfrm>
              <a:off x="2750" y="1519"/>
              <a:ext cx="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9238" rIns="0" bIns="8255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)</a:t>
              </a:r>
            </a:p>
          </p:txBody>
        </p:sp>
        <p:sp>
          <p:nvSpPr>
            <p:cNvPr id="493777" name="Rectangle 209"/>
            <p:cNvSpPr>
              <a:spLocks noChangeAspect="1" noChangeArrowheads="1"/>
            </p:cNvSpPr>
            <p:nvPr/>
          </p:nvSpPr>
          <p:spPr bwMode="auto">
            <a:xfrm>
              <a:off x="1970" y="1518"/>
              <a:ext cx="861" cy="21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93796" name="AutoShape 228"/>
          <p:cNvSpPr>
            <a:spLocks noChangeArrowheads="1"/>
          </p:cNvSpPr>
          <p:nvPr/>
        </p:nvSpPr>
        <p:spPr bwMode="auto">
          <a:xfrm rot="1049398">
            <a:off x="4232275" y="1730375"/>
            <a:ext cx="365125" cy="1157288"/>
          </a:xfrm>
          <a:prstGeom prst="lightningBol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93797" name="AutoShape 229"/>
          <p:cNvSpPr>
            <a:spLocks noChangeArrowheads="1"/>
          </p:cNvSpPr>
          <p:nvPr/>
        </p:nvSpPr>
        <p:spPr bwMode="auto">
          <a:xfrm rot="1049398">
            <a:off x="3789363" y="4924425"/>
            <a:ext cx="447675" cy="1085850"/>
          </a:xfrm>
          <a:prstGeom prst="lightningBol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93800" name="AutoShape 232"/>
          <p:cNvSpPr>
            <a:spLocks noChangeArrowheads="1"/>
          </p:cNvSpPr>
          <p:nvPr/>
        </p:nvSpPr>
        <p:spPr bwMode="auto">
          <a:xfrm>
            <a:off x="785813" y="5286375"/>
            <a:ext cx="7972425" cy="1042988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262800" rIns="90000" bIns="46800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de-CH" sz="2400" b="0">
                <a:cs typeface="Arial" charset="0"/>
              </a:rPr>
              <a:t> honest players run out of authentication key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de-CH" sz="2400" b="0">
                <a:cs typeface="Arial" charset="0"/>
              </a:rPr>
              <a:t> secure QKD no longer possible</a:t>
            </a:r>
            <a:endParaRPr lang="de-CH" sz="2400" b="0">
              <a:solidFill>
                <a:srgbClr val="FF0000"/>
              </a:solidFill>
              <a:cs typeface="Arial" charset="0"/>
            </a:endParaRPr>
          </a:p>
          <a:p>
            <a:endParaRPr lang="en-US"/>
          </a:p>
        </p:txBody>
      </p:sp>
      <p:grpSp>
        <p:nvGrpSpPr>
          <p:cNvPr id="493801" name="Group 233"/>
          <p:cNvGrpSpPr>
            <a:grpSpLocks/>
          </p:cNvGrpSpPr>
          <p:nvPr/>
        </p:nvGrpSpPr>
        <p:grpSpPr bwMode="auto">
          <a:xfrm>
            <a:off x="266700" y="1733550"/>
            <a:ext cx="1114425" cy="1131888"/>
            <a:chOff x="168" y="1047"/>
            <a:chExt cx="702" cy="713"/>
          </a:xfrm>
        </p:grpSpPr>
        <p:graphicFrame>
          <p:nvGraphicFramePr>
            <p:cNvPr id="493802" name="Object 234"/>
            <p:cNvGraphicFramePr>
              <a:graphicFrameLocks noChangeAspect="1"/>
            </p:cNvGraphicFramePr>
            <p:nvPr/>
          </p:nvGraphicFramePr>
          <p:xfrm>
            <a:off x="168" y="1047"/>
            <a:ext cx="702" cy="627"/>
          </p:xfrm>
          <a:graphic>
            <a:graphicData uri="http://schemas.openxmlformats.org/presentationml/2006/ole">
              <p:oleObj spid="_x0000_s493802" name="Bitmap Image" r:id="rId14" imgW="1114581" imgH="1305107" progId="PBrush">
                <p:embed/>
              </p:oleObj>
            </a:graphicData>
          </a:graphic>
        </p:graphicFrame>
        <p:grpSp>
          <p:nvGrpSpPr>
            <p:cNvPr id="493803" name="Group 23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249" y="1576"/>
              <a:ext cx="547" cy="184"/>
              <a:chOff x="1970" y="1532"/>
              <a:chExt cx="547" cy="184"/>
            </a:xfrm>
          </p:grpSpPr>
          <p:sp>
            <p:nvSpPr>
              <p:cNvPr id="493804" name="Text Box 236"/>
              <p:cNvSpPr txBox="1">
                <a:spLocks noChangeAspect="1" noChangeArrowheads="1"/>
              </p:cNvSpPr>
              <p:nvPr/>
            </p:nvSpPr>
            <p:spPr bwMode="auto">
              <a:xfrm>
                <a:off x="1970" y="1533"/>
                <a:ext cx="16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K</a:t>
                </a:r>
              </a:p>
            </p:txBody>
          </p:sp>
          <p:sp>
            <p:nvSpPr>
              <p:cNvPr id="493805" name="Text Box 237"/>
              <p:cNvSpPr txBox="1">
                <a:spLocks noChangeAspect="1" noChangeArrowheads="1"/>
              </p:cNvSpPr>
              <p:nvPr/>
            </p:nvSpPr>
            <p:spPr bwMode="auto">
              <a:xfrm>
                <a:off x="2134" y="1586"/>
                <a:ext cx="9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e</a:t>
                </a:r>
              </a:p>
            </p:txBody>
          </p:sp>
          <p:sp>
            <p:nvSpPr>
              <p:cNvPr id="493806" name="Text Box 238"/>
              <p:cNvSpPr txBox="1">
                <a:spLocks noChangeAspect="1" noChangeArrowheads="1"/>
              </p:cNvSpPr>
              <p:nvPr/>
            </p:nvSpPr>
            <p:spPr bwMode="auto">
              <a:xfrm>
                <a:off x="2227" y="1586"/>
                <a:ext cx="11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6350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y</a:t>
                </a:r>
              </a:p>
            </p:txBody>
          </p:sp>
          <p:sp>
            <p:nvSpPr>
              <p:cNvPr id="493807" name="Text Box 239"/>
              <p:cNvSpPr txBox="1">
                <a:spLocks noChangeAspect="1" noChangeArrowheads="1"/>
              </p:cNvSpPr>
              <p:nvPr/>
            </p:nvSpPr>
            <p:spPr bwMode="auto">
              <a:xfrm>
                <a:off x="2338" y="1533"/>
                <a:ext cx="179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solidFill>
                      <a:srgbClr val="FF0000"/>
                    </a:solidFill>
                    <a:latin typeface="cmmi10" pitchFamily="34" charset="0"/>
                  </a:rPr>
                  <a:t>K</a:t>
                </a:r>
              </a:p>
            </p:txBody>
          </p:sp>
          <p:sp>
            <p:nvSpPr>
              <p:cNvPr id="493808" name="Rectangle 240"/>
              <p:cNvSpPr>
                <a:spLocks noChangeAspect="1" noChangeArrowheads="1"/>
              </p:cNvSpPr>
              <p:nvPr/>
            </p:nvSpPr>
            <p:spPr bwMode="auto">
              <a:xfrm>
                <a:off x="1970" y="1532"/>
                <a:ext cx="546" cy="18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3809" name="Group 241"/>
          <p:cNvGrpSpPr>
            <a:grpSpLocks/>
          </p:cNvGrpSpPr>
          <p:nvPr/>
        </p:nvGrpSpPr>
        <p:grpSpPr bwMode="auto">
          <a:xfrm>
            <a:off x="7754938" y="1735138"/>
            <a:ext cx="1114425" cy="1131887"/>
            <a:chOff x="168" y="1047"/>
            <a:chExt cx="702" cy="713"/>
          </a:xfrm>
        </p:grpSpPr>
        <p:graphicFrame>
          <p:nvGraphicFramePr>
            <p:cNvPr id="493810" name="Object 242"/>
            <p:cNvGraphicFramePr>
              <a:graphicFrameLocks noChangeAspect="1"/>
            </p:cNvGraphicFramePr>
            <p:nvPr/>
          </p:nvGraphicFramePr>
          <p:xfrm>
            <a:off x="168" y="1047"/>
            <a:ext cx="702" cy="627"/>
          </p:xfrm>
          <a:graphic>
            <a:graphicData uri="http://schemas.openxmlformats.org/presentationml/2006/ole">
              <p:oleObj spid="_x0000_s493810" name="Bitmap Image" r:id="rId15" imgW="1114581" imgH="1305107" progId="PBrush">
                <p:embed/>
              </p:oleObj>
            </a:graphicData>
          </a:graphic>
        </p:graphicFrame>
        <p:grpSp>
          <p:nvGrpSpPr>
            <p:cNvPr id="493811" name="Group 243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249" y="1576"/>
              <a:ext cx="547" cy="184"/>
              <a:chOff x="1970" y="1532"/>
              <a:chExt cx="547" cy="184"/>
            </a:xfrm>
          </p:grpSpPr>
          <p:sp>
            <p:nvSpPr>
              <p:cNvPr id="493812" name="Text Box 244"/>
              <p:cNvSpPr txBox="1">
                <a:spLocks noChangeAspect="1" noChangeArrowheads="1"/>
              </p:cNvSpPr>
              <p:nvPr/>
            </p:nvSpPr>
            <p:spPr bwMode="auto">
              <a:xfrm>
                <a:off x="1970" y="1533"/>
                <a:ext cx="16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K</a:t>
                </a:r>
              </a:p>
            </p:txBody>
          </p:sp>
          <p:sp>
            <p:nvSpPr>
              <p:cNvPr id="493813" name="Text Box 245"/>
              <p:cNvSpPr txBox="1">
                <a:spLocks noChangeAspect="1" noChangeArrowheads="1"/>
              </p:cNvSpPr>
              <p:nvPr/>
            </p:nvSpPr>
            <p:spPr bwMode="auto">
              <a:xfrm>
                <a:off x="2134" y="1586"/>
                <a:ext cx="9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e</a:t>
                </a:r>
              </a:p>
            </p:txBody>
          </p:sp>
          <p:sp>
            <p:nvSpPr>
              <p:cNvPr id="493814" name="Text Box 246"/>
              <p:cNvSpPr txBox="1">
                <a:spLocks noChangeAspect="1" noChangeArrowheads="1"/>
              </p:cNvSpPr>
              <p:nvPr/>
            </p:nvSpPr>
            <p:spPr bwMode="auto">
              <a:xfrm>
                <a:off x="2227" y="1586"/>
                <a:ext cx="11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6350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y</a:t>
                </a:r>
              </a:p>
            </p:txBody>
          </p:sp>
          <p:sp>
            <p:nvSpPr>
              <p:cNvPr id="493815" name="Text Box 247"/>
              <p:cNvSpPr txBox="1">
                <a:spLocks noChangeAspect="1" noChangeArrowheads="1"/>
              </p:cNvSpPr>
              <p:nvPr/>
            </p:nvSpPr>
            <p:spPr bwMode="auto">
              <a:xfrm>
                <a:off x="2338" y="1533"/>
                <a:ext cx="179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solidFill>
                      <a:srgbClr val="FF0000"/>
                    </a:solidFill>
                    <a:latin typeface="cmmi10" pitchFamily="34" charset="0"/>
                  </a:rPr>
                  <a:t>K</a:t>
                </a:r>
              </a:p>
            </p:txBody>
          </p:sp>
          <p:sp>
            <p:nvSpPr>
              <p:cNvPr id="493816" name="Rectangle 248"/>
              <p:cNvSpPr>
                <a:spLocks noChangeAspect="1" noChangeArrowheads="1"/>
              </p:cNvSpPr>
              <p:nvPr/>
            </p:nvSpPr>
            <p:spPr bwMode="auto">
              <a:xfrm>
                <a:off x="1970" y="1532"/>
                <a:ext cx="546" cy="18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8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796" grpId="0" animBg="1"/>
      <p:bldP spid="493797" grpId="0" animBg="1"/>
      <p:bldP spid="493800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2588" y="260350"/>
            <a:ext cx="8443912" cy="720725"/>
          </a:xfrm>
        </p:spPr>
        <p:txBody>
          <a:bodyPr>
            <a:normAutofit fontScale="90000"/>
          </a:bodyPr>
          <a:lstStyle/>
          <a:p>
            <a:r>
              <a:rPr lang="fr-CH"/>
              <a:t>Solution: QKD based on Secure Identification</a:t>
            </a:r>
            <a:endParaRPr lang="en-US"/>
          </a:p>
        </p:txBody>
      </p:sp>
      <p:pic>
        <p:nvPicPr>
          <p:cNvPr id="497667" name="Picture 3" descr="j014123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1"/>
          <a:stretch>
            <a:fillRect/>
          </a:stretch>
        </p:blipFill>
        <p:spPr>
          <a:xfrm>
            <a:off x="2507225" y="2720327"/>
            <a:ext cx="1029521" cy="855936"/>
          </a:xfrm>
          <a:noFill/>
          <a:ln/>
        </p:spPr>
      </p:pic>
      <p:pic>
        <p:nvPicPr>
          <p:cNvPr id="497668" name="Picture 4" descr="j009157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32588" y="1797050"/>
            <a:ext cx="663575" cy="1008063"/>
          </a:xfrm>
          <a:prstGeom prst="rect">
            <a:avLst/>
          </a:prstGeom>
          <a:noFill/>
        </p:spPr>
      </p:pic>
      <p:pic>
        <p:nvPicPr>
          <p:cNvPr id="497669" name="Picture 5" descr="j009160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49413" y="1797050"/>
            <a:ext cx="762000" cy="863600"/>
          </a:xfrm>
          <a:prstGeom prst="rect">
            <a:avLst/>
          </a:prstGeom>
          <a:noFill/>
        </p:spPr>
      </p:pic>
      <p:sp>
        <p:nvSpPr>
          <p:cNvPr id="497670" name="Line 6"/>
          <p:cNvSpPr>
            <a:spLocks noChangeShapeType="1"/>
          </p:cNvSpPr>
          <p:nvPr/>
        </p:nvSpPr>
        <p:spPr bwMode="auto">
          <a:xfrm>
            <a:off x="3130550" y="194468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7671" name="Line 7"/>
          <p:cNvSpPr>
            <a:spLocks noChangeShapeType="1"/>
          </p:cNvSpPr>
          <p:nvPr/>
        </p:nvSpPr>
        <p:spPr bwMode="auto">
          <a:xfrm>
            <a:off x="3130550" y="1655763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7672" name="Line 8"/>
          <p:cNvSpPr>
            <a:spLocks noChangeShapeType="1"/>
          </p:cNvSpPr>
          <p:nvPr/>
        </p:nvSpPr>
        <p:spPr bwMode="auto">
          <a:xfrm>
            <a:off x="3130550" y="223202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97691" name="Oval 27"/>
          <p:cNvSpPr>
            <a:spLocks noChangeArrowheads="1"/>
          </p:cNvSpPr>
          <p:nvPr/>
        </p:nvSpPr>
        <p:spPr bwMode="auto">
          <a:xfrm>
            <a:off x="3563938" y="1725613"/>
            <a:ext cx="1871662" cy="792162"/>
          </a:xfrm>
          <a:prstGeom prst="ellipse">
            <a:avLst/>
          </a:prstGeom>
          <a:solidFill>
            <a:srgbClr val="9B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497692" name="Group 2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851275" y="1941513"/>
            <a:ext cx="1277938" cy="333375"/>
            <a:chOff x="1970" y="1518"/>
            <a:chExt cx="805" cy="210"/>
          </a:xfrm>
        </p:grpSpPr>
        <p:sp>
          <p:nvSpPr>
            <p:cNvPr id="497693" name="Text Box 29"/>
            <p:cNvSpPr txBox="1">
              <a:spLocks noChangeAspect="1" noChangeArrowheads="1"/>
            </p:cNvSpPr>
            <p:nvPr/>
          </p:nvSpPr>
          <p:spPr bwMode="auto">
            <a:xfrm>
              <a:off x="1970" y="1586"/>
              <a:ext cx="10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2875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a</a:t>
              </a:r>
            </a:p>
          </p:txBody>
        </p:sp>
        <p:sp>
          <p:nvSpPr>
            <p:cNvPr id="497694" name="Text Box 30"/>
            <p:cNvSpPr txBox="1">
              <a:spLocks noChangeAspect="1" noChangeArrowheads="1"/>
            </p:cNvSpPr>
            <p:nvPr/>
          </p:nvSpPr>
          <p:spPr bwMode="auto">
            <a:xfrm>
              <a:off x="2075" y="1586"/>
              <a:ext cx="117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2875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u</a:t>
              </a:r>
            </a:p>
          </p:txBody>
        </p:sp>
        <p:sp>
          <p:nvSpPr>
            <p:cNvPr id="497695" name="Text Box 31"/>
            <p:cNvSpPr txBox="1">
              <a:spLocks noChangeAspect="1" noChangeArrowheads="1"/>
            </p:cNvSpPr>
            <p:nvPr/>
          </p:nvSpPr>
          <p:spPr bwMode="auto">
            <a:xfrm>
              <a:off x="2192" y="1547"/>
              <a:ext cx="8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04788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t</a:t>
              </a:r>
            </a:p>
          </p:txBody>
        </p:sp>
        <p:sp>
          <p:nvSpPr>
            <p:cNvPr id="497696" name="Text Box 32"/>
            <p:cNvSpPr txBox="1">
              <a:spLocks noChangeAspect="1" noChangeArrowheads="1"/>
            </p:cNvSpPr>
            <p:nvPr/>
          </p:nvSpPr>
          <p:spPr bwMode="auto">
            <a:xfrm>
              <a:off x="2274" y="1531"/>
              <a:ext cx="11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0188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h</a:t>
              </a:r>
            </a:p>
          </p:txBody>
        </p:sp>
        <p:sp>
          <p:nvSpPr>
            <p:cNvPr id="497697" name="Text Box 33"/>
            <p:cNvSpPr txBox="1">
              <a:spLocks noChangeAspect="1" noChangeArrowheads="1"/>
            </p:cNvSpPr>
            <p:nvPr/>
          </p:nvSpPr>
          <p:spPr bwMode="auto">
            <a:xfrm>
              <a:off x="2391" y="1608"/>
              <a:ext cx="14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8750" rIns="0" bIns="0" anchor="b"/>
            <a:lstStyle/>
            <a:p>
              <a:pPr eaLnBrk="0" hangingPunct="0"/>
              <a:r>
                <a:rPr lang="en-US" b="0">
                  <a:solidFill>
                    <a:srgbClr val="FF0000"/>
                  </a:solidFill>
                  <a:latin typeface="cmmi7" pitchFamily="34" charset="0"/>
                </a:rPr>
                <a:t>K</a:t>
              </a:r>
            </a:p>
          </p:txBody>
        </p:sp>
        <p:sp>
          <p:nvSpPr>
            <p:cNvPr id="497698" name="Text Box 34"/>
            <p:cNvSpPr txBox="1">
              <a:spLocks noChangeAspect="1" noChangeArrowheads="1"/>
            </p:cNvSpPr>
            <p:nvPr/>
          </p:nvSpPr>
          <p:spPr bwMode="auto">
            <a:xfrm>
              <a:off x="2553" y="1519"/>
              <a:ext cx="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9238" rIns="0" bIns="8255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(</a:t>
              </a:r>
            </a:p>
          </p:txBody>
        </p:sp>
        <p:sp>
          <p:nvSpPr>
            <p:cNvPr id="497699" name="Text Box 35"/>
            <p:cNvSpPr txBox="1">
              <a:spLocks noChangeAspect="1" noChangeArrowheads="1"/>
            </p:cNvSpPr>
            <p:nvPr/>
          </p:nvSpPr>
          <p:spPr bwMode="auto">
            <a:xfrm>
              <a:off x="2634" y="1583"/>
              <a:ext cx="58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65100" rIns="0" bIns="0" anchor="b"/>
            <a:lstStyle/>
            <a:p>
              <a:pPr eaLnBrk="0" hangingPunct="0"/>
              <a:r>
                <a:rPr lang="en-US" sz="2600" b="0">
                  <a:latin typeface="cmsy10" pitchFamily="34" charset="0"/>
                </a:rPr>
                <a:t>¢</a:t>
              </a:r>
            </a:p>
          </p:txBody>
        </p:sp>
        <p:sp>
          <p:nvSpPr>
            <p:cNvPr id="497700" name="Text Box 36"/>
            <p:cNvSpPr txBox="1">
              <a:spLocks noChangeAspect="1" noChangeArrowheads="1"/>
            </p:cNvSpPr>
            <p:nvPr/>
          </p:nvSpPr>
          <p:spPr bwMode="auto">
            <a:xfrm>
              <a:off x="2693" y="1519"/>
              <a:ext cx="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49238" rIns="0" bIns="8255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)</a:t>
              </a:r>
            </a:p>
          </p:txBody>
        </p:sp>
        <p:sp>
          <p:nvSpPr>
            <p:cNvPr id="497701" name="Rectangle 37"/>
            <p:cNvSpPr>
              <a:spLocks noChangeAspect="1" noChangeArrowheads="1"/>
            </p:cNvSpPr>
            <p:nvPr/>
          </p:nvSpPr>
          <p:spPr bwMode="auto">
            <a:xfrm>
              <a:off x="1970" y="1518"/>
              <a:ext cx="804" cy="21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pic>
        <p:nvPicPr>
          <p:cNvPr id="497702" name="Picture 38" descr="BS00996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468313" y="3716338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497704" name="Freeform 40"/>
          <p:cNvSpPr>
            <a:spLocks/>
          </p:cNvSpPr>
          <p:nvPr/>
        </p:nvSpPr>
        <p:spPr bwMode="auto">
          <a:xfrm rot="563765">
            <a:off x="827088" y="2878138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7705" name="Freeform 41"/>
          <p:cNvSpPr>
            <a:spLocks/>
          </p:cNvSpPr>
          <p:nvPr/>
        </p:nvSpPr>
        <p:spPr bwMode="auto">
          <a:xfrm>
            <a:off x="7019925" y="2878138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7728" name="Line 64"/>
          <p:cNvSpPr>
            <a:spLocks noChangeShapeType="1"/>
          </p:cNvSpPr>
          <p:nvPr/>
        </p:nvSpPr>
        <p:spPr bwMode="auto">
          <a:xfrm flipV="1">
            <a:off x="3276600" y="1797050"/>
            <a:ext cx="214313" cy="1081088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7734" name="AutoShape 70"/>
          <p:cNvSpPr>
            <a:spLocks noChangeArrowheads="1"/>
          </p:cNvSpPr>
          <p:nvPr/>
        </p:nvSpPr>
        <p:spPr bwMode="auto">
          <a:xfrm>
            <a:off x="1476375" y="908050"/>
            <a:ext cx="1366838" cy="792163"/>
          </a:xfrm>
          <a:prstGeom prst="cloudCallout">
            <a:avLst>
              <a:gd name="adj1" fmla="val -7606"/>
              <a:gd name="adj2" fmla="val 7906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/>
            <a:endParaRPr lang="en-US"/>
          </a:p>
        </p:txBody>
      </p:sp>
      <p:sp>
        <p:nvSpPr>
          <p:cNvPr id="497735" name="AutoShape 71"/>
          <p:cNvSpPr>
            <a:spLocks noChangeArrowheads="1"/>
          </p:cNvSpPr>
          <p:nvPr/>
        </p:nvSpPr>
        <p:spPr bwMode="auto">
          <a:xfrm>
            <a:off x="6804025" y="836613"/>
            <a:ext cx="1439863" cy="792162"/>
          </a:xfrm>
          <a:prstGeom prst="cloudCallout">
            <a:avLst>
              <a:gd name="adj1" fmla="val -23981"/>
              <a:gd name="adj2" fmla="val 8426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/>
            <a:endParaRPr lang="en-US"/>
          </a:p>
        </p:txBody>
      </p:sp>
      <p:grpSp>
        <p:nvGrpSpPr>
          <p:cNvPr id="497736" name="Group 72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619250" y="1196975"/>
            <a:ext cx="931863" cy="228600"/>
            <a:chOff x="1970" y="1532"/>
            <a:chExt cx="587" cy="144"/>
          </a:xfrm>
        </p:grpSpPr>
        <p:sp>
          <p:nvSpPr>
            <p:cNvPr id="497737" name="Text Box 73"/>
            <p:cNvSpPr txBox="1">
              <a:spLocks noChangeAspect="1" noChangeArrowheads="1"/>
            </p:cNvSpPr>
            <p:nvPr/>
          </p:nvSpPr>
          <p:spPr bwMode="auto">
            <a:xfrm>
              <a:off x="1970" y="1533"/>
              <a:ext cx="14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P</a:t>
              </a:r>
            </a:p>
          </p:txBody>
        </p:sp>
        <p:sp>
          <p:nvSpPr>
            <p:cNvPr id="497738" name="Text Box 74"/>
            <p:cNvSpPr txBox="1">
              <a:spLocks noChangeAspect="1" noChangeArrowheads="1"/>
            </p:cNvSpPr>
            <p:nvPr/>
          </p:nvSpPr>
          <p:spPr bwMode="auto">
            <a:xfrm>
              <a:off x="2113" y="1536"/>
              <a:ext cx="5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2250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i</a:t>
              </a:r>
            </a:p>
          </p:txBody>
        </p:sp>
        <p:sp>
          <p:nvSpPr>
            <p:cNvPr id="497739" name="Text Box 75"/>
            <p:cNvSpPr txBox="1">
              <a:spLocks noChangeAspect="1" noChangeArrowheads="1"/>
            </p:cNvSpPr>
            <p:nvPr/>
          </p:nvSpPr>
          <p:spPr bwMode="auto">
            <a:xfrm>
              <a:off x="2172" y="1586"/>
              <a:ext cx="117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2875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n</a:t>
              </a:r>
            </a:p>
          </p:txBody>
        </p:sp>
        <p:sp>
          <p:nvSpPr>
            <p:cNvPr id="497740" name="Text Box 76"/>
            <p:cNvSpPr txBox="1">
              <a:spLocks noChangeAspect="1" noChangeArrowheads="1"/>
            </p:cNvSpPr>
            <p:nvPr/>
          </p:nvSpPr>
          <p:spPr bwMode="auto">
            <a:xfrm>
              <a:off x="2359" y="1533"/>
              <a:ext cx="19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solidFill>
                    <a:srgbClr val="0000FF"/>
                  </a:solidFill>
                  <a:latin typeface="cmmi10" pitchFamily="34" charset="0"/>
                </a:rPr>
                <a:t>W</a:t>
              </a:r>
            </a:p>
          </p:txBody>
        </p:sp>
        <p:sp>
          <p:nvSpPr>
            <p:cNvPr id="497741" name="Rectangle 77"/>
            <p:cNvSpPr>
              <a:spLocks noChangeAspect="1" noChangeArrowheads="1"/>
            </p:cNvSpPr>
            <p:nvPr/>
          </p:nvSpPr>
          <p:spPr bwMode="auto">
            <a:xfrm>
              <a:off x="1970" y="1532"/>
              <a:ext cx="587" cy="1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97742" name="Group 78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019925" y="1125538"/>
            <a:ext cx="931863" cy="228600"/>
            <a:chOff x="1970" y="1532"/>
            <a:chExt cx="587" cy="144"/>
          </a:xfrm>
        </p:grpSpPr>
        <p:sp>
          <p:nvSpPr>
            <p:cNvPr id="497743" name="Text Box 79"/>
            <p:cNvSpPr txBox="1">
              <a:spLocks noChangeAspect="1" noChangeArrowheads="1"/>
            </p:cNvSpPr>
            <p:nvPr/>
          </p:nvSpPr>
          <p:spPr bwMode="auto">
            <a:xfrm>
              <a:off x="1970" y="1533"/>
              <a:ext cx="14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P</a:t>
              </a:r>
            </a:p>
          </p:txBody>
        </p:sp>
        <p:sp>
          <p:nvSpPr>
            <p:cNvPr id="497744" name="Text Box 80"/>
            <p:cNvSpPr txBox="1">
              <a:spLocks noChangeAspect="1" noChangeArrowheads="1"/>
            </p:cNvSpPr>
            <p:nvPr/>
          </p:nvSpPr>
          <p:spPr bwMode="auto">
            <a:xfrm>
              <a:off x="2113" y="1536"/>
              <a:ext cx="5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2250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i</a:t>
              </a:r>
            </a:p>
          </p:txBody>
        </p:sp>
        <p:sp>
          <p:nvSpPr>
            <p:cNvPr id="497745" name="Text Box 81"/>
            <p:cNvSpPr txBox="1">
              <a:spLocks noChangeAspect="1" noChangeArrowheads="1"/>
            </p:cNvSpPr>
            <p:nvPr/>
          </p:nvSpPr>
          <p:spPr bwMode="auto">
            <a:xfrm>
              <a:off x="2172" y="1586"/>
              <a:ext cx="117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42875" rIns="0" bIns="0" anchor="b"/>
            <a:lstStyle/>
            <a:p>
              <a:pPr eaLnBrk="0" hangingPunct="0"/>
              <a:r>
                <a:rPr lang="en-US" sz="2600" b="0">
                  <a:latin typeface="cmr10" pitchFamily="34" charset="0"/>
                </a:rPr>
                <a:t>n</a:t>
              </a:r>
            </a:p>
          </p:txBody>
        </p:sp>
        <p:sp>
          <p:nvSpPr>
            <p:cNvPr id="497746" name="Text Box 82"/>
            <p:cNvSpPr txBox="1">
              <a:spLocks noChangeAspect="1" noChangeArrowheads="1"/>
            </p:cNvSpPr>
            <p:nvPr/>
          </p:nvSpPr>
          <p:spPr bwMode="auto">
            <a:xfrm>
              <a:off x="2359" y="1533"/>
              <a:ext cx="19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27012" rIns="0" bIns="0" anchor="b"/>
            <a:lstStyle/>
            <a:p>
              <a:pPr eaLnBrk="0" hangingPunct="0"/>
              <a:r>
                <a:rPr lang="en-US" sz="2600" b="0">
                  <a:solidFill>
                    <a:srgbClr val="0000FF"/>
                  </a:solidFill>
                  <a:latin typeface="cmmi10" pitchFamily="34" charset="0"/>
                </a:rPr>
                <a:t>W</a:t>
              </a:r>
            </a:p>
          </p:txBody>
        </p:sp>
        <p:sp>
          <p:nvSpPr>
            <p:cNvPr id="497747" name="Rectangle 83"/>
            <p:cNvSpPr>
              <a:spLocks noChangeAspect="1" noChangeArrowheads="1"/>
            </p:cNvSpPr>
            <p:nvPr/>
          </p:nvSpPr>
          <p:spPr bwMode="auto">
            <a:xfrm>
              <a:off x="1970" y="1532"/>
              <a:ext cx="587" cy="1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97754" name="Group 90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1258888" y="3789363"/>
            <a:ext cx="625475" cy="431800"/>
            <a:chOff x="2448" y="1863"/>
            <a:chExt cx="394" cy="272"/>
          </a:xfrm>
        </p:grpSpPr>
        <p:sp>
          <p:nvSpPr>
            <p:cNvPr id="497755" name="Text Box 91"/>
            <p:cNvSpPr txBox="1">
              <a:spLocks noChangeAspect="1" noChangeArrowheads="1"/>
            </p:cNvSpPr>
            <p:nvPr/>
          </p:nvSpPr>
          <p:spPr bwMode="auto">
            <a:xfrm>
              <a:off x="2448" y="1863"/>
              <a:ext cx="13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323850" rIns="0" bIns="10795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3400" b="0">
                  <a:latin typeface="cmmi10" pitchFamily="34" charset="0"/>
                </a:rPr>
                <a:t>=</a:t>
              </a:r>
            </a:p>
          </p:txBody>
        </p:sp>
        <p:sp>
          <p:nvSpPr>
            <p:cNvPr id="497756" name="Text Box 92"/>
            <p:cNvSpPr txBox="1">
              <a:spLocks noChangeAspect="1" noChangeArrowheads="1"/>
            </p:cNvSpPr>
            <p:nvPr/>
          </p:nvSpPr>
          <p:spPr bwMode="auto">
            <a:xfrm>
              <a:off x="2630" y="1878"/>
              <a:ext cx="21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300038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3400" b="0">
                  <a:latin typeface="cmsy10" pitchFamily="34" charset="0"/>
                </a:rPr>
                <a:t>?</a:t>
              </a:r>
            </a:p>
          </p:txBody>
        </p:sp>
        <p:sp>
          <p:nvSpPr>
            <p:cNvPr id="497757" name="Rectangle 93"/>
            <p:cNvSpPr>
              <a:spLocks noChangeAspect="1" noChangeArrowheads="1"/>
            </p:cNvSpPr>
            <p:nvPr/>
          </p:nvSpPr>
          <p:spPr bwMode="auto">
            <a:xfrm>
              <a:off x="2448" y="1863"/>
              <a:ext cx="393" cy="27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97758" name="Picture 94" descr="BS00996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6588125" y="3716338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grpSp>
        <p:nvGrpSpPr>
          <p:cNvPr id="497759" name="Group 95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7378700" y="3789363"/>
            <a:ext cx="625475" cy="431800"/>
            <a:chOff x="2448" y="1863"/>
            <a:chExt cx="394" cy="272"/>
          </a:xfrm>
        </p:grpSpPr>
        <p:sp>
          <p:nvSpPr>
            <p:cNvPr id="497760" name="Text Box 96"/>
            <p:cNvSpPr txBox="1">
              <a:spLocks noChangeAspect="1" noChangeArrowheads="1"/>
            </p:cNvSpPr>
            <p:nvPr/>
          </p:nvSpPr>
          <p:spPr bwMode="auto">
            <a:xfrm>
              <a:off x="2448" y="1863"/>
              <a:ext cx="13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323850" rIns="0" bIns="10795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3400" b="0">
                  <a:latin typeface="cmmi10" pitchFamily="34" charset="0"/>
                </a:rPr>
                <a:t>=</a:t>
              </a:r>
            </a:p>
          </p:txBody>
        </p:sp>
        <p:sp>
          <p:nvSpPr>
            <p:cNvPr id="497761" name="Text Box 97"/>
            <p:cNvSpPr txBox="1">
              <a:spLocks noChangeAspect="1" noChangeArrowheads="1"/>
            </p:cNvSpPr>
            <p:nvPr/>
          </p:nvSpPr>
          <p:spPr bwMode="auto">
            <a:xfrm>
              <a:off x="2630" y="1878"/>
              <a:ext cx="21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300038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3400" b="0">
                  <a:latin typeface="cmsy10" pitchFamily="34" charset="0"/>
                </a:rPr>
                <a:t>?</a:t>
              </a:r>
            </a:p>
          </p:txBody>
        </p:sp>
        <p:sp>
          <p:nvSpPr>
            <p:cNvPr id="497762" name="Rectangle 98"/>
            <p:cNvSpPr>
              <a:spLocks noChangeAspect="1" noChangeArrowheads="1"/>
            </p:cNvSpPr>
            <p:nvPr/>
          </p:nvSpPr>
          <p:spPr bwMode="auto">
            <a:xfrm>
              <a:off x="2448" y="1863"/>
              <a:ext cx="393" cy="27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7763" name="Rectangle 99"/>
          <p:cNvSpPr>
            <a:spLocks noChangeArrowheads="1"/>
          </p:cNvSpPr>
          <p:nvPr/>
        </p:nvSpPr>
        <p:spPr bwMode="auto">
          <a:xfrm>
            <a:off x="468313" y="4249738"/>
            <a:ext cx="85677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b="0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de-CH" sz="2400" b="0">
                <a:cs typeface="Arial" charset="0"/>
              </a:rPr>
              <a:t> and </a:t>
            </a:r>
            <a:r>
              <a:rPr lang="en-US" sz="2800" b="0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W</a:t>
            </a:r>
            <a:r>
              <a:rPr lang="de-CH" sz="2400" b="0">
                <a:cs typeface="Arial" charset="0"/>
              </a:rPr>
              <a:t> remain secure, can be re-used over and over again, even if scheme is disrupted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>
                <a:cs typeface="Arial" charset="0"/>
              </a:rPr>
              <a:t>Losing key </a:t>
            </a:r>
            <a:r>
              <a:rPr lang="en-US" sz="2800" b="0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de-CH" sz="2400" b="0">
                <a:cs typeface="Arial" charset="0"/>
              </a:rPr>
              <a:t> does not compromise security </a:t>
            </a:r>
            <a:br>
              <a:rPr lang="de-CH" sz="2400" b="0">
                <a:cs typeface="Arial" charset="0"/>
              </a:rPr>
            </a:br>
            <a:r>
              <a:rPr lang="de-CH" sz="2400" b="0">
                <a:cs typeface="Arial" charset="0"/>
              </a:rPr>
              <a:t>(if loss is noticed)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>
                <a:solidFill>
                  <a:srgbClr val="FF0000"/>
                </a:solidFill>
                <a:cs typeface="Arial" charset="0"/>
              </a:rPr>
              <a:t>BUT</a:t>
            </a:r>
            <a:r>
              <a:rPr lang="de-CH" sz="2400" b="0">
                <a:cs typeface="Arial" charset="0"/>
              </a:rPr>
              <a:t>: security holds only against a </a:t>
            </a:r>
            <a:br>
              <a:rPr lang="de-CH" sz="2400" b="0">
                <a:cs typeface="Arial" charset="0"/>
              </a:rPr>
            </a:br>
            <a:r>
              <a:rPr lang="de-CH" sz="2400" b="0">
                <a:solidFill>
                  <a:srgbClr val="0000FF"/>
                </a:solidFill>
                <a:cs typeface="Arial" charset="0"/>
              </a:rPr>
              <a:t>quantum-memory bounded eavesdropper</a:t>
            </a:r>
          </a:p>
        </p:txBody>
      </p:sp>
      <p:grpSp>
        <p:nvGrpSpPr>
          <p:cNvPr id="497764" name="Group 100"/>
          <p:cNvGrpSpPr>
            <a:grpSpLocks/>
          </p:cNvGrpSpPr>
          <p:nvPr/>
        </p:nvGrpSpPr>
        <p:grpSpPr bwMode="auto">
          <a:xfrm>
            <a:off x="266700" y="1733550"/>
            <a:ext cx="1114425" cy="1131888"/>
            <a:chOff x="168" y="1047"/>
            <a:chExt cx="702" cy="713"/>
          </a:xfrm>
        </p:grpSpPr>
        <p:graphicFrame>
          <p:nvGraphicFramePr>
            <p:cNvPr id="497765" name="Object 101"/>
            <p:cNvGraphicFramePr>
              <a:graphicFrameLocks noChangeAspect="1"/>
            </p:cNvGraphicFramePr>
            <p:nvPr/>
          </p:nvGraphicFramePr>
          <p:xfrm>
            <a:off x="168" y="1047"/>
            <a:ext cx="702" cy="627"/>
          </p:xfrm>
          <a:graphic>
            <a:graphicData uri="http://schemas.openxmlformats.org/presentationml/2006/ole">
              <p:oleObj spid="_x0000_s497765" name="Bitmap Image" r:id="rId15" imgW="1114581" imgH="1305107" progId="PBrush">
                <p:embed/>
              </p:oleObj>
            </a:graphicData>
          </a:graphic>
        </p:graphicFrame>
        <p:grpSp>
          <p:nvGrpSpPr>
            <p:cNvPr id="497766" name="Group 10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249" y="1576"/>
              <a:ext cx="547" cy="184"/>
              <a:chOff x="1970" y="1532"/>
              <a:chExt cx="547" cy="184"/>
            </a:xfrm>
          </p:grpSpPr>
          <p:sp>
            <p:nvSpPr>
              <p:cNvPr id="497767" name="Text Box 103"/>
              <p:cNvSpPr txBox="1">
                <a:spLocks noChangeAspect="1" noChangeArrowheads="1"/>
              </p:cNvSpPr>
              <p:nvPr/>
            </p:nvSpPr>
            <p:spPr bwMode="auto">
              <a:xfrm>
                <a:off x="1970" y="1533"/>
                <a:ext cx="16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K</a:t>
                </a:r>
              </a:p>
            </p:txBody>
          </p:sp>
          <p:sp>
            <p:nvSpPr>
              <p:cNvPr id="497768" name="Text Box 104"/>
              <p:cNvSpPr txBox="1">
                <a:spLocks noChangeAspect="1" noChangeArrowheads="1"/>
              </p:cNvSpPr>
              <p:nvPr/>
            </p:nvSpPr>
            <p:spPr bwMode="auto">
              <a:xfrm>
                <a:off x="2134" y="1586"/>
                <a:ext cx="9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e</a:t>
                </a:r>
              </a:p>
            </p:txBody>
          </p:sp>
          <p:sp>
            <p:nvSpPr>
              <p:cNvPr id="497769" name="Text Box 105"/>
              <p:cNvSpPr txBox="1">
                <a:spLocks noChangeAspect="1" noChangeArrowheads="1"/>
              </p:cNvSpPr>
              <p:nvPr/>
            </p:nvSpPr>
            <p:spPr bwMode="auto">
              <a:xfrm>
                <a:off x="2227" y="1586"/>
                <a:ext cx="11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6350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y</a:t>
                </a:r>
              </a:p>
            </p:txBody>
          </p:sp>
          <p:sp>
            <p:nvSpPr>
              <p:cNvPr id="497770" name="Text Box 106"/>
              <p:cNvSpPr txBox="1">
                <a:spLocks noChangeAspect="1" noChangeArrowheads="1"/>
              </p:cNvSpPr>
              <p:nvPr/>
            </p:nvSpPr>
            <p:spPr bwMode="auto">
              <a:xfrm>
                <a:off x="2338" y="1533"/>
                <a:ext cx="179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solidFill>
                      <a:srgbClr val="FF0000"/>
                    </a:solidFill>
                    <a:latin typeface="cmmi10" pitchFamily="34" charset="0"/>
                  </a:rPr>
                  <a:t>K</a:t>
                </a:r>
              </a:p>
            </p:txBody>
          </p:sp>
          <p:sp>
            <p:nvSpPr>
              <p:cNvPr id="497771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1970" y="1532"/>
                <a:ext cx="546" cy="18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7772" name="Group 108"/>
          <p:cNvGrpSpPr>
            <a:grpSpLocks/>
          </p:cNvGrpSpPr>
          <p:nvPr/>
        </p:nvGrpSpPr>
        <p:grpSpPr bwMode="auto">
          <a:xfrm>
            <a:off x="7754938" y="1735138"/>
            <a:ext cx="1114425" cy="1131887"/>
            <a:chOff x="168" y="1047"/>
            <a:chExt cx="702" cy="713"/>
          </a:xfrm>
        </p:grpSpPr>
        <p:graphicFrame>
          <p:nvGraphicFramePr>
            <p:cNvPr id="497773" name="Object 109"/>
            <p:cNvGraphicFramePr>
              <a:graphicFrameLocks noChangeAspect="1"/>
            </p:cNvGraphicFramePr>
            <p:nvPr/>
          </p:nvGraphicFramePr>
          <p:xfrm>
            <a:off x="168" y="1047"/>
            <a:ext cx="702" cy="627"/>
          </p:xfrm>
          <a:graphic>
            <a:graphicData uri="http://schemas.openxmlformats.org/presentationml/2006/ole">
              <p:oleObj spid="_x0000_s497773" name="Bitmap Image" r:id="rId16" imgW="1114581" imgH="1305107" progId="PBrush">
                <p:embed/>
              </p:oleObj>
            </a:graphicData>
          </a:graphic>
        </p:graphicFrame>
        <p:grpSp>
          <p:nvGrpSpPr>
            <p:cNvPr id="497774" name="Group 110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249" y="1576"/>
              <a:ext cx="547" cy="184"/>
              <a:chOff x="1970" y="1532"/>
              <a:chExt cx="547" cy="184"/>
            </a:xfrm>
          </p:grpSpPr>
          <p:sp>
            <p:nvSpPr>
              <p:cNvPr id="497775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1970" y="1533"/>
                <a:ext cx="16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K</a:t>
                </a:r>
              </a:p>
            </p:txBody>
          </p:sp>
          <p:sp>
            <p:nvSpPr>
              <p:cNvPr id="497776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2134" y="1586"/>
                <a:ext cx="93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e</a:t>
                </a:r>
              </a:p>
            </p:txBody>
          </p:sp>
          <p:sp>
            <p:nvSpPr>
              <p:cNvPr id="497777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2227" y="1586"/>
                <a:ext cx="111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42875" rIns="0" bIns="63500" anchor="b"/>
              <a:lstStyle/>
              <a:p>
                <a:pPr eaLnBrk="0" hangingPunct="0"/>
                <a:r>
                  <a:rPr lang="en-US" sz="2600" b="0">
                    <a:latin typeface="cmr10" pitchFamily="34" charset="0"/>
                  </a:rPr>
                  <a:t>y</a:t>
                </a:r>
              </a:p>
            </p:txBody>
          </p:sp>
          <p:sp>
            <p:nvSpPr>
              <p:cNvPr id="497778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2338" y="1533"/>
                <a:ext cx="179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227012" rIns="0" bIns="0" anchor="b"/>
              <a:lstStyle/>
              <a:p>
                <a:pPr eaLnBrk="0" hangingPunct="0"/>
                <a:r>
                  <a:rPr lang="en-US" sz="2600" b="0">
                    <a:solidFill>
                      <a:srgbClr val="FF0000"/>
                    </a:solidFill>
                    <a:latin typeface="cmmi10" pitchFamily="34" charset="0"/>
                  </a:rPr>
                  <a:t>K</a:t>
                </a:r>
              </a:p>
            </p:txBody>
          </p:sp>
          <p:sp>
            <p:nvSpPr>
              <p:cNvPr id="497779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1970" y="1532"/>
                <a:ext cx="546" cy="18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97780" name="AutoShape 116"/>
          <p:cNvSpPr>
            <a:spLocks noChangeArrowheads="1"/>
          </p:cNvSpPr>
          <p:nvPr/>
        </p:nvSpPr>
        <p:spPr bwMode="auto">
          <a:xfrm rot="1049398">
            <a:off x="4251325" y="1733550"/>
            <a:ext cx="366713" cy="1020763"/>
          </a:xfrm>
          <a:prstGeom prst="lightningBol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7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7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763" grpId="0" uiExpand="1" build="p"/>
      <p:bldP spid="4977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888" name="Picture 160" descr="MCj0426072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161"/>
          <p:cNvGrpSpPr>
            <a:grpSpLocks/>
          </p:cNvGrpSpPr>
          <p:nvPr/>
        </p:nvGrpSpPr>
        <p:grpSpPr bwMode="auto">
          <a:xfrm rot="5400000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57890" name="Oval 162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7891" name="Line 163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2" name="Line 164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3" name="Line 165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4" name="Line 166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5" name="Line 167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6" name="Line 168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7" name="Line 169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8" name="Line 170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9" name="Line 171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00" name="Line 172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7901" name="Oval 173"/>
          <p:cNvSpPr>
            <a:spLocks noChangeArrowheads="1"/>
          </p:cNvSpPr>
          <p:nvPr/>
        </p:nvSpPr>
        <p:spPr bwMode="auto">
          <a:xfrm>
            <a:off x="2903538" y="2266950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902" name="AutoShape 174"/>
          <p:cNvSpPr>
            <a:spLocks noChangeArrowheads="1"/>
          </p:cNvSpPr>
          <p:nvPr/>
        </p:nvSpPr>
        <p:spPr bwMode="auto">
          <a:xfrm rot="16200000">
            <a:off x="2715419" y="3579019"/>
            <a:ext cx="3263900" cy="160338"/>
          </a:xfrm>
          <a:prstGeom prst="rightArrow">
            <a:avLst>
              <a:gd name="adj1" fmla="val 26741"/>
              <a:gd name="adj2" fmla="val 12977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57903" name="AutoShape 175"/>
          <p:cNvSpPr>
            <a:spLocks noChangeArrowheads="1"/>
          </p:cNvSpPr>
          <p:nvPr/>
        </p:nvSpPr>
        <p:spPr bwMode="auto">
          <a:xfrm>
            <a:off x="2700338" y="3632200"/>
            <a:ext cx="3311525" cy="146050"/>
          </a:xfrm>
          <a:prstGeom prst="rightArrow">
            <a:avLst>
              <a:gd name="adj1" fmla="val 30435"/>
              <a:gd name="adj2" fmla="val 13583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57904" name="Line 176"/>
          <p:cNvSpPr>
            <a:spLocks noChangeShapeType="1"/>
          </p:cNvSpPr>
          <p:nvPr/>
        </p:nvSpPr>
        <p:spPr bwMode="auto">
          <a:xfrm rot="13500000" flipH="1">
            <a:off x="4543425" y="3187700"/>
            <a:ext cx="1039813" cy="10302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3" name="Group 11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083300" y="3502025"/>
            <a:ext cx="647700" cy="412750"/>
            <a:chOff x="2115" y="1623"/>
            <a:chExt cx="408" cy="260"/>
          </a:xfrm>
        </p:grpSpPr>
        <p:sp>
          <p:nvSpPr>
            <p:cNvPr id="457842" name="Text Box 114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457843" name="Text Box 115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457844" name="Text Box 116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457845" name="Text Box 117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457846" name="Rectangle 118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4" name="Group 11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138613" y="1557338"/>
            <a:ext cx="647700" cy="412750"/>
            <a:chOff x="2115" y="1623"/>
            <a:chExt cx="408" cy="260"/>
          </a:xfrm>
        </p:grpSpPr>
        <p:sp>
          <p:nvSpPr>
            <p:cNvPr id="457848" name="Text Box 120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457849" name="Text Box 121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457850" name="Text Box 122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457851" name="Text Box 123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457852" name="Rectangle 124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5" name="Group 1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083300" y="3502025"/>
            <a:ext cx="647700" cy="412750"/>
            <a:chOff x="2115" y="1623"/>
            <a:chExt cx="408" cy="260"/>
          </a:xfrm>
        </p:grpSpPr>
        <p:sp>
          <p:nvSpPr>
            <p:cNvPr id="457743" name="Text Box 15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457744" name="Text Box 16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457745" name="Text Box 17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457746" name="Text Box 18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457747" name="Rectangle 19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sp>
        <p:nvSpPr>
          <p:cNvPr id="457782" name="Rectangle 5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Detecting a </a:t>
            </a:r>
            <a:r>
              <a:rPr lang="en-US" dirty="0" err="1"/>
              <a:t>Qubit</a:t>
            </a:r>
            <a:endParaRPr lang="en-US" dirty="0"/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107950" y="2924175"/>
            <a:ext cx="1008063" cy="1522413"/>
            <a:chOff x="1306" y="1071"/>
            <a:chExt cx="738" cy="1105"/>
          </a:xfrm>
        </p:grpSpPr>
        <p:pic>
          <p:nvPicPr>
            <p:cNvPr id="457787" name="Picture 59" descr="j009160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06" y="1071"/>
              <a:ext cx="680" cy="771"/>
            </a:xfrm>
            <a:prstGeom prst="rect">
              <a:avLst/>
            </a:prstGeom>
            <a:noFill/>
          </p:spPr>
        </p:pic>
        <p:sp>
          <p:nvSpPr>
            <p:cNvPr id="457788" name="Text Box 60"/>
            <p:cNvSpPr txBox="1">
              <a:spLocks noChangeArrowheads="1"/>
            </p:cNvSpPr>
            <p:nvPr/>
          </p:nvSpPr>
          <p:spPr bwMode="auto">
            <a:xfrm>
              <a:off x="1395" y="1888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Alice</a:t>
              </a:r>
              <a:endParaRPr lang="de-CH" sz="2000"/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8027988" y="3068638"/>
            <a:ext cx="898525" cy="1498600"/>
            <a:chOff x="4241" y="1055"/>
            <a:chExt cx="706" cy="1195"/>
          </a:xfrm>
        </p:grpSpPr>
        <p:pic>
          <p:nvPicPr>
            <p:cNvPr id="457790" name="Picture 62" descr="j009157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41" y="1055"/>
              <a:ext cx="597" cy="907"/>
            </a:xfrm>
            <a:prstGeom prst="rect">
              <a:avLst/>
            </a:prstGeom>
            <a:noFill/>
          </p:spPr>
        </p:pic>
        <p:sp>
          <p:nvSpPr>
            <p:cNvPr id="457791" name="Text Box 63"/>
            <p:cNvSpPr txBox="1">
              <a:spLocks noChangeArrowheads="1"/>
            </p:cNvSpPr>
            <p:nvPr/>
          </p:nvSpPr>
          <p:spPr bwMode="auto">
            <a:xfrm>
              <a:off x="4298" y="1933"/>
              <a:ext cx="649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Bob</a:t>
              </a:r>
              <a:endParaRPr lang="de-CH" sz="2000"/>
            </a:p>
          </p:txBody>
        </p:sp>
      </p:grpSp>
      <p:sp>
        <p:nvSpPr>
          <p:cNvPr id="457837" name="AutoShape 109"/>
          <p:cNvSpPr>
            <a:spLocks noChangeArrowheads="1"/>
          </p:cNvSpPr>
          <p:nvPr/>
        </p:nvSpPr>
        <p:spPr bwMode="auto">
          <a:xfrm>
            <a:off x="5941501" y="1657811"/>
            <a:ext cx="2951776" cy="1368425"/>
          </a:xfrm>
          <a:prstGeom prst="cloudCallout">
            <a:avLst>
              <a:gd name="adj1" fmla="val 29626"/>
              <a:gd name="adj2" fmla="val 61732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da-DK" sz="2400" b="0" dirty="0"/>
              <a:t>no photon: </a:t>
            </a:r>
            <a:r>
              <a:rPr lang="en-US" sz="2400" b="0" dirty="0"/>
              <a:t>0</a:t>
            </a:r>
            <a:endParaRPr lang="en-US" sz="2400" b="0" dirty="0">
              <a:solidFill>
                <a:srgbClr val="FF0000"/>
              </a:solidFill>
            </a:endParaRPr>
          </a:p>
        </p:txBody>
      </p:sp>
      <p:grpSp>
        <p:nvGrpSpPr>
          <p:cNvPr id="9" name="Group 177"/>
          <p:cNvGrpSpPr>
            <a:grpSpLocks/>
          </p:cNvGrpSpPr>
          <p:nvPr/>
        </p:nvGrpSpPr>
        <p:grpSpPr bwMode="auto">
          <a:xfrm>
            <a:off x="4572000" y="2924175"/>
            <a:ext cx="2879725" cy="2879725"/>
            <a:chOff x="3833" y="1480"/>
            <a:chExt cx="1814" cy="1814"/>
          </a:xfrm>
        </p:grpSpPr>
        <p:sp>
          <p:nvSpPr>
            <p:cNvPr id="457906" name="Oval 178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000000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7907" name="Line 179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08" name="Line 180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09" name="Line 181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0" name="Line 182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1" name="Line 183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2" name="Line 184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3" name="Line 185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4" name="Line 186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5" name="Line 187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6" name="Line 188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56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745748" y="1287766"/>
            <a:ext cx="647700" cy="412750"/>
            <a:chOff x="2115" y="1623"/>
            <a:chExt cx="408" cy="260"/>
          </a:xfrm>
        </p:grpSpPr>
        <p:sp>
          <p:nvSpPr>
            <p:cNvPr id="103" name="Text Box 57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104" name="Text Box 58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105" name="Text Box 59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106" name="Text Box 60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107" name="Rectangle 61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108" name="Group 68"/>
          <p:cNvGrpSpPr>
            <a:grpSpLocks/>
          </p:cNvGrpSpPr>
          <p:nvPr/>
        </p:nvGrpSpPr>
        <p:grpSpPr bwMode="auto">
          <a:xfrm>
            <a:off x="5292725" y="1125538"/>
            <a:ext cx="431800" cy="431800"/>
            <a:chOff x="204" y="1344"/>
            <a:chExt cx="272" cy="272"/>
          </a:xfrm>
        </p:grpSpPr>
        <p:sp>
          <p:nvSpPr>
            <p:cNvPr id="109" name="Oval 69"/>
            <p:cNvSpPr>
              <a:spLocks noChangeArrowheads="1"/>
            </p:cNvSpPr>
            <p:nvPr/>
          </p:nvSpPr>
          <p:spPr bwMode="auto">
            <a:xfrm>
              <a:off x="204" y="1344"/>
              <a:ext cx="272" cy="27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10" name="Line 70"/>
            <p:cNvSpPr>
              <a:spLocks noChangeShapeType="1"/>
            </p:cNvSpPr>
            <p:nvPr/>
          </p:nvSpPr>
          <p:spPr bwMode="auto">
            <a:xfrm rot="10800000">
              <a:off x="340" y="1357"/>
              <a:ext cx="1" cy="22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11" name="Line 71"/>
            <p:cNvSpPr>
              <a:spLocks noChangeShapeType="1"/>
            </p:cNvSpPr>
            <p:nvPr/>
          </p:nvSpPr>
          <p:spPr bwMode="auto">
            <a:xfrm rot="-5400000">
              <a:off x="354" y="1380"/>
              <a:ext cx="1" cy="201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12" name="Group 80"/>
          <p:cNvGrpSpPr>
            <a:grpSpLocks/>
          </p:cNvGrpSpPr>
          <p:nvPr/>
        </p:nvGrpSpPr>
        <p:grpSpPr bwMode="auto">
          <a:xfrm>
            <a:off x="6227763" y="1125538"/>
            <a:ext cx="431800" cy="431800"/>
            <a:chOff x="2018" y="1060"/>
            <a:chExt cx="272" cy="272"/>
          </a:xfrm>
        </p:grpSpPr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2018" y="1060"/>
              <a:ext cx="272" cy="27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14" name="Line 82"/>
            <p:cNvSpPr>
              <a:spLocks noChangeShapeType="1"/>
            </p:cNvSpPr>
            <p:nvPr/>
          </p:nvSpPr>
          <p:spPr bwMode="auto">
            <a:xfrm rot="-5400000">
              <a:off x="2154" y="1096"/>
              <a:ext cx="1" cy="201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15" name="Group 83"/>
          <p:cNvGrpSpPr>
            <a:grpSpLocks/>
          </p:cNvGrpSpPr>
          <p:nvPr/>
        </p:nvGrpSpPr>
        <p:grpSpPr bwMode="auto">
          <a:xfrm>
            <a:off x="7740650" y="1125538"/>
            <a:ext cx="431800" cy="431800"/>
            <a:chOff x="2018" y="1632"/>
            <a:chExt cx="272" cy="272"/>
          </a:xfrm>
        </p:grpSpPr>
        <p:sp>
          <p:nvSpPr>
            <p:cNvPr id="116" name="Oval 84"/>
            <p:cNvSpPr>
              <a:spLocks noChangeArrowheads="1"/>
            </p:cNvSpPr>
            <p:nvPr/>
          </p:nvSpPr>
          <p:spPr bwMode="auto">
            <a:xfrm>
              <a:off x="2018" y="1632"/>
              <a:ext cx="272" cy="27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17" name="Line 85"/>
            <p:cNvSpPr>
              <a:spLocks noChangeShapeType="1"/>
            </p:cNvSpPr>
            <p:nvPr/>
          </p:nvSpPr>
          <p:spPr bwMode="auto">
            <a:xfrm rot="10800000">
              <a:off x="2154" y="1645"/>
              <a:ext cx="1" cy="22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18" name="Group 62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8235950" y="1306816"/>
            <a:ext cx="647700" cy="412750"/>
            <a:chOff x="2115" y="1623"/>
            <a:chExt cx="408" cy="260"/>
          </a:xfrm>
        </p:grpSpPr>
        <p:sp>
          <p:nvSpPr>
            <p:cNvPr id="119" name="Text Box 63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120" name="Text Box 64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121" name="Text Box 65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122" name="Text Box 66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123" name="Rectangle 67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8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0" name="Picture 2" descr="MCj0426072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88452" name="Oval 4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88453" name="Line 5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4" name="Line 6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5" name="Line 7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6" name="Line 8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7" name="Line 9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8" name="Line 10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9" name="Line 11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60" name="Line 12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61" name="Line 13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62" name="Line 14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8463" name="Oval 15"/>
          <p:cNvSpPr>
            <a:spLocks noChangeArrowheads="1"/>
          </p:cNvSpPr>
          <p:nvPr/>
        </p:nvSpPr>
        <p:spPr bwMode="auto">
          <a:xfrm>
            <a:off x="2903538" y="2266950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8464" name="AutoShape 16"/>
          <p:cNvSpPr>
            <a:spLocks noChangeArrowheads="1"/>
          </p:cNvSpPr>
          <p:nvPr/>
        </p:nvSpPr>
        <p:spPr bwMode="auto">
          <a:xfrm rot="16200000">
            <a:off x="2715419" y="3579019"/>
            <a:ext cx="3263900" cy="160338"/>
          </a:xfrm>
          <a:prstGeom prst="rightArrow">
            <a:avLst>
              <a:gd name="adj1" fmla="val 26741"/>
              <a:gd name="adj2" fmla="val 12977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88465" name="AutoShape 17"/>
          <p:cNvSpPr>
            <a:spLocks noChangeArrowheads="1"/>
          </p:cNvSpPr>
          <p:nvPr/>
        </p:nvSpPr>
        <p:spPr bwMode="auto">
          <a:xfrm>
            <a:off x="2700338" y="3632200"/>
            <a:ext cx="3311525" cy="146050"/>
          </a:xfrm>
          <a:prstGeom prst="rightArrow">
            <a:avLst>
              <a:gd name="adj1" fmla="val 30435"/>
              <a:gd name="adj2" fmla="val 13583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grpSp>
        <p:nvGrpSpPr>
          <p:cNvPr id="3" name="Group 1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083300" y="3502025"/>
            <a:ext cx="647700" cy="412750"/>
            <a:chOff x="2115" y="1623"/>
            <a:chExt cx="408" cy="260"/>
          </a:xfrm>
        </p:grpSpPr>
        <p:sp>
          <p:nvSpPr>
            <p:cNvPr id="488468" name="Text Box 20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488469" name="Text Box 21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488470" name="Text Box 22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488471" name="Text Box 23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488472" name="Rectangle 24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4" name="Group 25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138613" y="1557338"/>
            <a:ext cx="647700" cy="412750"/>
            <a:chOff x="2115" y="1623"/>
            <a:chExt cx="408" cy="260"/>
          </a:xfrm>
        </p:grpSpPr>
        <p:sp>
          <p:nvSpPr>
            <p:cNvPr id="488474" name="Text Box 26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488475" name="Text Box 27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488476" name="Text Box 28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488477" name="Text Box 29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488478" name="Rectangle 30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5" name="Group 3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083300" y="3502025"/>
            <a:ext cx="647700" cy="412750"/>
            <a:chOff x="2115" y="1623"/>
            <a:chExt cx="408" cy="260"/>
          </a:xfrm>
        </p:grpSpPr>
        <p:sp>
          <p:nvSpPr>
            <p:cNvPr id="488480" name="Text Box 32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488481" name="Text Box 33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488482" name="Text Box 34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488483" name="Text Box 35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488484" name="Rectangle 36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sp>
        <p:nvSpPr>
          <p:cNvPr id="488508" name="Rectangle 6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/>
              <a:t>Measuring a Qubit</a:t>
            </a:r>
            <a:endParaRPr lang="en-US" dirty="0"/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107950" y="2924175"/>
            <a:ext cx="1008063" cy="1522413"/>
            <a:chOff x="1306" y="1071"/>
            <a:chExt cx="738" cy="1105"/>
          </a:xfrm>
        </p:grpSpPr>
        <p:pic>
          <p:nvPicPr>
            <p:cNvPr id="488510" name="Picture 62" descr="j009160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06" y="1071"/>
              <a:ext cx="680" cy="771"/>
            </a:xfrm>
            <a:prstGeom prst="rect">
              <a:avLst/>
            </a:prstGeom>
            <a:noFill/>
          </p:spPr>
        </p:pic>
        <p:sp>
          <p:nvSpPr>
            <p:cNvPr id="488511" name="Text Box 63"/>
            <p:cNvSpPr txBox="1">
              <a:spLocks noChangeArrowheads="1"/>
            </p:cNvSpPr>
            <p:nvPr/>
          </p:nvSpPr>
          <p:spPr bwMode="auto">
            <a:xfrm>
              <a:off x="1395" y="1888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Alice</a:t>
              </a:r>
              <a:endParaRPr lang="de-CH" sz="2000"/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8027988" y="3068638"/>
            <a:ext cx="898525" cy="1498600"/>
            <a:chOff x="4241" y="1055"/>
            <a:chExt cx="706" cy="1195"/>
          </a:xfrm>
        </p:grpSpPr>
        <p:pic>
          <p:nvPicPr>
            <p:cNvPr id="488513" name="Picture 65" descr="j009157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41" y="1055"/>
              <a:ext cx="597" cy="907"/>
            </a:xfrm>
            <a:prstGeom prst="rect">
              <a:avLst/>
            </a:prstGeom>
            <a:noFill/>
          </p:spPr>
        </p:pic>
        <p:sp>
          <p:nvSpPr>
            <p:cNvPr id="488514" name="Text Box 66"/>
            <p:cNvSpPr txBox="1">
              <a:spLocks noChangeArrowheads="1"/>
            </p:cNvSpPr>
            <p:nvPr/>
          </p:nvSpPr>
          <p:spPr bwMode="auto">
            <a:xfrm>
              <a:off x="4298" y="1933"/>
              <a:ext cx="649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Bob</a:t>
              </a:r>
              <a:endParaRPr lang="de-CH" sz="2000"/>
            </a:p>
          </p:txBody>
        </p:sp>
      </p:grpSp>
      <p:sp>
        <p:nvSpPr>
          <p:cNvPr id="488515" name="AutoShape 67"/>
          <p:cNvSpPr>
            <a:spLocks noChangeArrowheads="1"/>
          </p:cNvSpPr>
          <p:nvPr/>
        </p:nvSpPr>
        <p:spPr bwMode="auto">
          <a:xfrm>
            <a:off x="5808766" y="1672559"/>
            <a:ext cx="2996021" cy="1527841"/>
          </a:xfrm>
          <a:prstGeom prst="cloudCallout">
            <a:avLst>
              <a:gd name="adj1" fmla="val 32778"/>
              <a:gd name="adj2" fmla="val 56343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da-DK" sz="2400" b="0" dirty="0"/>
              <a:t>no photon: </a:t>
            </a:r>
            <a:r>
              <a:rPr lang="en-US" sz="2400" b="0" dirty="0"/>
              <a:t>0</a:t>
            </a:r>
            <a:br>
              <a:rPr lang="en-US" sz="2400" b="0" dirty="0"/>
            </a:br>
            <a:r>
              <a:rPr lang="en-US" sz="2400" b="0" dirty="0"/>
              <a:t>photon: 1</a:t>
            </a:r>
            <a:endParaRPr lang="en-US" sz="2400" b="0" dirty="0">
              <a:solidFill>
                <a:srgbClr val="FF0000"/>
              </a:solidFill>
            </a:endParaRP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4572000" y="2924175"/>
            <a:ext cx="2879725" cy="2879725"/>
            <a:chOff x="3833" y="1480"/>
            <a:chExt cx="1814" cy="1814"/>
          </a:xfrm>
        </p:grpSpPr>
        <p:sp>
          <p:nvSpPr>
            <p:cNvPr id="488517" name="Oval 69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88518" name="Line 70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19" name="Line 71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0" name="Line 72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1" name="Line 73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2" name="Line 74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3" name="Line 75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4" name="Line 76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5" name="Line 77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6" name="Line 78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7" name="Line 79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8550" name="Line 102"/>
          <p:cNvSpPr>
            <a:spLocks noChangeShapeType="1"/>
          </p:cNvSpPr>
          <p:nvPr/>
        </p:nvSpPr>
        <p:spPr bwMode="auto">
          <a:xfrm rot="13500000">
            <a:off x="3824287" y="2463801"/>
            <a:ext cx="1046163" cy="10461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88551" name="Text Box 103"/>
          <p:cNvSpPr txBox="1">
            <a:spLocks noChangeArrowheads="1"/>
          </p:cNvSpPr>
          <p:nvPr/>
        </p:nvSpPr>
        <p:spPr bwMode="auto">
          <a:xfrm>
            <a:off x="5773347" y="5739458"/>
            <a:ext cx="312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1 yields 1</a:t>
            </a:r>
            <a:endParaRPr lang="de-CH" sz="2400" b="0" dirty="0">
              <a:cs typeface="Arial" charset="0"/>
            </a:endParaRPr>
          </a:p>
        </p:txBody>
      </p:sp>
      <p:sp>
        <p:nvSpPr>
          <p:cNvPr id="488552" name="Text Box 104"/>
          <p:cNvSpPr txBox="1">
            <a:spLocks noChangeArrowheads="1"/>
          </p:cNvSpPr>
          <p:nvPr/>
        </p:nvSpPr>
        <p:spPr bwMode="auto">
          <a:xfrm>
            <a:off x="2450148" y="5388928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cs typeface="Arial" charset="0"/>
              </a:rPr>
              <a:t>Measurement:</a:t>
            </a:r>
            <a:endParaRPr lang="de-CH" sz="2400">
              <a:cs typeface="Arial" charset="0"/>
            </a:endParaRPr>
          </a:p>
        </p:txBody>
      </p:sp>
      <p:sp>
        <p:nvSpPr>
          <p:cNvPr id="488553" name="Line 105"/>
          <p:cNvSpPr>
            <a:spLocks noChangeShapeType="1"/>
          </p:cNvSpPr>
          <p:nvPr/>
        </p:nvSpPr>
        <p:spPr bwMode="auto">
          <a:xfrm flipH="1" flipV="1">
            <a:off x="3602673" y="6325553"/>
            <a:ext cx="1223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88554" name="Line 106"/>
          <p:cNvSpPr>
            <a:spLocks noChangeShapeType="1"/>
          </p:cNvSpPr>
          <p:nvPr/>
        </p:nvSpPr>
        <p:spPr bwMode="auto">
          <a:xfrm flipH="1">
            <a:off x="5475923" y="6325553"/>
            <a:ext cx="12954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10" name="Group 107"/>
          <p:cNvGrpSpPr>
            <a:grpSpLocks/>
          </p:cNvGrpSpPr>
          <p:nvPr/>
        </p:nvGrpSpPr>
        <p:grpSpPr bwMode="auto">
          <a:xfrm>
            <a:off x="6915785" y="6109653"/>
            <a:ext cx="431800" cy="431800"/>
            <a:chOff x="2018" y="1632"/>
            <a:chExt cx="272" cy="272"/>
          </a:xfrm>
        </p:grpSpPr>
        <p:sp>
          <p:nvSpPr>
            <p:cNvPr id="488556" name="Oval 108"/>
            <p:cNvSpPr>
              <a:spLocks noChangeArrowheads="1"/>
            </p:cNvSpPr>
            <p:nvPr/>
          </p:nvSpPr>
          <p:spPr bwMode="auto">
            <a:xfrm>
              <a:off x="2018" y="1632"/>
              <a:ext cx="272" cy="27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88557" name="Line 109"/>
            <p:cNvSpPr>
              <a:spLocks noChangeShapeType="1"/>
            </p:cNvSpPr>
            <p:nvPr/>
          </p:nvSpPr>
          <p:spPr bwMode="auto">
            <a:xfrm rot="10800000">
              <a:off x="2154" y="1645"/>
              <a:ext cx="1" cy="22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1" name="Group 110"/>
          <p:cNvGrpSpPr>
            <a:grpSpLocks/>
          </p:cNvGrpSpPr>
          <p:nvPr/>
        </p:nvGrpSpPr>
        <p:grpSpPr bwMode="auto">
          <a:xfrm>
            <a:off x="3099435" y="6109653"/>
            <a:ext cx="431800" cy="431800"/>
            <a:chOff x="2018" y="1632"/>
            <a:chExt cx="272" cy="272"/>
          </a:xfrm>
        </p:grpSpPr>
        <p:sp>
          <p:nvSpPr>
            <p:cNvPr id="488559" name="Oval 111"/>
            <p:cNvSpPr>
              <a:spLocks noChangeArrowheads="1"/>
            </p:cNvSpPr>
            <p:nvPr/>
          </p:nvSpPr>
          <p:spPr bwMode="auto">
            <a:xfrm>
              <a:off x="2018" y="1632"/>
              <a:ext cx="272" cy="27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88560" name="Line 112"/>
            <p:cNvSpPr>
              <a:spLocks noChangeShapeType="1"/>
            </p:cNvSpPr>
            <p:nvPr/>
          </p:nvSpPr>
          <p:spPr bwMode="auto">
            <a:xfrm rot="10800000">
              <a:off x="2154" y="1645"/>
              <a:ext cx="1" cy="22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2" name="Group 113"/>
          <p:cNvGrpSpPr>
            <a:grpSpLocks/>
          </p:cNvGrpSpPr>
          <p:nvPr/>
        </p:nvGrpSpPr>
        <p:grpSpPr bwMode="auto">
          <a:xfrm>
            <a:off x="4826635" y="5912803"/>
            <a:ext cx="647700" cy="815975"/>
            <a:chOff x="91" y="1797"/>
            <a:chExt cx="408" cy="514"/>
          </a:xfrm>
        </p:grpSpPr>
        <p:sp>
          <p:nvSpPr>
            <p:cNvPr id="488562" name="Oval 114"/>
            <p:cNvSpPr>
              <a:spLocks noChangeArrowheads="1"/>
            </p:cNvSpPr>
            <p:nvPr/>
          </p:nvSpPr>
          <p:spPr bwMode="auto">
            <a:xfrm>
              <a:off x="157" y="1900"/>
              <a:ext cx="273" cy="279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488563" name="Rectangle 115"/>
            <p:cNvSpPr>
              <a:spLocks noChangeArrowheads="1"/>
            </p:cNvSpPr>
            <p:nvPr/>
          </p:nvSpPr>
          <p:spPr bwMode="auto">
            <a:xfrm>
              <a:off x="140" y="2011"/>
              <a:ext cx="308" cy="148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488564" name="Line 116"/>
            <p:cNvSpPr>
              <a:spLocks noChangeShapeType="1"/>
            </p:cNvSpPr>
            <p:nvPr/>
          </p:nvSpPr>
          <p:spPr bwMode="auto">
            <a:xfrm flipV="1">
              <a:off x="272" y="1810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488565" name="Rectangle 117"/>
            <p:cNvSpPr>
              <a:spLocks noChangeArrowheads="1"/>
            </p:cNvSpPr>
            <p:nvPr/>
          </p:nvSpPr>
          <p:spPr bwMode="auto">
            <a:xfrm>
              <a:off x="91" y="1797"/>
              <a:ext cx="408" cy="51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3" name="Group 118"/>
            <p:cNvGrpSpPr>
              <a:grpSpLocks/>
            </p:cNvGrpSpPr>
            <p:nvPr/>
          </p:nvGrpSpPr>
          <p:grpSpPr bwMode="auto">
            <a:xfrm>
              <a:off x="160" y="2018"/>
              <a:ext cx="272" cy="272"/>
              <a:chOff x="204" y="1344"/>
              <a:chExt cx="272" cy="272"/>
            </a:xfrm>
          </p:grpSpPr>
          <p:sp>
            <p:nvSpPr>
              <p:cNvPr id="488567" name="Oval 119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88568" name="Line 120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88569" name="Line 121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grpSp>
        <p:nvGrpSpPr>
          <p:cNvPr id="16" name="Group 134"/>
          <p:cNvGrpSpPr>
            <a:grpSpLocks/>
          </p:cNvGrpSpPr>
          <p:nvPr/>
        </p:nvGrpSpPr>
        <p:grpSpPr bwMode="auto">
          <a:xfrm>
            <a:off x="5292725" y="1125538"/>
            <a:ext cx="431800" cy="431800"/>
            <a:chOff x="204" y="1344"/>
            <a:chExt cx="272" cy="272"/>
          </a:xfrm>
        </p:grpSpPr>
        <p:sp>
          <p:nvSpPr>
            <p:cNvPr id="488583" name="Oval 135"/>
            <p:cNvSpPr>
              <a:spLocks noChangeArrowheads="1"/>
            </p:cNvSpPr>
            <p:nvPr/>
          </p:nvSpPr>
          <p:spPr bwMode="auto">
            <a:xfrm>
              <a:off x="204" y="1344"/>
              <a:ext cx="272" cy="27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88584" name="Line 136"/>
            <p:cNvSpPr>
              <a:spLocks noChangeShapeType="1"/>
            </p:cNvSpPr>
            <p:nvPr/>
          </p:nvSpPr>
          <p:spPr bwMode="auto">
            <a:xfrm rot="10800000">
              <a:off x="340" y="1357"/>
              <a:ext cx="1" cy="22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488585" name="Line 137"/>
            <p:cNvSpPr>
              <a:spLocks noChangeShapeType="1"/>
            </p:cNvSpPr>
            <p:nvPr/>
          </p:nvSpPr>
          <p:spPr bwMode="auto">
            <a:xfrm rot="-5400000">
              <a:off x="354" y="1380"/>
              <a:ext cx="1" cy="201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7" name="Group 138"/>
          <p:cNvGrpSpPr>
            <a:grpSpLocks/>
          </p:cNvGrpSpPr>
          <p:nvPr/>
        </p:nvGrpSpPr>
        <p:grpSpPr bwMode="auto">
          <a:xfrm>
            <a:off x="6227763" y="1125538"/>
            <a:ext cx="431800" cy="431800"/>
            <a:chOff x="2018" y="1060"/>
            <a:chExt cx="272" cy="272"/>
          </a:xfrm>
        </p:grpSpPr>
        <p:sp>
          <p:nvSpPr>
            <p:cNvPr id="488587" name="Oval 139"/>
            <p:cNvSpPr>
              <a:spLocks noChangeArrowheads="1"/>
            </p:cNvSpPr>
            <p:nvPr/>
          </p:nvSpPr>
          <p:spPr bwMode="auto">
            <a:xfrm>
              <a:off x="2018" y="1060"/>
              <a:ext cx="272" cy="27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88588" name="Line 140"/>
            <p:cNvSpPr>
              <a:spLocks noChangeShapeType="1"/>
            </p:cNvSpPr>
            <p:nvPr/>
          </p:nvSpPr>
          <p:spPr bwMode="auto">
            <a:xfrm rot="-5400000">
              <a:off x="2154" y="1096"/>
              <a:ext cx="1" cy="201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8" name="Group 141"/>
          <p:cNvGrpSpPr>
            <a:grpSpLocks/>
          </p:cNvGrpSpPr>
          <p:nvPr/>
        </p:nvGrpSpPr>
        <p:grpSpPr bwMode="auto">
          <a:xfrm>
            <a:off x="7740650" y="1125538"/>
            <a:ext cx="431800" cy="431800"/>
            <a:chOff x="2018" y="1632"/>
            <a:chExt cx="272" cy="272"/>
          </a:xfrm>
        </p:grpSpPr>
        <p:sp>
          <p:nvSpPr>
            <p:cNvPr id="488590" name="Oval 142"/>
            <p:cNvSpPr>
              <a:spLocks noChangeArrowheads="1"/>
            </p:cNvSpPr>
            <p:nvPr/>
          </p:nvSpPr>
          <p:spPr bwMode="auto">
            <a:xfrm>
              <a:off x="2018" y="1632"/>
              <a:ext cx="272" cy="27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88591" name="Line 143"/>
            <p:cNvSpPr>
              <a:spLocks noChangeShapeType="1"/>
            </p:cNvSpPr>
            <p:nvPr/>
          </p:nvSpPr>
          <p:spPr bwMode="auto">
            <a:xfrm rot="10800000">
              <a:off x="2154" y="1645"/>
              <a:ext cx="1" cy="22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21" name="Text Box 103"/>
          <p:cNvSpPr txBox="1">
            <a:spLocks noChangeArrowheads="1"/>
          </p:cNvSpPr>
          <p:nvPr/>
        </p:nvSpPr>
        <p:spPr bwMode="auto">
          <a:xfrm>
            <a:off x="5448878" y="6400800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99" name="Group 56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6745748" y="1287766"/>
            <a:ext cx="647700" cy="412750"/>
            <a:chOff x="2115" y="1623"/>
            <a:chExt cx="408" cy="260"/>
          </a:xfrm>
        </p:grpSpPr>
        <p:sp>
          <p:nvSpPr>
            <p:cNvPr id="100" name="Text Box 57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101" name="Text Box 58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102" name="Text Box 59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103" name="Text Box 60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104" name="Rectangle 61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105" name="Group 62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8235950" y="1306816"/>
            <a:ext cx="647700" cy="412750"/>
            <a:chOff x="2115" y="1623"/>
            <a:chExt cx="408" cy="260"/>
          </a:xfrm>
        </p:grpSpPr>
        <p:sp>
          <p:nvSpPr>
            <p:cNvPr id="106" name="Text Box 63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107" name="Text Box 64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108" name="Text Box 65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109" name="Text Box 66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110" name="Rectangle 67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515" grpId="0" animBg="1"/>
      <p:bldP spid="488551" grpId="0"/>
      <p:bldP spid="488552" grpId="0"/>
      <p:bldP spid="488553" grpId="0" animBg="1"/>
      <p:bldP spid="488554" grpId="0" animBg="1"/>
      <p:bldP spid="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023" name="Picture 199" descr="MCj0426072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200"/>
          <p:cNvGrpSpPr>
            <a:grpSpLocks/>
          </p:cNvGrpSpPr>
          <p:nvPr/>
        </p:nvGrpSpPr>
        <p:grpSpPr bwMode="auto">
          <a:xfrm rot="2148553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62025" name="Oval 201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62026" name="Line 202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7" name="Line 203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8" name="Line 204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9" name="Line 205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0" name="Line 206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1" name="Line 207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2" name="Line 208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3" name="Line 209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4" name="Line 210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5" name="Line 211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2071" name="Rectangle 247"/>
          <p:cNvSpPr>
            <a:spLocks noChangeArrowheads="1"/>
          </p:cNvSpPr>
          <p:nvPr/>
        </p:nvSpPr>
        <p:spPr bwMode="auto">
          <a:xfrm>
            <a:off x="2627313" y="1916113"/>
            <a:ext cx="720725" cy="576262"/>
          </a:xfrm>
          <a:prstGeom prst="rect">
            <a:avLst/>
          </a:prstGeom>
          <a:solidFill>
            <a:srgbClr val="FFFFFF">
              <a:alpha val="8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867" name="Rectangle 4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Diagonal Basis</a:t>
            </a:r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7740650" y="1700213"/>
            <a:ext cx="431800" cy="431800"/>
            <a:chOff x="2018" y="1342"/>
            <a:chExt cx="272" cy="272"/>
          </a:xfrm>
        </p:grpSpPr>
        <p:sp>
          <p:nvSpPr>
            <p:cNvPr id="461906" name="Oval 82"/>
            <p:cNvSpPr>
              <a:spLocks noChangeArrowheads="1"/>
            </p:cNvSpPr>
            <p:nvPr/>
          </p:nvSpPr>
          <p:spPr bwMode="auto">
            <a:xfrm rot="2700000">
              <a:off x="2018" y="1342"/>
              <a:ext cx="272" cy="27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61907" name="Line 83"/>
            <p:cNvSpPr>
              <a:spLocks noChangeShapeType="1"/>
            </p:cNvSpPr>
            <p:nvPr/>
          </p:nvSpPr>
          <p:spPr bwMode="auto">
            <a:xfrm rot="8100000">
              <a:off x="2152" y="1356"/>
              <a:ext cx="4" cy="22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5" name="Group 9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8242300" y="1905970"/>
            <a:ext cx="650875" cy="412750"/>
            <a:chOff x="2115" y="1623"/>
            <a:chExt cx="410" cy="260"/>
          </a:xfrm>
        </p:grpSpPr>
        <p:sp>
          <p:nvSpPr>
            <p:cNvPr id="461918" name="Text Box 94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461919" name="Text Box 95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461920" name="Text Box 96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461921" name="Text Box 97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sy7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461922" name="Rectangle 98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10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6" name="Group 9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729413" y="1905970"/>
            <a:ext cx="650875" cy="412750"/>
            <a:chOff x="2115" y="1623"/>
            <a:chExt cx="410" cy="260"/>
          </a:xfrm>
        </p:grpSpPr>
        <p:sp>
          <p:nvSpPr>
            <p:cNvPr id="461924" name="Text Box 100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461925" name="Text Box 101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461926" name="Text Box 102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461927" name="Text Box 103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sy7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461928" name="Rectangle 104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10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sp>
        <p:nvSpPr>
          <p:cNvPr id="461929" name="Oval 105"/>
          <p:cNvSpPr>
            <a:spLocks noChangeArrowheads="1"/>
          </p:cNvSpPr>
          <p:nvPr/>
        </p:nvSpPr>
        <p:spPr bwMode="auto">
          <a:xfrm>
            <a:off x="2905125" y="2265363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2701925" y="2025650"/>
            <a:ext cx="3311525" cy="3263900"/>
            <a:chOff x="2699" y="739"/>
            <a:chExt cx="2086" cy="2056"/>
          </a:xfrm>
        </p:grpSpPr>
        <p:sp>
          <p:nvSpPr>
            <p:cNvPr id="461931" name="AutoShape 107"/>
            <p:cNvSpPr>
              <a:spLocks noChangeArrowheads="1"/>
            </p:cNvSpPr>
            <p:nvPr/>
          </p:nvSpPr>
          <p:spPr bwMode="auto">
            <a:xfrm rot="16200000">
              <a:off x="2709" y="1716"/>
              <a:ext cx="2056" cy="101"/>
            </a:xfrm>
            <a:prstGeom prst="rightArrow">
              <a:avLst>
                <a:gd name="adj1" fmla="val 26741"/>
                <a:gd name="adj2" fmla="val 12977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61932" name="AutoShape 108"/>
            <p:cNvSpPr>
              <a:spLocks noChangeArrowheads="1"/>
            </p:cNvSpPr>
            <p:nvPr/>
          </p:nvSpPr>
          <p:spPr bwMode="auto">
            <a:xfrm>
              <a:off x="2699" y="1750"/>
              <a:ext cx="2086" cy="92"/>
            </a:xfrm>
            <a:prstGeom prst="rightArrow">
              <a:avLst>
                <a:gd name="adj1" fmla="val 30435"/>
                <a:gd name="adj2" fmla="val 135834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sp>
        <p:nvSpPr>
          <p:cNvPr id="461933" name="Line 109"/>
          <p:cNvSpPr>
            <a:spLocks noChangeShapeType="1"/>
          </p:cNvSpPr>
          <p:nvPr/>
        </p:nvSpPr>
        <p:spPr bwMode="auto">
          <a:xfrm flipH="1">
            <a:off x="5364163" y="2692400"/>
            <a:ext cx="1587" cy="10239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934" name="Line 110"/>
          <p:cNvSpPr>
            <a:spLocks noChangeShapeType="1"/>
          </p:cNvSpPr>
          <p:nvPr/>
        </p:nvSpPr>
        <p:spPr bwMode="auto">
          <a:xfrm flipH="1" flipV="1">
            <a:off x="4356100" y="2708275"/>
            <a:ext cx="974725" cy="31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11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084888" y="3500438"/>
            <a:ext cx="647700" cy="412750"/>
            <a:chOff x="2115" y="1623"/>
            <a:chExt cx="408" cy="260"/>
          </a:xfrm>
        </p:grpSpPr>
        <p:sp>
          <p:nvSpPr>
            <p:cNvPr id="461936" name="Text Box 112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461937" name="Text Box 113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461938" name="Text Box 114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461939" name="Text Box 115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461940" name="Rectangle 116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9" name="Group 117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140200" y="1555750"/>
            <a:ext cx="647700" cy="412750"/>
            <a:chOff x="2115" y="1623"/>
            <a:chExt cx="408" cy="260"/>
          </a:xfrm>
        </p:grpSpPr>
        <p:sp>
          <p:nvSpPr>
            <p:cNvPr id="461942" name="Text Box 118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461943" name="Text Box 119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461944" name="Text Box 120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461945" name="Text Box 121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461946" name="Rectangle 122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10" name="Group 12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5581650" y="2193925"/>
            <a:ext cx="650875" cy="412750"/>
            <a:chOff x="2115" y="1623"/>
            <a:chExt cx="410" cy="260"/>
          </a:xfrm>
        </p:grpSpPr>
        <p:sp>
          <p:nvSpPr>
            <p:cNvPr id="461954" name="Text Box 130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461955" name="Text Box 131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461956" name="Text Box 132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461957" name="Text Box 133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sy7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461958" name="Rectangle 134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10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sp>
        <p:nvSpPr>
          <p:cNvPr id="461960" name="AutoShape 136"/>
          <p:cNvSpPr>
            <a:spLocks noChangeArrowheads="1"/>
          </p:cNvSpPr>
          <p:nvPr/>
        </p:nvSpPr>
        <p:spPr bwMode="auto">
          <a:xfrm rot="35100000">
            <a:off x="2683669" y="3593306"/>
            <a:ext cx="3263900" cy="160338"/>
          </a:xfrm>
          <a:prstGeom prst="rightArrow">
            <a:avLst>
              <a:gd name="adj1" fmla="val 26741"/>
              <a:gd name="adj2" fmla="val 12977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61961" name="AutoShape 137"/>
          <p:cNvSpPr>
            <a:spLocks noChangeArrowheads="1"/>
          </p:cNvSpPr>
          <p:nvPr/>
        </p:nvSpPr>
        <p:spPr bwMode="auto">
          <a:xfrm rot="18900000">
            <a:off x="2698750" y="3627438"/>
            <a:ext cx="3311525" cy="146050"/>
          </a:xfrm>
          <a:prstGeom prst="rightArrow">
            <a:avLst>
              <a:gd name="adj1" fmla="val 30435"/>
              <a:gd name="adj2" fmla="val 13583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61962" name="Line 138"/>
          <p:cNvSpPr>
            <a:spLocks noChangeShapeType="1"/>
          </p:cNvSpPr>
          <p:nvPr/>
        </p:nvSpPr>
        <p:spPr bwMode="auto">
          <a:xfrm rot="13500000">
            <a:off x="4853782" y="2464594"/>
            <a:ext cx="4762" cy="14605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3" name="Text Box 149"/>
          <p:cNvSpPr txBox="1">
            <a:spLocks noChangeArrowheads="1"/>
          </p:cNvSpPr>
          <p:nvPr/>
        </p:nvSpPr>
        <p:spPr bwMode="auto">
          <a:xfrm>
            <a:off x="5406455" y="5745163"/>
            <a:ext cx="3073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/>
              <a:t>with prob. ½ yields 0</a:t>
            </a:r>
            <a:endParaRPr lang="en-US" b="0" dirty="0"/>
          </a:p>
        </p:txBody>
      </p:sp>
      <p:sp>
        <p:nvSpPr>
          <p:cNvPr id="461975" name="Line 151"/>
          <p:cNvSpPr>
            <a:spLocks noChangeShapeType="1"/>
          </p:cNvSpPr>
          <p:nvPr/>
        </p:nvSpPr>
        <p:spPr bwMode="auto">
          <a:xfrm flipH="1">
            <a:off x="3283969" y="6238875"/>
            <a:ext cx="792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6" name="Line 152"/>
          <p:cNvSpPr>
            <a:spLocks noChangeShapeType="1"/>
          </p:cNvSpPr>
          <p:nvPr/>
        </p:nvSpPr>
        <p:spPr bwMode="auto">
          <a:xfrm flipH="1">
            <a:off x="4723831" y="6237288"/>
            <a:ext cx="574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7" name="Text Box 153"/>
          <p:cNvSpPr txBox="1">
            <a:spLocks noChangeArrowheads="1"/>
          </p:cNvSpPr>
          <p:nvPr/>
        </p:nvSpPr>
        <p:spPr bwMode="auto">
          <a:xfrm>
            <a:off x="5406456" y="6246813"/>
            <a:ext cx="30738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/>
              <a:t>with prob. ½ yields 1</a:t>
            </a:r>
            <a:endParaRPr lang="en-US" b="0" dirty="0"/>
          </a:p>
        </p:txBody>
      </p:sp>
      <p:grpSp>
        <p:nvGrpSpPr>
          <p:cNvPr id="11" name="Group 170"/>
          <p:cNvGrpSpPr>
            <a:grpSpLocks/>
          </p:cNvGrpSpPr>
          <p:nvPr/>
        </p:nvGrpSpPr>
        <p:grpSpPr bwMode="auto">
          <a:xfrm>
            <a:off x="6227763" y="1700213"/>
            <a:ext cx="431800" cy="431800"/>
            <a:chOff x="2018" y="2206"/>
            <a:chExt cx="272" cy="272"/>
          </a:xfrm>
        </p:grpSpPr>
        <p:sp>
          <p:nvSpPr>
            <p:cNvPr id="461995" name="Oval 171"/>
            <p:cNvSpPr>
              <a:spLocks noChangeArrowheads="1"/>
            </p:cNvSpPr>
            <p:nvPr/>
          </p:nvSpPr>
          <p:spPr bwMode="auto">
            <a:xfrm rot="2700000">
              <a:off x="2018" y="2206"/>
              <a:ext cx="272" cy="27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61996" name="Line 172"/>
            <p:cNvSpPr>
              <a:spLocks noChangeShapeType="1"/>
            </p:cNvSpPr>
            <p:nvPr/>
          </p:nvSpPr>
          <p:spPr bwMode="auto">
            <a:xfrm rot="13500000">
              <a:off x="2154" y="2221"/>
              <a:ext cx="0" cy="22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2" name="Group 173"/>
          <p:cNvGrpSpPr>
            <a:grpSpLocks/>
          </p:cNvGrpSpPr>
          <p:nvPr/>
        </p:nvGrpSpPr>
        <p:grpSpPr bwMode="auto">
          <a:xfrm>
            <a:off x="2707706" y="6051550"/>
            <a:ext cx="431800" cy="431800"/>
            <a:chOff x="2018" y="2206"/>
            <a:chExt cx="272" cy="272"/>
          </a:xfrm>
        </p:grpSpPr>
        <p:sp>
          <p:nvSpPr>
            <p:cNvPr id="461998" name="Oval 174"/>
            <p:cNvSpPr>
              <a:spLocks noChangeArrowheads="1"/>
            </p:cNvSpPr>
            <p:nvPr/>
          </p:nvSpPr>
          <p:spPr bwMode="auto">
            <a:xfrm rot="2700000">
              <a:off x="2018" y="2206"/>
              <a:ext cx="272" cy="27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61999" name="Line 175"/>
            <p:cNvSpPr>
              <a:spLocks noChangeShapeType="1"/>
            </p:cNvSpPr>
            <p:nvPr/>
          </p:nvSpPr>
          <p:spPr bwMode="auto">
            <a:xfrm rot="13500000">
              <a:off x="2154" y="2221"/>
              <a:ext cx="0" cy="22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3" name="Group 176"/>
          <p:cNvGrpSpPr>
            <a:grpSpLocks/>
          </p:cNvGrpSpPr>
          <p:nvPr/>
        </p:nvGrpSpPr>
        <p:grpSpPr bwMode="auto">
          <a:xfrm>
            <a:off x="8430644" y="5772150"/>
            <a:ext cx="431800" cy="431800"/>
            <a:chOff x="2018" y="1060"/>
            <a:chExt cx="272" cy="272"/>
          </a:xfrm>
        </p:grpSpPr>
        <p:sp>
          <p:nvSpPr>
            <p:cNvPr id="462001" name="Oval 177"/>
            <p:cNvSpPr>
              <a:spLocks noChangeArrowheads="1"/>
            </p:cNvSpPr>
            <p:nvPr/>
          </p:nvSpPr>
          <p:spPr bwMode="auto">
            <a:xfrm>
              <a:off x="2018" y="1060"/>
              <a:ext cx="272" cy="27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62002" name="Line 178"/>
            <p:cNvSpPr>
              <a:spLocks noChangeShapeType="1"/>
            </p:cNvSpPr>
            <p:nvPr/>
          </p:nvSpPr>
          <p:spPr bwMode="auto">
            <a:xfrm rot="-5400000">
              <a:off x="2154" y="1096"/>
              <a:ext cx="1" cy="201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4" name="Group 179"/>
          <p:cNvGrpSpPr>
            <a:grpSpLocks/>
          </p:cNvGrpSpPr>
          <p:nvPr/>
        </p:nvGrpSpPr>
        <p:grpSpPr bwMode="auto">
          <a:xfrm>
            <a:off x="8430644" y="6275388"/>
            <a:ext cx="431800" cy="431800"/>
            <a:chOff x="2018" y="1632"/>
            <a:chExt cx="272" cy="272"/>
          </a:xfrm>
        </p:grpSpPr>
        <p:sp>
          <p:nvSpPr>
            <p:cNvPr id="462004" name="Oval 180"/>
            <p:cNvSpPr>
              <a:spLocks noChangeArrowheads="1"/>
            </p:cNvSpPr>
            <p:nvPr/>
          </p:nvSpPr>
          <p:spPr bwMode="auto">
            <a:xfrm>
              <a:off x="2018" y="1632"/>
              <a:ext cx="272" cy="27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62005" name="Line 181"/>
            <p:cNvSpPr>
              <a:spLocks noChangeShapeType="1"/>
            </p:cNvSpPr>
            <p:nvPr/>
          </p:nvSpPr>
          <p:spPr bwMode="auto">
            <a:xfrm rot="10800000">
              <a:off x="2154" y="1645"/>
              <a:ext cx="1" cy="22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5" name="Group 212"/>
          <p:cNvGrpSpPr>
            <a:grpSpLocks/>
          </p:cNvGrpSpPr>
          <p:nvPr/>
        </p:nvGrpSpPr>
        <p:grpSpPr bwMode="auto">
          <a:xfrm>
            <a:off x="5292725" y="1700213"/>
            <a:ext cx="431800" cy="431800"/>
            <a:chOff x="1381" y="2477"/>
            <a:chExt cx="318" cy="318"/>
          </a:xfrm>
        </p:grpSpPr>
        <p:sp>
          <p:nvSpPr>
            <p:cNvPr id="462037" name="Oval 213"/>
            <p:cNvSpPr>
              <a:spLocks noChangeArrowheads="1"/>
            </p:cNvSpPr>
            <p:nvPr/>
          </p:nvSpPr>
          <p:spPr bwMode="auto">
            <a:xfrm rot="2700000">
              <a:off x="1381" y="2477"/>
              <a:ext cx="318" cy="31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62038" name="Line 214"/>
            <p:cNvSpPr>
              <a:spLocks noChangeShapeType="1"/>
            </p:cNvSpPr>
            <p:nvPr/>
          </p:nvSpPr>
          <p:spPr bwMode="auto">
            <a:xfrm rot="13500000">
              <a:off x="1548" y="2495"/>
              <a:ext cx="0" cy="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462039" name="Line 215"/>
            <p:cNvSpPr>
              <a:spLocks noChangeShapeType="1"/>
            </p:cNvSpPr>
            <p:nvPr/>
          </p:nvSpPr>
          <p:spPr bwMode="auto">
            <a:xfrm rot="8100000">
              <a:off x="1531" y="2493"/>
              <a:ext cx="4" cy="26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6" name="Group 216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6731000" y="1258270"/>
            <a:ext cx="647700" cy="412750"/>
            <a:chOff x="2115" y="1623"/>
            <a:chExt cx="408" cy="260"/>
          </a:xfrm>
        </p:grpSpPr>
        <p:sp>
          <p:nvSpPr>
            <p:cNvPr id="462041" name="Text Box 217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462042" name="Text Box 218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462043" name="Text Box 219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462044" name="Text Box 220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462045" name="Rectangle 221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17" name="Group 222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8235950" y="1277320"/>
            <a:ext cx="647700" cy="412750"/>
            <a:chOff x="2115" y="1623"/>
            <a:chExt cx="408" cy="260"/>
          </a:xfrm>
        </p:grpSpPr>
        <p:sp>
          <p:nvSpPr>
            <p:cNvPr id="462047" name="Text Box 223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462048" name="Text Box 224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462049" name="Text Box 225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462050" name="Text Box 226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462051" name="Rectangle 227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18" name="Group 228"/>
          <p:cNvGrpSpPr>
            <a:grpSpLocks/>
          </p:cNvGrpSpPr>
          <p:nvPr/>
        </p:nvGrpSpPr>
        <p:grpSpPr bwMode="auto">
          <a:xfrm>
            <a:off x="5292725" y="1125538"/>
            <a:ext cx="431800" cy="431800"/>
            <a:chOff x="204" y="1344"/>
            <a:chExt cx="272" cy="272"/>
          </a:xfrm>
        </p:grpSpPr>
        <p:sp>
          <p:nvSpPr>
            <p:cNvPr id="462053" name="Oval 229"/>
            <p:cNvSpPr>
              <a:spLocks noChangeArrowheads="1"/>
            </p:cNvSpPr>
            <p:nvPr/>
          </p:nvSpPr>
          <p:spPr bwMode="auto">
            <a:xfrm>
              <a:off x="204" y="1344"/>
              <a:ext cx="272" cy="27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62054" name="Line 230"/>
            <p:cNvSpPr>
              <a:spLocks noChangeShapeType="1"/>
            </p:cNvSpPr>
            <p:nvPr/>
          </p:nvSpPr>
          <p:spPr bwMode="auto">
            <a:xfrm rot="10800000">
              <a:off x="340" y="1357"/>
              <a:ext cx="1" cy="22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462055" name="Line 231"/>
            <p:cNvSpPr>
              <a:spLocks noChangeShapeType="1"/>
            </p:cNvSpPr>
            <p:nvPr/>
          </p:nvSpPr>
          <p:spPr bwMode="auto">
            <a:xfrm rot="-5400000">
              <a:off x="354" y="1380"/>
              <a:ext cx="1" cy="201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9" name="Group 232"/>
          <p:cNvGrpSpPr>
            <a:grpSpLocks/>
          </p:cNvGrpSpPr>
          <p:nvPr/>
        </p:nvGrpSpPr>
        <p:grpSpPr bwMode="auto">
          <a:xfrm>
            <a:off x="6227763" y="1125538"/>
            <a:ext cx="431800" cy="431800"/>
            <a:chOff x="2018" y="1060"/>
            <a:chExt cx="272" cy="272"/>
          </a:xfrm>
        </p:grpSpPr>
        <p:sp>
          <p:nvSpPr>
            <p:cNvPr id="462057" name="Oval 233"/>
            <p:cNvSpPr>
              <a:spLocks noChangeArrowheads="1"/>
            </p:cNvSpPr>
            <p:nvPr/>
          </p:nvSpPr>
          <p:spPr bwMode="auto">
            <a:xfrm>
              <a:off x="2018" y="1060"/>
              <a:ext cx="272" cy="27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62058" name="Line 234"/>
            <p:cNvSpPr>
              <a:spLocks noChangeShapeType="1"/>
            </p:cNvSpPr>
            <p:nvPr/>
          </p:nvSpPr>
          <p:spPr bwMode="auto">
            <a:xfrm rot="-5400000">
              <a:off x="2154" y="1096"/>
              <a:ext cx="1" cy="201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20" name="Group 235"/>
          <p:cNvGrpSpPr>
            <a:grpSpLocks/>
          </p:cNvGrpSpPr>
          <p:nvPr/>
        </p:nvGrpSpPr>
        <p:grpSpPr bwMode="auto">
          <a:xfrm>
            <a:off x="7740650" y="1125538"/>
            <a:ext cx="431800" cy="431800"/>
            <a:chOff x="2018" y="1632"/>
            <a:chExt cx="272" cy="272"/>
          </a:xfrm>
        </p:grpSpPr>
        <p:sp>
          <p:nvSpPr>
            <p:cNvPr id="462060" name="Oval 236"/>
            <p:cNvSpPr>
              <a:spLocks noChangeArrowheads="1"/>
            </p:cNvSpPr>
            <p:nvPr/>
          </p:nvSpPr>
          <p:spPr bwMode="auto">
            <a:xfrm>
              <a:off x="2018" y="1632"/>
              <a:ext cx="272" cy="27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62061" name="Line 237"/>
            <p:cNvSpPr>
              <a:spLocks noChangeShapeType="1"/>
            </p:cNvSpPr>
            <p:nvPr/>
          </p:nvSpPr>
          <p:spPr bwMode="auto">
            <a:xfrm rot="10800000">
              <a:off x="2154" y="1645"/>
              <a:ext cx="1" cy="22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21" name="Group 238"/>
          <p:cNvGrpSpPr>
            <a:grpSpLocks/>
          </p:cNvGrpSpPr>
          <p:nvPr/>
        </p:nvGrpSpPr>
        <p:grpSpPr bwMode="auto">
          <a:xfrm>
            <a:off x="4076131" y="5824538"/>
            <a:ext cx="647700" cy="815975"/>
            <a:chOff x="91" y="1797"/>
            <a:chExt cx="408" cy="514"/>
          </a:xfrm>
        </p:grpSpPr>
        <p:sp>
          <p:nvSpPr>
            <p:cNvPr id="462063" name="Oval 239"/>
            <p:cNvSpPr>
              <a:spLocks noChangeArrowheads="1"/>
            </p:cNvSpPr>
            <p:nvPr/>
          </p:nvSpPr>
          <p:spPr bwMode="auto">
            <a:xfrm>
              <a:off x="157" y="1900"/>
              <a:ext cx="273" cy="279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462064" name="Rectangle 240"/>
            <p:cNvSpPr>
              <a:spLocks noChangeArrowheads="1"/>
            </p:cNvSpPr>
            <p:nvPr/>
          </p:nvSpPr>
          <p:spPr bwMode="auto">
            <a:xfrm>
              <a:off x="140" y="2011"/>
              <a:ext cx="308" cy="148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462065" name="Line 241"/>
            <p:cNvSpPr>
              <a:spLocks noChangeShapeType="1"/>
            </p:cNvSpPr>
            <p:nvPr/>
          </p:nvSpPr>
          <p:spPr bwMode="auto">
            <a:xfrm flipV="1">
              <a:off x="272" y="1810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462066" name="Rectangle 242"/>
            <p:cNvSpPr>
              <a:spLocks noChangeArrowheads="1"/>
            </p:cNvSpPr>
            <p:nvPr/>
          </p:nvSpPr>
          <p:spPr bwMode="auto">
            <a:xfrm>
              <a:off x="91" y="1797"/>
              <a:ext cx="408" cy="51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22" name="Group 243"/>
            <p:cNvGrpSpPr>
              <a:grpSpLocks/>
            </p:cNvGrpSpPr>
            <p:nvPr/>
          </p:nvGrpSpPr>
          <p:grpSpPr bwMode="auto">
            <a:xfrm>
              <a:off x="160" y="2018"/>
              <a:ext cx="272" cy="272"/>
              <a:chOff x="204" y="1344"/>
              <a:chExt cx="272" cy="272"/>
            </a:xfrm>
          </p:grpSpPr>
          <p:sp>
            <p:nvSpPr>
              <p:cNvPr id="462068" name="Oval 244"/>
              <p:cNvSpPr>
                <a:spLocks noChangeArrowheads="1"/>
              </p:cNvSpPr>
              <p:nvPr/>
            </p:nvSpPr>
            <p:spPr bwMode="auto">
              <a:xfrm>
                <a:off x="204" y="1344"/>
                <a:ext cx="272" cy="272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62069" name="Line 245"/>
              <p:cNvSpPr>
                <a:spLocks noChangeShapeType="1"/>
              </p:cNvSpPr>
              <p:nvPr/>
            </p:nvSpPr>
            <p:spPr bwMode="auto">
              <a:xfrm rot="10800000">
                <a:off x="340" y="1357"/>
                <a:ext cx="1" cy="226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62070" name="Line 246"/>
              <p:cNvSpPr>
                <a:spLocks noChangeShapeType="1"/>
              </p:cNvSpPr>
              <p:nvPr/>
            </p:nvSpPr>
            <p:spPr bwMode="auto">
              <a:xfrm rot="-5400000">
                <a:off x="354" y="1380"/>
                <a:ext cx="1" cy="20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grpSp>
        <p:nvGrpSpPr>
          <p:cNvPr id="23" name="Group 123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2663825" y="2049463"/>
            <a:ext cx="650875" cy="412750"/>
            <a:chOff x="2115" y="1623"/>
            <a:chExt cx="410" cy="260"/>
          </a:xfrm>
        </p:grpSpPr>
        <p:sp>
          <p:nvSpPr>
            <p:cNvPr id="461948" name="Text Box 124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461949" name="Text Box 125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461950" name="Text Box 126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461951" name="Text Box 127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sy7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461952" name="Rectangle 128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10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24" name="Group 248"/>
          <p:cNvGrpSpPr>
            <a:grpSpLocks/>
          </p:cNvGrpSpPr>
          <p:nvPr/>
        </p:nvGrpSpPr>
        <p:grpSpPr bwMode="auto">
          <a:xfrm>
            <a:off x="4787900" y="2997200"/>
            <a:ext cx="2592388" cy="2592388"/>
            <a:chOff x="3833" y="1480"/>
            <a:chExt cx="1814" cy="1814"/>
          </a:xfrm>
        </p:grpSpPr>
        <p:sp>
          <p:nvSpPr>
            <p:cNvPr id="462073" name="Oval 249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B2B2B2">
                <a:alpha val="7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62074" name="Line 250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5" name="Line 251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6" name="Line 252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7" name="Line 253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8" name="Line 254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9" name="Line 255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0" name="Line 256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1" name="Line 257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2" name="Line 258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3" name="Line 259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2084" name="Text Box 260"/>
          <p:cNvSpPr txBox="1">
            <a:spLocks noChangeArrowheads="1"/>
          </p:cNvSpPr>
          <p:nvPr/>
        </p:nvSpPr>
        <p:spPr bwMode="auto">
          <a:xfrm>
            <a:off x="2347344" y="5300663"/>
            <a:ext cx="24606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Measurement:</a:t>
            </a:r>
            <a:endParaRPr lang="de-CH" sz="2400" dirty="0">
              <a:cs typeface="Arial" charset="0"/>
            </a:endParaRPr>
          </a:p>
        </p:txBody>
      </p:sp>
      <p:sp>
        <p:nvSpPr>
          <p:cNvPr id="129" name="Text Box 103"/>
          <p:cNvSpPr txBox="1">
            <a:spLocks noChangeArrowheads="1"/>
          </p:cNvSpPr>
          <p:nvPr/>
        </p:nvSpPr>
        <p:spPr bwMode="auto">
          <a:xfrm>
            <a:off x="4652486" y="6400800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071" grpId="0" animBg="1"/>
      <p:bldP spid="461933" grpId="0" animBg="1"/>
      <p:bldP spid="461934" grpId="0" animBg="1"/>
      <p:bldP spid="461960" grpId="0" animBg="1"/>
      <p:bldP spid="461961" grpId="0" animBg="1"/>
      <p:bldP spid="461973" grpId="0"/>
      <p:bldP spid="461975" grpId="0" animBg="1"/>
      <p:bldP spid="461976" grpId="0" animBg="1"/>
      <p:bldP spid="461977" grpId="0"/>
      <p:bldP spid="462084" grpId="0"/>
      <p:bldP spid="1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54413" y="3595688"/>
            <a:ext cx="865187" cy="865187"/>
            <a:chOff x="2148" y="2341"/>
            <a:chExt cx="545" cy="545"/>
          </a:xfrm>
        </p:grpSpPr>
        <p:sp>
          <p:nvSpPr>
            <p:cNvPr id="34100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00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34100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1006" name="Oval 14"/>
            <p:cNvSpPr>
              <a:spLocks noChangeArrowheads="1"/>
            </p:cNvSpPr>
            <p:nvPr/>
          </p:nvSpPr>
          <p:spPr bwMode="auto">
            <a:xfrm>
              <a:off x="2266" y="2568"/>
              <a:ext cx="318" cy="31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41007" name="Line 15"/>
            <p:cNvSpPr>
              <a:spLocks noChangeShapeType="1"/>
            </p:cNvSpPr>
            <p:nvPr/>
          </p:nvSpPr>
          <p:spPr bwMode="auto">
            <a:xfrm rot="10800000">
              <a:off x="2425" y="2583"/>
              <a:ext cx="1" cy="289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1008" name="Line 16"/>
            <p:cNvSpPr>
              <a:spLocks noChangeShapeType="1"/>
            </p:cNvSpPr>
            <p:nvPr/>
          </p:nvSpPr>
          <p:spPr bwMode="auto">
            <a:xfrm rot="-5400000">
              <a:off x="2424" y="2601"/>
              <a:ext cx="1" cy="25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rmAutofit fontScale="90000"/>
          </a:bodyPr>
          <a:lstStyle/>
          <a:p>
            <a:r>
              <a:rPr lang="en-US"/>
              <a:t>Quantum Mechanics</a:t>
            </a:r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3636963" y="30210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1 yields 1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539750" y="29241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cs typeface="Arial" charset="0"/>
              </a:rPr>
              <a:t>Measurements:</a:t>
            </a:r>
            <a:endParaRPr lang="de-CH" sz="2400">
              <a:cs typeface="Arial" charset="0"/>
            </a:endParaRPr>
          </a:p>
        </p:txBody>
      </p:sp>
      <p:sp>
        <p:nvSpPr>
          <p:cNvPr id="341014" name="Rectangle 22"/>
          <p:cNvSpPr>
            <a:spLocks noChangeArrowheads="1"/>
          </p:cNvSpPr>
          <p:nvPr/>
        </p:nvSpPr>
        <p:spPr bwMode="auto">
          <a:xfrm>
            <a:off x="3563938" y="3524250"/>
            <a:ext cx="865187" cy="1008063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15" name="Line 23"/>
          <p:cNvSpPr>
            <a:spLocks noChangeShapeType="1"/>
          </p:cNvSpPr>
          <p:nvPr/>
        </p:nvSpPr>
        <p:spPr bwMode="auto">
          <a:xfrm flipH="1">
            <a:off x="1763713" y="4029075"/>
            <a:ext cx="1800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16" name="Line 24"/>
          <p:cNvSpPr>
            <a:spLocks noChangeShapeType="1"/>
          </p:cNvSpPr>
          <p:nvPr/>
        </p:nvSpPr>
        <p:spPr bwMode="auto">
          <a:xfrm flipH="1">
            <a:off x="4429125" y="4029075"/>
            <a:ext cx="2232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1905000" y="11398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r10" pitchFamily="34" charset="0"/>
                <a:cs typeface="Arial" charset="0"/>
              </a:rPr>
              <a:t>+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b="0" dirty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3" name="Group 138"/>
          <p:cNvGrpSpPr>
            <a:grpSpLocks/>
          </p:cNvGrpSpPr>
          <p:nvPr/>
        </p:nvGrpSpPr>
        <p:grpSpPr bwMode="auto">
          <a:xfrm>
            <a:off x="969963" y="995363"/>
            <a:ext cx="719137" cy="720725"/>
            <a:chOff x="567" y="527"/>
            <a:chExt cx="453" cy="454"/>
          </a:xfrm>
        </p:grpSpPr>
        <p:sp>
          <p:nvSpPr>
            <p:cNvPr id="341021" name="Oval 29"/>
            <p:cNvSpPr>
              <a:spLocks noChangeArrowheads="1"/>
            </p:cNvSpPr>
            <p:nvPr/>
          </p:nvSpPr>
          <p:spPr bwMode="auto">
            <a:xfrm>
              <a:off x="567" y="527"/>
              <a:ext cx="453" cy="45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3" name="Line 31"/>
            <p:cNvSpPr>
              <a:spLocks noChangeShapeType="1"/>
            </p:cNvSpPr>
            <p:nvPr/>
          </p:nvSpPr>
          <p:spPr bwMode="auto">
            <a:xfrm rot="10800000">
              <a:off x="794" y="573"/>
              <a:ext cx="0" cy="3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1024" name="Line 32"/>
            <p:cNvSpPr>
              <a:spLocks noChangeShapeType="1"/>
            </p:cNvSpPr>
            <p:nvPr/>
          </p:nvSpPr>
          <p:spPr bwMode="auto">
            <a:xfrm rot="-5400000">
              <a:off x="794" y="572"/>
              <a:ext cx="0" cy="3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4" name="Group 137"/>
          <p:cNvGrpSpPr>
            <a:grpSpLocks/>
          </p:cNvGrpSpPr>
          <p:nvPr/>
        </p:nvGrpSpPr>
        <p:grpSpPr bwMode="auto">
          <a:xfrm>
            <a:off x="969963" y="1916113"/>
            <a:ext cx="719137" cy="720725"/>
            <a:chOff x="567" y="1042"/>
            <a:chExt cx="453" cy="454"/>
          </a:xfrm>
        </p:grpSpPr>
        <p:sp>
          <p:nvSpPr>
            <p:cNvPr id="341025" name="Oval 33"/>
            <p:cNvSpPr>
              <a:spLocks noChangeArrowheads="1"/>
            </p:cNvSpPr>
            <p:nvPr/>
          </p:nvSpPr>
          <p:spPr bwMode="auto">
            <a:xfrm>
              <a:off x="567" y="1042"/>
              <a:ext cx="453" cy="45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6" name="Line 34"/>
            <p:cNvSpPr>
              <a:spLocks noChangeShapeType="1"/>
            </p:cNvSpPr>
            <p:nvPr/>
          </p:nvSpPr>
          <p:spPr bwMode="auto">
            <a:xfrm rot="13500000">
              <a:off x="794" y="1088"/>
              <a:ext cx="1" cy="3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1027" name="Line 35"/>
            <p:cNvSpPr>
              <a:spLocks noChangeShapeType="1"/>
            </p:cNvSpPr>
            <p:nvPr/>
          </p:nvSpPr>
          <p:spPr bwMode="auto">
            <a:xfrm rot="-2700000">
              <a:off x="793" y="1088"/>
              <a:ext cx="1" cy="3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1905000" y="2060575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sy10" pitchFamily="34" charset="0"/>
                <a:cs typeface="Arial" charset="0"/>
              </a:rPr>
              <a:t>£ </a:t>
            </a:r>
            <a:r>
              <a:rPr lang="en-US" sz="2400" b="0" dirty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4067175" y="1020763"/>
            <a:ext cx="719138" cy="720725"/>
            <a:chOff x="2155" y="663"/>
            <a:chExt cx="453" cy="454"/>
          </a:xfrm>
        </p:grpSpPr>
        <p:sp>
          <p:nvSpPr>
            <p:cNvPr id="341030" name="Oval 38"/>
            <p:cNvSpPr>
              <a:spLocks noChangeArrowheads="1"/>
            </p:cNvSpPr>
            <p:nvPr/>
          </p:nvSpPr>
          <p:spPr bwMode="auto">
            <a:xfrm>
              <a:off x="2155" y="663"/>
              <a:ext cx="453" cy="45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41031" name="Line 39"/>
            <p:cNvSpPr>
              <a:spLocks noChangeShapeType="1"/>
            </p:cNvSpPr>
            <p:nvPr/>
          </p:nvSpPr>
          <p:spPr bwMode="auto">
            <a:xfrm rot="-5400000">
              <a:off x="2382" y="708"/>
              <a:ext cx="0" cy="3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224588" y="1022350"/>
            <a:ext cx="719137" cy="720725"/>
            <a:chOff x="3514" y="664"/>
            <a:chExt cx="453" cy="454"/>
          </a:xfrm>
        </p:grpSpPr>
        <p:sp>
          <p:nvSpPr>
            <p:cNvPr id="341033" name="Oval 41"/>
            <p:cNvSpPr>
              <a:spLocks noChangeArrowheads="1"/>
            </p:cNvSpPr>
            <p:nvPr/>
          </p:nvSpPr>
          <p:spPr bwMode="auto">
            <a:xfrm>
              <a:off x="3514" y="664"/>
              <a:ext cx="453" cy="45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0800000">
              <a:off x="3742" y="709"/>
              <a:ext cx="0" cy="3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4065588" y="1916113"/>
            <a:ext cx="719137" cy="720725"/>
            <a:chOff x="2154" y="1162"/>
            <a:chExt cx="453" cy="454"/>
          </a:xfrm>
        </p:grpSpPr>
        <p:sp>
          <p:nvSpPr>
            <p:cNvPr id="341036" name="Oval 44"/>
            <p:cNvSpPr>
              <a:spLocks noChangeArrowheads="1"/>
            </p:cNvSpPr>
            <p:nvPr/>
          </p:nvSpPr>
          <p:spPr bwMode="auto">
            <a:xfrm>
              <a:off x="2154" y="1162"/>
              <a:ext cx="453" cy="45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41037" name="Line 45"/>
            <p:cNvSpPr>
              <a:spLocks noChangeShapeType="1"/>
            </p:cNvSpPr>
            <p:nvPr/>
          </p:nvSpPr>
          <p:spPr bwMode="auto">
            <a:xfrm rot="13500000">
              <a:off x="2381" y="1208"/>
              <a:ext cx="1" cy="3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6226175" y="1916113"/>
            <a:ext cx="719138" cy="720725"/>
            <a:chOff x="3515" y="1162"/>
            <a:chExt cx="453" cy="454"/>
          </a:xfrm>
        </p:grpSpPr>
        <p:sp>
          <p:nvSpPr>
            <p:cNvPr id="341039" name="Oval 47"/>
            <p:cNvSpPr>
              <a:spLocks noChangeArrowheads="1"/>
            </p:cNvSpPr>
            <p:nvPr/>
          </p:nvSpPr>
          <p:spPr bwMode="auto">
            <a:xfrm>
              <a:off x="3515" y="1162"/>
              <a:ext cx="453" cy="45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41040" name="Line 48"/>
            <p:cNvSpPr>
              <a:spLocks noChangeShapeType="1"/>
            </p:cNvSpPr>
            <p:nvPr/>
          </p:nvSpPr>
          <p:spPr bwMode="auto">
            <a:xfrm rot="-2700000">
              <a:off x="3741" y="1208"/>
              <a:ext cx="1" cy="3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9" name="Group 4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073650" y="1166813"/>
            <a:ext cx="647700" cy="412750"/>
            <a:chOff x="2115" y="1623"/>
            <a:chExt cx="408" cy="260"/>
          </a:xfrm>
        </p:grpSpPr>
        <p:sp>
          <p:nvSpPr>
            <p:cNvPr id="341042" name="Text Box 50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341043" name="Text Box 51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341044" name="Text Box 52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341045" name="Text Box 53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341046" name="Rectangle 54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10" name="Group 55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305675" y="1238250"/>
            <a:ext cx="647700" cy="412750"/>
            <a:chOff x="2115" y="1623"/>
            <a:chExt cx="408" cy="260"/>
          </a:xfrm>
        </p:grpSpPr>
        <p:sp>
          <p:nvSpPr>
            <p:cNvPr id="341048" name="Text Box 56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341049" name="Text Box 57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341050" name="Text Box 58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341051" name="Text Box 59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341052" name="Rectangle 60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11" name="Group 6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7305675" y="2133600"/>
            <a:ext cx="650875" cy="412750"/>
            <a:chOff x="2115" y="1623"/>
            <a:chExt cx="410" cy="260"/>
          </a:xfrm>
        </p:grpSpPr>
        <p:sp>
          <p:nvSpPr>
            <p:cNvPr id="341054" name="Text Box 62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341055" name="Text Box 63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341056" name="Text Box 64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341057" name="Text Box 65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sy7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341058" name="Rectangle 66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10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12" name="Group 67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5073650" y="2060575"/>
            <a:ext cx="650875" cy="412750"/>
            <a:chOff x="2115" y="1623"/>
            <a:chExt cx="410" cy="260"/>
          </a:xfrm>
        </p:grpSpPr>
        <p:sp>
          <p:nvSpPr>
            <p:cNvPr id="341060" name="Text Box 68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341061" name="Text Box 69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341062" name="Text Box 70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341063" name="Text Box 71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sy7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341064" name="Rectangle 72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10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13" name="Group 73"/>
          <p:cNvGrpSpPr>
            <a:grpSpLocks/>
          </p:cNvGrpSpPr>
          <p:nvPr/>
        </p:nvGrpSpPr>
        <p:grpSpPr bwMode="auto">
          <a:xfrm>
            <a:off x="828675" y="3595688"/>
            <a:ext cx="719138" cy="720725"/>
            <a:chOff x="3514" y="664"/>
            <a:chExt cx="453" cy="454"/>
          </a:xfrm>
        </p:grpSpPr>
        <p:sp>
          <p:nvSpPr>
            <p:cNvPr id="341066" name="Oval 74"/>
            <p:cNvSpPr>
              <a:spLocks noChangeArrowheads="1"/>
            </p:cNvSpPr>
            <p:nvPr/>
          </p:nvSpPr>
          <p:spPr bwMode="auto">
            <a:xfrm>
              <a:off x="3514" y="664"/>
              <a:ext cx="453" cy="45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41067" name="Line 75"/>
            <p:cNvSpPr>
              <a:spLocks noChangeShapeType="1"/>
            </p:cNvSpPr>
            <p:nvPr/>
          </p:nvSpPr>
          <p:spPr bwMode="auto">
            <a:xfrm rot="10800000">
              <a:off x="3742" y="709"/>
              <a:ext cx="0" cy="3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4" name="Group 76"/>
          <p:cNvGrpSpPr>
            <a:grpSpLocks/>
          </p:cNvGrpSpPr>
          <p:nvPr/>
        </p:nvGrpSpPr>
        <p:grpSpPr bwMode="auto">
          <a:xfrm>
            <a:off x="6804025" y="3668713"/>
            <a:ext cx="719138" cy="720725"/>
            <a:chOff x="3514" y="664"/>
            <a:chExt cx="453" cy="454"/>
          </a:xfrm>
        </p:grpSpPr>
        <p:sp>
          <p:nvSpPr>
            <p:cNvPr id="341069" name="Oval 77"/>
            <p:cNvSpPr>
              <a:spLocks noChangeArrowheads="1"/>
            </p:cNvSpPr>
            <p:nvPr/>
          </p:nvSpPr>
          <p:spPr bwMode="auto">
            <a:xfrm>
              <a:off x="3514" y="664"/>
              <a:ext cx="453" cy="45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41070" name="Line 78"/>
            <p:cNvSpPr>
              <a:spLocks noChangeShapeType="1"/>
            </p:cNvSpPr>
            <p:nvPr/>
          </p:nvSpPr>
          <p:spPr bwMode="auto">
            <a:xfrm rot="10800000">
              <a:off x="3742" y="709"/>
              <a:ext cx="0" cy="3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5" name="Group 139"/>
          <p:cNvGrpSpPr>
            <a:grpSpLocks/>
          </p:cNvGrpSpPr>
          <p:nvPr/>
        </p:nvGrpSpPr>
        <p:grpSpPr bwMode="auto">
          <a:xfrm>
            <a:off x="3562350" y="5099050"/>
            <a:ext cx="865188" cy="850900"/>
            <a:chOff x="2154" y="1933"/>
            <a:chExt cx="545" cy="536"/>
          </a:xfrm>
        </p:grpSpPr>
        <p:sp>
          <p:nvSpPr>
            <p:cNvPr id="341132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133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341134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grpSp>
          <p:nvGrpSpPr>
            <p:cNvPr id="16" name="Group 143"/>
            <p:cNvGrpSpPr>
              <a:grpSpLocks/>
            </p:cNvGrpSpPr>
            <p:nvPr/>
          </p:nvGrpSpPr>
          <p:grpSpPr bwMode="auto">
            <a:xfrm>
              <a:off x="2261" y="2151"/>
              <a:ext cx="318" cy="318"/>
              <a:chOff x="1381" y="2477"/>
              <a:chExt cx="318" cy="318"/>
            </a:xfrm>
          </p:grpSpPr>
          <p:sp>
            <p:nvSpPr>
              <p:cNvPr id="341136" name="Oval 144"/>
              <p:cNvSpPr>
                <a:spLocks noChangeArrowheads="1"/>
              </p:cNvSpPr>
              <p:nvPr/>
            </p:nvSpPr>
            <p:spPr bwMode="auto">
              <a:xfrm rot="2700000">
                <a:off x="1381" y="2477"/>
                <a:ext cx="318" cy="31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341137" name="Line 145"/>
              <p:cNvSpPr>
                <a:spLocks noChangeShapeType="1"/>
              </p:cNvSpPr>
              <p:nvPr/>
            </p:nvSpPr>
            <p:spPr bwMode="auto">
              <a:xfrm rot="13500000">
                <a:off x="1548" y="2495"/>
                <a:ext cx="0" cy="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41138" name="Line 146"/>
              <p:cNvSpPr>
                <a:spLocks noChangeShapeType="1"/>
              </p:cNvSpPr>
              <p:nvPr/>
            </p:nvSpPr>
            <p:spPr bwMode="auto">
              <a:xfrm rot="8100000">
                <a:off x="1531" y="2493"/>
                <a:ext cx="4" cy="26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0" name="Text Box 148"/>
          <p:cNvSpPr txBox="1">
            <a:spLocks noChangeArrowheads="1"/>
          </p:cNvSpPr>
          <p:nvPr/>
        </p:nvSpPr>
        <p:spPr bwMode="auto">
          <a:xfrm>
            <a:off x="5075238" y="4941888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0</a:t>
            </a:r>
          </a:p>
        </p:txBody>
      </p:sp>
      <p:sp>
        <p:nvSpPr>
          <p:cNvPr id="341141" name="Rectangle 149"/>
          <p:cNvSpPr>
            <a:spLocks noChangeArrowheads="1"/>
          </p:cNvSpPr>
          <p:nvPr/>
        </p:nvSpPr>
        <p:spPr bwMode="auto">
          <a:xfrm>
            <a:off x="3562350" y="5011738"/>
            <a:ext cx="865188" cy="100806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142" name="Line 150"/>
          <p:cNvSpPr>
            <a:spLocks noChangeShapeType="1"/>
          </p:cNvSpPr>
          <p:nvPr/>
        </p:nvSpPr>
        <p:spPr bwMode="auto">
          <a:xfrm flipH="1">
            <a:off x="1762125" y="5516563"/>
            <a:ext cx="1800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3" name="Line 151"/>
          <p:cNvSpPr>
            <a:spLocks noChangeShapeType="1"/>
          </p:cNvSpPr>
          <p:nvPr/>
        </p:nvSpPr>
        <p:spPr bwMode="auto">
          <a:xfrm flipH="1">
            <a:off x="4427538" y="5516563"/>
            <a:ext cx="574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4" name="Text Box 152"/>
          <p:cNvSpPr txBox="1">
            <a:spLocks noChangeArrowheads="1"/>
          </p:cNvSpPr>
          <p:nvPr/>
        </p:nvSpPr>
        <p:spPr bwMode="auto">
          <a:xfrm>
            <a:off x="5075238" y="566102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1</a:t>
            </a:r>
          </a:p>
        </p:txBody>
      </p:sp>
      <p:grpSp>
        <p:nvGrpSpPr>
          <p:cNvPr id="17" name="Group 153"/>
          <p:cNvGrpSpPr>
            <a:grpSpLocks/>
          </p:cNvGrpSpPr>
          <p:nvPr/>
        </p:nvGrpSpPr>
        <p:grpSpPr bwMode="auto">
          <a:xfrm>
            <a:off x="827088" y="5157788"/>
            <a:ext cx="719137" cy="720725"/>
            <a:chOff x="3514" y="664"/>
            <a:chExt cx="453" cy="454"/>
          </a:xfrm>
        </p:grpSpPr>
        <p:sp>
          <p:nvSpPr>
            <p:cNvPr id="341146" name="Oval 154"/>
            <p:cNvSpPr>
              <a:spLocks noChangeArrowheads="1"/>
            </p:cNvSpPr>
            <p:nvPr/>
          </p:nvSpPr>
          <p:spPr bwMode="auto">
            <a:xfrm>
              <a:off x="3514" y="664"/>
              <a:ext cx="453" cy="45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41147" name="Line 155"/>
            <p:cNvSpPr>
              <a:spLocks noChangeShapeType="1"/>
            </p:cNvSpPr>
            <p:nvPr/>
          </p:nvSpPr>
          <p:spPr bwMode="auto">
            <a:xfrm rot="10800000">
              <a:off x="3742" y="709"/>
              <a:ext cx="0" cy="3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8" name="Group 156"/>
          <p:cNvGrpSpPr>
            <a:grpSpLocks/>
          </p:cNvGrpSpPr>
          <p:nvPr/>
        </p:nvGrpSpPr>
        <p:grpSpPr bwMode="auto">
          <a:xfrm>
            <a:off x="8099425" y="4724400"/>
            <a:ext cx="719138" cy="720725"/>
            <a:chOff x="2154" y="1162"/>
            <a:chExt cx="453" cy="454"/>
          </a:xfrm>
        </p:grpSpPr>
        <p:sp>
          <p:nvSpPr>
            <p:cNvPr id="341149" name="Oval 157"/>
            <p:cNvSpPr>
              <a:spLocks noChangeArrowheads="1"/>
            </p:cNvSpPr>
            <p:nvPr/>
          </p:nvSpPr>
          <p:spPr bwMode="auto">
            <a:xfrm>
              <a:off x="2154" y="1162"/>
              <a:ext cx="453" cy="45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41150" name="Line 158"/>
            <p:cNvSpPr>
              <a:spLocks noChangeShapeType="1"/>
            </p:cNvSpPr>
            <p:nvPr/>
          </p:nvSpPr>
          <p:spPr bwMode="auto">
            <a:xfrm rot="13500000">
              <a:off x="2381" y="1208"/>
              <a:ext cx="1" cy="3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9" name="Group 159"/>
          <p:cNvGrpSpPr>
            <a:grpSpLocks/>
          </p:cNvGrpSpPr>
          <p:nvPr/>
        </p:nvGrpSpPr>
        <p:grpSpPr bwMode="auto">
          <a:xfrm>
            <a:off x="8099425" y="5589588"/>
            <a:ext cx="719138" cy="720725"/>
            <a:chOff x="3515" y="1162"/>
            <a:chExt cx="453" cy="454"/>
          </a:xfrm>
        </p:grpSpPr>
        <p:sp>
          <p:nvSpPr>
            <p:cNvPr id="341152" name="Oval 160"/>
            <p:cNvSpPr>
              <a:spLocks noChangeArrowheads="1"/>
            </p:cNvSpPr>
            <p:nvPr/>
          </p:nvSpPr>
          <p:spPr bwMode="auto">
            <a:xfrm>
              <a:off x="3515" y="1162"/>
              <a:ext cx="453" cy="45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41153" name="Line 161"/>
            <p:cNvSpPr>
              <a:spLocks noChangeShapeType="1"/>
            </p:cNvSpPr>
            <p:nvPr/>
          </p:nvSpPr>
          <p:spPr bwMode="auto">
            <a:xfrm rot="-2700000">
              <a:off x="3741" y="1208"/>
              <a:ext cx="1" cy="3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90" name="Text Box 103"/>
          <p:cNvSpPr txBox="1">
            <a:spLocks noChangeArrowheads="1"/>
          </p:cNvSpPr>
          <p:nvPr/>
        </p:nvSpPr>
        <p:spPr bwMode="auto">
          <a:xfrm>
            <a:off x="4401765" y="4129548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sp>
        <p:nvSpPr>
          <p:cNvPr id="91" name="Text Box 103"/>
          <p:cNvSpPr txBox="1">
            <a:spLocks noChangeArrowheads="1"/>
          </p:cNvSpPr>
          <p:nvPr/>
        </p:nvSpPr>
        <p:spPr bwMode="auto">
          <a:xfrm>
            <a:off x="4416513" y="5678133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10" grpId="0"/>
      <p:bldP spid="341013" grpId="0"/>
      <p:bldP spid="341014" grpId="0" animBg="1"/>
      <p:bldP spid="341015" grpId="0" animBg="1"/>
      <p:bldP spid="341016" grpId="0" animBg="1"/>
      <p:bldP spid="341140" grpId="0"/>
      <p:bldP spid="341141" grpId="0" animBg="1"/>
      <p:bldP spid="341142" grpId="0" animBg="1"/>
      <p:bldP spid="341143" grpId="0" animBg="1"/>
      <p:bldP spid="341144" grpId="0"/>
      <p:bldP spid="90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206232" y="1383428"/>
            <a:ext cx="865187" cy="865187"/>
            <a:chOff x="2148" y="2341"/>
            <a:chExt cx="545" cy="545"/>
          </a:xfrm>
        </p:grpSpPr>
        <p:sp>
          <p:nvSpPr>
            <p:cNvPr id="34100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00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34100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1006" name="Oval 14"/>
            <p:cNvSpPr>
              <a:spLocks noChangeArrowheads="1"/>
            </p:cNvSpPr>
            <p:nvPr/>
          </p:nvSpPr>
          <p:spPr bwMode="auto">
            <a:xfrm>
              <a:off x="2266" y="2568"/>
              <a:ext cx="318" cy="31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41007" name="Line 15"/>
            <p:cNvSpPr>
              <a:spLocks noChangeShapeType="1"/>
            </p:cNvSpPr>
            <p:nvPr/>
          </p:nvSpPr>
          <p:spPr bwMode="auto">
            <a:xfrm rot="10800000">
              <a:off x="2425" y="2583"/>
              <a:ext cx="1" cy="289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1008" name="Line 16"/>
            <p:cNvSpPr>
              <a:spLocks noChangeShapeType="1"/>
            </p:cNvSpPr>
            <p:nvPr/>
          </p:nvSpPr>
          <p:spPr bwMode="auto">
            <a:xfrm rot="-5400000">
              <a:off x="2424" y="2601"/>
              <a:ext cx="1" cy="25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Non-Classical Properties</a:t>
            </a:r>
            <a:endParaRPr lang="en-US" dirty="0"/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554498" y="3056909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No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Cloning</a:t>
            </a:r>
            <a:r>
              <a:rPr lang="en-US" sz="2400" dirty="0" smtClean="0">
                <a:cs typeface="Arial" charset="0"/>
              </a:rPr>
              <a:t> Theorem:</a:t>
            </a:r>
            <a:endParaRPr lang="de-CH" sz="2400" dirty="0">
              <a:cs typeface="Arial" charset="0"/>
            </a:endParaRPr>
          </a:p>
        </p:txBody>
      </p:sp>
      <p:sp>
        <p:nvSpPr>
          <p:cNvPr id="341014" name="Rectangle 22"/>
          <p:cNvSpPr>
            <a:spLocks noChangeArrowheads="1"/>
          </p:cNvSpPr>
          <p:nvPr/>
        </p:nvSpPr>
        <p:spPr bwMode="auto">
          <a:xfrm>
            <a:off x="5201009" y="1370984"/>
            <a:ext cx="865187" cy="1008063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542322" y="1020763"/>
            <a:ext cx="719138" cy="720725"/>
            <a:chOff x="2155" y="663"/>
            <a:chExt cx="453" cy="454"/>
          </a:xfrm>
        </p:grpSpPr>
        <p:sp>
          <p:nvSpPr>
            <p:cNvPr id="341030" name="Oval 38"/>
            <p:cNvSpPr>
              <a:spLocks noChangeArrowheads="1"/>
            </p:cNvSpPr>
            <p:nvPr/>
          </p:nvSpPr>
          <p:spPr bwMode="auto">
            <a:xfrm>
              <a:off x="2155" y="663"/>
              <a:ext cx="453" cy="45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41031" name="Line 39"/>
            <p:cNvSpPr>
              <a:spLocks noChangeShapeType="1"/>
            </p:cNvSpPr>
            <p:nvPr/>
          </p:nvSpPr>
          <p:spPr bwMode="auto">
            <a:xfrm rot="-5400000">
              <a:off x="2382" y="708"/>
              <a:ext cx="0" cy="3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699735" y="1022350"/>
            <a:ext cx="719137" cy="720725"/>
            <a:chOff x="3514" y="664"/>
            <a:chExt cx="453" cy="454"/>
          </a:xfrm>
        </p:grpSpPr>
        <p:sp>
          <p:nvSpPr>
            <p:cNvPr id="341033" name="Oval 41"/>
            <p:cNvSpPr>
              <a:spLocks noChangeArrowheads="1"/>
            </p:cNvSpPr>
            <p:nvPr/>
          </p:nvSpPr>
          <p:spPr bwMode="auto">
            <a:xfrm>
              <a:off x="3514" y="664"/>
              <a:ext cx="453" cy="45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0800000">
              <a:off x="3742" y="709"/>
              <a:ext cx="0" cy="3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40735" y="1916113"/>
            <a:ext cx="719137" cy="720725"/>
            <a:chOff x="2154" y="1162"/>
            <a:chExt cx="453" cy="454"/>
          </a:xfrm>
        </p:grpSpPr>
        <p:sp>
          <p:nvSpPr>
            <p:cNvPr id="341036" name="Oval 44"/>
            <p:cNvSpPr>
              <a:spLocks noChangeArrowheads="1"/>
            </p:cNvSpPr>
            <p:nvPr/>
          </p:nvSpPr>
          <p:spPr bwMode="auto">
            <a:xfrm>
              <a:off x="2154" y="1162"/>
              <a:ext cx="453" cy="45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41037" name="Line 45"/>
            <p:cNvSpPr>
              <a:spLocks noChangeShapeType="1"/>
            </p:cNvSpPr>
            <p:nvPr/>
          </p:nvSpPr>
          <p:spPr bwMode="auto">
            <a:xfrm rot="13500000">
              <a:off x="2381" y="1208"/>
              <a:ext cx="1" cy="3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2701322" y="1916113"/>
            <a:ext cx="719138" cy="720725"/>
            <a:chOff x="3515" y="1162"/>
            <a:chExt cx="453" cy="454"/>
          </a:xfrm>
        </p:grpSpPr>
        <p:sp>
          <p:nvSpPr>
            <p:cNvPr id="341039" name="Oval 47"/>
            <p:cNvSpPr>
              <a:spLocks noChangeArrowheads="1"/>
            </p:cNvSpPr>
            <p:nvPr/>
          </p:nvSpPr>
          <p:spPr bwMode="auto">
            <a:xfrm>
              <a:off x="3515" y="1162"/>
              <a:ext cx="453" cy="45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341040" name="Line 48"/>
            <p:cNvSpPr>
              <a:spLocks noChangeShapeType="1"/>
            </p:cNvSpPr>
            <p:nvPr/>
          </p:nvSpPr>
          <p:spPr bwMode="auto">
            <a:xfrm rot="-2700000">
              <a:off x="3741" y="1208"/>
              <a:ext cx="1" cy="3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9" name="Group 4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548797" y="1329041"/>
            <a:ext cx="647700" cy="412750"/>
            <a:chOff x="2115" y="1623"/>
            <a:chExt cx="408" cy="260"/>
          </a:xfrm>
        </p:grpSpPr>
        <p:sp>
          <p:nvSpPr>
            <p:cNvPr id="341042" name="Text Box 50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341043" name="Text Box 51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341044" name="Text Box 52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341045" name="Text Box 53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341046" name="Rectangle 54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10" name="Group 55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780822" y="1311990"/>
            <a:ext cx="647700" cy="412750"/>
            <a:chOff x="2115" y="1623"/>
            <a:chExt cx="408" cy="260"/>
          </a:xfrm>
        </p:grpSpPr>
        <p:sp>
          <p:nvSpPr>
            <p:cNvPr id="341048" name="Text Box 56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341049" name="Text Box 57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341050" name="Text Box 58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341051" name="Text Box 59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r7" pitchFamily="34" charset="0"/>
                  <a:cs typeface="Arial" charset="0"/>
                </a:rPr>
                <a:t>+</a:t>
              </a:r>
            </a:p>
          </p:txBody>
        </p:sp>
        <p:sp>
          <p:nvSpPr>
            <p:cNvPr id="341052" name="Rectangle 60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08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11" name="Group 6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780822" y="2295828"/>
            <a:ext cx="650875" cy="412750"/>
            <a:chOff x="2115" y="1623"/>
            <a:chExt cx="410" cy="260"/>
          </a:xfrm>
        </p:grpSpPr>
        <p:sp>
          <p:nvSpPr>
            <p:cNvPr id="341054" name="Text Box 62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341055" name="Text Box 63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341056" name="Text Box 64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341057" name="Text Box 65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sy7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341058" name="Rectangle 66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10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12" name="Group 67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548797" y="2222803"/>
            <a:ext cx="650875" cy="412750"/>
            <a:chOff x="2115" y="1623"/>
            <a:chExt cx="410" cy="260"/>
          </a:xfrm>
        </p:grpSpPr>
        <p:sp>
          <p:nvSpPr>
            <p:cNvPr id="341060" name="Text Box 68"/>
            <p:cNvSpPr txBox="1">
              <a:spLocks noChangeAspect="1" noChangeArrowheads="1"/>
            </p:cNvSpPr>
            <p:nvPr/>
          </p:nvSpPr>
          <p:spPr bwMode="auto">
            <a:xfrm>
              <a:off x="2115" y="1624"/>
              <a:ext cx="64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j</a:t>
              </a:r>
            </a:p>
          </p:txBody>
        </p:sp>
        <p:sp>
          <p:nvSpPr>
            <p:cNvPr id="341061" name="Text Box 69"/>
            <p:cNvSpPr txBox="1">
              <a:spLocks noChangeAspect="1" noChangeArrowheads="1"/>
            </p:cNvSpPr>
            <p:nvPr/>
          </p:nvSpPr>
          <p:spPr bwMode="auto">
            <a:xfrm>
              <a:off x="2179" y="1648"/>
              <a:ext cx="11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33362" rIns="0" bIns="0" anchor="b"/>
            <a:lstStyle/>
            <a:p>
              <a:pPr eaLnBrk="0" hangingPunct="0"/>
              <a:r>
                <a:rPr lang="en-US" sz="2900">
                  <a:latin typeface="cmr10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341062" name="Text Box 70"/>
            <p:cNvSpPr txBox="1">
              <a:spLocks noChangeAspect="1" noChangeArrowheads="1"/>
            </p:cNvSpPr>
            <p:nvPr/>
          </p:nvSpPr>
          <p:spPr bwMode="auto">
            <a:xfrm>
              <a:off x="2293" y="1624"/>
              <a:ext cx="8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271462" rIns="0" bIns="90488" anchor="b"/>
            <a:lstStyle/>
            <a:p>
              <a:pPr eaLnBrk="0" hangingPunct="0"/>
              <a:r>
                <a:rPr lang="en-US" sz="2900">
                  <a:latin typeface="cmsy10" pitchFamily="34" charset="0"/>
                  <a:cs typeface="Arial" charset="0"/>
                </a:rPr>
                <a:t>i</a:t>
              </a:r>
            </a:p>
          </p:txBody>
        </p:sp>
        <p:sp>
          <p:nvSpPr>
            <p:cNvPr id="341063" name="Text Box 71"/>
            <p:cNvSpPr txBox="1">
              <a:spLocks noChangeAspect="1" noChangeArrowheads="1"/>
            </p:cNvSpPr>
            <p:nvPr/>
          </p:nvSpPr>
          <p:spPr bwMode="auto">
            <a:xfrm>
              <a:off x="2382" y="1764"/>
              <a:ext cx="14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157162" rIns="0" bIns="30162" anchor="b"/>
            <a:lstStyle/>
            <a:p>
              <a:pPr eaLnBrk="0" hangingPunct="0"/>
              <a:r>
                <a:rPr lang="en-US" sz="2000">
                  <a:latin typeface="cmsy7" pitchFamily="34" charset="0"/>
                  <a:cs typeface="Arial" charset="0"/>
                </a:rPr>
                <a:t>£</a:t>
              </a:r>
            </a:p>
          </p:txBody>
        </p:sp>
        <p:sp>
          <p:nvSpPr>
            <p:cNvPr id="341064" name="Rectangle 72"/>
            <p:cNvSpPr>
              <a:spLocks noChangeAspect="1" noChangeArrowheads="1"/>
            </p:cNvSpPr>
            <p:nvPr/>
          </p:nvSpPr>
          <p:spPr bwMode="auto">
            <a:xfrm>
              <a:off x="2115" y="1623"/>
              <a:ext cx="410" cy="2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15" name="Group 139"/>
          <p:cNvGrpSpPr>
            <a:grpSpLocks/>
          </p:cNvGrpSpPr>
          <p:nvPr/>
        </p:nvGrpSpPr>
        <p:grpSpPr bwMode="auto">
          <a:xfrm>
            <a:off x="6453033" y="1456197"/>
            <a:ext cx="865188" cy="850900"/>
            <a:chOff x="2154" y="1933"/>
            <a:chExt cx="545" cy="536"/>
          </a:xfrm>
        </p:grpSpPr>
        <p:sp>
          <p:nvSpPr>
            <p:cNvPr id="341132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133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341134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grpSp>
          <p:nvGrpSpPr>
            <p:cNvPr id="16" name="Group 143"/>
            <p:cNvGrpSpPr>
              <a:grpSpLocks/>
            </p:cNvGrpSpPr>
            <p:nvPr/>
          </p:nvGrpSpPr>
          <p:grpSpPr bwMode="auto">
            <a:xfrm>
              <a:off x="2261" y="2151"/>
              <a:ext cx="318" cy="318"/>
              <a:chOff x="1381" y="2477"/>
              <a:chExt cx="318" cy="318"/>
            </a:xfrm>
          </p:grpSpPr>
          <p:sp>
            <p:nvSpPr>
              <p:cNvPr id="341136" name="Oval 144"/>
              <p:cNvSpPr>
                <a:spLocks noChangeArrowheads="1"/>
              </p:cNvSpPr>
              <p:nvPr/>
            </p:nvSpPr>
            <p:spPr bwMode="auto">
              <a:xfrm rot="2700000">
                <a:off x="1381" y="2477"/>
                <a:ext cx="318" cy="31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341137" name="Line 145"/>
              <p:cNvSpPr>
                <a:spLocks noChangeShapeType="1"/>
              </p:cNvSpPr>
              <p:nvPr/>
            </p:nvSpPr>
            <p:spPr bwMode="auto">
              <a:xfrm rot="13500000">
                <a:off x="1548" y="2495"/>
                <a:ext cx="0" cy="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341138" name="Line 146"/>
              <p:cNvSpPr>
                <a:spLocks noChangeShapeType="1"/>
              </p:cNvSpPr>
              <p:nvPr/>
            </p:nvSpPr>
            <p:spPr bwMode="auto">
              <a:xfrm rot="8100000">
                <a:off x="1531" y="2493"/>
                <a:ext cx="4" cy="26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1" name="Rectangle 149"/>
          <p:cNvSpPr>
            <a:spLocks noChangeArrowheads="1"/>
          </p:cNvSpPr>
          <p:nvPr/>
        </p:nvSpPr>
        <p:spPr bwMode="auto">
          <a:xfrm>
            <a:off x="6453033" y="1368885"/>
            <a:ext cx="865188" cy="100806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1476007" y="4154891"/>
            <a:ext cx="719137" cy="720725"/>
            <a:chOff x="1018819" y="3771443"/>
            <a:chExt cx="719137" cy="720725"/>
          </a:xfrm>
        </p:grpSpPr>
        <p:sp>
          <p:nvSpPr>
            <p:cNvPr id="3411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0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593658" y="3697691"/>
            <a:ext cx="719137" cy="720725"/>
            <a:chOff x="1018819" y="3771443"/>
            <a:chExt cx="719137" cy="720725"/>
          </a:xfrm>
        </p:grpSpPr>
        <p:sp>
          <p:nvSpPr>
            <p:cNvPr id="100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1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623155" y="4553097"/>
            <a:ext cx="719137" cy="720725"/>
            <a:chOff x="1018819" y="3771443"/>
            <a:chExt cx="719137" cy="720725"/>
          </a:xfrm>
        </p:grpSpPr>
        <p:sp>
          <p:nvSpPr>
            <p:cNvPr id="10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4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366797" y="3864069"/>
            <a:ext cx="4092947" cy="1460099"/>
            <a:chOff x="2366797" y="3864069"/>
            <a:chExt cx="4092947" cy="1460099"/>
          </a:xfrm>
        </p:grpSpPr>
        <p:pic>
          <p:nvPicPr>
            <p:cNvPr id="568321" name="Picture 1"/>
            <p:cNvPicPr>
              <a:picLocks noChangeAspect="1" noChangeArrowheads="1"/>
            </p:cNvPicPr>
            <p:nvPr/>
          </p:nvPicPr>
          <p:blipFill>
            <a:blip r:embed="rId7"/>
            <a:srcRect t="9425" b="10959"/>
            <a:stretch>
              <a:fillRect/>
            </a:stretch>
          </p:blipFill>
          <p:spPr bwMode="auto">
            <a:xfrm rot="21327228">
              <a:off x="3599067" y="3893575"/>
              <a:ext cx="1489126" cy="1422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1142" name="Line 150"/>
            <p:cNvSpPr>
              <a:spLocks noChangeShapeType="1"/>
            </p:cNvSpPr>
            <p:nvPr/>
          </p:nvSpPr>
          <p:spPr bwMode="auto">
            <a:xfrm flipH="1">
              <a:off x="2366797" y="4557242"/>
              <a:ext cx="877836" cy="6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auto">
            <a:xfrm>
              <a:off x="3254214" y="3864069"/>
              <a:ext cx="2305928" cy="1460099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50"/>
            <p:cNvSpPr>
              <a:spLocks noChangeShapeType="1"/>
            </p:cNvSpPr>
            <p:nvPr/>
          </p:nvSpPr>
          <p:spPr bwMode="auto">
            <a:xfrm flipH="1">
              <a:off x="5581908" y="4925951"/>
              <a:ext cx="877836" cy="6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06" name="Line 150"/>
            <p:cNvSpPr>
              <a:spLocks noChangeShapeType="1"/>
            </p:cNvSpPr>
            <p:nvPr/>
          </p:nvSpPr>
          <p:spPr bwMode="auto">
            <a:xfrm flipH="1">
              <a:off x="5567159" y="4114790"/>
              <a:ext cx="877836" cy="6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875934" y="3554362"/>
            <a:ext cx="3259394" cy="2153264"/>
            <a:chOff x="2875934" y="3554362"/>
            <a:chExt cx="3259394" cy="2153264"/>
          </a:xfrm>
        </p:grpSpPr>
        <p:sp>
          <p:nvSpPr>
            <p:cNvPr id="92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05" name="Line 150"/>
            <p:cNvSpPr>
              <a:spLocks noChangeShapeType="1"/>
            </p:cNvSpPr>
            <p:nvPr/>
          </p:nvSpPr>
          <p:spPr bwMode="auto">
            <a:xfrm>
              <a:off x="3067665" y="3569111"/>
              <a:ext cx="2713703" cy="213851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7.77778E-6 C -0.04288 -0.028 -0.08576 -0.05578 -0.10798 -0.00208 C -0.1302 0.05163 -0.13211 0.18704 -0.13385 0.32269 " pathEditMode="relative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5 -0.01319 0.1 -0.02615 0.1177 0.04954 C 0.13541 0.12523 0.12083 0.28959 0.10642 0.45394 " pathEditMode="relative" ptsTypes="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22222E-6 C -0.11702 0.02963 -0.23386 0.05949 -0.25643 0.13541 C -0.279 0.21134 -0.15556 0.40231 -0.13542 0.45579 " pathEditMode="relative" ptsTypes="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77778E-6 C 0.09392 0.01714 0.18784 0.0345 0.20486 0.0882 C 0.22187 0.1419 0.16163 0.23218 0.10156 0.32269 " pathEditMode="relative" ptsTypes="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>
          <a:xfrm>
            <a:off x="1050925" y="1628775"/>
            <a:ext cx="7042150" cy="396081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</a:pPr>
            <a:r>
              <a:rPr lang="fr-CH" sz="3300" dirty="0" smtClean="0"/>
              <a:t>Quantum </a:t>
            </a:r>
            <a:r>
              <a:rPr lang="fr-CH" sz="3300" dirty="0" err="1" smtClean="0"/>
              <a:t>Mechanics</a:t>
            </a:r>
            <a:endParaRPr lang="fr-CH" sz="3300" dirty="0" smtClean="0"/>
          </a:p>
          <a:p>
            <a:pPr>
              <a:spcBef>
                <a:spcPct val="50000"/>
              </a:spcBef>
            </a:pPr>
            <a:r>
              <a:rPr lang="fr-CH" sz="3300" dirty="0" smtClean="0"/>
              <a:t>Quantum Key Distribution</a:t>
            </a:r>
          </a:p>
          <a:p>
            <a:pPr>
              <a:spcBef>
                <a:spcPct val="50000"/>
              </a:spcBef>
            </a:pPr>
            <a:r>
              <a:rPr lang="fr-CH" sz="3300" dirty="0" err="1" smtClean="0"/>
              <a:t>Two</a:t>
            </a:r>
            <a:r>
              <a:rPr lang="en-US" sz="3300" dirty="0" smtClean="0"/>
              <a:t>-Party Setting</a:t>
            </a:r>
            <a:endParaRPr lang="fr-CH" sz="3300" dirty="0"/>
          </a:p>
          <a:p>
            <a:pPr>
              <a:spcBef>
                <a:spcPct val="50000"/>
              </a:spcBef>
            </a:pPr>
            <a:r>
              <a:rPr lang="fr-CH" sz="3300" dirty="0" smtClean="0"/>
              <a:t>Secure Identification</a:t>
            </a:r>
            <a:endParaRPr lang="fr-CH" sz="3300" dirty="0"/>
          </a:p>
          <a:p>
            <a:pPr>
              <a:spcBef>
                <a:spcPct val="50000"/>
              </a:spcBef>
            </a:pPr>
            <a:r>
              <a:rPr lang="fr-CH" sz="3300" dirty="0"/>
              <a:t>Conclusion</a:t>
            </a:r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 dirty="0" err="1"/>
              <a:t>Outline</a:t>
            </a:r>
            <a:endParaRPr lang="en-US" sz="4000" dirty="0"/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886082" y="2292197"/>
            <a:ext cx="7200900" cy="7191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HRIS@E6F5WDLFUVWXY596" val="2652"/>
  <p:tag name="PREAMBLE" val="\documentclass{article}&#10;\pagestyle{empty}&#10;\usepackage{xspace,amssymb,amsfonts,amsmath}&#10;\usepackage{qip}&#10;%\usepackage{tabularx}&#10;\usepackage[usenames]{color}&#10;%\usepackage{TeX4PPT}&#10;&#10;\newcommand{\set}[1]{\{#1\}}&#10;\newcommand{\ip}[1]{\langle#1\rangle}     % inner product&#10;&#10;\newcommand{\UH}{{\cal F}}      % u2 class&#10;\newcommand{\hf}{f}             % hash function&#10;\newcommand{\Hf}{F}             % hash function (as random variable)&#10;\newcommand{\univ}{two-universal\xspace}&#10;&#10;\renewcommand{\S}{\ensuremath{{\sf A}}} % honest sender Alice&#10;\renewcommand{\R}{\ensuremath{{\sf B}}} % honest receiver Bob&#10;\newcommand{\dS}{\ensuremath{\tilde{\sf A}}} % malicious Alice&#10;\newcommand{\dR}{\ensuremath{\tilde{\sf B}}} % malicious Bob&#10;&#10;&#10;\newcommand{\ep}{\varepsilon} % shortcut for varepsilon&#10;\renewcommand{\H}{\operatorname{H}} % Entropy&#10;\newcommand{\dist}{\operatorname{d}}   % distance from uniform&#10;\newcommand{\Inf}{\operatorname{I}}  % mutual information&#10;\newcommand{\hms}{\H_{\infty}^{\ep}} % smoot min entropy&#10; \newcommand{\E}{\operatorname{E}}&#10;\newcommand{\assign}{\ensuremath{\kern.5ex\raisebox{.1ex}{\mbox{\rm:}}\kern -.3em =}}&#10;&#10;\newcommand{\onetwo}[1][2]{\mbox{\textsl{1\hspace{-0.1ex}-#1}}}&#10;\def\-{\hspace{-0.1ex}-\hspace{-0.1ex}}           &#10;\newcommand{\pOT}{\textsl{OT}}                    &#10;\newcommand{\OT}[1][2]{\textsl{\onetwo[#1]\:OT}}     &#10; &#10;\newcommand{\Rand}{\textsl{Rand}}            &#10;\newcommand{\StringOT}[1][2]{\textsl{\onetwo[#1]\:OT\,$^{\ell}$}\xspace}    \newcommand{\MaybeStringOT}[1][2]{\onetwo[#1]\:(\textsl{String})\textsl{\,OT}}    \newcommand{\lStringOT}[1][2]{\textsl{\onetwo[#1]\:OT\,$^{\ell}$}\xspace}    &#10;\newcommand{\RandOT}[1][2]{\Rand\:\OT[#1]}                  \newcommand{\RandStringOT}[1][2]{\Rand\:\StringOT[#1]}&#10;\newcommand{\RandlStringOT}[1][2]{\Rand\:\lStringOT[#1]}&#10;&#10;\renewcommand{\c}[1]{\color{#1}}&#10;\newcommand{\red}{\c{red}}&#10;\newcommand{\blue}{\c{blue}}&#10;\definecolor{compress}{rgb}{0.2,0.6,0.4}&#10;\newcommand{\green}{\c{compress}}&#10;\definecolor{lf}{rgb}{0,0,1}&#10;\definecolor{other}{rgb}{0.1,0.9,0.1}&#10;&#10;\newcommand{\epr}{{\sc epr}}&#10;\newcommand{\unif}{\text{\sc unif}}&#10;&#10;\newcommand{\rs}{\ensuremath{\boldsymbol{Q}}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1}_+$"/>
  <p:tag name="LOG" val="This is TeX, Version 3.141592 (MiKTeX 2.4) (preloaded format=latex 2006.1.11)  20 MAY 2006 14:00&#10;**Text*Box*115&#10;(Text Box 115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Text Box 115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Text Box 115.aux) ) &#10;Here is how much of TeX's memory you used:&#10; 1625 strings out of 96003&#10; 17793 string characters out of 1196045&#10; 61467 words of memory out of 1065244&#10; 4578 multiletter control sequences out of 60000&#10; 5339 words of font info for 22 fonts, out of 1000000 for 2000&#10; 18 hyphenation exceptions out of 4999&#10; 27i,5n,24p,261b,175s stack positions out of 5000i,500n,10000p,200000b,32768s&#10;&#10;Output written on &quot;Text Box 115.dvi&quot; (1 page, 392 bytes).&#10;"/>
  <p:tag name="CTOP" val="202.875"/>
  <p:tag name="CLEFT" val="264.375"/>
  <p:tag name="CWIDTH" val="51"/>
  <p:tag name="CHEIGHT" val="32.5"/>
  <p:tag name="MAG" val="28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0}_+$"/>
  <p:tag name="LOG" val="This is TeX, Version 3.141592 (MiKTeX 2.4) (preloaded format=latex 2006.1.11)  20 MAY 2006 14:00&#10;**Group*97&#10;(Group 97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Group 97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Group 97.aux) ) &#10;Here is how much of TeX's memory you used:&#10; 1625 strings out of 96003&#10; 17749 string characters out of 1196045&#10; 61467 words of memory out of 1065244&#10; 4578 multiletter control sequences out of 60000&#10; 5339 words of font info for 22 fonts, out of 1000000 for 2000&#10; 18 hyphenation exceptions out of 4999&#10; 27i,5n,24p,257b,175s stack positions out of 5000i,500n,10000p,200000b,32768s&#10;&#10;Output written on &quot;Group 97.dvi&quot; (1 page, 392 bytes).&#10;"/>
  <p:tag name="CTOP" val="202.875"/>
  <p:tag name="CLEFT" val="264.375"/>
  <p:tag name="CWIDTH" val="51"/>
  <p:tag name="CHEIGHT" val="32.5"/>
  <p:tag name="MAG" val="287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1}_+$"/>
  <p:tag name="LOG" val="This is TeX, Version 3.141592 (MiKTeX 2.4) (preloaded format=latex 2006.1.11)  20 MAY 2006 14:00&#10;**Text*Box*115&#10;(Text Box 115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Text Box 115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Text Box 115.aux) ) &#10;Here is how much of TeX's memory you used:&#10; 1625 strings out of 96003&#10; 17793 string characters out of 1196045&#10; 61467 words of memory out of 1065244&#10; 4578 multiletter control sequences out of 60000&#10; 5339 words of font info for 22 fonts, out of 1000000 for 2000&#10; 18 hyphenation exceptions out of 4999&#10; 27i,5n,24p,261b,175s stack positions out of 5000i,500n,10000p,200000b,32768s&#10;&#10;Output written on &quot;Text Box 115.dvi&quot; (1 page, 392 bytes).&#10;"/>
  <p:tag name="CTOP" val="202.875"/>
  <p:tag name="CLEFT" val="264.375"/>
  <p:tag name="CWIDTH" val="51"/>
  <p:tag name="CHEIGHT" val="32.5"/>
  <p:tag name="MAG" val="28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0}_+$"/>
  <p:tag name="LOG" val="This is TeX, Version 3.141592 (MiKTeX 2.4) (preloaded format=latex 2006.1.11)  20 MAY 2006 14:00&#10;**Group*97&#10;(Group 97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Group 97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Group 97.aux) ) &#10;Here is how much of TeX's memory you used:&#10; 1625 strings out of 96003&#10; 17749 string characters out of 1196045&#10; 61467 words of memory out of 1065244&#10; 4578 multiletter control sequences out of 60000&#10; 5339 words of font info for 22 fonts, out of 1000000 for 2000&#10; 18 hyphenation exceptions out of 4999&#10; 27i,5n,24p,257b,175s stack positions out of 5000i,500n,10000p,200000b,32768s&#10;&#10;Output written on &quot;Group 97.dvi&quot; (1 page, 392 bytes).&#10;"/>
  <p:tag name="CTOP" val="202.875"/>
  <p:tag name="CLEFT" val="264.375"/>
  <p:tag name="CWIDTH" val="51"/>
  <p:tag name="CHEIGHT" val="32.5"/>
  <p:tag name="MAG" val="28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0}_+$"/>
  <p:tag name="LOG" val="This is TeX, Version 3.141592 (MiKTeX 2.4) (preloaded format=latex 2006.1.11)  20 MAY 2006 14:00&#10;**Group*97&#10;(Group 97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Group 97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Group 97.aux) ) &#10;Here is how much of TeX's memory you used:&#10; 1625 strings out of 96003&#10; 17749 string characters out of 1196045&#10; 61467 words of memory out of 1065244&#10; 4578 multiletter control sequences out of 60000&#10; 5339 words of font info for 22 fonts, out of 1000000 for 2000&#10; 18 hyphenation exceptions out of 4999&#10; 27i,5n,24p,257b,175s stack positions out of 5000i,500n,10000p,200000b,32768s&#10;&#10;Output written on &quot;Group 97.dvi&quot; (1 page, 392 bytes).&#10;"/>
  <p:tag name="CTOP" val="202.875"/>
  <p:tag name="CLEFT" val="264.375"/>
  <p:tag name="CWIDTH" val="51"/>
  <p:tag name="CHEIGHT" val="32.5"/>
  <p:tag name="MAG" val="287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1}_+$"/>
  <p:tag name="LOG" val="This is TeX, Version 3.141592 (MiKTeX 2.4) (preloaded format=latex 2006.1.11)  20 MAY 2006 14:00&#10;**Text*Box*115&#10;(Text Box 115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Text Box 115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Text Box 115.aux) ) &#10;Here is how much of TeX's memory you used:&#10; 1625 strings out of 96003&#10; 17793 string characters out of 1196045&#10; 61467 words of memory out of 1065244&#10; 4578 multiletter control sequences out of 60000&#10; 5339 words of font info for 22 fonts, out of 1000000 for 2000&#10; 18 hyphenation exceptions out of 4999&#10; 27i,5n,24p,261b,175s stack positions out of 5000i,500n,10000p,200000b,32768s&#10;&#10;Output written on &quot;Text Box 115.dvi&quot; (1 page, 392 bytes).&#10;"/>
  <p:tag name="CTOP" val="202.875"/>
  <p:tag name="CLEFT" val="264.375"/>
  <p:tag name="CWIDTH" val="51"/>
  <p:tag name="CHEIGHT" val="32.5"/>
  <p:tag name="MAG" val="28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1}_{\times}$"/>
  <p:tag name="LOG" val="This is TeX, Version 3.141592 (MiKTeX 2.4) (preloaded format=latex 2006.1.11)  20 MAY 2006 14:00&#10;**Text*Box*128&#10;(Text Box 128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Text Box 128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Text Box 128.aux) ) &#10;Here is how much of TeX's memory you used:&#10; 1625 strings out of 96003&#10; 17793 string characters out of 1196045&#10; 61467 words of memory out of 1065244&#10; 4578 multiletter control sequences out of 60000&#10; 5339 words of font info for 22 fonts, out of 1000000 for 2000&#10; 18 hyphenation exceptions out of 4999&#10; 27i,5n,24p,261b,175s stack positions out of 5000i,500n,10000p,200000b,32768s&#10;&#10;Output written on &quot;Text Box 128.dvi&quot; (1 page, 396 bytes).&#10;"/>
  <p:tag name="CTOP" val="202.875"/>
  <p:tag name="CLEFT" val="264.375"/>
  <p:tag name="CWIDTH" val="51.25"/>
  <p:tag name="CHEIGHT" val="32.5"/>
  <p:tag name="MAG" val="287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0}_{\times}$"/>
  <p:tag name="LOG" val="This is TeX, Version 3.141592 (MiKTeX 2.4) (preloaded format=latex 2006.1.11)  20 MAY 2006 14:00&#10;**Text*Box*141&#10;(Text Box 141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Text Box 141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Text Box 141.aux) ) &#10;Here is how much of TeX's memory you used:&#10; 1625 strings out of 96003&#10; 17793 string characters out of 1196045&#10; 61467 words of memory out of 1065244&#10; 4578 multiletter control sequences out of 60000&#10; 5339 words of font info for 22 fonts, out of 1000000 for 2000&#10; 18 hyphenation exceptions out of 4999&#10; 27i,5n,24p,261b,175s stack positions out of 5000i,500n,10000p,200000b,32768s&#10;&#10;Output written on &quot;Text Box 141.dvi&quot; (1 page, 396 bytes).&#10;"/>
  <p:tag name="CTOP" val="202.875"/>
  <p:tag name="CLEFT" val="264.375"/>
  <p:tag name="CWIDTH" val="51.25"/>
  <p:tag name="CHEIGHT" val="32.5"/>
  <p:tag name="MAG" val="287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0}_+$"/>
  <p:tag name="LOG" val="This is TeX, Version 3.141592 (MiKTeX 2.4) (preloaded format=latex 2006.1.11)  20 MAY 2006 14:00&#10;**Group*97&#10;(Group 97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Group 97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Group 97.aux) ) &#10;Here is how much of TeX's memory you used:&#10; 1625 strings out of 96003&#10; 17749 string characters out of 1196045&#10; 61467 words of memory out of 1065244&#10; 4578 multiletter control sequences out of 60000&#10; 5339 words of font info for 22 fonts, out of 1000000 for 2000&#10; 18 hyphenation exceptions out of 4999&#10; 27i,5n,24p,257b,175s stack positions out of 5000i,500n,10000p,200000b,32768s&#10;&#10;Output written on &quot;Group 97.dvi&quot; (1 page, 392 bytes).&#10;"/>
  <p:tag name="CTOP" val="202.875"/>
  <p:tag name="CLEFT" val="264.375"/>
  <p:tag name="CWIDTH" val="51"/>
  <p:tag name="CHEIGHT" val="32.5"/>
  <p:tag name="MAG" val="287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1}_+$"/>
  <p:tag name="LOG" val="This is TeX, Version 3.141592 (MiKTeX 2.4) (preloaded format=latex 2006.1.11)  20 MAY 2006 14:00&#10;**Text*Box*115&#10;(Text Box 115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Text Box 115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Text Box 115.aux) ) &#10;Here is how much of TeX's memory you used:&#10; 1625 strings out of 96003&#10; 17793 string characters out of 1196045&#10; 61467 words of memory out of 1065244&#10; 4578 multiletter control sequences out of 60000&#10; 5339 words of font info for 22 fonts, out of 1000000 for 2000&#10; 18 hyphenation exceptions out of 4999&#10; 27i,5n,24p,261b,175s stack positions out of 5000i,500n,10000p,200000b,32768s&#10;&#10;Output written on &quot;Text Box 115.dvi&quot; (1 page, 392 bytes).&#10;"/>
  <p:tag name="CTOP" val="202.875"/>
  <p:tag name="CLEFT" val="264.375"/>
  <p:tag name="CWIDTH" val="51"/>
  <p:tag name="CHEIGHT" val="32.5"/>
  <p:tag name="MAG" val="28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0}_+$"/>
  <p:tag name="LOG" val="This is TeX, Version 3.141592 (MiKTeX 2.4) (preloaded format=latex 2006.1.11)  20 MAY 2006 14:00&#10;**Group*97&#10;(Group 97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Group 97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Group 97.aux) ) &#10;Here is how much of TeX's memory you used:&#10; 1625 strings out of 96003&#10; 17749 string characters out of 1196045&#10; 61467 words of memory out of 1065244&#10; 4578 multiletter control sequences out of 60000&#10; 5339 words of font info for 22 fonts, out of 1000000 for 2000&#10; 18 hyphenation exceptions out of 4999&#10; 27i,5n,24p,257b,175s stack positions out of 5000i,500n,10000p,200000b,32768s&#10;&#10;Output written on &quot;Group 97.dvi&quot; (1 page, 392 bytes).&#10;"/>
  <p:tag name="CTOP" val="202.875"/>
  <p:tag name="CLEFT" val="264.375"/>
  <p:tag name="CWIDTH" val="51"/>
  <p:tag name="CHEIGHT" val="32.5"/>
  <p:tag name="MAG" val="287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0}_{\times}$"/>
  <p:tag name="LOG" val="This is TeX, Version 3.141592 (MiKTeX 2.4) (preloaded format=latex 2006.1.11)  20 MAY 2006 14:00&#10;**Text*Box*141&#10;(Text Box 141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Text Box 141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Text Box 141.aux) ) &#10;Here is how much of TeX's memory you used:&#10; 1625 strings out of 96003&#10; 17793 string characters out of 1196045&#10; 61467 words of memory out of 1065244&#10; 4578 multiletter control sequences out of 60000&#10; 5339 words of font info for 22 fonts, out of 1000000 for 2000&#10; 18 hyphenation exceptions out of 4999&#10; 27i,5n,24p,261b,175s stack positions out of 5000i,500n,10000p,200000b,32768s&#10;&#10;Output written on &quot;Text Box 141.dvi&quot; (1 page, 396 bytes).&#10;"/>
  <p:tag name="CTOP" val="202.875"/>
  <p:tag name="CLEFT" val="264.375"/>
  <p:tag name="CWIDTH" val="51.25"/>
  <p:tag name="CHEIGHT" val="32.5"/>
  <p:tag name="MAG" val="287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0}_+$"/>
  <p:tag name="LOG" val="This is TeX, Version 3.141592 (MiKTeX 2.4) (preloaded format=latex 2006.1.11)  20 MAY 2006 14:00&#10;**Group*97&#10;(Group 97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Group 97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Group 97.aux) ) &#10;Here is how much of TeX's memory you used:&#10; 1625 strings out of 96003&#10; 17749 string characters out of 1196045&#10; 61467 words of memory out of 1065244&#10; 4578 multiletter control sequences out of 60000&#10; 5339 words of font info for 22 fonts, out of 1000000 for 2000&#10; 18 hyphenation exceptions out of 4999&#10; 27i,5n,24p,257b,175s stack positions out of 5000i,500n,10000p,200000b,32768s&#10;&#10;Output written on &quot;Group 97.dvi&quot; (1 page, 392 bytes).&#10;"/>
  <p:tag name="CTOP" val="202.875"/>
  <p:tag name="CLEFT" val="264.375"/>
  <p:tag name="CWIDTH" val="51"/>
  <p:tag name="CHEIGHT" val="32.5"/>
  <p:tag name="MAG" val="287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1}_+$"/>
  <p:tag name="LOG" val="This is TeX, Version 3.141592 (MiKTeX 2.4) (preloaded format=latex 2006.1.11)  20 MAY 2006 14:00&#10;**Text*Box*115&#10;(Text Box 115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Text Box 115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Text Box 115.aux) ) &#10;Here is how much of TeX's memory you used:&#10; 1625 strings out of 96003&#10; 17793 string characters out of 1196045&#10; 61467 words of memory out of 1065244&#10; 4578 multiletter control sequences out of 60000&#10; 5339 words of font info for 22 fonts, out of 1000000 for 2000&#10; 18 hyphenation exceptions out of 4999&#10; 27i,5n,24p,261b,175s stack positions out of 5000i,500n,10000p,200000b,32768s&#10;&#10;Output written on &quot;Text Box 115.dvi&quot; (1 page, 392 bytes).&#10;"/>
  <p:tag name="CTOP" val="202.875"/>
  <p:tag name="CLEFT" val="264.375"/>
  <p:tag name="CWIDTH" val="51"/>
  <p:tag name="CHEIGHT" val="32.5"/>
  <p:tag name="MAG" val="287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1}_{\times}$"/>
  <p:tag name="LOG" val="This is TeX, Version 3.141592 (MiKTeX 2.4) (preloaded format=latex 2006.1.11)  20 MAY 2006 14:00&#10;**Text*Box*128&#10;(Text Box 128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Text Box 128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Text Box 128.aux) ) &#10;Here is how much of TeX's memory you used:&#10; 1625 strings out of 96003&#10; 17793 string characters out of 1196045&#10; 61467 words of memory out of 1065244&#10; 4578 multiletter control sequences out of 60000&#10; 5339 words of font info for 22 fonts, out of 1000000 for 2000&#10; 18 hyphenation exceptions out of 4999&#10; 27i,5n,24p,261b,175s stack positions out of 5000i,500n,10000p,200000b,32768s&#10;&#10;Output written on &quot;Text Box 128.dvi&quot; (1 page, 396 bytes).&#10;"/>
  <p:tag name="CTOP" val="202.875"/>
  <p:tag name="CLEFT" val="264.375"/>
  <p:tag name="CWIDTH" val="51.25"/>
  <p:tag name="CHEIGHT" val="32.5"/>
  <p:tag name="MAG" val="287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0}_+$"/>
  <p:tag name="LOG" val="This is TeX, Version 3.141592 (MiKTeX 2.4) (preloaded format=latex 2006.1.11)  20 MAY 2006 14:00&#10;**Group*97&#10;(Group 97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Group 97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Group 97.aux) ) &#10;Here is how much of TeX's memory you used:&#10; 1625 strings out of 96003&#10; 17749 string characters out of 1196045&#10; 61467 words of memory out of 1065244&#10; 4578 multiletter control sequences out of 60000&#10; 5339 words of font info for 22 fonts, out of 1000000 for 2000&#10; 18 hyphenation exceptions out of 4999&#10; 27i,5n,24p,257b,175s stack positions out of 5000i,500n,10000p,200000b,32768s&#10;&#10;Output written on &quot;Group 97.dvi&quot; (1 page, 392 bytes).&#10;"/>
  <p:tag name="CTOP" val="202.875"/>
  <p:tag name="CLEFT" val="264.375"/>
  <p:tag name="CWIDTH" val="51"/>
  <p:tag name="CHEIGHT" val="32.5"/>
  <p:tag name="MAG" val="287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1}_+$"/>
  <p:tag name="LOG" val="This is TeX, Version 3.141592 (MiKTeX 2.4) (preloaded format=latex 2006.1.11)  20 MAY 2006 14:00&#10;**Text*Box*115&#10;(Text Box 115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Text Box 115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Text Box 115.aux) ) &#10;Here is how much of TeX's memory you used:&#10; 1625 strings out of 96003&#10; 17793 string characters out of 1196045&#10; 61467 words of memory out of 1065244&#10; 4578 multiletter control sequences out of 60000&#10; 5339 words of font info for 22 fonts, out of 1000000 for 2000&#10; 18 hyphenation exceptions out of 4999&#10; 27i,5n,24p,261b,175s stack positions out of 5000i,500n,10000p,200000b,32768s&#10;&#10;Output written on &quot;Text Box 115.dvi&quot; (1 page, 392 bytes).&#10;"/>
  <p:tag name="CTOP" val="202.875"/>
  <p:tag name="CLEFT" val="264.375"/>
  <p:tag name="CWIDTH" val="51"/>
  <p:tag name="CHEIGHT" val="32.5"/>
  <p:tag name="MAG" val="28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1}_{\times}$"/>
  <p:tag name="LOG" val="This is TeX, Version 3.141592 (MiKTeX 2.4) (preloaded format=latex 2006.1.11)  20 MAY 2006 14:00&#10;**Text*Box*128&#10;(Text Box 128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Text Box 128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Text Box 128.aux) ) &#10;Here is how much of TeX's memory you used:&#10; 1625 strings out of 96003&#10; 17793 string characters out of 1196045&#10; 61467 words of memory out of 1065244&#10; 4578 multiletter control sequences out of 60000&#10; 5339 words of font info for 22 fonts, out of 1000000 for 2000&#10; 18 hyphenation exceptions out of 4999&#10; 27i,5n,24p,261b,175s stack positions out of 5000i,500n,10000p,200000b,32768s&#10;&#10;Output written on &quot;Text Box 128.dvi&quot; (1 page, 396 bytes).&#10;"/>
  <p:tag name="CTOP" val="202.875"/>
  <p:tag name="CLEFT" val="264.375"/>
  <p:tag name="CWIDTH" val="51.25"/>
  <p:tag name="CHEIGHT" val="32.5"/>
  <p:tag name="MAG" val="287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0}_{\times}$"/>
  <p:tag name="LOG" val="This is TeX, Version 3.141592 (MiKTeX 2.4) (preloaded format=latex 2006.1.11)  20 MAY 2006 14:00&#10;**Text*Box*141&#10;(Text Box 141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Text Box 141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Text Box 141.aux) ) &#10;Here is how much of TeX's memory you used:&#10; 1625 strings out of 96003&#10; 17793 string characters out of 1196045&#10; 61467 words of memory out of 1065244&#10; 4578 multiletter control sequences out of 60000&#10; 5339 words of font info for 22 fonts, out of 1000000 for 2000&#10; 18 hyphenation exceptions out of 4999&#10; 27i,5n,24p,261b,175s stack positions out of 5000i,500n,10000p,200000b,32768s&#10;&#10;Output written on &quot;Text Box 141.dvi&quot; (1 page, 396 bytes).&#10;"/>
  <p:tag name="CTOP" val="202.875"/>
  <p:tag name="CLEFT" val="264.375"/>
  <p:tag name="CWIDTH" val="51.25"/>
  <p:tag name="CHEIGHT" val="32.5"/>
  <p:tag name="MAG" val="287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0}_+$"/>
  <p:tag name="LOG" val="This is TeX, Version 3.141592 (MiKTeX 2.4) (preloaded format=latex 2006.1.11)  20 MAY 2006 14:00&#10;**Group*97&#10;(Group 97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Group 97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Group 97.aux) ) &#10;Here is how much of TeX's memory you used:&#10; 1625 strings out of 96003&#10; 17749 string characters out of 1196045&#10; 61467 words of memory out of 1065244&#10; 4578 multiletter control sequences out of 60000&#10; 5339 words of font info for 22 fonts, out of 1000000 for 2000&#10; 18 hyphenation exceptions out of 4999&#10; 27i,5n,24p,257b,175s stack positions out of 5000i,500n,10000p,200000b,32768s&#10;&#10;Output written on &quot;Group 97.dvi&quot; (1 page, 392 bytes).&#10;"/>
  <p:tag name="CTOP" val="202.875"/>
  <p:tag name="CLEFT" val="264.375"/>
  <p:tag name="CWIDTH" val="51"/>
  <p:tag name="CHEIGHT" val="32.5"/>
  <p:tag name="MAG" val="287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1}_+$"/>
  <p:tag name="LOG" val="This is TeX, Version 3.141592 (MiKTeX 2.4) (preloaded format=latex 2006.1.11)  20 MAY 2006 14:00&#10;**Text*Box*115&#10;(Text Box 115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Text Box 115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Text Box 115.aux) ) &#10;Here is how much of TeX's memory you used:&#10; 1625 strings out of 96003&#10; 17793 string characters out of 1196045&#10; 61467 words of memory out of 1065244&#10; 4578 multiletter control sequences out of 60000&#10; 5339 words of font info for 22 fonts, out of 1000000 for 2000&#10; 18 hyphenation exceptions out of 4999&#10; 27i,5n,24p,261b,175s stack positions out of 5000i,500n,10000p,200000b,32768s&#10;&#10;Output written on &quot;Text Box 115.dvi&quot; (1 page, 392 bytes).&#10;"/>
  <p:tag name="CTOP" val="202.875"/>
  <p:tag name="CLEFT" val="264.375"/>
  <p:tag name="CWIDTH" val="51"/>
  <p:tag name="CHEIGHT" val="32.5"/>
  <p:tag name="MAG" val="28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1}_+$"/>
  <p:tag name="LOG" val="This is TeX, Version 3.141592 (MiKTeX 2.4) (preloaded format=latex 2006.1.11)  20 MAY 2006 14:00&#10;**Text*Box*115&#10;(Text Box 115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Text Box 115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Text Box 115.aux) ) &#10;Here is how much of TeX's memory you used:&#10; 1625 strings out of 96003&#10; 17793 string characters out of 1196045&#10; 61467 words of memory out of 1065244&#10; 4578 multiletter control sequences out of 60000&#10; 5339 words of font info for 22 fonts, out of 1000000 for 2000&#10; 18 hyphenation exceptions out of 4999&#10; 27i,5n,24p,261b,175s stack positions out of 5000i,500n,10000p,200000b,32768s&#10;&#10;Output written on &quot;Text Box 115.dvi&quot; (1 page, 392 bytes).&#10;"/>
  <p:tag name="CTOP" val="202.875"/>
  <p:tag name="CLEFT" val="264.375"/>
  <p:tag name="CWIDTH" val="51"/>
  <p:tag name="CHEIGHT" val="32.5"/>
  <p:tag name="MAG" val="287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1}_{\times}$"/>
  <p:tag name="LOG" val="This is TeX, Version 3.141592 (MiKTeX 2.4) (preloaded format=latex 2006.1.11)  20 MAY 2006 14:00&#10;**Text*Box*128&#10;(Text Box 128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Text Box 128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Text Box 128.aux) ) &#10;Here is how much of TeX's memory you used:&#10; 1625 strings out of 96003&#10; 17793 string characters out of 1196045&#10; 61467 words of memory out of 1065244&#10; 4578 multiletter control sequences out of 60000&#10; 5339 words of font info for 22 fonts, out of 1000000 for 2000&#10; 18 hyphenation exceptions out of 4999&#10; 27i,5n,24p,261b,175s stack positions out of 5000i,500n,10000p,200000b,32768s&#10;&#10;Output written on &quot;Text Box 128.dvi&quot; (1 page, 396 bytes).&#10;"/>
  <p:tag name="CTOP" val="202.875"/>
  <p:tag name="CLEFT" val="264.375"/>
  <p:tag name="CWIDTH" val="51.25"/>
  <p:tag name="CHEIGHT" val="32.5"/>
  <p:tag name="MAG" val="287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0}_{\times}$"/>
  <p:tag name="LOG" val="This is TeX, Version 3.141592 (MiKTeX 2.4) (preloaded format=latex 2006.1.11)  20 MAY 2006 14:00&#10;**Text*Box*141&#10;(Text Box 141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Text Box 141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Text Box 141.aux) ) &#10;Here is how much of TeX's memory you used:&#10; 1625 strings out of 96003&#10; 17793 string characters out of 1196045&#10; 61467 words of memory out of 1065244&#10; 4578 multiletter control sequences out of 60000&#10; 5339 words of font info for 22 fonts, out of 1000000 for 2000&#10; 18 hyphenation exceptions out of 4999&#10; 27i,5n,24p,261b,175s stack positions out of 5000i,500n,10000p,200000b,32768s&#10;&#10;Output written on &quot;Text Box 141.dvi&quot; (1 page, 396 bytes).&#10;"/>
  <p:tag name="CTOP" val="202.875"/>
  <p:tag name="CLEFT" val="264.375"/>
  <p:tag name="CWIDTH" val="51.25"/>
  <p:tag name="CHEIGHT" val="32.5"/>
  <p:tag name="MAG" val="287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Pin ${\c{blue} W}$"/>
  <p:tag name="LOG" val="This is pdfTeX, Version 3.141592-1.40.4 (MiKTeX 2.7 Beta 4) (preloaded format=latex 2007.12.10)  13 DEC 2007 13:42&#10;entering extended mode&#10;**Text*Box*117&#10;(&quot;Text Box 117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17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17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17.dvi&quot; (1 page, 380 bytes).&#10;"/>
  <p:tag name="CTOP" val="191.5"/>
  <p:tag name="CLEFT" val="246.25"/>
  <p:tag name="CWIDTH" val="73.375"/>
  <p:tag name="CHEIGHT" val="18"/>
  <p:tag name="MAG" val="263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Pin ${\c{blue} W}$"/>
  <p:tag name="LOG" val="This is pdfTeX, Version 3.141592-1.40.4 (MiKTeX 2.7 Beta 4) (preloaded format=latex 2007.12.10)  13 DEC 2007 13:42&#10;entering extended mode&#10;**Text*Box*117&#10;(&quot;Text Box 117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17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17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17.dvi&quot; (1 page, 380 bytes).&#10;"/>
  <p:tag name="CTOP" val="191.5"/>
  <p:tag name="CLEFT" val="246.25"/>
  <p:tag name="CWIDTH" val="73.375"/>
  <p:tag name="CHEIGHT" val="18"/>
  <p:tag name="MAG" val="263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Key${\red K}$"/>
  <p:tag name="LOG" val="This is pdfTeX, Version 3.141592-1.40.4 (MiKTeX 2.7 Beta 4) (preloaded format=latex 2007.12.10)  13 DEC 2007 14:02&#10;entering extended mode&#10;**Text*Box*150&#10;(&quot;Text Box 150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50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50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50.dvi&quot; (1 page, 376 bytes).&#10;"/>
  <p:tag name="CTOP" val="191.5"/>
  <p:tag name="CLEFT" val="246.25"/>
  <p:tag name="CWIDTH" val="68.375"/>
  <p:tag name="CHEIGHT" val="23"/>
  <p:tag name="MAG" val="263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Key${\red K}$"/>
  <p:tag name="LOG" val="This is pdfTeX, Version 3.141592-1.40.4 (MiKTeX 2.7 Beta 4) (preloaded format=latex 2007.12.10)  13 DEC 2007 14:02&#10;entering extended mode&#10;**Text*Box*150&#10;(&quot;Text Box 150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50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50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50.dvi&quot; (1 page, 376 bytes).&#10;"/>
  <p:tag name="CTOP" val="191.5"/>
  <p:tag name="CLEFT" val="246.25"/>
  <p:tag name="CWIDTH" val="68.375"/>
  <p:tag name="CHEIGHT" val="23"/>
  <p:tag name="MAG" val="263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Pin ${\c{blue} W}$"/>
  <p:tag name="LOG" val="This is pdfTeX, Version 3.141592-1.40.4 (MiKTeX 2.7 Beta 4) (preloaded format=latex 2007.12.10)  13 DEC 2007 13:42&#10;entering extended mode&#10;**Text*Box*117&#10;(&quot;Text Box 117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17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17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17.dvi&quot; (1 page, 380 bytes).&#10;"/>
  <p:tag name="CTOP" val="191.5"/>
  <p:tag name="CLEFT" val="246.25"/>
  <p:tag name="CWIDTH" val="73.375"/>
  <p:tag name="CHEIGHT" val="18"/>
  <p:tag name="MAG" val="26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Pin ${\c{blue} W}$"/>
  <p:tag name="LOG" val="This is pdfTeX, Version 3.141592-1.40.4 (MiKTeX 2.7 Beta 4) (preloaded format=latex 2007.12.10)  13 DEC 2007 13:42&#10;entering extended mode&#10;**Text*Box*117&#10;(&quot;Text Box 117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17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17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17.dvi&quot; (1 page, 380 bytes).&#10;"/>
  <p:tag name="CTOP" val="191.5"/>
  <p:tag name="CLEFT" val="246.25"/>
  <p:tag name="CWIDTH" val="73.375"/>
  <p:tag name="CHEIGHT" val="18"/>
  <p:tag name="MAG" val="26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Key${\red K}$"/>
  <p:tag name="LOG" val="This is pdfTeX, Version 3.141592-1.40.4 (MiKTeX 2.7 Beta 4) (preloaded format=latex 2007.12.10)  13 DEC 2007 14:02&#10;entering extended mode&#10;**Text*Box*150&#10;(&quot;Text Box 150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50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50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50.dvi&quot; (1 page, 376 bytes).&#10;"/>
  <p:tag name="CTOP" val="191.5"/>
  <p:tag name="CLEFT" val="246.25"/>
  <p:tag name="CWIDTH" val="68.375"/>
  <p:tag name="CHEIGHT" val="23"/>
  <p:tag name="MAG" val="263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Key${\red K}$"/>
  <p:tag name="LOG" val="This is pdfTeX, Version 3.141592-1.40.4 (MiKTeX 2.7 Beta 4) (preloaded format=latex 2007.12.10)  13 DEC 2007 14:02&#10;entering extended mode&#10;**Text*Box*150&#10;(&quot;Text Box 150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50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50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50.dvi&quot; (1 page, 376 bytes).&#10;"/>
  <p:tag name="CTOP" val="191.5"/>
  <p:tag name="CLEFT" val="246.25"/>
  <p:tag name="CWIDTH" val="68.375"/>
  <p:tag name="CHEIGHT" val="23"/>
  <p:tag name="MAG" val="26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0}_+$"/>
  <p:tag name="LOG" val="This is TeX, Version 3.141592 (MiKTeX 2.4) (preloaded format=latex 2006.1.11)  20 MAY 2006 14:00&#10;**Group*97&#10;(Group 97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Group 97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Group 97.aux) ) &#10;Here is how much of TeX's memory you used:&#10; 1625 strings out of 96003&#10; 17749 string characters out of 1196045&#10; 61467 words of memory out of 1065244&#10; 4578 multiletter control sequences out of 60000&#10; 5339 words of font info for 22 fonts, out of 1000000 for 2000&#10; 18 hyphenation exceptions out of 4999&#10; 27i,5n,24p,257b,175s stack positions out of 5000i,500n,10000p,200000b,32768s&#10;&#10;Output written on &quot;Group 97.dvi&quot; (1 page, 392 bytes).&#10;"/>
  <p:tag name="CTOP" val="202.875"/>
  <p:tag name="CLEFT" val="264.375"/>
  <p:tag name="CWIDTH" val="51"/>
  <p:tag name="CHEIGHT" val="32.5"/>
  <p:tag name="MAG" val="287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rm{ auth}_{\red K}(\cdot)$"/>
  <p:tag name="LOG" val="This is pdfTeX, Version 3.141592-1.40.4 (MiKTeX 2.7 Beta 4) (preloaded format=latex 2007.12.10)  14 DEC 2007 10:30&#10;entering extended mode&#10;**Text*Box*63&#10;(&quot;Text Box 63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63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63.aux&quot;) ) &#10;Here is how much of TeX's memory you used:&#10; 1595 strings out of 95339&#10; 17867 string characters out of 1184318&#10; 61750 words of memory out of 1500000&#10; 4821 multiletter control sequences out of 110000&#10; 5339 words of font info for 22 fonts, out of 1200000 for 2000&#10; 18 hyphenation exceptions out of 8191&#10; 27i,5n,24p,260b,114s stack positions out of 5000i,500n,10000p,200000b,5000s&#10;&#10;Output written on &quot;Text Box 63.dvi&quot; (1 page, 436 bytes).&#10;"/>
  <p:tag name="CTOP" val="189.75"/>
  <p:tag name="CLEFT" val="246.25"/>
  <p:tag name="CWIDTH" val="100.625"/>
  <p:tag name="CHEIGHT" val="26.25"/>
  <p:tag name="MAG" val="263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= ({\red K′},SK)$"/>
  <p:tag name="LOG" val="This is pdfTeX, Version 3.141592-1.40.4 (MiKTeX 2.7 Beta 4) (preloaded format=latex 2007.12.10)  14 DEC 2007 10:39&#10;entering extended mode&#10;**Text*Box*120&#10;(&quot;Text Box 120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20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20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20.dvi&quot; (1 page, 452 bytes).&#10;"/>
  <p:tag name="CTOP" val="189.75"/>
  <p:tag name="CLEFT" val="246.25"/>
  <p:tag name="CWIDTH" val="133.25"/>
  <p:tag name="CHEIGHT" val="26.375"/>
  <p:tag name="MAG" val="263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= ({\red K′},SK)$"/>
  <p:tag name="LOG" val="This is pdfTeX, Version 3.141592-1.40.4 (MiKTeX 2.7 Beta 4) (preloaded format=latex 2007.12.10)  14 DEC 2007 10:39&#10;entering extended mode&#10;**Text*Box*120&#10;(&quot;Text Box 120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20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20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20.dvi&quot; (1 page, 452 bytes).&#10;"/>
  <p:tag name="CTOP" val="189.75"/>
  <p:tag name="CLEFT" val="246.25"/>
  <p:tag name="CWIDTH" val="133.25"/>
  <p:tag name="CHEIGHT" val="26.375"/>
  <p:tag name="MAG" val="263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rm{ auth}_{\red K′}(\cdot)$"/>
  <p:tag name="LOG" val="This is pdfTeX, Version 3.141592-1.40.4 (MiKTeX 2.7 Beta 4) (preloaded format=latex 2007.12.10)  14 DEC 2007 10:40&#10;entering extended mode&#10;**Text*Box*156&#10;(&quot;Text Box 156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56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56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56.dvi&quot; (1 page, 488 bytes).&#10;"/>
  <p:tag name="CTOP" val="189.75"/>
  <p:tag name="CLEFT" val="246.25"/>
  <p:tag name="CWIDTH" val="107.75"/>
  <p:tag name="CHEIGHT" val="26.25"/>
  <p:tag name="MAG" val="263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Key${\red K}$"/>
  <p:tag name="LOG" val="This is pdfTeX, Version 3.141592-1.40.4 (MiKTeX 2.7 Beta 4) (preloaded format=latex 2007.12.10)  13 DEC 2007 14:02&#10;entering extended mode&#10;**Text*Box*150&#10;(&quot;Text Box 150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50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50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50.dvi&quot; (1 page, 376 bytes).&#10;"/>
  <p:tag name="CTOP" val="191.5"/>
  <p:tag name="CLEFT" val="246.25"/>
  <p:tag name="CWIDTH" val="68.375"/>
  <p:tag name="CHEIGHT" val="23"/>
  <p:tag name="MAG" val="263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Key${\red K}$"/>
  <p:tag name="LOG" val="This is pdfTeX, Version 3.141592-1.40.4 (MiKTeX 2.7 Beta 4) (preloaded format=latex 2007.12.10)  13 DEC 2007 14:02&#10;entering extended mode&#10;**Text*Box*150&#10;(&quot;Text Box 150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50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50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50.dvi&quot; (1 page, 376 bytes).&#10;"/>
  <p:tag name="CTOP" val="191.5"/>
  <p:tag name="CLEFT" val="246.25"/>
  <p:tag name="CWIDTH" val="68.375"/>
  <p:tag name="CHEIGHT" val="23"/>
  <p:tag name="MAG" val="263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rm{ auth}_{\red K}(\cdot)$"/>
  <p:tag name="LOG" val="This is pdfTeX, Version 3.141592-1.40.4 (MiKTeX 2.7 Beta 4) (preloaded format=latex 2007.12.10)  14 DEC 2007 10:30&#10;entering extended mode&#10;**Text*Box*63&#10;(&quot;Text Box 63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63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63.aux&quot;) ) &#10;Here is how much of TeX's memory you used:&#10; 1595 strings out of 95339&#10; 17867 string characters out of 1184318&#10; 61750 words of memory out of 1500000&#10; 4821 multiletter control sequences out of 110000&#10; 5339 words of font info for 22 fonts, out of 1200000 for 2000&#10; 18 hyphenation exceptions out of 8191&#10; 27i,5n,24p,260b,114s stack positions out of 5000i,500n,10000p,200000b,5000s&#10;&#10;Output written on &quot;Text Box 63.dvi&quot; (1 page, 436 bytes).&#10;"/>
  <p:tag name="CTOP" val="189.75"/>
  <p:tag name="CLEFT" val="246.25"/>
  <p:tag name="CWIDTH" val="100.625"/>
  <p:tag name="CHEIGHT" val="26.25"/>
  <p:tag name="MAG" val="263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= ({\red K′},SK)$"/>
  <p:tag name="LOG" val="This is pdfTeX, Version 3.141592-1.40.4 (MiKTeX 2.7 Beta 4) (preloaded format=latex 2007.12.10)  14 DEC 2007 10:39&#10;entering extended mode&#10;**Text*Box*120&#10;(&quot;Text Box 120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20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20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20.dvi&quot; (1 page, 452 bytes).&#10;"/>
  <p:tag name="CTOP" val="189.75"/>
  <p:tag name="CLEFT" val="246.25"/>
  <p:tag name="CWIDTH" val="133.25"/>
  <p:tag name="CHEIGHT" val="26.375"/>
  <p:tag name="MAG" val="26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= ({\red K′},SK)$"/>
  <p:tag name="LOG" val="This is pdfTeX, Version 3.141592-1.40.4 (MiKTeX 2.7 Beta 4) (preloaded format=latex 2007.12.10)  14 DEC 2007 10:39&#10;entering extended mode&#10;**Text*Box*120&#10;(&quot;Text Box 120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20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20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20.dvi&quot; (1 page, 452 bytes).&#10;"/>
  <p:tag name="CTOP" val="189.75"/>
  <p:tag name="CLEFT" val="246.25"/>
  <p:tag name="CWIDTH" val="133.25"/>
  <p:tag name="CHEIGHT" val="26.375"/>
  <p:tag name="MAG" val="263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rm{ auth}_{\red K′}(\cdot)$"/>
  <p:tag name="LOG" val="This is pdfTeX, Version 3.141592-1.40.4 (MiKTeX 2.7 Beta 4) (preloaded format=latex 2007.12.10)  14 DEC 2007 10:40&#10;entering extended mode&#10;**Text*Box*156&#10;(&quot;Text Box 156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56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56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56.dvi&quot; (1 page, 488 bytes).&#10;"/>
  <p:tag name="CTOP" val="189.75"/>
  <p:tag name="CLEFT" val="246.25"/>
  <p:tag name="CWIDTH" val="107.75"/>
  <p:tag name="CHEIGHT" val="26.25"/>
  <p:tag name="MAG" val="26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1}_+$"/>
  <p:tag name="LOG" val="This is TeX, Version 3.141592 (MiKTeX 2.4) (preloaded format=latex 2006.1.11)  20 MAY 2006 14:00&#10;**Text*Box*115&#10;(Text Box 115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Text Box 115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Text Box 115.aux) ) &#10;Here is how much of TeX's memory you used:&#10; 1625 strings out of 96003&#10; 17793 string characters out of 1196045&#10; 61467 words of memory out of 1065244&#10; 4578 multiletter control sequences out of 60000&#10; 5339 words of font info for 22 fonts, out of 1000000 for 2000&#10; 18 hyphenation exceptions out of 4999&#10; 27i,5n,24p,261b,175s stack positions out of 5000i,500n,10000p,200000b,32768s&#10;&#10;Output written on &quot;Text Box 115.dvi&quot; (1 page, 392 bytes).&#10;"/>
  <p:tag name="CTOP" val="202.875"/>
  <p:tag name="CLEFT" val="264.375"/>
  <p:tag name="CWIDTH" val="51"/>
  <p:tag name="CHEIGHT" val="32.5"/>
  <p:tag name="MAG" val="287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Key${\red K}$"/>
  <p:tag name="LOG" val="This is pdfTeX, Version 3.141592-1.40.4 (MiKTeX 2.7 Beta 4) (preloaded format=latex 2007.12.10)  13 DEC 2007 14:02&#10;entering extended mode&#10;**Text*Box*150&#10;(&quot;Text Box 150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50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50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50.dvi&quot; (1 page, 376 bytes).&#10;"/>
  <p:tag name="CTOP" val="191.5"/>
  <p:tag name="CLEFT" val="246.25"/>
  <p:tag name="CWIDTH" val="68.375"/>
  <p:tag name="CHEIGHT" val="23"/>
  <p:tag name="MAG" val="263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Key${\red K}$"/>
  <p:tag name="LOG" val="This is pdfTeX, Version 3.141592-1.40.4 (MiKTeX 2.7 Beta 4) (preloaded format=latex 2007.12.10)  13 DEC 2007 14:02&#10;entering extended mode&#10;**Text*Box*150&#10;(&quot;Text Box 150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50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50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50.dvi&quot; (1 page, 376 bytes).&#10;"/>
  <p:tag name="CTOP" val="191.5"/>
  <p:tag name="CLEFT" val="246.25"/>
  <p:tag name="CWIDTH" val="68.375"/>
  <p:tag name="CHEIGHT" val="23"/>
  <p:tag name="MAG" val="263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rm{ auth}_{\red K}(\cdot)$"/>
  <p:tag name="LOG" val="This is pdfTeX, Version 3.141592-1.40.4 (MiKTeX 2.7 Beta 4) (preloaded format=latex 2007.12.10)  14 DEC 2007 10:30&#10;entering extended mode&#10;**Text*Box*63&#10;(&quot;Text Box 63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63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63.aux&quot;) ) &#10;Here is how much of TeX's memory you used:&#10; 1595 strings out of 95339&#10; 17867 string characters out of 1184318&#10; 61750 words of memory out of 1500000&#10; 4821 multiletter control sequences out of 110000&#10; 5339 words of font info for 22 fonts, out of 1200000 for 2000&#10; 18 hyphenation exceptions out of 8191&#10; 27i,5n,24p,260b,114s stack positions out of 5000i,500n,10000p,200000b,5000s&#10;&#10;Output written on &quot;Text Box 63.dvi&quot; (1 page, 436 bytes).&#10;"/>
  <p:tag name="CTOP" val="189.75"/>
  <p:tag name="CLEFT" val="246.25"/>
  <p:tag name="CWIDTH" val="100.625"/>
  <p:tag name="CHEIGHT" val="26.25"/>
  <p:tag name="MAG" val="263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Pin ${\c{blue} W}$"/>
  <p:tag name="LOG" val="This is pdfTeX, Version 3.141592-1.40.4 (MiKTeX 2.7 Beta 4) (preloaded format=latex 2007.12.10)  13 DEC 2007 13:42&#10;entering extended mode&#10;**Text*Box*117&#10;(&quot;Text Box 117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17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17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17.dvi&quot; (1 page, 380 bytes).&#10;"/>
  <p:tag name="CTOP" val="191.5"/>
  <p:tag name="CLEFT" val="246.25"/>
  <p:tag name="CWIDTH" val="73.375"/>
  <p:tag name="CHEIGHT" val="18"/>
  <p:tag name="MAG" val="263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Pin ${\c{blue} W}$"/>
  <p:tag name="LOG" val="This is pdfTeX, Version 3.141592-1.40.4 (MiKTeX 2.7 Beta 4) (preloaded format=latex 2007.12.10)  13 DEC 2007 13:42&#10;entering extended mode&#10;**Text*Box*117&#10;(&quot;Text Box 117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17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17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17.dvi&quot; (1 page, 380 bytes).&#10;"/>
  <p:tag name="CTOP" val="191.5"/>
  <p:tag name="CLEFT" val="246.25"/>
  <p:tag name="CWIDTH" val="73.375"/>
  <p:tag name="CHEIGHT" val="18"/>
  <p:tag name="MAG" val="263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/\, \bot$"/>
  <p:tag name="LOG" val="This is pdfTeX, Version 3.141592-1.40.4 (MiKTeX 2.7 Beta 4) (preloaded format=latex 2007.12.10)  14 DEC 2007 11:01&#10;entering extended mode&#10;**Text*Box*89&#10;(&quot;Text Box 89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89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89.aux&quot;) ) &#10;Here is how much of TeX's memory you used:&#10; 1595 strings out of 95339&#10; 17867 string characters out of 1184318&#10; 61750 words of memory out of 1500000&#10; 4821 multiletter control sequences out of 110000&#10; 5339 words of font info for 22 fonts, out of 1200000 for 2000&#10; 18 hyphenation exceptions out of 8191&#10; 27i,5n,24p,260b,114s stack positions out of 5000i,500n,10000p,200000b,5000s&#10;&#10;Output written on &quot;Text Box 89.dvi&quot; (1 page, 344 bytes).&#10;"/>
  <p:tag name="CTOP" val="232.875"/>
  <p:tag name="CLEFT" val="306"/>
  <p:tag name="CWIDTH" val="49.25"/>
  <p:tag name="CHEIGHT" val="34"/>
  <p:tag name="MAG" val="34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/\, \bot$"/>
  <p:tag name="LOG" val="This is pdfTeX, Version 3.141592-1.40.4 (MiKTeX 2.7 Beta 4) (preloaded format=latex 2007.12.10)  14 DEC 2007 11:01&#10;entering extended mode&#10;**Text*Box*89&#10;(&quot;Text Box 89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89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89.aux&quot;) ) &#10;Here is how much of TeX's memory you used:&#10; 1595 strings out of 95339&#10; 17867 string characters out of 1184318&#10; 61750 words of memory out of 1500000&#10; 4821 multiletter control sequences out of 110000&#10; 5339 words of font info for 22 fonts, out of 1200000 for 2000&#10; 18 hyphenation exceptions out of 8191&#10; 27i,5n,24p,260b,114s stack positions out of 5000i,500n,10000p,200000b,5000s&#10;&#10;Output written on &quot;Text Box 89.dvi&quot; (1 page, 344 bytes).&#10;"/>
  <p:tag name="CTOP" val="232.875"/>
  <p:tag name="CLEFT" val="306"/>
  <p:tag name="CWIDTH" val="49.25"/>
  <p:tag name="CHEIGHT" val="34"/>
  <p:tag name="MAG" val="34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Key${\red K}$"/>
  <p:tag name="LOG" val="This is pdfTeX, Version 3.141592-1.40.4 (MiKTeX 2.7 Beta 4) (preloaded format=latex 2007.12.10)  13 DEC 2007 14:02&#10;entering extended mode&#10;**Text*Box*150&#10;(&quot;Text Box 150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50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50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50.dvi&quot; (1 page, 376 bytes).&#10;"/>
  <p:tag name="CTOP" val="191.5"/>
  <p:tag name="CLEFT" val="246.25"/>
  <p:tag name="CWIDTH" val="68.375"/>
  <p:tag name="CHEIGHT" val="23"/>
  <p:tag name="MAG" val="263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Key${\red K}$"/>
  <p:tag name="LOG" val="This is pdfTeX, Version 3.141592-1.40.4 (MiKTeX 2.7 Beta 4) (preloaded format=latex 2007.12.10)  13 DEC 2007 14:02&#10;entering extended mode&#10;**Text*Box*150&#10;(&quot;Text Box 150.tex&quot;&#10;LaTeX2e &lt;2005/12/01&gt;&#10;Babel &lt;v3.8g&gt; and hyphenation patterns for english, dumylang, nohyphenation, ge&#10;rman, ngerman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texmf\tex\latex\qip\qip.sty&#10;Package: qip 2003/11/05 Package for quantum information processing&#10;(&quot;C:\Program Files\MiKTeX 2.7\tex\latex\base\ifthen.sty&quot;&#10;Package: ifthen 2001/05/26 v1.1c Standard LaTeX ifthen package (DPC)&#10;)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&#10;No file Text*Box*150.aux.&#10;LaTeX Font Info:    Checking defaults for OML/cmm/m/it on input line 55.&#10;LaTeX Font Info:    ... okay on input line 55.&#10;LaTeX Font Info:    Checking defaults for T1/cmr/m/n on input line 55.&#10;LaTeX Font Info:    ... okay on input line 55.&#10;LaTeX Font Info:    Checking defaults for OT1/cmr/m/n on input line 55.&#10;LaTeX Font Info:    ... okay on input line 55.&#10;LaTeX Font Info:    Checking defaults for OMS/cmsy/m/n on input line 55.&#10;LaTeX Font Info:    ... okay on input line 55.&#10;LaTeX Font Info:    Checking defaults for OMX/cmex/m/n on input line 55.&#10;LaTeX Font Info:    ... okay on input line 55.&#10;LaTeX Font Info:    Checking defaults for U/cmr/m/n on input line 55.&#10;LaTeX Font Info:    ... okay on input line 55.&#10;LaTeX Font Info:    Try loading font information for U+msa on input line 56.&#10;(&quot;C:\Program Files\MiKTeX 2.7\tex\latex\amsfonts\umsa.fd&quot;&#10;File: umsa.fd 2002/01/19 v2.2g AMS font definitions&#10;)&#10;LaTeX Font Info:    Try loading font information for U+msb on input line 56.&#10;(&quot;C:\Program Files\MiKTeX 2.7\tex\latex\amsfonts\umsb.fd&quot;&#10;File: umsb.fd 2002/01/19 v2.2g AMS font definitions&#10;) [1&#10;&#10;] (&quot;Text Box 150.aux&quot;) ) &#10;Here is how much of TeX's memory you used:&#10; 1595 strings out of 95339&#10; 17875 string characters out of 1184318&#10; 61750 words of memory out of 1500000&#10; 4821 multiletter control sequences out of 110000&#10; 5339 words of font info for 22 fonts, out of 1200000 for 2000&#10; 18 hyphenation exceptions out of 8191&#10; 27i,5n,24p,261b,114s stack positions out of 5000i,500n,10000p,200000b,5000s&#10;&#10;Output written on &quot;Text Box 150.dvi&quot; (1 page, 376 bytes).&#10;"/>
  <p:tag name="CTOP" val="191.5"/>
  <p:tag name="CLEFT" val="246.25"/>
  <p:tag name="CWIDTH" val="68.375"/>
  <p:tag name="CHEIGHT" val="23"/>
  <p:tag name="MAG" val="26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0}_+$"/>
  <p:tag name="LOG" val="This is TeX, Version 3.141592 (MiKTeX 2.4) (preloaded format=latex 2006.1.11)  20 MAY 2006 14:00&#10;**Group*97&#10;(Group 97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Group 97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Group 97.aux) ) &#10;Here is how much of TeX's memory you used:&#10; 1625 strings out of 96003&#10; 17749 string characters out of 1196045&#10; 61467 words of memory out of 1065244&#10; 4578 multiletter control sequences out of 60000&#10; 5339 words of font info for 22 fonts, out of 1000000 for 2000&#10; 18 hyphenation exceptions out of 4999&#10; 27i,5n,24p,257b,175s stack positions out of 5000i,500n,10000p,200000b,32768s&#10;&#10;Output written on &quot;Group 97.dvi&quot; (1 page, 392 bytes).&#10;"/>
  <p:tag name="CTOP" val="202.875"/>
  <p:tag name="CLEFT" val="264.375"/>
  <p:tag name="CWIDTH" val="51"/>
  <p:tag name="CHEIGHT" val="32.5"/>
  <p:tag name="MAG" val="28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1}_+$"/>
  <p:tag name="LOG" val="This is TeX, Version 3.141592 (MiKTeX 2.4) (preloaded format=latex 2006.1.11)  20 MAY 2006 14:00&#10;**Text*Box*115&#10;(Text Box 115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Text Box 115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Text Box 115.aux) ) &#10;Here is how much of TeX's memory you used:&#10; 1625 strings out of 96003&#10; 17793 string characters out of 1196045&#10; 61467 words of memory out of 1065244&#10; 4578 multiletter control sequences out of 60000&#10; 5339 words of font info for 22 fonts, out of 1000000 for 2000&#10; 18 hyphenation exceptions out of 4999&#10; 27i,5n,24p,261b,175s stack positions out of 5000i,500n,10000p,200000b,32768s&#10;&#10;Output written on &quot;Text Box 115.dvi&quot; (1 page, 392 bytes).&#10;"/>
  <p:tag name="CTOP" val="202.875"/>
  <p:tag name="CLEFT" val="264.375"/>
  <p:tag name="CWIDTH" val="51"/>
  <p:tag name="CHEIGHT" val="32.5"/>
  <p:tag name="MAG" val="28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0}_+$"/>
  <p:tag name="LOG" val="This is TeX, Version 3.141592 (MiKTeX 2.4) (preloaded format=latex 2006.1.11)  20 MAY 2006 14:00&#10;**Group*97&#10;(Group 97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Group 97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Group 97.aux) ) &#10;Here is how much of TeX's memory you used:&#10; 1625 strings out of 96003&#10; 17749 string characters out of 1196045&#10; 61467 words of memory out of 1065244&#10; 4578 multiletter control sequences out of 60000&#10; 5339 words of font info for 22 fonts, out of 1000000 for 2000&#10; 18 hyphenation exceptions out of 4999&#10; 27i,5n,24p,257b,175s stack positions out of 5000i,500n,10000p,200000b,32768s&#10;&#10;Output written on &quot;Group 97.dvi&quot; (1 page, 392 bytes).&#10;"/>
  <p:tag name="CTOP" val="202.875"/>
  <p:tag name="CLEFT" val="264.375"/>
  <p:tag name="CWIDTH" val="51"/>
  <p:tag name="CHEIGHT" val="32.5"/>
  <p:tag name="MAG" val="28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ket{0}_+$"/>
  <p:tag name="LOG" val="This is TeX, Version 3.141592 (MiKTeX 2.4) (preloaded format=latex 2006.1.11)  20 MAY 2006 14:00&#10;**Group*97&#10;(Group 97.tex&#10;LaTeX2e &lt;2003/12/01&gt;&#10;Babel &lt;v3.8g&gt; and hyphenation patterns for english, french, german, ngerman, du&#10;mylang, nohyphenation, loaded.&#10;(C:\Program Files\MikTeX\texmf\tex\latex\base\article.cls&#10;Document Class: article 2004/02/16 v1.4f Standard LaTeX document class&#10;(C:\Program Files\MikTeX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\texmf\tex\latex\tools\xspace.sty&#10;Package: xspace 1997/10/13 v1.06 Space after command names (DPC)&#10;) (C:\Program Files\MikTeX\texmf\tex\latex\amsfonts\amssymb.sty&#10;Package: amssymb 2002/01/22 v2.2d&#10;(C:\Program Files\MikTeX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\texmf\tex\latex\amsmath\amsmath.sty&#10;Package: amsmath 2000/07/18 v2.13 AMS math features&#10;\@mathmargin=\skip43&#10;For additional information on amsmath, use the `?' option.&#10;(C:\Program Files\MikTeX\texmf\tex\latex\amsmath\amstext.sty&#10;Package: amstext 2000/06/29 v2.01&#10;(C:\Program Files\MikTeX\texmf\tex\latex\amsmath\amsgen.sty&#10;File: amsgen.sty 1999/11/30 v2.0&#10;\@emptytoks=\toks15&#10;\ex@=\dimen103&#10;)) (C:\Program Files\MikTeX\texmf\tex\latex\amsmath\amsbsy.sty&#10;Package: amsbsy 1999/11/29 v1.2d&#10;\pmbraise@=\dimen104&#10;) (C:\Program Files\MikTeX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C:\Program Files\MikTeX\texmf-local\tex\latex\qip\qip.sty&#10;Package: qip 2003/11/05 Package for quantum information processing&#10;(C:\Program Files\MikTeX\texmf\tex\latex\base\ifthen.sty&#10;Package: ifthen 2001/05/26 v1.1c Standard LaTeX ifthen package (DPC)&#10;)) (C:\Program Files\MikTeX\texmf\tex\latex\graphics\color.sty&#10;Package: color 1999/02/16 v1.0i Standard LaTeX Color (DPC)&#10;(C:\Program Files\MikTeX\texmf\tex\latex\00miktex\color.cfg&#10;File: color.cfg 2005/12/29 v1.1 MiKTeX 'color' configuration&#10;)&#10;Package color Info: Driver file: dvips.def on input line 125.&#10;(C:\Program Files\MikTeX\texmf\tex\latex\graphics\dvips.def&#10;File: dvips.def 1999/02/16 v3.0i Driver-dependant file (DPC,SPQR)&#10;) (C:\Program Files\MikTeX\texmf\tex\latex\graphics\dvipsnam.def&#10;File: dvipsnam.def 1999/02/16 v3.0i Driver-dependant file (DPC,SPQR)&#10;))&#10;No file &quot;Group 97&quot;.aux.&#10;LaTeX Font Info:    Checking defaults for OML/cmm/m/it on input line 46.&#10;LaTeX Font Info:    ... okay on input line 46.&#10;LaTeX Font Info:    Checking defaults for T1/cmr/m/n on input line 46.&#10;LaTeX Font Info:    ... okay on input line 46.&#10;LaTeX Font Info:    Checking defaults for OT1/cmr/m/n on input line 46.&#10;LaTeX Font Info:    ... okay on input line 46.&#10;LaTeX Font Info:    Checking defaults for OMS/cmsy/m/n on input line 46.&#10;LaTeX Font Info:    ... okay on input line 46.&#10;LaTeX Font Info:    Checking defaults for OMX/cmex/m/n on input line 46.&#10;LaTeX Font Info:    ... okay on input line 46.&#10;LaTeX Font Info:    Checking defaults for U/cmr/m/n on input line 46.&#10;LaTeX Font Info:    ... okay on input line 46.&#10;LaTeX Font Info:    Try loading font information for U+msa on input line 47.&#10;(C:\Program Files\MikTeX\texmf\tex\latex\amsfonts\umsa.fd&#10;File: umsa.fd 2002/01/19 v2.2g AMS font definitions&#10;)&#10;LaTeX Font Info:    Try loading font information for U+msb on input line 47.&#10;(C:\Program Files\MikTeX\texmf\tex\latex\amsfonts\umsb.fd&#10;File: umsb.fd 2002/01/19 v2.2g AMS font definitions&#10;) [1&#10;&#10;] (Group 97.aux) ) &#10;Here is how much of TeX's memory you used:&#10; 1625 strings out of 96003&#10; 17749 string characters out of 1196045&#10; 61467 words of memory out of 1065244&#10; 4578 multiletter control sequences out of 60000&#10; 5339 words of font info for 22 fonts, out of 1000000 for 2000&#10; 18 hyphenation exceptions out of 4999&#10; 27i,5n,24p,257b,175s stack positions out of 5000i,500n,10000p,200000b,32768s&#10;&#10;Output written on &quot;Group 97.dvi&quot; (1 page, 392 bytes).&#10;"/>
  <p:tag name="CTOP" val="202.875"/>
  <p:tag name="CLEFT" val="264.375"/>
  <p:tag name="CWIDTH" val="51"/>
  <p:tag name="CHEIGHT" val="32.5"/>
  <p:tag name="MAG" val="287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9619</TotalTime>
  <Words>1147</Words>
  <Application>Microsoft PowerPoint</Application>
  <PresentationFormat>On-screen Show (4:3)</PresentationFormat>
  <Paragraphs>604</Paragraphs>
  <Slides>38</Slides>
  <Notes>32</Notes>
  <HiddenSlides>5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Arial</vt:lpstr>
      <vt:lpstr>Wingdings</vt:lpstr>
      <vt:lpstr>Lucida Sans Unicode</vt:lpstr>
      <vt:lpstr>Wingdings 3</vt:lpstr>
      <vt:lpstr>cmsy10</vt:lpstr>
      <vt:lpstr>cmr10</vt:lpstr>
      <vt:lpstr>cmr7</vt:lpstr>
      <vt:lpstr>cmsy7</vt:lpstr>
      <vt:lpstr>Symbol</vt:lpstr>
      <vt:lpstr>Verdana</vt:lpstr>
      <vt:lpstr>Times New Roman</vt:lpstr>
      <vt:lpstr>cmmi10</vt:lpstr>
      <vt:lpstr>Webdings</vt:lpstr>
      <vt:lpstr>cmmi7</vt:lpstr>
      <vt:lpstr>cmsy5</vt:lpstr>
      <vt:lpstr>Wingdings 2</vt:lpstr>
      <vt:lpstr>Concourse</vt:lpstr>
      <vt:lpstr>Bitmap Image</vt:lpstr>
      <vt:lpstr>Secure Identification  Using  Quantum Communication</vt:lpstr>
      <vt:lpstr>Quantum Bit: Polarization of a Photon</vt:lpstr>
      <vt:lpstr>Qubit: Rectilinear Basis</vt:lpstr>
      <vt:lpstr>Detecting a Qubit</vt:lpstr>
      <vt:lpstr>Measuring a Qubit</vt:lpstr>
      <vt:lpstr>Diagonal Basis</vt:lpstr>
      <vt:lpstr>Quantum Mechanics</vt:lpstr>
      <vt:lpstr>Non-Classical Properties</vt:lpstr>
      <vt:lpstr>Outline</vt:lpstr>
      <vt:lpstr>Quantum Key Distribution (QKD)</vt:lpstr>
      <vt:lpstr>QKD: Intuition</vt:lpstr>
      <vt:lpstr>Commercial QKD-Products</vt:lpstr>
      <vt:lpstr>Outline</vt:lpstr>
      <vt:lpstr>Two-Party Setting?</vt:lpstr>
      <vt:lpstr>Impossibility Results</vt:lpstr>
      <vt:lpstr>Possible Assumptions</vt:lpstr>
      <vt:lpstr>Classical Bounded-Storage Model</vt:lpstr>
      <vt:lpstr>Bounded-Quantum-Storage Model</vt:lpstr>
      <vt:lpstr>Quantum Memory</vt:lpstr>
      <vt:lpstr>A Bit of History</vt:lpstr>
      <vt:lpstr>Outline</vt:lpstr>
      <vt:lpstr>Why Secure Identification?</vt:lpstr>
      <vt:lpstr>Why Secure Identification?</vt:lpstr>
      <vt:lpstr>Why Secure Identification?</vt:lpstr>
      <vt:lpstr>Secure Evaluation of the Equality</vt:lpstr>
      <vt:lpstr>Quantum Identification Protocol</vt:lpstr>
      <vt:lpstr>Dishonest Alice</vt:lpstr>
      <vt:lpstr>Unbounded Dishonest Bob</vt:lpstr>
      <vt:lpstr>Restricted Dishonest Bob</vt:lpstr>
      <vt:lpstr>Properties of the Basic Scheme </vt:lpstr>
      <vt:lpstr>QUSEP Project:</vt:lpstr>
      <vt:lpstr>Conclusion</vt:lpstr>
      <vt:lpstr>Conclusion</vt:lpstr>
      <vt:lpstr>Extension: Man-in-the-Middle Attack</vt:lpstr>
      <vt:lpstr>Extension: Man-in-the-Middle Attack </vt:lpstr>
      <vt:lpstr>Application: QKD</vt:lpstr>
      <vt:lpstr>Problem: Eve interferes with communication</vt:lpstr>
      <vt:lpstr>Solution: QKD based on Secure Identification</vt:lpstr>
    </vt:vector>
  </TitlesOfParts>
  <Company>DAIMI, University of Aarhus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TeX4PPT</dc:title>
  <dc:creator>Christian Schaffner</dc:creator>
  <cp:lastModifiedBy>Christian</cp:lastModifiedBy>
  <cp:revision>344</cp:revision>
  <dcterms:created xsi:type="dcterms:W3CDTF">2002-10-02T04:22:54Z</dcterms:created>
  <dcterms:modified xsi:type="dcterms:W3CDTF">2008-04-17T17:27:10Z</dcterms:modified>
</cp:coreProperties>
</file>