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5.xml" ContentType="application/vnd.openxmlformats-officedocument.presentationml.notesSlide+xml"/>
  <Override PartName="/ppt/tags/tag4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34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5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36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37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40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43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44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4"/>
  </p:notesMasterIdLst>
  <p:handoutMasterIdLst>
    <p:handoutMasterId r:id="rId75"/>
  </p:handoutMasterIdLst>
  <p:sldIdLst>
    <p:sldId id="466" r:id="rId3"/>
    <p:sldId id="561" r:id="rId4"/>
    <p:sldId id="452" r:id="rId5"/>
    <p:sldId id="532" r:id="rId6"/>
    <p:sldId id="533" r:id="rId7"/>
    <p:sldId id="553" r:id="rId8"/>
    <p:sldId id="540" r:id="rId9"/>
    <p:sldId id="567" r:id="rId10"/>
    <p:sldId id="541" r:id="rId11"/>
    <p:sldId id="542" r:id="rId12"/>
    <p:sldId id="543" r:id="rId13"/>
    <p:sldId id="568" r:id="rId14"/>
    <p:sldId id="539" r:id="rId15"/>
    <p:sldId id="536" r:id="rId16"/>
    <p:sldId id="571" r:id="rId17"/>
    <p:sldId id="570" r:id="rId18"/>
    <p:sldId id="531" r:id="rId19"/>
    <p:sldId id="425" r:id="rId20"/>
    <p:sldId id="426" r:id="rId21"/>
    <p:sldId id="427" r:id="rId22"/>
    <p:sldId id="428" r:id="rId23"/>
    <p:sldId id="429" r:id="rId24"/>
    <p:sldId id="537" r:id="rId25"/>
    <p:sldId id="538" r:id="rId26"/>
    <p:sldId id="430" r:id="rId27"/>
    <p:sldId id="467" r:id="rId28"/>
    <p:sldId id="580" r:id="rId29"/>
    <p:sldId id="431" r:id="rId30"/>
    <p:sldId id="578" r:id="rId31"/>
    <p:sldId id="574" r:id="rId32"/>
    <p:sldId id="575" r:id="rId33"/>
    <p:sldId id="576" r:id="rId34"/>
    <p:sldId id="577" r:id="rId35"/>
    <p:sldId id="579" r:id="rId36"/>
    <p:sldId id="582" r:id="rId37"/>
    <p:sldId id="581" r:id="rId38"/>
    <p:sldId id="569" r:id="rId39"/>
    <p:sldId id="557" r:id="rId40"/>
    <p:sldId id="503" r:id="rId41"/>
    <p:sldId id="562" r:id="rId42"/>
    <p:sldId id="565" r:id="rId43"/>
    <p:sldId id="547" r:id="rId44"/>
    <p:sldId id="585" r:id="rId45"/>
    <p:sldId id="545" r:id="rId46"/>
    <p:sldId id="551" r:id="rId47"/>
    <p:sldId id="549" r:id="rId48"/>
    <p:sldId id="586" r:id="rId49"/>
    <p:sldId id="507" r:id="rId50"/>
    <p:sldId id="508" r:id="rId51"/>
    <p:sldId id="509" r:id="rId52"/>
    <p:sldId id="510" r:id="rId53"/>
    <p:sldId id="511" r:id="rId54"/>
    <p:sldId id="512" r:id="rId55"/>
    <p:sldId id="583" r:id="rId56"/>
    <p:sldId id="584" r:id="rId57"/>
    <p:sldId id="560" r:id="rId58"/>
    <p:sldId id="477" r:id="rId59"/>
    <p:sldId id="587" r:id="rId60"/>
    <p:sldId id="590" r:id="rId61"/>
    <p:sldId id="499" r:id="rId62"/>
    <p:sldId id="552" r:id="rId63"/>
    <p:sldId id="491" r:id="rId64"/>
    <p:sldId id="588" r:id="rId65"/>
    <p:sldId id="559" r:id="rId66"/>
    <p:sldId id="589" r:id="rId67"/>
    <p:sldId id="515" r:id="rId68"/>
    <p:sldId id="433" r:id="rId69"/>
    <p:sldId id="458" r:id="rId70"/>
    <p:sldId id="516" r:id="rId71"/>
    <p:sldId id="517" r:id="rId72"/>
    <p:sldId id="544" r:id="rId73"/>
  </p:sldIdLst>
  <p:sldSz cx="9144000" cy="6858000" type="screen4x3"/>
  <p:notesSz cx="7102475" cy="10234613"/>
  <p:custDataLst>
    <p:tags r:id="rId77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66FF33"/>
    <a:srgbClr val="00FF00"/>
    <a:srgbClr val="33CC33"/>
    <a:srgbClr val="CB3A13"/>
    <a:srgbClr val="B3A6FE"/>
    <a:srgbClr val="D1C8DE"/>
    <a:srgbClr val="CCC1DA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9" autoAdjust="0"/>
    <p:restoredTop sz="93729" autoAdjust="0"/>
  </p:normalViewPr>
  <p:slideViewPr>
    <p:cSldViewPr>
      <p:cViewPr varScale="1">
        <p:scale>
          <a:sx n="93" d="100"/>
          <a:sy n="93" d="100"/>
        </p:scale>
        <p:origin x="-1440" y="-96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tags" Target="tags/tag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253BB7A-AB84-447A-8A52-A6E534AB0A3F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6F97FC2-EACC-4989-A7F1-799486D7DAD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395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0C0CCFA-FE42-460C-A8EB-CC5209EDF7AA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122273A-84D1-44AD-B2F4-5DC40384FCD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56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1969, man has first</a:t>
            </a:r>
            <a:r>
              <a:rPr lang="en-US" baseline="0" dirty="0" smtClean="0"/>
              <a:t> set foot on the moon, as you can see here on this picture sent around the world by NASA...</a:t>
            </a:r>
          </a:p>
          <a:p>
            <a:r>
              <a:rPr lang="en-US" baseline="0" dirty="0" smtClean="0"/>
              <a:t>Or not? Maybe it was all just a “great moon-landing hoax”, as speculated on various conspiracy-theory websites on the internet?</a:t>
            </a:r>
          </a:p>
          <a:p>
            <a:r>
              <a:rPr lang="en-US" baseline="0" dirty="0" smtClean="0"/>
              <a:t>One fascinating cryptographic question I want to study in my project is: “How can you prove that you are at a specific location?” </a:t>
            </a:r>
          </a:p>
          <a:p>
            <a:r>
              <a:rPr lang="en-US" baseline="0" dirty="0" smtClean="0"/>
              <a:t>More about it later…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D567F-5167-4967-A8E5-D421B42FC65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18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14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16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5253C-43CE-4FA5-8D1D-B63F9AFD4066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</a:t>
            </a:r>
            <a:r>
              <a:rPr lang="en-US" baseline="0" dirty="0" smtClean="0"/>
              <a:t> scattered relations to logic, I’m afraid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273A-84D1-44AD-B2F4-5DC40384FCDA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31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35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955F2-2634-44A8-A66D-EF2C534540B4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39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43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</a:t>
            </a:r>
            <a:r>
              <a:rPr lang="en-US" baseline="0" dirty="0" smtClean="0"/>
              <a:t> check: please raise your hand if you have NOT seen this function before.</a:t>
            </a:r>
          </a:p>
          <a:p>
            <a:r>
              <a:rPr lang="en-US" baseline="0" dirty="0" smtClean="0"/>
              <a:t>Please raise your hand if you HAVE seen this function before.</a:t>
            </a:r>
          </a:p>
          <a:p>
            <a:r>
              <a:rPr lang="en-US" baseline="0" dirty="0" smtClean="0"/>
              <a:t>Now raise your hand if you have not raised your hand yet. For the people raising their hand now: you should seriously double-check the logic “axiom of the excluded middle”, asserting that either you HAVE seen this function before, or that you have NOT.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7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</a:t>
            </a:r>
            <a:r>
              <a:rPr lang="en-US" baseline="0" dirty="0" smtClean="0"/>
              <a:t> check: please raise your hand if you have NOT seen this function before.</a:t>
            </a:r>
          </a:p>
          <a:p>
            <a:r>
              <a:rPr lang="en-US" baseline="0" dirty="0" smtClean="0"/>
              <a:t>Please raise your hand if you HAVE seen this function before.</a:t>
            </a:r>
          </a:p>
          <a:p>
            <a:r>
              <a:rPr lang="en-US" baseline="0" dirty="0" smtClean="0"/>
              <a:t>Now raise your hand if you have not raised your hand yet. For the people raising their hand now: you should seriously double-check the logic “axiom of the excluded middle”, asserting that either you HAVE seen this function before, or that you have NOT.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45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46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47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48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49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50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0661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classical impossibility proof by </a:t>
            </a:r>
            <a:r>
              <a:rPr lang="de-CH" sz="1200" dirty="0" smtClean="0">
                <a:solidFill>
                  <a:prstClr val="black"/>
                </a:solidFill>
                <a:cs typeface="Arial" charset="0"/>
              </a:rPr>
              <a:t>[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Chandran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Goyal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 Moriarty </a:t>
            </a:r>
            <a:r>
              <a:rPr lang="en-US" sz="1200" dirty="0" err="1" smtClean="0">
                <a:solidFill>
                  <a:prstClr val="black"/>
                </a:solidFill>
                <a:cs typeface="Arial" charset="0"/>
              </a:rPr>
              <a:t>Ostrovsky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:  CRYPTO </a:t>
            </a:r>
            <a:r>
              <a:rPr lang="fr-FR" sz="1200" dirty="0" smtClean="0">
                <a:solidFill>
                  <a:prstClr val="black"/>
                </a:solidFill>
                <a:cs typeface="Arial" charset="0"/>
              </a:rPr>
              <a:t>’</a:t>
            </a:r>
            <a:r>
              <a:rPr lang="en-US" sz="1200" dirty="0" smtClean="0">
                <a:solidFill>
                  <a:prstClr val="black"/>
                </a:solidFill>
                <a:cs typeface="Arial" charset="0"/>
              </a:rPr>
              <a:t>09]</a:t>
            </a:r>
          </a:p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51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52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53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54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</a:t>
            </a:r>
            <a:r>
              <a:rPr lang="en-US" baseline="0" dirty="0" smtClean="0"/>
              <a:t> check: please raise your hand if you have NOT seen this function before.</a:t>
            </a:r>
          </a:p>
          <a:p>
            <a:r>
              <a:rPr lang="en-US" baseline="0" dirty="0" smtClean="0"/>
              <a:t>Please raise your hand if you HAVE seen this function before.</a:t>
            </a:r>
          </a:p>
          <a:p>
            <a:r>
              <a:rPr lang="en-US" baseline="0" dirty="0" smtClean="0"/>
              <a:t>Now raise your hand if you have not raised your hand yet. For the people raising their hand now: you should seriously double-check the logic “axiom of the excluded middle”, asserting that either you HAVE seen this function before, or that you have NOT.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936792-19C2-4404-847B-F48B87598B05}" type="slidenum">
              <a:rPr lang="en-US"/>
              <a:pPr/>
              <a:t>55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56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58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65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69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A5CC7-24D6-4E48-B980-3D2F16041E12}" type="slidenum">
              <a:rPr lang="en-US"/>
              <a:pPr/>
              <a:t>70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90661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71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picture: http://</a:t>
            </a:r>
            <a:r>
              <a:rPr lang="en-US" dirty="0" err="1" smtClean="0"/>
              <a:t>link.springer.com</a:t>
            </a:r>
            <a:r>
              <a:rPr lang="en-US" dirty="0" smtClean="0"/>
              <a:t>/</a:t>
            </a:r>
            <a:r>
              <a:rPr lang="en-US" dirty="0" err="1" smtClean="0"/>
              <a:t>referenceworkentry</a:t>
            </a:r>
            <a:r>
              <a:rPr lang="en-US" dirty="0" smtClean="0"/>
              <a:t>/10.1007%2F978-1-4419-5906-5_210/fulltext.html#Fig2_210</a:t>
            </a:r>
          </a:p>
          <a:p>
            <a:r>
              <a:rPr lang="en-US" dirty="0" smtClean="0"/>
              <a:t>James H. Ellis, Clifford C. Cocks, Malcolm J. Williamson (from left to right)</a:t>
            </a:r>
          </a:p>
          <a:p>
            <a:endParaRPr lang="en-US" dirty="0" smtClean="0"/>
          </a:p>
          <a:p>
            <a:r>
              <a:rPr lang="en-US" dirty="0" smtClean="0"/>
              <a:t>Ralph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Merkle</a:t>
            </a:r>
            <a:r>
              <a:rPr lang="en-US" baseline="0" dirty="0" smtClean="0"/>
              <a:t>, Martin Hellman, Whitfield </a:t>
            </a:r>
            <a:r>
              <a:rPr lang="en-US" baseline="0" dirty="0" err="1" smtClean="0"/>
              <a:t>Diffie</a:t>
            </a:r>
            <a:r>
              <a:rPr lang="en-US" baseline="0" dirty="0" smtClean="0"/>
              <a:t>, (at Stanford) </a:t>
            </a:r>
          </a:p>
          <a:p>
            <a:r>
              <a:rPr lang="en-US" baseline="0" dirty="0" smtClean="0"/>
              <a:t>and Ron </a:t>
            </a:r>
            <a:r>
              <a:rPr lang="en-US" baseline="0" dirty="0" err="1" smtClean="0"/>
              <a:t>Rivest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Adi</a:t>
            </a:r>
            <a:r>
              <a:rPr lang="en-US" baseline="0" dirty="0" smtClean="0"/>
              <a:t> Shamir, Leonard </a:t>
            </a:r>
            <a:r>
              <a:rPr lang="en-US" baseline="0" dirty="0" err="1" smtClean="0"/>
              <a:t>Adleman</a:t>
            </a:r>
            <a:r>
              <a:rPr lang="en-US" baseline="0" dirty="0" smtClean="0"/>
              <a:t> (at MIT)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9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11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encrypting</a:t>
            </a:r>
            <a:r>
              <a:rPr lang="en-US" baseline="0" dirty="0" smtClean="0"/>
              <a:t> internet traffic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12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B841-A70B-46F6-B82F-64EF9DA064F0}" type="slidenum">
              <a:rPr lang="en-US"/>
              <a:pPr/>
              <a:t>13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57256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3108" y="2500306"/>
            <a:ext cx="6400800" cy="714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Clicks to edit Master subtitle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29222"/>
          </a:xfrm>
          <a:prstGeom prst="rect">
            <a:avLst/>
          </a:prstGeom>
        </p:spPr>
        <p:txBody>
          <a:bodyPr/>
          <a:lstStyle>
            <a:lvl1pPr>
              <a:buClr>
                <a:srgbClr val="70AD1A"/>
              </a:buClr>
              <a:buSzPct val="100000"/>
              <a:buFont typeface="Wingdings" charset="2"/>
              <a:buChar char="Ø"/>
              <a:defRPr sz="2800">
                <a:latin typeface="+mn-lt"/>
              </a:defRPr>
            </a:lvl1pPr>
            <a:lvl2pPr>
              <a:buClr>
                <a:srgbClr val="F8A30E"/>
              </a:buClr>
              <a:buFont typeface="Wingdings" charset="2"/>
              <a:buChar char="Ø"/>
              <a:defRPr sz="2400">
                <a:latin typeface="+mn-lt"/>
              </a:defRPr>
            </a:lvl2pPr>
            <a:lvl3pPr>
              <a:buClr>
                <a:srgbClr val="F8A30E"/>
              </a:buClr>
              <a:buFont typeface="Wingdings" charset="2"/>
              <a:buChar char="Ø"/>
              <a:defRPr sz="2000">
                <a:latin typeface="+mn-lt"/>
              </a:defRPr>
            </a:lvl3pPr>
            <a:lvl4pPr>
              <a:buClr>
                <a:srgbClr val="F8A30E"/>
              </a:buClr>
              <a:buFont typeface="Wingdings" charset="2"/>
              <a:buChar char="Ø"/>
              <a:defRPr sz="1800">
                <a:latin typeface="+mn-lt"/>
              </a:defRPr>
            </a:lvl4pPr>
            <a:lvl5pPr>
              <a:buClr>
                <a:srgbClr val="F8A30E"/>
              </a:buClr>
              <a:buFont typeface="Wingdings" charset="2"/>
              <a:buChar char="Ø"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595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9" name="Slide Number Placeholder 15"/>
          <p:cNvSpPr txBox="1">
            <a:spLocks/>
          </p:cNvSpPr>
          <p:nvPr userDrawn="1"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4876" y="1571612"/>
            <a:ext cx="4038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latin typeface="Comic Sans MS" pitchFamily="66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Comic Sans MS" pitchFamily="66" charset="0"/>
              </a:defRPr>
            </a:lvl2pPr>
            <a:lvl3pPr>
              <a:defRPr sz="1800">
                <a:latin typeface="Comic Sans MS" pitchFamily="66" charset="0"/>
              </a:defRPr>
            </a:lvl3pPr>
            <a:lvl4pPr>
              <a:defRPr sz="1600">
                <a:latin typeface="Comic Sans MS" pitchFamily="66" charset="0"/>
              </a:defRPr>
            </a:lvl4pPr>
            <a:lvl5pPr>
              <a:defRPr sz="1400">
                <a:latin typeface="Comic Sans MS" pitchFamily="66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5536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Comic Sans MS" pitchFamily="66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7572428" cy="928694"/>
          </a:xfrm>
          <a:prstGeom prst="rect">
            <a:avLst/>
          </a:prstGeom>
        </p:spPr>
        <p:txBody>
          <a:bodyPr/>
          <a:lstStyle>
            <a:lvl1pPr algn="l">
              <a:def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B856-4A37-4E2C-BC39-5564AF927A60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0724-1185-4103-A81E-027261205387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E5AA-39C7-4B8A-8B6C-7C5389F208B5}" type="datetimeFigureOut">
              <a:rPr lang="de-DE" smtClean="0"/>
              <a:pPr/>
              <a:t>10.03.15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B2F85-A740-4FB9-83EB-9D841574D9C0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hyperlink" Target="http://en.wikipedia.org/wiki/Advanced_Encryption_Standard" TargetMode="External"/><Relationship Id="rId5" Type="http://schemas.openxmlformats.org/officeDocument/2006/relationships/hyperlink" Target="http://en.wikipedia.org/wiki/Message_authentication_code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hyperlink" Target="http://en.wikipedia.org/wiki/One-time_pad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ublic-key_cryptography" TargetMode="External"/><Relationship Id="rId4" Type="http://schemas.openxmlformats.org/officeDocument/2006/relationships/hyperlink" Target="http://en.wikipedia.org/wiki/Digital_signature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6.wmf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6.wm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tags" Target="../tags/tag3.xml"/><Relationship Id="rId2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://www.nasa.gov/" TargetMode="External"/><Relationship Id="rId5" Type="http://schemas.openxmlformats.org/officeDocument/2006/relationships/image" Target="../media/image7.jpeg"/><Relationship Id="rId6" Type="http://schemas.openxmlformats.org/officeDocument/2006/relationships/hyperlink" Target="http://www.unmuseum.org/moonhoax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7" Type="http://schemas.openxmlformats.org/officeDocument/2006/relationships/image" Target="../media/image22.wmf"/><Relationship Id="rId8" Type="http://schemas.openxmlformats.org/officeDocument/2006/relationships/image" Target="../media/image20.png"/><Relationship Id="rId9" Type="http://schemas.openxmlformats.org/officeDocument/2006/relationships/image" Target="../media/image17.png"/><Relationship Id="rId10" Type="http://schemas.openxmlformats.org/officeDocument/2006/relationships/image" Target="../media/image24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2.wmf"/><Relationship Id="rId9" Type="http://schemas.openxmlformats.org/officeDocument/2006/relationships/image" Target="../media/image20.png"/><Relationship Id="rId10" Type="http://schemas.openxmlformats.org/officeDocument/2006/relationships/image" Target="../media/image17.pn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2.wmf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tags" Target="../tags/tag23.xml"/><Relationship Id="rId10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7.png"/><Relationship Id="rId1" Type="http://schemas.openxmlformats.org/officeDocument/2006/relationships/tags" Target="../tags/tag24.xml"/><Relationship Id="rId2" Type="http://schemas.openxmlformats.org/officeDocument/2006/relationships/tags" Target="../tags/tag25.xml"/><Relationship Id="rId3" Type="http://schemas.openxmlformats.org/officeDocument/2006/relationships/tags" Target="../tags/tag26.xml"/><Relationship Id="rId4" Type="http://schemas.openxmlformats.org/officeDocument/2006/relationships/tags" Target="../tags/tag27.xml"/><Relationship Id="rId5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2.wmf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7.png"/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2.wmf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tags" Target="../tags/tag38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3.xml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" Type="http://schemas.openxmlformats.org/officeDocument/2006/relationships/tags" Target="../tags/tag39.xml"/><Relationship Id="rId2" Type="http://schemas.openxmlformats.org/officeDocument/2006/relationships/tags" Target="../tags/tag40.xml"/><Relationship Id="rId3" Type="http://schemas.openxmlformats.org/officeDocument/2006/relationships/tags" Target="../tags/tag41.xml"/><Relationship Id="rId4" Type="http://schemas.openxmlformats.org/officeDocument/2006/relationships/tags" Target="../tags/tag42.xml"/><Relationship Id="rId5" Type="http://schemas.openxmlformats.org/officeDocument/2006/relationships/tags" Target="../tags/tag43.xml"/><Relationship Id="rId6" Type="http://schemas.openxmlformats.org/officeDocument/2006/relationships/tags" Target="../tags/tag44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5.xml"/><Relationship Id="rId9" Type="http://schemas.openxmlformats.org/officeDocument/2006/relationships/image" Target="../media/image27.png"/><Relationship Id="rId10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tags" Target="../tags/tag45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oogleresearch.blogspot.nl/2014/09/ucsb-partners-with-google-on-hardware.html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31.png"/><Relationship Id="rId6" Type="http://schemas.openxmlformats.org/officeDocument/2006/relationships/image" Target="../media/image43.emf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4" Type="http://schemas.openxmlformats.org/officeDocument/2006/relationships/tags" Target="../tags/tag49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4.xml"/><Relationship Id="rId7" Type="http://schemas.openxmlformats.org/officeDocument/2006/relationships/image" Target="../media/image30.jpe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" Type="http://schemas.openxmlformats.org/officeDocument/2006/relationships/tags" Target="../tags/tag46.xml"/><Relationship Id="rId2" Type="http://schemas.openxmlformats.org/officeDocument/2006/relationships/tags" Target="../tags/tag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47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://simonsingh.net/books/the-code-book/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://en.wikipedia.org/wiki/Scytale" TargetMode="External"/><Relationship Id="rId7" Type="http://schemas.openxmlformats.org/officeDocument/2006/relationships/hyperlink" Target="http://en.wikipedia.org/wiki/Enigma_machin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7.png"/><Relationship Id="rId5" Type="http://schemas.openxmlformats.org/officeDocument/2006/relationships/image" Target="../media/image20.png"/><Relationship Id="rId6" Type="http://schemas.openxmlformats.org/officeDocument/2006/relationships/image" Target="../media/image16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7.png"/><Relationship Id="rId5" Type="http://schemas.openxmlformats.org/officeDocument/2006/relationships/image" Target="../media/image20.png"/><Relationship Id="rId6" Type="http://schemas.openxmlformats.org/officeDocument/2006/relationships/image" Target="../media/image16.wmf"/><Relationship Id="rId7" Type="http://schemas.openxmlformats.org/officeDocument/2006/relationships/image" Target="../media/image18.png"/><Relationship Id="rId8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48.png"/><Relationship Id="rId7" Type="http://schemas.openxmlformats.org/officeDocument/2006/relationships/image" Target="../media/image47.png"/><Relationship Id="rId8" Type="http://schemas.openxmlformats.org/officeDocument/2006/relationships/image" Target="../media/image49.png"/><Relationship Id="rId9" Type="http://schemas.openxmlformats.org/officeDocument/2006/relationships/image" Target="../media/image20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21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emf"/><Relationship Id="rId17" Type="http://schemas.openxmlformats.org/officeDocument/2006/relationships/image" Target="../media/image55.png"/><Relationship Id="rId18" Type="http://schemas.openxmlformats.org/officeDocument/2006/relationships/image" Target="../media/image56.png"/><Relationship Id="rId1" Type="http://schemas.openxmlformats.org/officeDocument/2006/relationships/tags" Target="../tags/tag50.xml"/><Relationship Id="rId2" Type="http://schemas.openxmlformats.org/officeDocument/2006/relationships/tags" Target="../tags/tag51.xml"/><Relationship Id="rId3" Type="http://schemas.openxmlformats.org/officeDocument/2006/relationships/tags" Target="../tags/tag52.xml"/><Relationship Id="rId4" Type="http://schemas.openxmlformats.org/officeDocument/2006/relationships/tags" Target="../tags/tag53.xml"/><Relationship Id="rId5" Type="http://schemas.openxmlformats.org/officeDocument/2006/relationships/tags" Target="../tags/tag54.xml"/><Relationship Id="rId6" Type="http://schemas.openxmlformats.org/officeDocument/2006/relationships/tags" Target="../tags/tag55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4.xml"/><Relationship Id="rId9" Type="http://schemas.openxmlformats.org/officeDocument/2006/relationships/image" Target="../media/image53.png"/><Relationship Id="rId1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20" Type="http://schemas.openxmlformats.org/officeDocument/2006/relationships/image" Target="../media/image63.png"/><Relationship Id="rId21" Type="http://schemas.openxmlformats.org/officeDocument/2006/relationships/image" Target="../media/image64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57.png"/><Relationship Id="rId25" Type="http://schemas.openxmlformats.org/officeDocument/2006/relationships/image" Target="../media/image58.png"/><Relationship Id="rId26" Type="http://schemas.openxmlformats.org/officeDocument/2006/relationships/image" Target="../media/image55.png"/><Relationship Id="rId27" Type="http://schemas.openxmlformats.org/officeDocument/2006/relationships/image" Target="../media/image56.png"/><Relationship Id="rId10" Type="http://schemas.openxmlformats.org/officeDocument/2006/relationships/tags" Target="../tags/tag65.xml"/><Relationship Id="rId11" Type="http://schemas.openxmlformats.org/officeDocument/2006/relationships/tags" Target="../tags/tag66.xml"/><Relationship Id="rId12" Type="http://schemas.openxmlformats.org/officeDocument/2006/relationships/tags" Target="../tags/tag67.xml"/><Relationship Id="rId13" Type="http://schemas.openxmlformats.org/officeDocument/2006/relationships/tags" Target="../tags/tag68.xml"/><Relationship Id="rId14" Type="http://schemas.openxmlformats.org/officeDocument/2006/relationships/slideLayout" Target="../slideLayouts/slideLayout2.xml"/><Relationship Id="rId15" Type="http://schemas.openxmlformats.org/officeDocument/2006/relationships/notesSlide" Target="../notesSlides/notesSlide35.xml"/><Relationship Id="rId16" Type="http://schemas.openxmlformats.org/officeDocument/2006/relationships/image" Target="../media/image53.png"/><Relationship Id="rId17" Type="http://schemas.openxmlformats.org/officeDocument/2006/relationships/image" Target="../media/image21.png"/><Relationship Id="rId18" Type="http://schemas.openxmlformats.org/officeDocument/2006/relationships/image" Target="../media/image54.png"/><Relationship Id="rId19" Type="http://schemas.openxmlformats.org/officeDocument/2006/relationships/image" Target="../media/image62.png"/><Relationship Id="rId1" Type="http://schemas.openxmlformats.org/officeDocument/2006/relationships/tags" Target="../tags/tag56.xml"/><Relationship Id="rId2" Type="http://schemas.openxmlformats.org/officeDocument/2006/relationships/tags" Target="../tags/tag57.xml"/><Relationship Id="rId3" Type="http://schemas.openxmlformats.org/officeDocument/2006/relationships/tags" Target="../tags/tag58.xml"/><Relationship Id="rId4" Type="http://schemas.openxmlformats.org/officeDocument/2006/relationships/tags" Target="../tags/tag59.xml"/><Relationship Id="rId5" Type="http://schemas.openxmlformats.org/officeDocument/2006/relationships/tags" Target="../tags/tag60.xml"/><Relationship Id="rId6" Type="http://schemas.openxmlformats.org/officeDocument/2006/relationships/tags" Target="../tags/tag61.xml"/><Relationship Id="rId7" Type="http://schemas.openxmlformats.org/officeDocument/2006/relationships/tags" Target="../tags/tag62.xml"/><Relationship Id="rId8" Type="http://schemas.openxmlformats.org/officeDocument/2006/relationships/tags" Target="../tags/tag63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20" Type="http://schemas.openxmlformats.org/officeDocument/2006/relationships/image" Target="../media/image65.png"/><Relationship Id="rId21" Type="http://schemas.openxmlformats.org/officeDocument/2006/relationships/image" Target="../media/image59.png"/><Relationship Id="rId22" Type="http://schemas.openxmlformats.org/officeDocument/2006/relationships/image" Target="../media/image66.png"/><Relationship Id="rId23" Type="http://schemas.openxmlformats.org/officeDocument/2006/relationships/image" Target="../media/image30.jpe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36.xml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57.png"/><Relationship Id="rId18" Type="http://schemas.openxmlformats.org/officeDocument/2006/relationships/image" Target="../media/image58.png"/><Relationship Id="rId19" Type="http://schemas.openxmlformats.org/officeDocument/2006/relationships/image" Target="../media/image60.png"/><Relationship Id="rId1" Type="http://schemas.openxmlformats.org/officeDocument/2006/relationships/tags" Target="../tags/tag69.xml"/><Relationship Id="rId2" Type="http://schemas.openxmlformats.org/officeDocument/2006/relationships/tags" Target="../tags/tag70.xml"/><Relationship Id="rId3" Type="http://schemas.openxmlformats.org/officeDocument/2006/relationships/tags" Target="../tags/tag71.xml"/><Relationship Id="rId4" Type="http://schemas.openxmlformats.org/officeDocument/2006/relationships/tags" Target="../tags/tag72.xml"/><Relationship Id="rId5" Type="http://schemas.openxmlformats.org/officeDocument/2006/relationships/tags" Target="../tags/tag73.xml"/><Relationship Id="rId6" Type="http://schemas.openxmlformats.org/officeDocument/2006/relationships/tags" Target="../tags/tag74.xml"/><Relationship Id="rId7" Type="http://schemas.openxmlformats.org/officeDocument/2006/relationships/tags" Target="../tags/tag75.xml"/><Relationship Id="rId8" Type="http://schemas.openxmlformats.org/officeDocument/2006/relationships/tags" Target="../tags/tag76.xml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" Type="http://schemas.openxmlformats.org/officeDocument/2006/relationships/tags" Target="../tags/tag78.xml"/><Relationship Id="rId2" Type="http://schemas.openxmlformats.org/officeDocument/2006/relationships/tags" Target="../tags/tag79.xml"/><Relationship Id="rId3" Type="http://schemas.openxmlformats.org/officeDocument/2006/relationships/tags" Target="../tags/tag80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7.xml"/><Relationship Id="rId6" Type="http://schemas.openxmlformats.org/officeDocument/2006/relationships/image" Target="../media/image53.png"/><Relationship Id="rId7" Type="http://schemas.openxmlformats.org/officeDocument/2006/relationships/image" Target="../media/image21.png"/><Relationship Id="rId8" Type="http://schemas.openxmlformats.org/officeDocument/2006/relationships/image" Target="../media/image54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30.jpeg"/><Relationship Id="rId1" Type="http://schemas.openxmlformats.org/officeDocument/2006/relationships/tags" Target="../tags/tag81.xml"/><Relationship Id="rId2" Type="http://schemas.openxmlformats.org/officeDocument/2006/relationships/tags" Target="../tags/tag82.xml"/><Relationship Id="rId3" Type="http://schemas.openxmlformats.org/officeDocument/2006/relationships/tags" Target="../tags/tag83.xml"/><Relationship Id="rId4" Type="http://schemas.openxmlformats.org/officeDocument/2006/relationships/tags" Target="../tags/tag84.xml"/><Relationship Id="rId5" Type="http://schemas.openxmlformats.org/officeDocument/2006/relationships/tags" Target="../tags/tag85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8.xml"/><Relationship Id="rId8" Type="http://schemas.openxmlformats.org/officeDocument/2006/relationships/image" Target="../media/image55.png"/><Relationship Id="rId9" Type="http://schemas.openxmlformats.org/officeDocument/2006/relationships/image" Target="../media/image70.png"/><Relationship Id="rId10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image" Target="../media/image29.jpeg"/><Relationship Id="rId13" Type="http://schemas.openxmlformats.org/officeDocument/2006/relationships/image" Target="../media/image17.png"/><Relationship Id="rId14" Type="http://schemas.openxmlformats.org/officeDocument/2006/relationships/image" Target="../media/image20.png"/><Relationship Id="rId1" Type="http://schemas.openxmlformats.org/officeDocument/2006/relationships/tags" Target="../tags/tag86.xml"/><Relationship Id="rId2" Type="http://schemas.openxmlformats.org/officeDocument/2006/relationships/tags" Target="../tags/tag87.xml"/><Relationship Id="rId3" Type="http://schemas.openxmlformats.org/officeDocument/2006/relationships/tags" Target="../tags/tag88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0.xml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29.jpeg"/><Relationship Id="rId14" Type="http://schemas.openxmlformats.org/officeDocument/2006/relationships/image" Target="../media/image76.png"/><Relationship Id="rId1" Type="http://schemas.openxmlformats.org/officeDocument/2006/relationships/tags" Target="../tags/tag89.xml"/><Relationship Id="rId2" Type="http://schemas.openxmlformats.org/officeDocument/2006/relationships/tags" Target="../tags/tag90.xml"/><Relationship Id="rId3" Type="http://schemas.openxmlformats.org/officeDocument/2006/relationships/tags" Target="../tags/tag91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1.xml"/><Relationship Id="rId6" Type="http://schemas.openxmlformats.org/officeDocument/2006/relationships/hyperlink" Target="http://en.wikipedia.org/wiki/Quantum_entanglement" TargetMode="External"/><Relationship Id="rId7" Type="http://schemas.openxmlformats.org/officeDocument/2006/relationships/hyperlink" Target="http://en.wikipedia.org/wiki/Quantum_teleportation" TargetMode="External"/><Relationship Id="rId8" Type="http://schemas.openxmlformats.org/officeDocument/2006/relationships/image" Target="../media/image55.png"/><Relationship Id="rId9" Type="http://schemas.openxmlformats.org/officeDocument/2006/relationships/image" Target="../media/image70.png"/><Relationship Id="rId10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ne-time_pad" TargetMode="External"/><Relationship Id="rId4" Type="http://schemas.openxmlformats.org/officeDocument/2006/relationships/hyperlink" Target="http://en.wikipedia.org/wiki/Public-key_cryptography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6.wmf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History_of_cryptography" TargetMode="Externa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9.jpeg"/><Relationship Id="rId15" Type="http://schemas.openxmlformats.org/officeDocument/2006/relationships/image" Target="../media/image30.jpeg"/><Relationship Id="rId1" Type="http://schemas.openxmlformats.org/officeDocument/2006/relationships/tags" Target="../tags/tag92.xml"/><Relationship Id="rId2" Type="http://schemas.openxmlformats.org/officeDocument/2006/relationships/tags" Target="../tags/tag93.xml"/><Relationship Id="rId3" Type="http://schemas.openxmlformats.org/officeDocument/2006/relationships/tags" Target="../tags/tag94.xml"/><Relationship Id="rId4" Type="http://schemas.openxmlformats.org/officeDocument/2006/relationships/tags" Target="../tags/tag95.xml"/><Relationship Id="rId5" Type="http://schemas.openxmlformats.org/officeDocument/2006/relationships/slideLayout" Target="../slideLayouts/slideLayout2.xml"/><Relationship Id="rId6" Type="http://schemas.openxmlformats.org/officeDocument/2006/relationships/hyperlink" Target="http://en.wikipedia.org/wiki/Quantum_bit" TargetMode="External"/><Relationship Id="rId7" Type="http://schemas.openxmlformats.org/officeDocument/2006/relationships/hyperlink" Target="http://en.wikipedia.org/wiki/No-cloning_theorem" TargetMode="External"/><Relationship Id="rId8" Type="http://schemas.openxmlformats.org/officeDocument/2006/relationships/hyperlink" Target="http://en.wikipedia.org/wiki/Quantum_entanglement" TargetMode="External"/><Relationship Id="rId9" Type="http://schemas.openxmlformats.org/officeDocument/2006/relationships/hyperlink" Target="http://en.wikipedia.org/wiki/Quantum_teleportation" TargetMode="External"/><Relationship Id="rId10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Quantum_computing" TargetMode="External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Post-quantum_cryptography" TargetMode="Externa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20.png"/><Relationship Id="rId13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omepages.cwi.nl/~schaffne/positionbasedqcrypto.php" TargetMode="External"/><Relationship Id="rId3" Type="http://schemas.openxmlformats.org/officeDocument/2006/relationships/image" Target="../media/image53.png"/><Relationship Id="rId4" Type="http://schemas.openxmlformats.org/officeDocument/2006/relationships/image" Target="../media/image21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hyperlink" Target="http://en.wikipedia.org/wiki/QKD" TargetMode="External"/><Relationship Id="rId9" Type="http://schemas.openxmlformats.org/officeDocument/2006/relationships/image" Target="../media/image16.wmf"/><Relationship Id="rId10" Type="http://schemas.openxmlformats.org/officeDocument/2006/relationships/image" Target="../media/image1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82.png"/><Relationship Id="rId1" Type="http://schemas.openxmlformats.org/officeDocument/2006/relationships/tags" Target="../tags/tag96.xml"/><Relationship Id="rId2" Type="http://schemas.openxmlformats.org/officeDocument/2006/relationships/tags" Target="../tags/tag97.xml"/><Relationship Id="rId3" Type="http://schemas.openxmlformats.org/officeDocument/2006/relationships/tags" Target="../tags/tag98.xml"/><Relationship Id="rId4" Type="http://schemas.openxmlformats.org/officeDocument/2006/relationships/tags" Target="../tags/tag99.xml"/><Relationship Id="rId5" Type="http://schemas.openxmlformats.org/officeDocument/2006/relationships/tags" Target="../tags/tag100.xml"/><Relationship Id="rId6" Type="http://schemas.openxmlformats.org/officeDocument/2006/relationships/tags" Target="../tags/tag101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44.xml"/><Relationship Id="rId9" Type="http://schemas.openxmlformats.org/officeDocument/2006/relationships/image" Target="../media/image81.png"/><Relationship Id="rId10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83.png"/><Relationship Id="rId15" Type="http://schemas.openxmlformats.org/officeDocument/2006/relationships/image" Target="../media/image82.png"/><Relationship Id="rId1" Type="http://schemas.openxmlformats.org/officeDocument/2006/relationships/tags" Target="../tags/tag102.xml"/><Relationship Id="rId2" Type="http://schemas.openxmlformats.org/officeDocument/2006/relationships/tags" Target="../tags/tag103.xml"/><Relationship Id="rId3" Type="http://schemas.openxmlformats.org/officeDocument/2006/relationships/tags" Target="../tags/tag104.xml"/><Relationship Id="rId4" Type="http://schemas.openxmlformats.org/officeDocument/2006/relationships/tags" Target="../tags/tag105.xml"/><Relationship Id="rId5" Type="http://schemas.openxmlformats.org/officeDocument/2006/relationships/tags" Target="../tags/tag106.xml"/><Relationship Id="rId6" Type="http://schemas.openxmlformats.org/officeDocument/2006/relationships/tags" Target="../tags/tag107.xml"/><Relationship Id="rId7" Type="http://schemas.openxmlformats.org/officeDocument/2006/relationships/tags" Target="../tags/tag108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45.xml"/><Relationship Id="rId10" Type="http://schemas.openxmlformats.org/officeDocument/2006/relationships/image" Target="../media/image2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21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hyperlink" Target="http://simonsingh.net/media/articles/maths-and-science/unsung-heroes-of-cryptography/" TargetMode="External"/><Relationship Id="rId5" Type="http://schemas.openxmlformats.org/officeDocument/2006/relationships/hyperlink" Target="https://en.wikipedia.org/wiki/Government_Communications_Headquarters" TargetMode="External"/><Relationship Id="rId6" Type="http://schemas.openxmlformats.org/officeDocument/2006/relationships/image" Target="../media/image21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1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6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71472" y="548680"/>
            <a:ext cx="8143932" cy="1152128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+mj-lt"/>
              </a:rPr>
              <a:t>Quantum Cryptography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43" descr="nwo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373216"/>
            <a:ext cx="1650868" cy="1270393"/>
          </a:xfrm>
          <a:prstGeom prst="rect">
            <a:avLst/>
          </a:prstGeom>
          <a:noFill/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7924800" cy="2808312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>
                <a:solidFill>
                  <a:schemeClr val="tx2"/>
                </a:solidFill>
              </a:rPr>
              <a:t>Christian Schaffner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Institute for Logic, Language and Computation (ILLC)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University of Amsterdam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Centrum </a:t>
            </a:r>
            <a:r>
              <a:rPr lang="en-US" dirty="0" err="1" smtClean="0">
                <a:solidFill>
                  <a:schemeClr val="tx2"/>
                </a:solidFill>
              </a:rPr>
              <a:t>Wiskunde</a:t>
            </a:r>
            <a:r>
              <a:rPr lang="en-US" dirty="0" smtClean="0">
                <a:solidFill>
                  <a:schemeClr val="tx2"/>
                </a:solidFill>
              </a:rPr>
              <a:t> &amp; </a:t>
            </a:r>
            <a:r>
              <a:rPr lang="en-US" dirty="0" err="1" smtClean="0">
                <a:solidFill>
                  <a:schemeClr val="tx2"/>
                </a:solidFill>
              </a:rPr>
              <a:t>Informatica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288" y="3903670"/>
            <a:ext cx="1981200" cy="893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52" y="3429000"/>
            <a:ext cx="1131996" cy="1224136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609600" y="5486400"/>
            <a:ext cx="489850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i="1" dirty="0" smtClean="0">
                <a:solidFill>
                  <a:schemeClr val="tx2"/>
                </a:solidFill>
              </a:rPr>
              <a:t>Bachelor </a:t>
            </a:r>
            <a:r>
              <a:rPr lang="en-US" sz="2600" i="1" dirty="0" err="1" smtClean="0">
                <a:solidFill>
                  <a:schemeClr val="tx2"/>
                </a:solidFill>
              </a:rPr>
              <a:t>vak</a:t>
            </a:r>
            <a:r>
              <a:rPr lang="en-US" sz="2600" i="1" dirty="0" smtClean="0">
                <a:solidFill>
                  <a:schemeClr val="tx2"/>
                </a:solidFill>
              </a:rPr>
              <a:t> </a:t>
            </a:r>
            <a:r>
              <a:rPr lang="en-US" sz="2600" i="1" dirty="0" err="1" smtClean="0">
                <a:solidFill>
                  <a:schemeClr val="tx2"/>
                </a:solidFill>
              </a:rPr>
              <a:t>cryptografie</a:t>
            </a:r>
            <a:endParaRPr lang="en-US" sz="2600" i="1" dirty="0" smtClean="0">
              <a:solidFill>
                <a:schemeClr val="tx2"/>
              </a:solidFill>
            </a:endParaRPr>
          </a:p>
          <a:p>
            <a:pPr algn="l"/>
            <a:r>
              <a:rPr lang="en-US" sz="2600" i="1" dirty="0" smtClean="0">
                <a:solidFill>
                  <a:schemeClr val="tx2"/>
                </a:solidFill>
              </a:rPr>
              <a:t>Tuesday, 10 March 2015</a:t>
            </a:r>
            <a:endParaRPr lang="en-US" sz="2600" i="1" dirty="0">
              <a:solidFill>
                <a:schemeClr val="tx2"/>
              </a:solidFill>
            </a:endParaRPr>
          </a:p>
          <a:p>
            <a:pPr algn="l"/>
            <a:endParaRPr lang="en-US" sz="2600" dirty="0" smtClean="0">
              <a:solidFill>
                <a:schemeClr val="tx2"/>
              </a:solidFill>
            </a:endParaRPr>
          </a:p>
          <a:p>
            <a:pPr algn="l"/>
            <a:endParaRPr lang="en-US" dirty="0" smtClean="0">
              <a:solidFill>
                <a:schemeClr val="tx2"/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075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7544" y="24996"/>
            <a:ext cx="8229600" cy="792798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Perfect Security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276872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1867" y="2420888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0" y="119675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91907" y="191683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5536" y="3356992"/>
            <a:ext cx="684076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 charset="0"/>
              </a:rPr>
              <a:t>Given that 	</a:t>
            </a:r>
            <a:r>
              <a:rPr lang="en-US" sz="2000" dirty="0" smtClean="0">
                <a:solidFill>
                  <a:srgbClr val="FF0000"/>
                </a:solidFill>
                <a:latin typeface="Consolas"/>
                <a:cs typeface="Consolas"/>
              </a:rPr>
              <a:t>c </a:t>
            </a:r>
            <a:r>
              <a:rPr lang="en-US" sz="2000" dirty="0">
                <a:latin typeface="Consolas"/>
                <a:cs typeface="Consolas"/>
              </a:rPr>
              <a:t>= </a:t>
            </a:r>
            <a:r>
              <a:rPr lang="en-US" sz="2000" dirty="0" smtClean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  <a:r>
              <a:rPr lang="en-US" sz="2000" dirty="0" smtClean="0">
                <a:cs typeface="Arial" charset="0"/>
              </a:rPr>
              <a:t>,</a:t>
            </a:r>
            <a:endParaRPr lang="en-US" sz="20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 charset="0"/>
              </a:rPr>
              <a:t>is it possible that	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m 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= 0000 0000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sz="2000" dirty="0" smtClean="0">
                <a:cs typeface="Arial"/>
              </a:rPr>
              <a:t>?</a:t>
            </a:r>
            <a:endParaRPr lang="en-US" sz="2000" dirty="0">
              <a:cs typeface="Arial"/>
            </a:endParaRP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0101 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0100</a:t>
            </a:r>
            <a:r>
              <a:rPr lang="en-US" sz="2000" dirty="0" smtClean="0">
                <a:cs typeface="Arial" charset="0"/>
              </a:rPr>
              <a:t>.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 charset="0"/>
              </a:rPr>
              <a:t>is it possible </a:t>
            </a:r>
            <a:r>
              <a:rPr lang="en-US" sz="2000" dirty="0" smtClean="0">
                <a:cs typeface="Arial" charset="0"/>
              </a:rPr>
              <a:t>that	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m 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= 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1111 1111 </a:t>
            </a:r>
            <a:r>
              <a:rPr lang="en-US" sz="2000" dirty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>
                <a:cs typeface="Arial"/>
              </a:rPr>
              <a:t>Yes, if </a:t>
            </a:r>
            <a:r>
              <a:rPr lang="en-US" sz="2000" dirty="0" smtClean="0">
                <a:cs typeface="Arial"/>
              </a:rPr>
              <a:t>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101</a:t>
            </a:r>
            <a:r>
              <a:rPr lang="en-US" sz="2000" dirty="0">
                <a:solidFill>
                  <a:srgbClr val="000000"/>
                </a:solidFill>
                <a:latin typeface="Consolas"/>
                <a:cs typeface="Consolas"/>
              </a:rPr>
              <a:t>0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 1011</a:t>
            </a:r>
            <a:r>
              <a:rPr lang="en-US" sz="2000" dirty="0" smtClean="0">
                <a:cs typeface="Arial" charset="0"/>
              </a:rPr>
              <a:t>. </a:t>
            </a:r>
            <a:endParaRPr lang="en-US" sz="2000" dirty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Consolas"/>
              </a:rPr>
              <a:t>it is possible that	</a:t>
            </a:r>
            <a:r>
              <a:rPr lang="en-US" sz="2000" dirty="0">
                <a:solidFill>
                  <a:srgbClr val="0000FF"/>
                </a:solidFill>
                <a:latin typeface="Consolas"/>
                <a:cs typeface="Consolas"/>
              </a:rPr>
              <a:t>m = </a:t>
            </a:r>
            <a:r>
              <a:rPr lang="en-US" sz="2000" dirty="0" smtClean="0">
                <a:solidFill>
                  <a:srgbClr val="0000FF"/>
                </a:solidFill>
                <a:latin typeface="Consolas"/>
                <a:cs typeface="Consolas"/>
              </a:rPr>
              <a:t>0101 0101 </a:t>
            </a:r>
            <a:r>
              <a:rPr lang="en-US" sz="2000" dirty="0" smtClean="0">
                <a:cs typeface="Arial"/>
              </a:rPr>
              <a:t>?</a:t>
            </a:r>
          </a:p>
          <a:p>
            <a:pPr marL="1257300" lvl="2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Arial"/>
              </a:rPr>
              <a:t>Yes, if 	</a:t>
            </a:r>
            <a:r>
              <a:rPr lang="en-US" sz="2000" dirty="0">
                <a:latin typeface="Consolas"/>
                <a:cs typeface="Consolas"/>
              </a:rPr>
              <a:t>k = </a:t>
            </a:r>
            <a:r>
              <a:rPr lang="en-US" sz="2000" dirty="0" smtClean="0">
                <a:solidFill>
                  <a:srgbClr val="000000"/>
                </a:solidFill>
                <a:latin typeface="Consolas"/>
                <a:cs typeface="Consolas"/>
              </a:rPr>
              <a:t>0000 0001</a:t>
            </a:r>
            <a:endParaRPr lang="en-US" sz="2000" dirty="0">
              <a:cs typeface="Arial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Consolas"/>
              </a:rPr>
              <a:t>In fact, every m is possible.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tabLst>
                <a:tab pos="3140075" algn="l"/>
              </a:tabLst>
            </a:pPr>
            <a:r>
              <a:rPr lang="en-US" sz="2000" dirty="0" smtClean="0">
                <a:cs typeface="Consolas"/>
              </a:rPr>
              <a:t>Hence, the one-time pad is </a:t>
            </a:r>
            <a:r>
              <a:rPr lang="en-US" sz="2000" dirty="0" smtClean="0">
                <a:solidFill>
                  <a:srgbClr val="FF0000"/>
                </a:solidFill>
                <a:cs typeface="Consolas"/>
              </a:rPr>
              <a:t>perfectly secure</a:t>
            </a:r>
            <a:r>
              <a:rPr lang="en-US" sz="2000" dirty="0" smtClean="0">
                <a:cs typeface="Consolas"/>
              </a:rPr>
              <a:t>!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196752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412776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5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340768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68760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340768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74338"/>
              </p:ext>
            </p:extLst>
          </p:nvPr>
        </p:nvGraphicFramePr>
        <p:xfrm>
          <a:off x="6804248" y="3645024"/>
          <a:ext cx="16561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504056"/>
                <a:gridCol w="7200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 </a:t>
                      </a:r>
                      <a:r>
                        <a:rPr lang="en-US" baseline="0" dirty="0" smtClean="0">
                          <a:latin typeface="cmsy10"/>
                          <a:ea typeface="cmsy10"/>
                          <a:cs typeface="cmsy10"/>
                        </a:rPr>
                        <a:t>©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23528" y="8367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1560" y="27809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 smtClean="0">
                <a:latin typeface="Consolas"/>
                <a:cs typeface="Consolas"/>
              </a:rPr>
              <a:t>?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8344" y="291565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 smtClean="0">
                <a:latin typeface="Consolas"/>
                <a:cs typeface="Consolas"/>
              </a:rPr>
              <a:t>?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31840" y="8367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2200" y="8367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 smtClean="0">
                <a:solidFill>
                  <a:srgbClr val="0000FF"/>
                </a:solidFill>
                <a:latin typeface="Consolas"/>
                <a:cs typeface="Consolas"/>
              </a:rPr>
              <a:t>?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4355976" y="2060848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23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6997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  <p:bldP spid="29" grpId="0"/>
      <p:bldP spid="30" grpId="0"/>
      <p:bldP spid="31" grpId="0"/>
      <p:bldP spid="33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Problems With One-Time Pad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56490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1867" y="270892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91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5536" y="3789040"/>
            <a:ext cx="770485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The key has to be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as long as </a:t>
            </a:r>
            <a:r>
              <a:rPr lang="en-US" sz="2400" dirty="0" smtClean="0">
                <a:cs typeface="Arial" charset="0"/>
              </a:rPr>
              <a:t>the message.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The key can only be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used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once</a:t>
            </a:r>
            <a:r>
              <a:rPr lang="en-US" sz="2400" dirty="0">
                <a:cs typeface="Arial" charset="0"/>
              </a:rPr>
              <a:t>.</a:t>
            </a:r>
            <a:endParaRPr lang="en-US" sz="2400" dirty="0" smtClean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In practice, other encryption schemes (such as </a:t>
            </a:r>
            <a:r>
              <a:rPr lang="en-US" sz="2400" dirty="0" smtClean="0">
                <a:cs typeface="Arial" charset="0"/>
                <a:hlinkClick r:id="rId4"/>
              </a:rPr>
              <a:t>AES</a:t>
            </a:r>
            <a:r>
              <a:rPr lang="en-US" sz="2400" dirty="0" smtClean="0">
                <a:cs typeface="Arial" charset="0"/>
              </a:rPr>
              <a:t>) are used which allow to encrypt long messages with short keys.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One-time pad does not provide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  <a:hlinkClick r:id="rId5"/>
              </a:rPr>
              <a:t>authentication</a:t>
            </a:r>
            <a:r>
              <a:rPr lang="en-US" sz="2400" dirty="0" smtClean="0">
                <a:cs typeface="Arial" charset="0"/>
              </a:rPr>
              <a:t>: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Eve can easily flip bits in the message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7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628800"/>
            <a:ext cx="1285425" cy="914208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23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536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48264" y="31316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31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2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4" name="AutoShape 109"/>
          <p:cNvSpPr>
            <a:spLocks noChangeArrowheads="1"/>
          </p:cNvSpPr>
          <p:nvPr/>
        </p:nvSpPr>
        <p:spPr bwMode="auto">
          <a:xfrm>
            <a:off x="4355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23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033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r>
              <a:rPr lang="fr-CH" dirty="0" smtClean="0"/>
              <a:t>Quiz: Encryption &amp; Authentication</a:t>
            </a:r>
            <a:endParaRPr lang="en-US" dirty="0"/>
          </a:p>
        </p:txBody>
      </p:sp>
      <p:sp>
        <p:nvSpPr>
          <p:cNvPr id="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467544" y="1412776"/>
            <a:ext cx="68407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Which of the following are correct?</a:t>
            </a:r>
          </a:p>
          <a:p>
            <a:pPr marL="971550" lvl="1" indent="-51435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endParaRPr lang="en-US" sz="2800" dirty="0" smtClean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539552" y="2132856"/>
            <a:ext cx="799288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Secure encryption </a:t>
            </a:r>
            <a:r>
              <a:rPr lang="en-US" sz="2800" dirty="0" smtClean="0">
                <a:cs typeface="Arial" charset="0"/>
              </a:rPr>
              <a:t>guarantees that an eavesdropper cannot learn a message.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Secure e</a:t>
            </a:r>
            <a:r>
              <a:rPr lang="en-US" sz="2800" dirty="0" smtClean="0">
                <a:cs typeface="Arial" charset="0"/>
              </a:rPr>
              <a:t>ncryption </a:t>
            </a:r>
            <a:r>
              <a:rPr lang="en-US" sz="2800" dirty="0" smtClean="0">
                <a:cs typeface="Arial" charset="0"/>
              </a:rPr>
              <a:t>guarantees that a message cannot be altered.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Authentication guarantees that an eavesdropper cannot learn a message.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Authentication detects altering of a message.</a:t>
            </a:r>
          </a:p>
        </p:txBody>
      </p:sp>
    </p:spTree>
    <p:extLst>
      <p:ext uri="{BB962C8B-B14F-4D97-AF65-F5344CB8AC3E}">
        <p14:creationId xmlns:p14="http://schemas.microsoft.com/office/powerpoint/2010/main" val="17790863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Symmetric-Key Cryptography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564904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79512" y="3861048"/>
            <a:ext cx="87849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Encryption ensures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secrecy</a:t>
            </a:r>
            <a:r>
              <a:rPr lang="en-US" sz="2400" dirty="0" smtClean="0">
                <a:cs typeface="Arial" charset="0"/>
              </a:rPr>
              <a:t>: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Eve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 smtClean="0">
                <a:cs typeface="Arial" charset="0"/>
              </a:rPr>
              <a:t>the </a:t>
            </a:r>
            <a:r>
              <a:rPr lang="en-US" sz="2400" dirty="0">
                <a:cs typeface="Arial" charset="0"/>
              </a:rPr>
              <a:t>message, e.g.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4"/>
              </a:rPr>
              <a:t>one-time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  <a:hlinkClick r:id="rId4"/>
              </a:rPr>
              <a:t>pad</a:t>
            </a:r>
            <a:endParaRPr lang="en-US" sz="2400" dirty="0" smtClean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A</a:t>
            </a:r>
            <a:r>
              <a:rPr lang="en-US" sz="2400" b="0" dirty="0" smtClean="0">
                <a:cs typeface="Arial" charset="0"/>
              </a:rPr>
              <a:t>uthentication ensures </a:t>
            </a:r>
            <a:r>
              <a:rPr lang="en-US" sz="2400" b="0" dirty="0" smtClean="0">
                <a:solidFill>
                  <a:srgbClr val="FF0000"/>
                </a:solidFill>
                <a:cs typeface="Arial" charset="0"/>
              </a:rPr>
              <a:t>integrity</a:t>
            </a:r>
            <a:r>
              <a:rPr lang="en-US" sz="2400" b="0" dirty="0" smtClean="0">
                <a:cs typeface="Arial" charset="0"/>
              </a:rPr>
              <a:t>: </a:t>
            </a:r>
            <a:br>
              <a:rPr lang="en-US" sz="2400" b="0" dirty="0" smtClean="0">
                <a:cs typeface="Arial" charset="0"/>
              </a:rPr>
            </a:br>
            <a:r>
              <a:rPr lang="en-US" sz="2400" b="0" dirty="0" smtClean="0">
                <a:cs typeface="Arial" charset="0"/>
              </a:rPr>
              <a:t>Eve </a:t>
            </a:r>
            <a:r>
              <a:rPr lang="en-US" sz="2400" b="0" dirty="0" smtClean="0">
                <a:solidFill>
                  <a:srgbClr val="FF0000"/>
                </a:solidFill>
                <a:cs typeface="Arial" charset="0"/>
              </a:rPr>
              <a:t>cannot alter </a:t>
            </a:r>
            <a:r>
              <a:rPr lang="en-US" sz="2400" b="0" dirty="0" smtClean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General problem: players have to exchange a key to start with</a:t>
            </a:r>
            <a:endParaRPr lang="en-US" sz="240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76256" y="1628800"/>
            <a:ext cx="2280773" cy="1564307"/>
            <a:chOff x="6876256" y="1628800"/>
            <a:chExt cx="2280773" cy="1564307"/>
          </a:xfrm>
        </p:grpSpPr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8" name="TextBox 77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Bob</a:t>
              </a:r>
              <a:endParaRPr lang="en-US" sz="2800" b="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  <p:sp>
        <p:nvSpPr>
          <p:cNvPr id="17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049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Public-Key Cryptography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23528" y="3933056"/>
            <a:ext cx="82089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Solves the key-exchange </a:t>
            </a:r>
            <a:r>
              <a:rPr lang="en-US" sz="2400" dirty="0" smtClean="0">
                <a:cs typeface="Arial" charset="0"/>
              </a:rPr>
              <a:t>problem.</a:t>
            </a: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Everyone can encrypt using the </a:t>
            </a:r>
            <a:r>
              <a:rPr lang="en-US" sz="2400" dirty="0">
                <a:solidFill>
                  <a:srgbClr val="0000FF"/>
                </a:solidFill>
                <a:cs typeface="Arial" charset="0"/>
                <a:hlinkClick r:id="rId3"/>
              </a:rPr>
              <a:t>public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  <a:hlinkClick r:id="rId3"/>
              </a:rPr>
              <a:t>key</a:t>
            </a:r>
            <a:r>
              <a:rPr lang="en-US" sz="2400" dirty="0">
                <a:cs typeface="Arial" charset="0"/>
              </a:rPr>
              <a:t>.</a:t>
            </a:r>
            <a:endParaRPr lang="en-US" sz="2400" dirty="0">
              <a:solidFill>
                <a:srgbClr val="0000FF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Only</a:t>
            </a:r>
            <a:r>
              <a:rPr lang="en-US" sz="2400" b="0" dirty="0" smtClean="0">
                <a:cs typeface="Arial" charset="0"/>
              </a:rPr>
              <a:t> the </a:t>
            </a:r>
            <a:r>
              <a:rPr lang="en-US" sz="2400" dirty="0">
                <a:cs typeface="Arial" charset="0"/>
              </a:rPr>
              <a:t>holder</a:t>
            </a:r>
            <a:r>
              <a:rPr lang="en-US" sz="2400" b="0" dirty="0" smtClean="0">
                <a:cs typeface="Arial" charset="0"/>
              </a:rPr>
              <a:t> of the </a:t>
            </a:r>
            <a:r>
              <a:rPr lang="en-US" sz="2400" b="0" dirty="0" smtClean="0">
                <a:solidFill>
                  <a:srgbClr val="FF0000"/>
                </a:solidFill>
                <a:cs typeface="Arial" charset="0"/>
              </a:rPr>
              <a:t>secret key </a:t>
            </a:r>
            <a:r>
              <a:rPr lang="en-US" sz="2400" b="0" dirty="0" smtClean="0">
                <a:cs typeface="Arial" charset="0"/>
              </a:rPr>
              <a:t>can decrypt</a:t>
            </a:r>
            <a:r>
              <a:rPr lang="en-US" sz="2400" dirty="0" smtClean="0">
                <a:cs typeface="Arial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b="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  <a:hlinkClick r:id="rId4"/>
              </a:rPr>
              <a:t>Digital </a:t>
            </a:r>
            <a:r>
              <a:rPr lang="en-US" sz="2400" dirty="0">
                <a:cs typeface="Arial" charset="0"/>
                <a:hlinkClick r:id="rId4"/>
              </a:rPr>
              <a:t>signatures</a:t>
            </a:r>
            <a:r>
              <a:rPr lang="en-US" sz="2400" dirty="0">
                <a:cs typeface="Arial" charset="0"/>
              </a:rPr>
              <a:t>: Only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secret-key </a:t>
            </a:r>
            <a:r>
              <a:rPr lang="en-US" sz="2400" dirty="0">
                <a:cs typeface="Arial" charset="0"/>
              </a:rPr>
              <a:t>holder can sign, but </a:t>
            </a:r>
            <a:r>
              <a:rPr lang="en-US" sz="2400" dirty="0" smtClean="0">
                <a:cs typeface="Arial" charset="0"/>
              </a:rPr>
              <a:t>everyone can verify signatures using the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public</a:t>
            </a:r>
            <a:r>
              <a:rPr lang="en-US" sz="2400" dirty="0">
                <a:solidFill>
                  <a:srgbClr val="0000FF"/>
                </a:solidFill>
                <a:cs typeface="Arial" charset="0"/>
              </a:rPr>
              <a:t>-key</a:t>
            </a:r>
            <a:r>
              <a:rPr lang="en-US" sz="2400" dirty="0">
                <a:cs typeface="Arial" charset="0"/>
              </a:rPr>
              <a:t>.</a:t>
            </a:r>
            <a:endParaRPr lang="en-US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23787" cy="1731698"/>
            <a:chOff x="2987824" y="1700808"/>
            <a:chExt cx="2123787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11960" y="249289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6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12094" y="2329011"/>
            <a:ext cx="2520280" cy="1152128"/>
            <a:chOff x="6612094" y="2329011"/>
            <a:chExt cx="252028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996952"/>
              <a:ext cx="647700" cy="484187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612094" y="2381855"/>
              <a:ext cx="647700" cy="4841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7332174" y="2957919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00FF"/>
                  </a:solidFill>
                  <a:latin typeface="Calibri"/>
                  <a:cs typeface="Arial" pitchFamily="34" charset="0"/>
                </a:rPr>
                <a:t>public key</a:t>
              </a:r>
              <a:endParaRPr lang="en-US" sz="2800" baseline="-25000" dirty="0" smtClean="0">
                <a:solidFill>
                  <a:srgbClr val="0000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2174" y="2329011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alibri"/>
                  <a:cs typeface="Arial" pitchFamily="34" charset="0"/>
                </a:rPr>
                <a:t>secret key</a:t>
              </a:r>
              <a:endParaRPr lang="en-US" sz="2800" baseline="-25000" dirty="0" smtClean="0">
                <a:solidFill>
                  <a:srgbClr val="FF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24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499992" y="3068960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11560" y="2636912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30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588224" y="1340768"/>
            <a:ext cx="2280773" cy="1564307"/>
            <a:chOff x="6876256" y="1628800"/>
            <a:chExt cx="2280773" cy="1564307"/>
          </a:xfrm>
        </p:grpSpPr>
        <p:pic>
          <p:nvPicPr>
            <p:cNvPr id="32" name="Picture 40" descr="BS00996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7991907" y="2204864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Bob</a:t>
              </a:r>
              <a:endParaRPr lang="en-US" sz="2800" b="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Picture 6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76256" y="1628800"/>
              <a:ext cx="1285425" cy="914208"/>
            </a:xfrm>
            <a:prstGeom prst="rect">
              <a:avLst/>
            </a:prstGeom>
            <a:noFill/>
          </p:spPr>
        </p:pic>
      </p:grpSp>
      <p:pic>
        <p:nvPicPr>
          <p:cNvPr id="35" name="Picture 39" descr="BS00996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403648" y="2636912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grpSp>
        <p:nvGrpSpPr>
          <p:cNvPr id="21" name="Group 35"/>
          <p:cNvGrpSpPr/>
          <p:nvPr/>
        </p:nvGrpSpPr>
        <p:grpSpPr>
          <a:xfrm>
            <a:off x="7236296" y="591071"/>
            <a:ext cx="1368152" cy="1747356"/>
            <a:chOff x="7596336" y="984196"/>
            <a:chExt cx="1368152" cy="1747356"/>
          </a:xfrm>
        </p:grpSpPr>
        <p:pic>
          <p:nvPicPr>
            <p:cNvPr id="28" name="Picture 27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96336" y="984196"/>
              <a:ext cx="1135439" cy="12961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96336" y="220833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cs typeface="Arial" pitchFamily="34" charset="0"/>
                </a:rPr>
                <a:t>Charlie</a:t>
              </a:r>
              <a:endParaRPr lang="en-US" sz="2800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115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r>
              <a:rPr lang="fr-CH" dirty="0" smtClean="0"/>
              <a:t>Quiz: RSA</a:t>
            </a:r>
            <a:endParaRPr lang="en-US" dirty="0"/>
          </a:p>
        </p:txBody>
      </p:sp>
      <p:sp>
        <p:nvSpPr>
          <p:cNvPr id="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467544" y="1196752"/>
            <a:ext cx="68407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Which of the following are correct?</a:t>
            </a:r>
          </a:p>
          <a:p>
            <a:pPr marL="971550" lvl="1" indent="-51435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endParaRPr lang="en-US" sz="2800" dirty="0" smtClean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539552" y="1916832"/>
            <a:ext cx="79928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RSA is a public-key encryption scheme.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The security of RSA encryption relies on the computational hardness of factoring large integer numbers.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The security of RSA encryption relies on the computational hardness of taking discrete logarithms in a finite field.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RSA encryption is secure against adversaries with unlimited computing power.</a:t>
            </a:r>
          </a:p>
        </p:txBody>
      </p:sp>
    </p:spTree>
    <p:extLst>
      <p:ext uri="{BB962C8B-B14F-4D97-AF65-F5344CB8AC3E}">
        <p14:creationId xmlns:p14="http://schemas.microsoft.com/office/powerpoint/2010/main" val="19468357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635896" y="4437112"/>
            <a:ext cx="3528392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5576" y="4437112"/>
            <a:ext cx="2664296" cy="432048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RSA Public-Key Encryption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23528" y="3933056"/>
            <a:ext cx="82089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Key generation: pick two large primes p and q, set N=p*q</a:t>
            </a: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>
                <a:cs typeface="Arial" charset="0"/>
              </a:rPr>
              <a:t>public key: N, e </a:t>
            </a:r>
            <a:r>
              <a:rPr lang="en-US" sz="2400" dirty="0">
                <a:latin typeface="cmsy10"/>
                <a:ea typeface="cmsy10"/>
                <a:cs typeface="cmsy10"/>
              </a:rPr>
              <a:t>2</a:t>
            </a:r>
            <a:r>
              <a:rPr lang="en-US" sz="2400" dirty="0">
                <a:cs typeface="Arial" charset="0"/>
              </a:rPr>
              <a:t> Z</a:t>
            </a:r>
            <a:r>
              <a:rPr lang="en-US" sz="2400" baseline="-25000" dirty="0">
                <a:cs typeface="Arial" charset="0"/>
              </a:rPr>
              <a:t>N</a:t>
            </a:r>
            <a:r>
              <a:rPr lang="en-US" sz="2400" baseline="15000" dirty="0">
                <a:cs typeface="Arial" charset="0"/>
              </a:rPr>
              <a:t>*</a:t>
            </a:r>
            <a:r>
              <a:rPr lang="en-US" sz="2400" dirty="0">
                <a:cs typeface="Arial" charset="0"/>
              </a:rPr>
              <a:t>  ,  secret key: d = e</a:t>
            </a:r>
            <a:r>
              <a:rPr lang="en-US" sz="2400" baseline="30000" dirty="0">
                <a:cs typeface="Arial" charset="0"/>
              </a:rPr>
              <a:t>-1</a:t>
            </a:r>
            <a:r>
              <a:rPr lang="en-US" sz="2400" dirty="0">
                <a:cs typeface="Arial" charset="0"/>
              </a:rPr>
              <a:t> mod </a:t>
            </a:r>
            <a:r>
              <a:rPr lang="en-US" sz="2400" dirty="0" err="1">
                <a:latin typeface="cmmi10"/>
                <a:ea typeface="cmmi10"/>
                <a:cs typeface="cmmi10"/>
              </a:rPr>
              <a:t>Á</a:t>
            </a:r>
            <a:r>
              <a:rPr lang="en-US" sz="2400" dirty="0">
                <a:cs typeface="Arial" charset="0"/>
              </a:rPr>
              <a:t>(N)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err="1" smtClean="0">
                <a:latin typeface="Calibri"/>
                <a:cs typeface="Arial" charset="0"/>
              </a:rPr>
              <a:t>Enc</a:t>
            </a:r>
            <a:r>
              <a:rPr lang="en-US" sz="2400" baseline="-25000" dirty="0" err="1" smtClean="0">
                <a:latin typeface="Calibri"/>
                <a:cs typeface="Arial" charset="0"/>
              </a:rPr>
              <a:t>pk</a:t>
            </a:r>
            <a:r>
              <a:rPr lang="en-US" sz="2400" dirty="0" smtClean="0">
                <a:cs typeface="Arial" charset="0"/>
              </a:rPr>
              <a:t>(m) = </a:t>
            </a:r>
            <a:r>
              <a:rPr lang="en-US" sz="2400" dirty="0" smtClean="0">
                <a:latin typeface="Calibri"/>
                <a:cs typeface="Arial" charset="0"/>
              </a:rPr>
              <a:t>m</a:t>
            </a:r>
            <a:r>
              <a:rPr lang="en-US" sz="2400" baseline="30000" dirty="0" smtClean="0">
                <a:latin typeface="Calibri"/>
                <a:cs typeface="Arial" charset="0"/>
              </a:rPr>
              <a:t>e</a:t>
            </a:r>
            <a:r>
              <a:rPr lang="en-US" sz="2400" dirty="0" smtClean="0">
                <a:cs typeface="Arial" charset="0"/>
              </a:rPr>
              <a:t> mod 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err="1" smtClean="0">
                <a:latin typeface="Calibri"/>
                <a:cs typeface="Arial" charset="0"/>
              </a:rPr>
              <a:t>Dec</a:t>
            </a:r>
            <a:r>
              <a:rPr lang="en-US" sz="2400" baseline="-25000" dirty="0" err="1" smtClean="0">
                <a:latin typeface="Calibri"/>
                <a:cs typeface="Arial" charset="0"/>
              </a:rPr>
              <a:t>sk</a:t>
            </a:r>
            <a:r>
              <a:rPr lang="en-US" sz="2400" dirty="0" smtClean="0">
                <a:cs typeface="Arial" charset="0"/>
              </a:rPr>
              <a:t>(c) = </a:t>
            </a:r>
            <a:r>
              <a:rPr lang="en-US" sz="2400" dirty="0" smtClean="0">
                <a:latin typeface="Calibri"/>
                <a:cs typeface="Arial" charset="0"/>
              </a:rPr>
              <a:t>c</a:t>
            </a:r>
            <a:r>
              <a:rPr lang="en-US" sz="2400" baseline="30000" dirty="0" smtClean="0">
                <a:latin typeface="Calibri"/>
                <a:cs typeface="Arial" charset="0"/>
              </a:rPr>
              <a:t>d</a:t>
            </a:r>
            <a:r>
              <a:rPr lang="en-US" sz="2400" dirty="0" smtClean="0">
                <a:cs typeface="Arial" charset="0"/>
              </a:rPr>
              <a:t> mod N</a:t>
            </a:r>
            <a:endParaRPr lang="en-US" sz="2400" b="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security relies on the difficulty of factoring N, because </a:t>
            </a:r>
            <a:r>
              <a:rPr lang="en-US" sz="2400" dirty="0" err="1">
                <a:latin typeface="cmmi10"/>
                <a:ea typeface="cmmi10"/>
                <a:cs typeface="cmmi10"/>
              </a:rPr>
              <a:t>Á</a:t>
            </a:r>
            <a:r>
              <a:rPr lang="en-US" sz="2400" dirty="0">
                <a:cs typeface="Arial" charset="0"/>
              </a:rPr>
              <a:t>(N</a:t>
            </a:r>
            <a:r>
              <a:rPr lang="en-US" sz="2400" dirty="0" smtClean="0">
                <a:cs typeface="Arial" charset="0"/>
              </a:rPr>
              <a:t>)=(p-1)(q-1)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b="0" dirty="0" smtClean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23787" cy="1731698"/>
            <a:chOff x="2987824" y="1700808"/>
            <a:chExt cx="2123787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11960" y="249289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triangl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12094" y="2329011"/>
            <a:ext cx="2520280" cy="1152128"/>
            <a:chOff x="6612094" y="2329011"/>
            <a:chExt cx="252028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612094" y="2996952"/>
              <a:ext cx="647700" cy="484187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612094" y="2381855"/>
              <a:ext cx="647700" cy="484187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7332174" y="2957919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00FF"/>
                  </a:solidFill>
                  <a:latin typeface="Calibri"/>
                  <a:cs typeface="Arial" pitchFamily="34" charset="0"/>
                </a:rPr>
                <a:t>public key</a:t>
              </a:r>
              <a:endParaRPr lang="en-US" sz="2800" baseline="-25000" dirty="0" smtClean="0">
                <a:solidFill>
                  <a:srgbClr val="0000FF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32174" y="2329011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alibri"/>
                  <a:cs typeface="Arial" pitchFamily="34" charset="0"/>
                </a:rPr>
                <a:t>secret key</a:t>
              </a:r>
              <a:endParaRPr lang="en-US" sz="2800" baseline="-25000" dirty="0" smtClean="0">
                <a:solidFill>
                  <a:srgbClr val="FF0000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24" name="Picture 39" descr="BS00996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499992" y="3068960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5" name="Picture 39" descr="BS00996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11560" y="2636912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30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Group 35"/>
          <p:cNvGrpSpPr/>
          <p:nvPr/>
        </p:nvGrpSpPr>
        <p:grpSpPr>
          <a:xfrm>
            <a:off x="7236296" y="591071"/>
            <a:ext cx="1368152" cy="1747356"/>
            <a:chOff x="7596336" y="984196"/>
            <a:chExt cx="1368152" cy="1747356"/>
          </a:xfrm>
        </p:grpSpPr>
        <p:pic>
          <p:nvPicPr>
            <p:cNvPr id="28" name="Picture 27" descr="AliceBlue.eps"/>
            <p:cNvPicPr>
              <a:picLocks noChangeAspect="1"/>
            </p:cNvPicPr>
            <p:nvPr/>
          </p:nvPicPr>
          <p:blipFill>
            <a:blip r:embed="rId7" cstate="print"/>
            <a:srcRect b="22520"/>
            <a:stretch>
              <a:fillRect/>
            </a:stretch>
          </p:blipFill>
          <p:spPr>
            <a:xfrm flipH="1">
              <a:off x="7596336" y="984196"/>
              <a:ext cx="1135439" cy="129614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96336" y="2208332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cs typeface="Arial" pitchFamily="34" charset="0"/>
                </a:rPr>
                <a:t>Charlie</a:t>
              </a:r>
              <a:endParaRPr lang="en-US" sz="2800" dirty="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6729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 animBg="1"/>
      <p:bldP spid="80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will you Learn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50924" y="1628775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Recap of Classical Cryptography</a:t>
            </a:r>
            <a:endParaRPr lang="en-US" sz="3300" dirty="0" smtClean="0">
              <a:cs typeface="Arial" charset="0"/>
            </a:endParaRP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Post-Quantum Cryptography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Quantum </a:t>
            </a:r>
            <a:r>
              <a:rPr lang="en-US" sz="3300" dirty="0">
                <a:cs typeface="Arial" charset="0"/>
              </a:rPr>
              <a:t>Key Distribution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Position</a:t>
            </a:r>
            <a:r>
              <a:rPr lang="en-US" sz="3300" dirty="0">
                <a:cs typeface="Arial" charset="0"/>
              </a:rPr>
              <a:t>-Based </a:t>
            </a:r>
            <a:r>
              <a:rPr lang="en-US" sz="3300" dirty="0" smtClean="0">
                <a:cs typeface="Arial" charset="0"/>
              </a:rPr>
              <a:t>Cryptography</a:t>
            </a:r>
            <a:endParaRPr lang="en-US" sz="3300" dirty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2276872"/>
            <a:ext cx="7416824" cy="86409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582279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845" name="Picture 141" descr="MCj042607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53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6846" name="Oval 14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6847" name="Line 14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8" name="Line 14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49" name="Line 14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0" name="Line 14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1" name="Line 14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2" name="Line 14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3" name="Line 14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4" name="Line 15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5" name="Line 15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6856" name="Line 15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903538" y="2266950"/>
            <a:ext cx="2879725" cy="2879725"/>
            <a:chOff x="2903538" y="2266950"/>
            <a:chExt cx="2879725" cy="2879725"/>
          </a:xfrm>
        </p:grpSpPr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>
              <a:off x="2903538" y="2266950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41" name="Line 137"/>
            <p:cNvSpPr>
              <a:spLocks noChangeShapeType="1"/>
            </p:cNvSpPr>
            <p:nvPr/>
          </p:nvSpPr>
          <p:spPr bwMode="auto">
            <a:xfrm rot="13500000">
              <a:off x="4613148" y="2413128"/>
              <a:ext cx="254000" cy="147796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/>
              <a:t>Quantum Bit: </a:t>
            </a:r>
            <a:r>
              <a:rPr lang="en-US" sz="4000" dirty="0" smtClean="0"/>
              <a:t>Polarization </a:t>
            </a:r>
            <a:r>
              <a:rPr lang="en-US" sz="4000" dirty="0"/>
              <a:t>of </a:t>
            </a:r>
            <a:r>
              <a:rPr lang="en-US" sz="4000" dirty="0" smtClean="0"/>
              <a:t>a Photon</a:t>
            </a:r>
            <a:endParaRPr lang="en-US" sz="4000" dirty="0"/>
          </a:p>
        </p:txBody>
      </p:sp>
      <p:grpSp>
        <p:nvGrpSpPr>
          <p:cNvPr id="19" name="Group 210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539552" y="1124744"/>
            <a:ext cx="3009900" cy="269875"/>
            <a:chOff x="1648" y="1285"/>
            <a:chExt cx="1896" cy="170"/>
          </a:xfrm>
        </p:grpSpPr>
        <p:sp>
          <p:nvSpPr>
            <p:cNvPr id="20" name="Text Box 211"/>
            <p:cNvSpPr txBox="1">
              <a:spLocks noChangeAspect="1" noChangeArrowheads="1"/>
            </p:cNvSpPr>
            <p:nvPr/>
          </p:nvSpPr>
          <p:spPr bwMode="auto">
            <a:xfrm>
              <a:off x="1648" y="1350"/>
              <a:ext cx="89" cy="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5080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q</a:t>
              </a:r>
            </a:p>
          </p:txBody>
        </p:sp>
        <p:sp>
          <p:nvSpPr>
            <p:cNvPr id="21" name="Text Box 212"/>
            <p:cNvSpPr txBox="1">
              <a:spLocks noChangeAspect="1" noChangeArrowheads="1"/>
            </p:cNvSpPr>
            <p:nvPr/>
          </p:nvSpPr>
          <p:spPr bwMode="auto">
            <a:xfrm>
              <a:off x="1736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u</a:t>
              </a:r>
            </a:p>
          </p:txBody>
        </p:sp>
        <p:sp>
          <p:nvSpPr>
            <p:cNvPr id="22" name="Text Box 213"/>
            <p:cNvSpPr txBox="1">
              <a:spLocks noChangeAspect="1" noChangeArrowheads="1"/>
            </p:cNvSpPr>
            <p:nvPr/>
          </p:nvSpPr>
          <p:spPr bwMode="auto">
            <a:xfrm>
              <a:off x="1830" y="1306"/>
              <a:ext cx="9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841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b</a:t>
              </a:r>
            </a:p>
          </p:txBody>
        </p:sp>
        <p:sp>
          <p:nvSpPr>
            <p:cNvPr id="23" name="Text Box 214"/>
            <p:cNvSpPr txBox="1">
              <a:spLocks noChangeAspect="1" noChangeArrowheads="1"/>
            </p:cNvSpPr>
            <p:nvPr/>
          </p:nvSpPr>
          <p:spPr bwMode="auto">
            <a:xfrm>
              <a:off x="1923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24" name="Text Box 215"/>
            <p:cNvSpPr txBox="1">
              <a:spLocks noChangeAspect="1" noChangeArrowheads="1"/>
            </p:cNvSpPr>
            <p:nvPr/>
          </p:nvSpPr>
          <p:spPr bwMode="auto">
            <a:xfrm>
              <a:off x="1970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25" name="Text Box 216"/>
            <p:cNvSpPr txBox="1">
              <a:spLocks noChangeAspect="1" noChangeArrowheads="1"/>
            </p:cNvSpPr>
            <p:nvPr/>
          </p:nvSpPr>
          <p:spPr bwMode="auto">
            <a:xfrm>
              <a:off x="2092" y="1350"/>
              <a:ext cx="84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a</a:t>
              </a:r>
            </a:p>
          </p:txBody>
        </p:sp>
        <p:sp>
          <p:nvSpPr>
            <p:cNvPr id="26" name="Text Box 217"/>
            <p:cNvSpPr txBox="1">
              <a:spLocks noChangeAspect="1" noChangeArrowheads="1"/>
            </p:cNvSpPr>
            <p:nvPr/>
          </p:nvSpPr>
          <p:spPr bwMode="auto">
            <a:xfrm>
              <a:off x="2176" y="1350"/>
              <a:ext cx="6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s</a:t>
              </a:r>
            </a:p>
          </p:txBody>
        </p:sp>
        <p:sp>
          <p:nvSpPr>
            <p:cNvPr id="27" name="Text Box 218"/>
            <p:cNvSpPr txBox="1">
              <a:spLocks noChangeAspect="1" noChangeArrowheads="1"/>
            </p:cNvSpPr>
            <p:nvPr/>
          </p:nvSpPr>
          <p:spPr bwMode="auto">
            <a:xfrm>
              <a:off x="2298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u</a:t>
              </a:r>
            </a:p>
          </p:txBody>
        </p:sp>
        <p:sp>
          <p:nvSpPr>
            <p:cNvPr id="28" name="Text Box 219"/>
            <p:cNvSpPr txBox="1">
              <a:spLocks noChangeAspect="1" noChangeArrowheads="1"/>
            </p:cNvSpPr>
            <p:nvPr/>
          </p:nvSpPr>
          <p:spPr bwMode="auto">
            <a:xfrm>
              <a:off x="2392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n</a:t>
              </a:r>
            </a:p>
          </p:txBody>
        </p:sp>
        <p:sp>
          <p:nvSpPr>
            <p:cNvPr id="29" name="Text Box 220"/>
            <p:cNvSpPr txBox="1">
              <a:spLocks noChangeAspect="1" noChangeArrowheads="1"/>
            </p:cNvSpPr>
            <p:nvPr/>
          </p:nvSpPr>
          <p:spPr bwMode="auto">
            <a:xfrm>
              <a:off x="2485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30" name="Text Box 221"/>
            <p:cNvSpPr txBox="1">
              <a:spLocks noChangeAspect="1" noChangeArrowheads="1"/>
            </p:cNvSpPr>
            <p:nvPr/>
          </p:nvSpPr>
          <p:spPr bwMode="auto">
            <a:xfrm>
              <a:off x="2532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31" name="Text Box 222"/>
            <p:cNvSpPr txBox="1">
              <a:spLocks noChangeAspect="1" noChangeArrowheads="1"/>
            </p:cNvSpPr>
            <p:nvPr/>
          </p:nvSpPr>
          <p:spPr bwMode="auto">
            <a:xfrm>
              <a:off x="2653" y="1350"/>
              <a:ext cx="89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 dirty="0">
                  <a:latin typeface="cmr10" charset="0"/>
                </a:rPr>
                <a:t>v</a:t>
              </a:r>
            </a:p>
          </p:txBody>
        </p:sp>
        <p:sp>
          <p:nvSpPr>
            <p:cNvPr id="32" name="Text Box 223"/>
            <p:cNvSpPr txBox="1">
              <a:spLocks noChangeAspect="1" noChangeArrowheads="1"/>
            </p:cNvSpPr>
            <p:nvPr/>
          </p:nvSpPr>
          <p:spPr bwMode="auto">
            <a:xfrm>
              <a:off x="2737" y="1350"/>
              <a:ext cx="75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e</a:t>
              </a:r>
            </a:p>
          </p:txBody>
        </p:sp>
        <p:sp>
          <p:nvSpPr>
            <p:cNvPr id="33" name="Text Box 224"/>
            <p:cNvSpPr txBox="1">
              <a:spLocks noChangeAspect="1" noChangeArrowheads="1"/>
            </p:cNvSpPr>
            <p:nvPr/>
          </p:nvSpPr>
          <p:spPr bwMode="auto">
            <a:xfrm>
              <a:off x="2812" y="1350"/>
              <a:ext cx="75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 dirty="0">
                  <a:latin typeface="cmr10" charset="0"/>
                </a:rPr>
                <a:t>c</a:t>
              </a:r>
            </a:p>
          </p:txBody>
        </p:sp>
        <p:sp>
          <p:nvSpPr>
            <p:cNvPr id="34" name="Text Box 225"/>
            <p:cNvSpPr txBox="1">
              <a:spLocks noChangeAspect="1" noChangeArrowheads="1"/>
            </p:cNvSpPr>
            <p:nvPr/>
          </p:nvSpPr>
          <p:spPr bwMode="auto">
            <a:xfrm>
              <a:off x="2887" y="1319"/>
              <a:ext cx="65" cy="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635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t</a:t>
              </a:r>
            </a:p>
          </p:txBody>
        </p:sp>
        <p:sp>
          <p:nvSpPr>
            <p:cNvPr id="35" name="Text Box 226"/>
            <p:cNvSpPr txBox="1">
              <a:spLocks noChangeAspect="1" noChangeArrowheads="1"/>
            </p:cNvSpPr>
            <p:nvPr/>
          </p:nvSpPr>
          <p:spPr bwMode="auto">
            <a:xfrm>
              <a:off x="2952" y="1350"/>
              <a:ext cx="84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o</a:t>
              </a:r>
            </a:p>
          </p:txBody>
        </p:sp>
        <p:sp>
          <p:nvSpPr>
            <p:cNvPr id="36" name="Text Box 227"/>
            <p:cNvSpPr txBox="1">
              <a:spLocks noChangeAspect="1" noChangeArrowheads="1"/>
            </p:cNvSpPr>
            <p:nvPr/>
          </p:nvSpPr>
          <p:spPr bwMode="auto">
            <a:xfrm>
              <a:off x="3037" y="1350"/>
              <a:ext cx="6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r</a:t>
              </a:r>
            </a:p>
          </p:txBody>
        </p:sp>
        <p:sp>
          <p:nvSpPr>
            <p:cNvPr id="37" name="Text Box 228"/>
            <p:cNvSpPr txBox="1">
              <a:spLocks noChangeAspect="1" noChangeArrowheads="1"/>
            </p:cNvSpPr>
            <p:nvPr/>
          </p:nvSpPr>
          <p:spPr bwMode="auto">
            <a:xfrm>
              <a:off x="3158" y="1310"/>
              <a:ext cx="47" cy="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778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i</a:t>
              </a:r>
            </a:p>
          </p:txBody>
        </p:sp>
        <p:sp>
          <p:nvSpPr>
            <p:cNvPr id="38" name="Text Box 229"/>
            <p:cNvSpPr txBox="1">
              <a:spLocks noChangeAspect="1" noChangeArrowheads="1"/>
            </p:cNvSpPr>
            <p:nvPr/>
          </p:nvSpPr>
          <p:spPr bwMode="auto">
            <a:xfrm>
              <a:off x="3205" y="1350"/>
              <a:ext cx="93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430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cmr10" charset="0"/>
                </a:rPr>
                <a:t>n</a:t>
              </a:r>
            </a:p>
          </p:txBody>
        </p:sp>
        <p:sp>
          <p:nvSpPr>
            <p:cNvPr id="39" name="Text Box 230"/>
            <p:cNvSpPr txBox="1">
              <a:spLocks noChangeAspect="1" noChangeArrowheads="1"/>
            </p:cNvSpPr>
            <p:nvPr/>
          </p:nvSpPr>
          <p:spPr bwMode="auto">
            <a:xfrm>
              <a:off x="3355" y="1307"/>
              <a:ext cx="122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8256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100">
                  <a:latin typeface="msbm10" charset="0"/>
                </a:rPr>
                <a:t>C</a:t>
              </a:r>
            </a:p>
          </p:txBody>
        </p:sp>
        <p:sp>
          <p:nvSpPr>
            <p:cNvPr id="40" name="Text Box 231"/>
            <p:cNvSpPr txBox="1">
              <a:spLocks noChangeAspect="1" noChangeArrowheads="1"/>
            </p:cNvSpPr>
            <p:nvPr/>
          </p:nvSpPr>
          <p:spPr bwMode="auto">
            <a:xfrm>
              <a:off x="3476" y="1286"/>
              <a:ext cx="67" cy="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11906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1500">
                  <a:latin typeface="cmr7" charset="0"/>
                </a:rPr>
                <a:t>2</a:t>
              </a:r>
            </a:p>
          </p:txBody>
        </p:sp>
        <p:sp>
          <p:nvSpPr>
            <p:cNvPr id="41" name="Rectangle 232"/>
            <p:cNvSpPr>
              <a:spLocks noChangeAspect="1" noChangeArrowheads="1"/>
            </p:cNvSpPr>
            <p:nvPr/>
          </p:nvSpPr>
          <p:spPr bwMode="auto">
            <a:xfrm>
              <a:off x="1648" y="1285"/>
              <a:ext cx="1896" cy="1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17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92" name="Picture 116" descr="MCj042607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17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9894" name="Oval 11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9895" name="Line 11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6" name="Line 12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7" name="Line 12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8" name="Line 12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899" name="Line 12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0" name="Line 12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1" name="Line 12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2" name="Line 12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3" name="Line 12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9904" name="Line 12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9905" name="Oval 129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787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9823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59824" name="Rectangle 48"/>
          <p:cNvSpPr>
            <a:spLocks noGrp="1" noChangeArrowheads="1"/>
          </p:cNvSpPr>
          <p:nvPr>
            <p:ph type="title"/>
          </p:nvPr>
        </p:nvSpPr>
        <p:spPr>
          <a:xfrm>
            <a:off x="455956" y="142852"/>
            <a:ext cx="8436524" cy="928694"/>
          </a:xfrm>
          <a:noFill/>
          <a:ln/>
        </p:spPr>
        <p:txBody>
          <a:bodyPr/>
          <a:lstStyle/>
          <a:p>
            <a:r>
              <a:rPr lang="en-US" sz="4000" dirty="0" err="1"/>
              <a:t>Qubit</a:t>
            </a:r>
            <a:r>
              <a:rPr lang="en-US" sz="4000" dirty="0"/>
              <a:t>: </a:t>
            </a:r>
            <a:r>
              <a:rPr lang="en-US" sz="4000" dirty="0" smtClean="0"/>
              <a:t>Rectilinear/Computational </a:t>
            </a:r>
            <a:r>
              <a:rPr lang="en-US" sz="4000" dirty="0"/>
              <a:t>Basis</a:t>
            </a:r>
          </a:p>
        </p:txBody>
      </p:sp>
      <p:grpSp>
        <p:nvGrpSpPr>
          <p:cNvPr id="5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59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61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62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70" name="Picture 6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2" name="Picture 7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39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9787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1969: Man on the Moon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2449" y="2594898"/>
            <a:ext cx="3675587" cy="2876147"/>
          </a:xfrm>
          <a:prstGeom prst="rect">
            <a:avLst/>
          </a:prstGeom>
        </p:spPr>
      </p:pic>
      <p:sp>
        <p:nvSpPr>
          <p:cNvPr id="14" name="Rectangle 13">
            <a:hlinkClick r:id="rId4"/>
          </p:cNvPr>
          <p:cNvSpPr/>
          <p:nvPr/>
        </p:nvSpPr>
        <p:spPr>
          <a:xfrm>
            <a:off x="5564285" y="5123193"/>
            <a:ext cx="70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</a:rPr>
              <a:t>NASA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2" descr="http://www.unmuseum.org/moonhoa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674" y="1081841"/>
            <a:ext cx="6100861" cy="466715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202727" y="1987232"/>
            <a:ext cx="5370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The Great Moon</a:t>
            </a:r>
            <a:r>
              <a:rPr lang="en-US" sz="2800" kern="0" dirty="0">
                <a:solidFill>
                  <a:sysClr val="window" lastClr="FFFFFF"/>
                </a:solidFill>
              </a:rPr>
              <a:t>-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Landing Hoax?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5" name="Rectangle 298"/>
          <p:cNvSpPr>
            <a:spLocks noChangeArrowheads="1"/>
          </p:cNvSpPr>
          <p:nvPr/>
        </p:nvSpPr>
        <p:spPr bwMode="auto">
          <a:xfrm>
            <a:off x="302879" y="6001404"/>
            <a:ext cx="8335252" cy="71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How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can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prove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you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are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at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specific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CH" sz="2800" b="0" dirty="0" err="1" smtClean="0">
                <a:latin typeface="Calibri" pitchFamily="34" charset="0"/>
                <a:cs typeface="Calibri" pitchFamily="34" charset="0"/>
              </a:rPr>
              <a:t>location</a:t>
            </a:r>
            <a:r>
              <a:rPr lang="de-CH" sz="28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de-CH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4874" y="5676769"/>
            <a:ext cx="432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hlinkClick r:id="rId6"/>
              </a:rPr>
              <a:t>http://www.unmuseum.org/moonhoax.htm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3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p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457888" name="Picture 160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161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57890" name="Oval 162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891" name="Line 163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2" name="Line 164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3" name="Line 165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4" name="Line 166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5" name="Line 167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6" name="Line 168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7" name="Line 169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8" name="Line 170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899" name="Line 171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0" name="Line 172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901" name="Oval 173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7782" name="Rectangle 5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Detecting a </a:t>
            </a:r>
            <a:r>
              <a:rPr lang="en-US" sz="4000" dirty="0" err="1"/>
              <a:t>Qubit</a:t>
            </a:r>
            <a:endParaRPr lang="en-US" sz="4000" dirty="0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7740356" y="3357071"/>
            <a:ext cx="1285425" cy="1210166"/>
            <a:chOff x="4015" y="1285"/>
            <a:chExt cx="1010" cy="965"/>
          </a:xfrm>
        </p:grpSpPr>
        <p:pic>
          <p:nvPicPr>
            <p:cNvPr id="457790" name="Picture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5" y="1285"/>
              <a:ext cx="1010" cy="729"/>
            </a:xfrm>
            <a:prstGeom prst="rect">
              <a:avLst/>
            </a:prstGeom>
            <a:noFill/>
          </p:spPr>
        </p:pic>
        <p:sp>
          <p:nvSpPr>
            <p:cNvPr id="457791" name="Text Box 63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57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58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57837" name="AutoShape 109"/>
          <p:cNvSpPr>
            <a:spLocks noChangeArrowheads="1"/>
          </p:cNvSpPr>
          <p:nvPr/>
        </p:nvSpPr>
        <p:spPr bwMode="auto">
          <a:xfrm>
            <a:off x="5796136" y="1657811"/>
            <a:ext cx="3097141" cy="1368425"/>
          </a:xfrm>
          <a:prstGeom prst="cloudCallout">
            <a:avLst>
              <a:gd name="adj1" fmla="val 29626"/>
              <a:gd name="adj2" fmla="val 61732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</a:t>
            </a:r>
            <a:r>
              <a:rPr lang="da-DK" sz="2400" b="0" dirty="0" smtClean="0"/>
              <a:t>o </a:t>
            </a:r>
            <a:r>
              <a:rPr lang="da-DK" sz="2400" b="0" dirty="0" err="1" smtClean="0"/>
              <a:t>photons</a:t>
            </a:r>
            <a:r>
              <a:rPr lang="da-DK" sz="2400" b="0" dirty="0" smtClean="0"/>
              <a:t>: </a:t>
            </a:r>
            <a:r>
              <a:rPr lang="en-US" sz="2400" b="0" dirty="0"/>
              <a:t>0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57906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57907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8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09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0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1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2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3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4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5791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36"/>
          <p:cNvGrpSpPr/>
          <p:nvPr/>
        </p:nvGrpSpPr>
        <p:grpSpPr>
          <a:xfrm>
            <a:off x="34925" y="2924944"/>
            <a:ext cx="1608699" cy="1728192"/>
            <a:chOff x="4139952" y="1211714"/>
            <a:chExt cx="1368152" cy="1469777"/>
          </a:xfrm>
        </p:grpSpPr>
        <p:pic>
          <p:nvPicPr>
            <p:cNvPr id="95" name="Picture 94" descr="AliceBlue.eps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139952" y="221982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Alice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01" name="Picture 10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15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18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30" name="Picture 12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31" name="Picture 130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56" name="Line 47"/>
          <p:cNvSpPr>
            <a:spLocks noChangeShapeType="1"/>
          </p:cNvSpPr>
          <p:nvPr/>
        </p:nvSpPr>
        <p:spPr bwMode="auto">
          <a:xfrm rot="13500000" flipH="1">
            <a:off x="4558563" y="3193970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59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6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65" name="Line 47"/>
          <p:cNvSpPr>
            <a:spLocks noChangeShapeType="1"/>
          </p:cNvSpPr>
          <p:nvPr/>
        </p:nvSpPr>
        <p:spPr bwMode="auto">
          <a:xfrm rot="13500000" flipH="1">
            <a:off x="3119315" y="3193937"/>
            <a:ext cx="1024145" cy="102529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8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40" name="Picture 13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88450" name="Picture 2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88452" name="Oval 4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453" name="Line 5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4" name="Line 6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5" name="Line 7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6" name="Line 8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7" name="Line 9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8" name="Line 10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59" name="Line 11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0" name="Line 12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462" name="Line 14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463" name="Oval 15"/>
          <p:cNvSpPr>
            <a:spLocks noChangeArrowheads="1"/>
          </p:cNvSpPr>
          <p:nvPr/>
        </p:nvSpPr>
        <p:spPr bwMode="auto">
          <a:xfrm>
            <a:off x="2903538" y="2266950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8508" name="Rectangle 6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a-DK" sz="4000" dirty="0"/>
              <a:t>Measuring a Qubit</a:t>
            </a:r>
            <a:endParaRPr lang="en-US" sz="4000" dirty="0"/>
          </a:p>
        </p:txBody>
      </p:sp>
      <p:grpSp>
        <p:nvGrpSpPr>
          <p:cNvPr id="7" name="Group 64"/>
          <p:cNvGrpSpPr>
            <a:grpSpLocks/>
          </p:cNvGrpSpPr>
          <p:nvPr/>
        </p:nvGrpSpPr>
        <p:grpSpPr bwMode="auto">
          <a:xfrm>
            <a:off x="7789995" y="3367104"/>
            <a:ext cx="1245972" cy="1200134"/>
            <a:chOff x="4054" y="1293"/>
            <a:chExt cx="979" cy="957"/>
          </a:xfrm>
        </p:grpSpPr>
        <p:pic>
          <p:nvPicPr>
            <p:cNvPr id="488513" name="Picture 6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54" y="1293"/>
              <a:ext cx="979" cy="707"/>
            </a:xfrm>
            <a:prstGeom prst="rect">
              <a:avLst/>
            </a:prstGeom>
            <a:noFill/>
          </p:spPr>
        </p:pic>
        <p:sp>
          <p:nvSpPr>
            <p:cNvPr id="488514" name="Text Box 66"/>
            <p:cNvSpPr txBox="1">
              <a:spLocks noChangeArrowheads="1"/>
            </p:cNvSpPr>
            <p:nvPr/>
          </p:nvSpPr>
          <p:spPr bwMode="auto">
            <a:xfrm>
              <a:off x="4298" y="1933"/>
              <a:ext cx="649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/>
                <a:t>Bob</a:t>
              </a:r>
              <a:endParaRPr lang="de-CH" sz="2000"/>
            </a:p>
          </p:txBody>
        </p:sp>
      </p:grpSp>
      <p:sp>
        <p:nvSpPr>
          <p:cNvPr id="79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80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88515" name="AutoShape 67"/>
          <p:cNvSpPr>
            <a:spLocks noChangeArrowheads="1"/>
          </p:cNvSpPr>
          <p:nvPr/>
        </p:nvSpPr>
        <p:spPr bwMode="auto">
          <a:xfrm>
            <a:off x="5808766" y="1672559"/>
            <a:ext cx="2996021" cy="1527841"/>
          </a:xfrm>
          <a:prstGeom prst="cloudCallout">
            <a:avLst>
              <a:gd name="adj1" fmla="val 32778"/>
              <a:gd name="adj2" fmla="val 56343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a-DK" sz="2400" dirty="0"/>
              <a:t>N</a:t>
            </a:r>
            <a:r>
              <a:rPr lang="da-DK" sz="2400" b="0" dirty="0" smtClean="0"/>
              <a:t>o </a:t>
            </a:r>
            <a:r>
              <a:rPr lang="da-DK" sz="2400" b="0" dirty="0" err="1" smtClean="0"/>
              <a:t>photons</a:t>
            </a:r>
            <a:r>
              <a:rPr lang="da-DK" sz="2400" b="0" dirty="0" smtClean="0"/>
              <a:t>: </a:t>
            </a:r>
            <a:r>
              <a:rPr lang="en-US" sz="2400" b="0" dirty="0"/>
              <a:t>0</a:t>
            </a:r>
            <a:br>
              <a:rPr lang="en-US" sz="2400" b="0" dirty="0"/>
            </a:br>
            <a:r>
              <a:rPr lang="en-US" sz="2400" dirty="0"/>
              <a:t>P</a:t>
            </a:r>
            <a:r>
              <a:rPr lang="en-US" sz="2400" b="0" dirty="0" smtClean="0"/>
              <a:t>hotons: </a:t>
            </a:r>
            <a:r>
              <a:rPr lang="en-US" sz="2400" b="0" dirty="0"/>
              <a:t>1</a:t>
            </a:r>
            <a:endParaRPr lang="en-US" sz="2400" b="0" dirty="0">
              <a:solidFill>
                <a:srgbClr val="FF0000"/>
              </a:solidFill>
            </a:endParaRPr>
          </a:p>
        </p:txBody>
      </p:sp>
      <p:grpSp>
        <p:nvGrpSpPr>
          <p:cNvPr id="8" name="Group 68"/>
          <p:cNvGrpSpPr>
            <a:grpSpLocks/>
          </p:cNvGrpSpPr>
          <p:nvPr/>
        </p:nvGrpSpPr>
        <p:grpSpPr bwMode="auto">
          <a:xfrm>
            <a:off x="4572000" y="2924175"/>
            <a:ext cx="2879725" cy="2879725"/>
            <a:chOff x="3833" y="1480"/>
            <a:chExt cx="1814" cy="1814"/>
          </a:xfrm>
        </p:grpSpPr>
        <p:sp>
          <p:nvSpPr>
            <p:cNvPr id="488517" name="Oval 6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88518" name="Line 7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19" name="Line 7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0" name="Line 7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1" name="Line 7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2" name="Line 7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3" name="Line 7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4" name="Line 7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5" name="Line 7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6" name="Line 7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88527" name="Line 7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8551" name="Text Box 103"/>
          <p:cNvSpPr txBox="1">
            <a:spLocks noChangeArrowheads="1"/>
          </p:cNvSpPr>
          <p:nvPr/>
        </p:nvSpPr>
        <p:spPr bwMode="auto">
          <a:xfrm>
            <a:off x="5773347" y="5739458"/>
            <a:ext cx="312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1 yields 1</a:t>
            </a:r>
            <a:endParaRPr lang="de-CH" sz="2400" b="0" dirty="0">
              <a:cs typeface="Arial" charset="0"/>
            </a:endParaRPr>
          </a:p>
        </p:txBody>
      </p:sp>
      <p:sp>
        <p:nvSpPr>
          <p:cNvPr id="488552" name="Text Box 104"/>
          <p:cNvSpPr txBox="1">
            <a:spLocks noChangeArrowheads="1"/>
          </p:cNvSpPr>
          <p:nvPr/>
        </p:nvSpPr>
        <p:spPr bwMode="auto">
          <a:xfrm>
            <a:off x="2450148" y="5388928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</a:t>
            </a:r>
            <a:r>
              <a:rPr lang="en-US" sz="2400" dirty="0" smtClean="0">
                <a:cs typeface="Arial" charset="0"/>
              </a:rPr>
              <a:t>easurement</a:t>
            </a:r>
            <a:r>
              <a:rPr lang="en-US" sz="2400" dirty="0">
                <a:cs typeface="Arial" charset="0"/>
              </a:rPr>
              <a:t>:</a:t>
            </a:r>
            <a:endParaRPr lang="de-CH" sz="2400" dirty="0">
              <a:cs typeface="Arial" charset="0"/>
            </a:endParaRPr>
          </a:p>
        </p:txBody>
      </p:sp>
      <p:sp>
        <p:nvSpPr>
          <p:cNvPr id="488553" name="Line 105"/>
          <p:cNvSpPr>
            <a:spLocks noChangeShapeType="1"/>
          </p:cNvSpPr>
          <p:nvPr/>
        </p:nvSpPr>
        <p:spPr bwMode="auto">
          <a:xfrm flipH="1" flipV="1">
            <a:off x="3602673" y="6325553"/>
            <a:ext cx="12239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88554" name="Line 106"/>
          <p:cNvSpPr>
            <a:spLocks noChangeShapeType="1"/>
          </p:cNvSpPr>
          <p:nvPr/>
        </p:nvSpPr>
        <p:spPr bwMode="auto">
          <a:xfrm flipH="1">
            <a:off x="5475923" y="6325553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21" name="Text Box 103"/>
          <p:cNvSpPr txBox="1">
            <a:spLocks noChangeArrowheads="1"/>
          </p:cNvSpPr>
          <p:nvPr/>
        </p:nvSpPr>
        <p:spPr bwMode="auto">
          <a:xfrm>
            <a:off x="5448878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99" name="Group 36"/>
          <p:cNvGrpSpPr/>
          <p:nvPr/>
        </p:nvGrpSpPr>
        <p:grpSpPr>
          <a:xfrm>
            <a:off x="34925" y="2924944"/>
            <a:ext cx="1608699" cy="1728192"/>
            <a:chOff x="4139952" y="1211714"/>
            <a:chExt cx="1368152" cy="1469777"/>
          </a:xfrm>
        </p:grpSpPr>
        <p:pic>
          <p:nvPicPr>
            <p:cNvPr id="105" name="Picture 104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4211960" y="1211714"/>
              <a:ext cx="1006872" cy="1026235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4139952" y="2219826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Alice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826635" y="5912803"/>
            <a:ext cx="647700" cy="815975"/>
            <a:chOff x="4826635" y="5912803"/>
            <a:chExt cx="647700" cy="815975"/>
          </a:xfrm>
        </p:grpSpPr>
        <p:grpSp>
          <p:nvGrpSpPr>
            <p:cNvPr id="127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488562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488563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488564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88565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16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7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24" name="Group 28"/>
          <p:cNvGrpSpPr/>
          <p:nvPr/>
        </p:nvGrpSpPr>
        <p:grpSpPr>
          <a:xfrm>
            <a:off x="3059832" y="6093296"/>
            <a:ext cx="457692" cy="460694"/>
            <a:chOff x="4214810" y="2000240"/>
            <a:chExt cx="457692" cy="460694"/>
          </a:xfrm>
        </p:grpSpPr>
        <p:sp>
          <p:nvSpPr>
            <p:cNvPr id="12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8" name="Group 28"/>
          <p:cNvGrpSpPr/>
          <p:nvPr/>
        </p:nvGrpSpPr>
        <p:grpSpPr>
          <a:xfrm>
            <a:off x="6876256" y="6093296"/>
            <a:ext cx="457692" cy="460694"/>
            <a:chOff x="4214810" y="2000240"/>
            <a:chExt cx="457692" cy="460694"/>
          </a:xfrm>
        </p:grpSpPr>
        <p:sp>
          <p:nvSpPr>
            <p:cNvPr id="12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4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45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6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47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52" name="Picture 15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53" name="Picture 15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sp>
        <p:nvSpPr>
          <p:cNvPr id="78" name="Line 47"/>
          <p:cNvSpPr>
            <a:spLocks noChangeShapeType="1"/>
          </p:cNvSpPr>
          <p:nvPr/>
        </p:nvSpPr>
        <p:spPr bwMode="auto">
          <a:xfrm rot="13500000">
            <a:off x="3337628" y="2698684"/>
            <a:ext cx="2036695" cy="2036694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81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8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8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515" grpId="0" animBg="1"/>
      <p:bldP spid="488551" grpId="0"/>
      <p:bldP spid="488552" grpId="0"/>
      <p:bldP spid="488553" grpId="0" animBg="1"/>
      <p:bldP spid="488554" grpId="0" animBg="1"/>
      <p:bldP spid="1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52373" y="3523256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192" name="Picture 19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08840" y="1579523"/>
            <a:ext cx="579184" cy="409317"/>
          </a:xfrm>
          <a:prstGeom prst="rect">
            <a:avLst/>
          </a:prstGeom>
          <a:noFill/>
          <a:ln/>
          <a:effectLst/>
        </p:spPr>
      </p:pic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2148553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Diagonal/</a:t>
            </a:r>
            <a:r>
              <a:rPr lang="en-US" sz="4000" dirty="0" err="1" smtClean="0"/>
              <a:t>Hadamard</a:t>
            </a:r>
            <a:r>
              <a:rPr lang="en-US" sz="4000" dirty="0" smtClean="0"/>
              <a:t> </a:t>
            </a:r>
            <a:r>
              <a:rPr lang="en-US" sz="4000" dirty="0"/>
              <a:t>Basis</a:t>
            </a:r>
          </a:p>
        </p:txBody>
      </p:sp>
      <p:sp>
        <p:nvSpPr>
          <p:cNvPr id="461929" name="Oval 105"/>
          <p:cNvSpPr>
            <a:spLocks noChangeArrowheads="1"/>
          </p:cNvSpPr>
          <p:nvPr/>
        </p:nvSpPr>
        <p:spPr bwMode="auto">
          <a:xfrm>
            <a:off x="2905125" y="2265363"/>
            <a:ext cx="2879725" cy="28797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934" name="Line 110"/>
          <p:cNvSpPr>
            <a:spLocks noChangeShapeType="1"/>
          </p:cNvSpPr>
          <p:nvPr/>
        </p:nvSpPr>
        <p:spPr bwMode="auto">
          <a:xfrm flipH="1" flipV="1">
            <a:off x="4356100" y="2708275"/>
            <a:ext cx="974725" cy="31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" name="AutoShape 11"/>
          <p:cNvSpPr>
            <a:spLocks noChangeArrowheads="1"/>
          </p:cNvSpPr>
          <p:nvPr/>
        </p:nvSpPr>
        <p:spPr bwMode="auto">
          <a:xfrm rot="5400000">
            <a:off x="2701231" y="3643586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103" name="AutoShape 11"/>
          <p:cNvSpPr>
            <a:spLocks noChangeArrowheads="1"/>
          </p:cNvSpPr>
          <p:nvPr/>
        </p:nvSpPr>
        <p:spPr bwMode="auto">
          <a:xfrm>
            <a:off x="2693276" y="3632200"/>
            <a:ext cx="3311525" cy="146050"/>
          </a:xfrm>
          <a:prstGeom prst="leftRightArrow">
            <a:avLst>
              <a:gd name="adj1" fmla="val 48872"/>
              <a:gd name="adj2" fmla="val 103182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96" name="AutoShape 11"/>
          <p:cNvSpPr>
            <a:spLocks noChangeArrowheads="1"/>
          </p:cNvSpPr>
          <p:nvPr/>
        </p:nvSpPr>
        <p:spPr bwMode="auto">
          <a:xfrm rot="2697395">
            <a:off x="2690059" y="3639823"/>
            <a:ext cx="3311525" cy="146050"/>
          </a:xfrm>
          <a:prstGeom prst="leftRightArrow">
            <a:avLst>
              <a:gd name="adj1" fmla="val 48834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33" name="Line 109"/>
          <p:cNvSpPr>
            <a:spLocks noChangeShapeType="1"/>
          </p:cNvSpPr>
          <p:nvPr/>
        </p:nvSpPr>
        <p:spPr bwMode="auto">
          <a:xfrm flipH="1">
            <a:off x="5364163" y="2692400"/>
            <a:ext cx="1587" cy="1023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7" name="AutoShape 11"/>
          <p:cNvSpPr>
            <a:spLocks noChangeArrowheads="1"/>
          </p:cNvSpPr>
          <p:nvPr/>
        </p:nvSpPr>
        <p:spPr bwMode="auto">
          <a:xfrm rot="18897395">
            <a:off x="2687074" y="3639626"/>
            <a:ext cx="3311525" cy="146050"/>
          </a:xfrm>
          <a:prstGeom prst="leftRightArrow">
            <a:avLst>
              <a:gd name="adj1" fmla="val 48818"/>
              <a:gd name="adj2" fmla="val 10318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 b="1">
              <a:cs typeface="Arial" charset="0"/>
            </a:endParaRPr>
          </a:p>
        </p:txBody>
      </p:sp>
      <p:sp>
        <p:nvSpPr>
          <p:cNvPr id="461962" name="Line 138"/>
          <p:cNvSpPr>
            <a:spLocks noChangeShapeType="1"/>
          </p:cNvSpPr>
          <p:nvPr/>
        </p:nvSpPr>
        <p:spPr bwMode="auto">
          <a:xfrm rot="13500000">
            <a:off x="4342415" y="2255406"/>
            <a:ext cx="11106" cy="2904238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5745163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0</a:t>
            </a:r>
            <a:endParaRPr lang="en-US" b="0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1</a:t>
            </a:r>
            <a:endParaRPr lang="en-US" b="0" dirty="0"/>
          </a:p>
        </p:txBody>
      </p:sp>
      <p:grpSp>
        <p:nvGrpSpPr>
          <p:cNvPr id="23" name="Group 248"/>
          <p:cNvGrpSpPr>
            <a:grpSpLocks/>
          </p:cNvGrpSpPr>
          <p:nvPr/>
        </p:nvGrpSpPr>
        <p:grpSpPr bwMode="auto">
          <a:xfrm>
            <a:off x="4787900" y="2997200"/>
            <a:ext cx="2592388" cy="2592388"/>
            <a:chOff x="3833" y="1480"/>
            <a:chExt cx="1814" cy="1814"/>
          </a:xfrm>
        </p:grpSpPr>
        <p:sp>
          <p:nvSpPr>
            <p:cNvPr id="462073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74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5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6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7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8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79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0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1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2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83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2347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853385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pic>
        <p:nvPicPr>
          <p:cNvPr id="193" name="Picture 19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2204864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4" name="Picture 19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80112" y="4797152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592" y="5726500"/>
            <a:ext cx="1584176" cy="1014868"/>
            <a:chOff x="899592" y="5726500"/>
            <a:chExt cx="1584176" cy="1014868"/>
          </a:xfrm>
        </p:grpSpPr>
        <p:sp>
          <p:nvSpPr>
            <p:cNvPr id="91" name="Text Box 149"/>
            <p:cNvSpPr txBox="1">
              <a:spLocks noChangeArrowheads="1"/>
            </p:cNvSpPr>
            <p:nvPr/>
          </p:nvSpPr>
          <p:spPr bwMode="auto">
            <a:xfrm>
              <a:off x="2195736" y="602128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92" name="Group 91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5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9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934" grpId="0" animBg="1"/>
      <p:bldP spid="96" grpId="0" animBg="1"/>
      <p:bldP spid="461933" grpId="0" animBg="1"/>
      <p:bldP spid="97" grpId="0" animBg="1"/>
      <p:bldP spid="461973" grpId="0"/>
      <p:bldP spid="461975" grpId="0" animBg="1"/>
      <p:bldP spid="461976" grpId="0" animBg="1"/>
      <p:bldP spid="461977" grpId="0"/>
      <p:bldP spid="462084" grpId="0"/>
      <p:bldP spid="1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 smtClean="0"/>
              <a:t>Measuring Collapses the State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91680" y="1772816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sp>
        <p:nvSpPr>
          <p:cNvPr id="461973" name="Text Box 149"/>
          <p:cNvSpPr txBox="1">
            <a:spLocks noChangeArrowheads="1"/>
          </p:cNvSpPr>
          <p:nvPr/>
        </p:nvSpPr>
        <p:spPr bwMode="auto">
          <a:xfrm>
            <a:off x="5406455" y="5745163"/>
            <a:ext cx="3073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0</a:t>
            </a:r>
            <a:endParaRPr lang="en-US" b="0" dirty="0"/>
          </a:p>
        </p:txBody>
      </p:sp>
      <p:sp>
        <p:nvSpPr>
          <p:cNvPr id="461975" name="Line 151"/>
          <p:cNvSpPr>
            <a:spLocks noChangeShapeType="1"/>
          </p:cNvSpPr>
          <p:nvPr/>
        </p:nvSpPr>
        <p:spPr bwMode="auto">
          <a:xfrm flipH="1">
            <a:off x="3283969" y="6238875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6" name="Line 152"/>
          <p:cNvSpPr>
            <a:spLocks noChangeShapeType="1"/>
          </p:cNvSpPr>
          <p:nvPr/>
        </p:nvSpPr>
        <p:spPr bwMode="auto">
          <a:xfrm flipH="1">
            <a:off x="4723831" y="6237288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461977" name="Text Box 153"/>
          <p:cNvSpPr txBox="1">
            <a:spLocks noChangeArrowheads="1"/>
          </p:cNvSpPr>
          <p:nvPr/>
        </p:nvSpPr>
        <p:spPr bwMode="auto">
          <a:xfrm>
            <a:off x="5406456" y="6246813"/>
            <a:ext cx="307381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/>
              <a:t>with prob. ½ yields 1</a:t>
            </a:r>
            <a:endParaRPr lang="en-US" b="0" dirty="0"/>
          </a:p>
        </p:txBody>
      </p:sp>
      <p:sp>
        <p:nvSpPr>
          <p:cNvPr id="462084" name="Text Box 260"/>
          <p:cNvSpPr txBox="1">
            <a:spLocks noChangeArrowheads="1"/>
          </p:cNvSpPr>
          <p:nvPr/>
        </p:nvSpPr>
        <p:spPr bwMode="auto">
          <a:xfrm>
            <a:off x="2347344" y="5300663"/>
            <a:ext cx="24606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Measurement:</a:t>
            </a:r>
            <a:endParaRPr lang="de-CH" sz="2400" dirty="0">
              <a:cs typeface="Arial" charset="0"/>
            </a:endParaRPr>
          </a:p>
        </p:txBody>
      </p:sp>
      <p:sp>
        <p:nvSpPr>
          <p:cNvPr id="129" name="Text Box 103"/>
          <p:cNvSpPr txBox="1">
            <a:spLocks noChangeArrowheads="1"/>
          </p:cNvSpPr>
          <p:nvPr/>
        </p:nvSpPr>
        <p:spPr bwMode="auto">
          <a:xfrm>
            <a:off x="4652486" y="6400800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4" name="Group 28"/>
          <p:cNvGrpSpPr/>
          <p:nvPr/>
        </p:nvGrpSpPr>
        <p:grpSpPr>
          <a:xfrm>
            <a:off x="2699792" y="6021288"/>
            <a:ext cx="457692" cy="460694"/>
            <a:chOff x="4214810" y="2000240"/>
            <a:chExt cx="457692" cy="460694"/>
          </a:xfrm>
        </p:grpSpPr>
        <p:sp>
          <p:nvSpPr>
            <p:cNvPr id="15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067944" y="5853385"/>
            <a:ext cx="647700" cy="815975"/>
            <a:chOff x="4826635" y="5912803"/>
            <a:chExt cx="647700" cy="815975"/>
          </a:xfrm>
        </p:grpSpPr>
        <p:grpSp>
          <p:nvGrpSpPr>
            <p:cNvPr id="163" name="Group 126"/>
            <p:cNvGrpSpPr/>
            <p:nvPr/>
          </p:nvGrpSpPr>
          <p:grpSpPr>
            <a:xfrm>
              <a:off x="4826635" y="5912803"/>
              <a:ext cx="647700" cy="815975"/>
              <a:chOff x="4826635" y="5912803"/>
              <a:chExt cx="647700" cy="815975"/>
            </a:xfrm>
          </p:grpSpPr>
          <p:sp>
            <p:nvSpPr>
              <p:cNvPr id="169" name="Oval 114"/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70" name="Rectangle 115"/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34950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71" name="Line 116"/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72" name="Rectangle 117"/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815975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4" name="Group 90"/>
            <p:cNvGrpSpPr/>
            <p:nvPr/>
          </p:nvGrpSpPr>
          <p:grpSpPr>
            <a:xfrm>
              <a:off x="4932040" y="6237312"/>
              <a:ext cx="457692" cy="460694"/>
              <a:chOff x="6948264" y="2780928"/>
              <a:chExt cx="457692" cy="460694"/>
            </a:xfrm>
          </p:grpSpPr>
          <p:sp>
            <p:nvSpPr>
              <p:cNvPr id="165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66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67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8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73" name="Group 172"/>
          <p:cNvGrpSpPr/>
          <p:nvPr/>
        </p:nvGrpSpPr>
        <p:grpSpPr>
          <a:xfrm>
            <a:off x="8388424" y="5733256"/>
            <a:ext cx="457692" cy="460694"/>
            <a:chOff x="7597837" y="2707419"/>
            <a:chExt cx="457692" cy="460694"/>
          </a:xfrm>
        </p:grpSpPr>
        <p:sp>
          <p:nvSpPr>
            <p:cNvPr id="17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7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2" name="Group 28"/>
          <p:cNvGrpSpPr/>
          <p:nvPr/>
        </p:nvGrpSpPr>
        <p:grpSpPr>
          <a:xfrm>
            <a:off x="8388424" y="6237312"/>
            <a:ext cx="457692" cy="460694"/>
            <a:chOff x="4214810" y="2000240"/>
            <a:chExt cx="457692" cy="460694"/>
          </a:xfrm>
        </p:grpSpPr>
        <p:sp>
          <p:nvSpPr>
            <p:cNvPr id="18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2343357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161" name="Text Box 149"/>
          <p:cNvSpPr txBox="1">
            <a:spLocks noChangeArrowheads="1"/>
          </p:cNvSpPr>
          <p:nvPr/>
        </p:nvSpPr>
        <p:spPr bwMode="auto">
          <a:xfrm>
            <a:off x="2195736" y="6021288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 smtClean="0"/>
              <a:t>=</a:t>
            </a:r>
            <a:endParaRPr lang="en-US" b="0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899592" y="5726500"/>
            <a:ext cx="1321788" cy="1014868"/>
            <a:chOff x="899592" y="5726500"/>
            <a:chExt cx="1321788" cy="1014868"/>
          </a:xfrm>
        </p:grpSpPr>
        <p:pic>
          <p:nvPicPr>
            <p:cNvPr id="177" name="Picture 176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2680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78" name="Group 177"/>
            <p:cNvGrpSpPr/>
            <p:nvPr/>
          </p:nvGrpSpPr>
          <p:grpSpPr>
            <a:xfrm>
              <a:off x="899592" y="5726500"/>
              <a:ext cx="457692" cy="460694"/>
              <a:chOff x="7597837" y="2707419"/>
              <a:chExt cx="457692" cy="460694"/>
            </a:xfrm>
          </p:grpSpPr>
          <p:sp>
            <p:nvSpPr>
              <p:cNvPr id="18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9" name="Group 28"/>
            <p:cNvGrpSpPr/>
            <p:nvPr/>
          </p:nvGrpSpPr>
          <p:grpSpPr>
            <a:xfrm>
              <a:off x="1763688" y="5726500"/>
              <a:ext cx="457692" cy="460694"/>
              <a:chOff x="4214810" y="2000240"/>
              <a:chExt cx="457692" cy="460694"/>
            </a:xfrm>
          </p:grpSpPr>
          <p:sp>
            <p:nvSpPr>
              <p:cNvPr id="18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19" name="Group 177"/>
          <p:cNvGrpSpPr>
            <a:grpSpLocks/>
          </p:cNvGrpSpPr>
          <p:nvPr/>
        </p:nvGrpSpPr>
        <p:grpSpPr bwMode="auto">
          <a:xfrm>
            <a:off x="3563888" y="2709515"/>
            <a:ext cx="2879725" cy="2879725"/>
            <a:chOff x="3833" y="1480"/>
            <a:chExt cx="1814" cy="1814"/>
          </a:xfrm>
        </p:grpSpPr>
        <p:sp>
          <p:nvSpPr>
            <p:cNvPr id="133" name="Oval 17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000000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34" name="Line 17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5" name="Line 18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6" name="Line 18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7" name="Line 18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8" name="Line 18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9" name="Line 18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7" name="Line 18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88" name="Line 18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5" name="Line 18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96" name="Line 18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85148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023" name="Picture 199" descr="MCj0426072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1989138"/>
            <a:ext cx="1143000" cy="1825625"/>
          </a:xfrm>
          <a:prstGeom prst="rect">
            <a:avLst/>
          </a:prstGeom>
          <a:noFill/>
        </p:spPr>
      </p:pic>
      <p:grpSp>
        <p:nvGrpSpPr>
          <p:cNvPr id="2" name="Group 200"/>
          <p:cNvGrpSpPr>
            <a:grpSpLocks/>
          </p:cNvGrpSpPr>
          <p:nvPr/>
        </p:nvGrpSpPr>
        <p:grpSpPr bwMode="auto">
          <a:xfrm rot="5400000">
            <a:off x="1476375" y="1844675"/>
            <a:ext cx="2879725" cy="2879725"/>
            <a:chOff x="3833" y="1480"/>
            <a:chExt cx="1814" cy="1814"/>
          </a:xfrm>
        </p:grpSpPr>
        <p:sp>
          <p:nvSpPr>
            <p:cNvPr id="462025" name="Oval 201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462026" name="Line 202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7" name="Line 203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8" name="Line 204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29" name="Line 205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0" name="Line 206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1" name="Line 207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2" name="Line 208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3" name="Line 209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4" name="Line 210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462035" name="Line 211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867" name="Rectangle 4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4000" dirty="0"/>
              <a:t>Measuring Collapses the State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1680" y="1772816"/>
            <a:ext cx="3314742" cy="3315485"/>
            <a:chOff x="2690059" y="2056888"/>
            <a:chExt cx="3314742" cy="3315485"/>
          </a:xfrm>
        </p:grpSpPr>
        <p:sp>
          <p:nvSpPr>
            <p:cNvPr id="461929" name="Oval 105"/>
            <p:cNvSpPr>
              <a:spLocks noChangeArrowheads="1"/>
            </p:cNvSpPr>
            <p:nvPr/>
          </p:nvSpPr>
          <p:spPr bwMode="auto">
            <a:xfrm>
              <a:off x="2905125" y="2265363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11"/>
            <p:cNvSpPr>
              <a:spLocks noChangeArrowheads="1"/>
            </p:cNvSpPr>
            <p:nvPr/>
          </p:nvSpPr>
          <p:spPr bwMode="auto">
            <a:xfrm rot="5400000">
              <a:off x="2701231" y="3643586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3" name="AutoShape 11"/>
            <p:cNvSpPr>
              <a:spLocks noChangeArrowheads="1"/>
            </p:cNvSpPr>
            <p:nvPr/>
          </p:nvSpPr>
          <p:spPr bwMode="auto">
            <a:xfrm>
              <a:off x="2693276" y="3632200"/>
              <a:ext cx="3311525" cy="146050"/>
            </a:xfrm>
            <a:prstGeom prst="leftRightArrow">
              <a:avLst>
                <a:gd name="adj1" fmla="val 4887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6" name="AutoShape 11"/>
            <p:cNvSpPr>
              <a:spLocks noChangeArrowheads="1"/>
            </p:cNvSpPr>
            <p:nvPr/>
          </p:nvSpPr>
          <p:spPr bwMode="auto">
            <a:xfrm rot="2697395">
              <a:off x="2690059" y="3639823"/>
              <a:ext cx="3311525" cy="146050"/>
            </a:xfrm>
            <a:prstGeom prst="leftRightArrow">
              <a:avLst>
                <a:gd name="adj1" fmla="val 48834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7" name="AutoShape 11"/>
            <p:cNvSpPr>
              <a:spLocks noChangeArrowheads="1"/>
            </p:cNvSpPr>
            <p:nvPr/>
          </p:nvSpPr>
          <p:spPr bwMode="auto">
            <a:xfrm rot="18897395">
              <a:off x="2687074" y="3639626"/>
              <a:ext cx="3311525" cy="146050"/>
            </a:xfrm>
            <a:prstGeom prst="leftRightArrow">
              <a:avLst>
                <a:gd name="adj1" fmla="val 48818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5292080" y="1700808"/>
            <a:ext cx="457692" cy="460694"/>
            <a:chOff x="4427984" y="692696"/>
            <a:chExt cx="457692" cy="460694"/>
          </a:xfrm>
        </p:grpSpPr>
        <p:sp>
          <p:nvSpPr>
            <p:cNvPr id="142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48" name="Group 28"/>
          <p:cNvGrpSpPr/>
          <p:nvPr/>
        </p:nvGrpSpPr>
        <p:grpSpPr>
          <a:xfrm>
            <a:off x="6156176" y="1700808"/>
            <a:ext cx="457692" cy="460694"/>
            <a:chOff x="4214810" y="2000240"/>
            <a:chExt cx="457692" cy="460694"/>
          </a:xfrm>
        </p:grpSpPr>
        <p:sp>
          <p:nvSpPr>
            <p:cNvPr id="149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0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51" name="Group 28"/>
          <p:cNvGrpSpPr/>
          <p:nvPr/>
        </p:nvGrpSpPr>
        <p:grpSpPr>
          <a:xfrm>
            <a:off x="7596336" y="1744170"/>
            <a:ext cx="457692" cy="460694"/>
            <a:chOff x="4214810" y="2000240"/>
            <a:chExt cx="457692" cy="460694"/>
          </a:xfrm>
        </p:grpSpPr>
        <p:sp>
          <p:nvSpPr>
            <p:cNvPr id="152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53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89" name="Picture 18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772816"/>
            <a:ext cx="579184" cy="374525"/>
          </a:xfrm>
          <a:prstGeom prst="rect">
            <a:avLst/>
          </a:prstGeom>
          <a:noFill/>
          <a:ln/>
          <a:effectLst/>
        </p:spPr>
      </p:pic>
      <p:pic>
        <p:nvPicPr>
          <p:cNvPr id="190" name="Picture 18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72400" y="1772816"/>
            <a:ext cx="578502" cy="374084"/>
          </a:xfrm>
          <a:prstGeom prst="rect">
            <a:avLst/>
          </a:prstGeom>
          <a:noFill/>
          <a:ln/>
          <a:effectLst/>
        </p:spPr>
      </p:pic>
      <p:grpSp>
        <p:nvGrpSpPr>
          <p:cNvPr id="198" name="Group 90"/>
          <p:cNvGrpSpPr/>
          <p:nvPr/>
        </p:nvGrpSpPr>
        <p:grpSpPr>
          <a:xfrm>
            <a:off x="5292080" y="1124744"/>
            <a:ext cx="457692" cy="460694"/>
            <a:chOff x="6948264" y="2780928"/>
            <a:chExt cx="457692" cy="460694"/>
          </a:xfrm>
        </p:grpSpPr>
        <p:sp>
          <p:nvSpPr>
            <p:cNvPr id="1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2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206" name="Picture 20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732240" y="1196752"/>
            <a:ext cx="579867" cy="409800"/>
          </a:xfrm>
          <a:prstGeom prst="rect">
            <a:avLst/>
          </a:prstGeom>
          <a:noFill/>
          <a:ln/>
          <a:effectLst/>
        </p:spPr>
      </p:pic>
      <p:pic>
        <p:nvPicPr>
          <p:cNvPr id="207" name="Picture 20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280" y="1196752"/>
            <a:ext cx="579184" cy="409317"/>
          </a:xfrm>
          <a:prstGeom prst="rect">
            <a:avLst/>
          </a:prstGeom>
          <a:noFill/>
          <a:ln/>
          <a:effectLst/>
        </p:spPr>
      </p:pic>
      <p:grpSp>
        <p:nvGrpSpPr>
          <p:cNvPr id="104" name="Group 28"/>
          <p:cNvGrpSpPr/>
          <p:nvPr/>
        </p:nvGrpSpPr>
        <p:grpSpPr>
          <a:xfrm>
            <a:off x="7668344" y="1124744"/>
            <a:ext cx="457692" cy="460694"/>
            <a:chOff x="4214810" y="2000240"/>
            <a:chExt cx="457692" cy="460694"/>
          </a:xfrm>
        </p:grpSpPr>
        <p:sp>
          <p:nvSpPr>
            <p:cNvPr id="10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156176" y="1124744"/>
            <a:ext cx="457692" cy="460694"/>
            <a:chOff x="7597837" y="2707419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40" name="Line 47"/>
          <p:cNvSpPr>
            <a:spLocks noChangeShapeType="1"/>
          </p:cNvSpPr>
          <p:nvPr/>
        </p:nvSpPr>
        <p:spPr bwMode="auto">
          <a:xfrm rot="13500000" flipH="1">
            <a:off x="2311067" y="2343357"/>
            <a:ext cx="2176575" cy="2158513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 type="triangle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55976" y="5784816"/>
            <a:ext cx="1681828" cy="1014868"/>
            <a:chOff x="4355976" y="5784816"/>
            <a:chExt cx="1681828" cy="1014868"/>
          </a:xfrm>
        </p:grpSpPr>
        <p:sp>
          <p:nvSpPr>
            <p:cNvPr id="161" name="Text Box 149"/>
            <p:cNvSpPr txBox="1">
              <a:spLocks noChangeArrowheads="1"/>
            </p:cNvSpPr>
            <p:nvPr/>
          </p:nvSpPr>
          <p:spPr bwMode="auto">
            <a:xfrm>
              <a:off x="4355976" y="606141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4716016" y="5784816"/>
              <a:ext cx="1321788" cy="1014868"/>
              <a:chOff x="899592" y="5726500"/>
              <a:chExt cx="1321788" cy="1014868"/>
            </a:xfrm>
          </p:grpSpPr>
          <p:pic>
            <p:nvPicPr>
              <p:cNvPr id="177" name="Picture 176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78" name="Group 177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185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6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79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18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8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95" name="Group 137"/>
          <p:cNvGrpSpPr>
            <a:grpSpLocks/>
          </p:cNvGrpSpPr>
          <p:nvPr/>
        </p:nvGrpSpPr>
        <p:grpSpPr bwMode="auto">
          <a:xfrm rot="2700000">
            <a:off x="2432107" y="2225211"/>
            <a:ext cx="2879725" cy="2879725"/>
            <a:chOff x="3833" y="1480"/>
            <a:chExt cx="1814" cy="1814"/>
          </a:xfrm>
        </p:grpSpPr>
        <p:sp>
          <p:nvSpPr>
            <p:cNvPr id="99" name="Oval 138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DDDDDD">
                <a:alpha val="70000"/>
              </a:srgbClr>
            </a:solidFill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0" name="Line 139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1" name="Line 140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2" name="Line 141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0" name="Line 142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1" name="Line 143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2" name="Line 144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3" name="Line 145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4" name="Line 146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5" name="Line 147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6" name="Line 148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771800" y="2348880"/>
            <a:ext cx="3314742" cy="3315485"/>
            <a:chOff x="2900328" y="2420887"/>
            <a:chExt cx="3314742" cy="3315485"/>
          </a:xfrm>
        </p:grpSpPr>
        <p:grpSp>
          <p:nvGrpSpPr>
            <p:cNvPr id="118" name="Group 117"/>
            <p:cNvGrpSpPr/>
            <p:nvPr/>
          </p:nvGrpSpPr>
          <p:grpSpPr>
            <a:xfrm>
              <a:off x="2900328" y="2420887"/>
              <a:ext cx="3314742" cy="3315485"/>
              <a:chOff x="2690059" y="2056888"/>
              <a:chExt cx="3314742" cy="3315485"/>
            </a:xfrm>
          </p:grpSpPr>
          <p:sp>
            <p:nvSpPr>
              <p:cNvPr id="121" name="Oval 105"/>
              <p:cNvSpPr>
                <a:spLocks noChangeArrowheads="1"/>
              </p:cNvSpPr>
              <p:nvPr/>
            </p:nvSpPr>
            <p:spPr bwMode="auto">
              <a:xfrm>
                <a:off x="2905125" y="2265363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AutoShape 11"/>
              <p:cNvSpPr>
                <a:spLocks noChangeArrowheads="1"/>
              </p:cNvSpPr>
              <p:nvPr/>
            </p:nvSpPr>
            <p:spPr bwMode="auto">
              <a:xfrm rot="5400000">
                <a:off x="2701231" y="3643586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3" name="AutoShape 11"/>
              <p:cNvSpPr>
                <a:spLocks noChangeArrowheads="1"/>
              </p:cNvSpPr>
              <p:nvPr/>
            </p:nvSpPr>
            <p:spPr bwMode="auto">
              <a:xfrm>
                <a:off x="2693276" y="3632200"/>
                <a:ext cx="3311525" cy="146050"/>
              </a:xfrm>
              <a:prstGeom prst="leftRightArrow">
                <a:avLst>
                  <a:gd name="adj1" fmla="val 4887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4" name="AutoShape 11"/>
              <p:cNvSpPr>
                <a:spLocks noChangeArrowheads="1"/>
              </p:cNvSpPr>
              <p:nvPr/>
            </p:nvSpPr>
            <p:spPr bwMode="auto">
              <a:xfrm rot="2697395">
                <a:off x="2690059" y="3639823"/>
                <a:ext cx="3311525" cy="146050"/>
              </a:xfrm>
              <a:prstGeom prst="leftRightArrow">
                <a:avLst>
                  <a:gd name="adj1" fmla="val 48834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25" name="AutoShape 11"/>
              <p:cNvSpPr>
                <a:spLocks noChangeArrowheads="1"/>
              </p:cNvSpPr>
              <p:nvPr/>
            </p:nvSpPr>
            <p:spPr bwMode="auto">
              <a:xfrm rot="18897395">
                <a:off x="2687074" y="3639626"/>
                <a:ext cx="3311525" cy="146050"/>
              </a:xfrm>
              <a:prstGeom prst="leftRightArrow">
                <a:avLst>
                  <a:gd name="adj1" fmla="val 48818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  <p:sp>
          <p:nvSpPr>
            <p:cNvPr id="120" name="Line 47"/>
            <p:cNvSpPr>
              <a:spLocks noChangeShapeType="1"/>
            </p:cNvSpPr>
            <p:nvPr/>
          </p:nvSpPr>
          <p:spPr bwMode="auto">
            <a:xfrm rot="13500000">
              <a:off x="4535997" y="2624715"/>
              <a:ext cx="0" cy="2953206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6" name="Group 248"/>
          <p:cNvGrpSpPr>
            <a:grpSpLocks/>
          </p:cNvGrpSpPr>
          <p:nvPr/>
        </p:nvGrpSpPr>
        <p:grpSpPr bwMode="auto">
          <a:xfrm>
            <a:off x="3779912" y="2924944"/>
            <a:ext cx="2880320" cy="2880320"/>
            <a:chOff x="3833" y="1480"/>
            <a:chExt cx="1814" cy="1814"/>
          </a:xfrm>
        </p:grpSpPr>
        <p:sp>
          <p:nvSpPr>
            <p:cNvPr id="127" name="Oval 249"/>
            <p:cNvSpPr>
              <a:spLocks noChangeArrowheads="1"/>
            </p:cNvSpPr>
            <p:nvPr/>
          </p:nvSpPr>
          <p:spPr bwMode="auto">
            <a:xfrm>
              <a:off x="3833" y="1480"/>
              <a:ext cx="1814" cy="1814"/>
            </a:xfrm>
            <a:prstGeom prst="ellipse">
              <a:avLst/>
            </a:prstGeom>
            <a:solidFill>
              <a:srgbClr val="B2B2B2">
                <a:alpha val="70000"/>
              </a:srgbClr>
            </a:solidFill>
            <a:ln w="444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28" name="Line 250"/>
            <p:cNvSpPr>
              <a:spLocks noChangeShapeType="1"/>
            </p:cNvSpPr>
            <p:nvPr/>
          </p:nvSpPr>
          <p:spPr bwMode="auto">
            <a:xfrm>
              <a:off x="410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0" name="Line 251"/>
            <p:cNvSpPr>
              <a:spLocks noChangeShapeType="1"/>
            </p:cNvSpPr>
            <p:nvPr/>
          </p:nvSpPr>
          <p:spPr bwMode="auto">
            <a:xfrm>
              <a:off x="4286" y="1616"/>
              <a:ext cx="0" cy="1542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1" name="Line 252"/>
            <p:cNvSpPr>
              <a:spLocks noChangeShapeType="1"/>
            </p:cNvSpPr>
            <p:nvPr/>
          </p:nvSpPr>
          <p:spPr bwMode="auto">
            <a:xfrm>
              <a:off x="4468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32" name="Line 253"/>
            <p:cNvSpPr>
              <a:spLocks noChangeShapeType="1"/>
            </p:cNvSpPr>
            <p:nvPr/>
          </p:nvSpPr>
          <p:spPr bwMode="auto">
            <a:xfrm>
              <a:off x="4649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4830" y="1480"/>
              <a:ext cx="0" cy="181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3" name="Line 255"/>
            <p:cNvSpPr>
              <a:spLocks noChangeShapeType="1"/>
            </p:cNvSpPr>
            <p:nvPr/>
          </p:nvSpPr>
          <p:spPr bwMode="auto">
            <a:xfrm>
              <a:off x="5012" y="1525"/>
              <a:ext cx="0" cy="1724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44" name="Line 256"/>
            <p:cNvSpPr>
              <a:spLocks noChangeShapeType="1"/>
            </p:cNvSpPr>
            <p:nvPr/>
          </p:nvSpPr>
          <p:spPr bwMode="auto">
            <a:xfrm>
              <a:off x="5192" y="1603"/>
              <a:ext cx="1" cy="1555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7" name="Line 257"/>
            <p:cNvSpPr>
              <a:spLocks noChangeShapeType="1"/>
            </p:cNvSpPr>
            <p:nvPr/>
          </p:nvSpPr>
          <p:spPr bwMode="auto">
            <a:xfrm>
              <a:off x="5375" y="1752"/>
              <a:ext cx="0" cy="1270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8" name="Line 258"/>
            <p:cNvSpPr>
              <a:spLocks noChangeShapeType="1"/>
            </p:cNvSpPr>
            <p:nvPr/>
          </p:nvSpPr>
          <p:spPr bwMode="auto">
            <a:xfrm flipH="1">
              <a:off x="5556" y="2000"/>
              <a:ext cx="4" cy="787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59" name="Line 259"/>
            <p:cNvSpPr>
              <a:spLocks noChangeShapeType="1"/>
            </p:cNvSpPr>
            <p:nvPr/>
          </p:nvSpPr>
          <p:spPr bwMode="auto">
            <a:xfrm>
              <a:off x="3923" y="1995"/>
              <a:ext cx="0" cy="771"/>
            </a:xfrm>
            <a:prstGeom prst="line">
              <a:avLst/>
            </a:prstGeom>
            <a:ln w="444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539552" y="6061903"/>
            <a:ext cx="457692" cy="460694"/>
            <a:chOff x="7597837" y="2707419"/>
            <a:chExt cx="457692" cy="460694"/>
          </a:xfrm>
        </p:grpSpPr>
        <p:sp>
          <p:nvSpPr>
            <p:cNvPr id="215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17" name="Text Box 149"/>
          <p:cNvSpPr txBox="1">
            <a:spLocks noChangeArrowheads="1"/>
          </p:cNvSpPr>
          <p:nvPr/>
        </p:nvSpPr>
        <p:spPr bwMode="auto">
          <a:xfrm>
            <a:off x="1115616" y="6061418"/>
            <a:ext cx="288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0" dirty="0" smtClean="0"/>
              <a:t>=</a:t>
            </a:r>
            <a:endParaRPr lang="en-US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1475656" y="5784816"/>
            <a:ext cx="1321788" cy="1014868"/>
            <a:chOff x="1475656" y="5726500"/>
            <a:chExt cx="1321788" cy="1014868"/>
          </a:xfrm>
        </p:grpSpPr>
        <p:pic>
          <p:nvPicPr>
            <p:cNvPr id="205" name="Picture 20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38744" y="5827154"/>
              <a:ext cx="1152704" cy="91421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18" name="Group 28"/>
            <p:cNvGrpSpPr/>
            <p:nvPr/>
          </p:nvGrpSpPr>
          <p:grpSpPr>
            <a:xfrm>
              <a:off x="2339752" y="5726500"/>
              <a:ext cx="457692" cy="460694"/>
              <a:chOff x="4214810" y="2000240"/>
              <a:chExt cx="457692" cy="460694"/>
            </a:xfrm>
          </p:grpSpPr>
          <p:sp>
            <p:nvSpPr>
              <p:cNvPr id="21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21" name="Group 28"/>
            <p:cNvGrpSpPr/>
            <p:nvPr/>
          </p:nvGrpSpPr>
          <p:grpSpPr>
            <a:xfrm>
              <a:off x="1475656" y="5726500"/>
              <a:ext cx="457692" cy="460694"/>
              <a:chOff x="4214810" y="2000240"/>
              <a:chExt cx="457692" cy="460694"/>
            </a:xfrm>
          </p:grpSpPr>
          <p:sp>
            <p:nvSpPr>
              <p:cNvPr id="22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987824" y="6061903"/>
            <a:ext cx="1249780" cy="460694"/>
            <a:chOff x="2987824" y="6061903"/>
            <a:chExt cx="1249780" cy="460694"/>
          </a:xfrm>
        </p:grpSpPr>
        <p:grpSp>
          <p:nvGrpSpPr>
            <p:cNvPr id="154" name="Group 28"/>
            <p:cNvGrpSpPr/>
            <p:nvPr/>
          </p:nvGrpSpPr>
          <p:grpSpPr>
            <a:xfrm>
              <a:off x="3779912" y="6061903"/>
              <a:ext cx="457692" cy="460694"/>
              <a:chOff x="4214810" y="2000240"/>
              <a:chExt cx="457692" cy="460694"/>
            </a:xfrm>
          </p:grpSpPr>
          <p:sp>
            <p:nvSpPr>
              <p:cNvPr id="15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6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2987824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300192" y="6061903"/>
            <a:ext cx="1249780" cy="460694"/>
            <a:chOff x="6300192" y="6061903"/>
            <a:chExt cx="1249780" cy="460694"/>
          </a:xfrm>
        </p:grpSpPr>
        <p:cxnSp>
          <p:nvCxnSpPr>
            <p:cNvPr id="228" name="Straight Arrow Connector 227"/>
            <p:cNvCxnSpPr/>
            <p:nvPr/>
          </p:nvCxnSpPr>
          <p:spPr>
            <a:xfrm>
              <a:off x="6300192" y="6292250"/>
              <a:ext cx="5040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9" name="Group 28"/>
            <p:cNvGrpSpPr/>
            <p:nvPr/>
          </p:nvGrpSpPr>
          <p:grpSpPr>
            <a:xfrm>
              <a:off x="7092280" y="6061903"/>
              <a:ext cx="457692" cy="460694"/>
              <a:chOff x="4214810" y="2000240"/>
              <a:chExt cx="457692" cy="460694"/>
            </a:xfrm>
          </p:grpSpPr>
          <p:sp>
            <p:nvSpPr>
              <p:cNvPr id="23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3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152960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54413" y="3595688"/>
            <a:ext cx="865187" cy="792162"/>
            <a:chOff x="2148" y="2341"/>
            <a:chExt cx="545" cy="499"/>
          </a:xfrm>
        </p:grpSpPr>
        <p:sp>
          <p:nvSpPr>
            <p:cNvPr id="34100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00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34100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/>
              <a:t>Quantum </a:t>
            </a:r>
            <a:r>
              <a:rPr lang="en-US" sz="4000" dirty="0" smtClean="0"/>
              <a:t>Mechanics </a:t>
            </a:r>
            <a:endParaRPr lang="en-US" sz="4000" dirty="0"/>
          </a:p>
        </p:txBody>
      </p:sp>
      <p:sp>
        <p:nvSpPr>
          <p:cNvPr id="341010" name="Text Box 18"/>
          <p:cNvSpPr txBox="1">
            <a:spLocks noChangeArrowheads="1"/>
          </p:cNvSpPr>
          <p:nvPr/>
        </p:nvSpPr>
        <p:spPr bwMode="auto">
          <a:xfrm>
            <a:off x="3636963" y="3021013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1 yields 1</a:t>
            </a:r>
            <a:endParaRPr lang="de-CH" sz="2400" b="0" dirty="0">
              <a:cs typeface="Arial" charset="0"/>
            </a:endParaRPr>
          </a:p>
        </p:txBody>
      </p:sp>
      <p:sp>
        <p:nvSpPr>
          <p:cNvPr id="341013" name="Text Box 21"/>
          <p:cNvSpPr txBox="1">
            <a:spLocks noChangeArrowheads="1"/>
          </p:cNvSpPr>
          <p:nvPr/>
        </p:nvSpPr>
        <p:spPr bwMode="auto">
          <a:xfrm>
            <a:off x="539750" y="292417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Measurements:</a:t>
            </a:r>
            <a:endParaRPr lang="de-CH" sz="2400" dirty="0">
              <a:cs typeface="Arial" charset="0"/>
            </a:endParaRPr>
          </a:p>
        </p:txBody>
      </p:sp>
      <p:sp>
        <p:nvSpPr>
          <p:cNvPr id="341014" name="Rectangle 22"/>
          <p:cNvSpPr>
            <a:spLocks noChangeArrowheads="1"/>
          </p:cNvSpPr>
          <p:nvPr/>
        </p:nvSpPr>
        <p:spPr bwMode="auto">
          <a:xfrm>
            <a:off x="3563938" y="3524250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/>
        </p:nvSpPr>
        <p:spPr bwMode="auto">
          <a:xfrm flipH="1">
            <a:off x="1763713" y="402907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/>
        </p:nvSpPr>
        <p:spPr bwMode="auto">
          <a:xfrm flipH="1">
            <a:off x="4429125" y="4029075"/>
            <a:ext cx="2232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022" name="Text Box 30"/>
          <p:cNvSpPr txBox="1">
            <a:spLocks noChangeArrowheads="1"/>
          </p:cNvSpPr>
          <p:nvPr/>
        </p:nvSpPr>
        <p:spPr bwMode="auto">
          <a:xfrm>
            <a:off x="1905000" y="1052736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cmr10" pitchFamily="34" charset="0"/>
                <a:cs typeface="Arial" charset="0"/>
              </a:rPr>
              <a:t>+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 </a:t>
            </a:r>
            <a:r>
              <a:rPr lang="en-US" sz="2400" b="0" dirty="0" smtClean="0">
                <a:cs typeface="Arial" charset="0"/>
              </a:rPr>
              <a:t>basis</a:t>
            </a:r>
            <a:endParaRPr lang="de-CH" sz="2400" b="0" dirty="0">
              <a:cs typeface="Arial" charset="0"/>
            </a:endParaRPr>
          </a:p>
        </p:txBody>
      </p:sp>
      <p:sp>
        <p:nvSpPr>
          <p:cNvPr id="341028" name="Text Box 36"/>
          <p:cNvSpPr txBox="1">
            <a:spLocks noChangeArrowheads="1"/>
          </p:cNvSpPr>
          <p:nvPr/>
        </p:nvSpPr>
        <p:spPr bwMode="auto">
          <a:xfrm>
            <a:off x="1905000" y="2060575"/>
            <a:ext cx="173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cmsy10" pitchFamily="34" charset="0"/>
                <a:cs typeface="Arial" charset="0"/>
              </a:rPr>
              <a:t>£ </a:t>
            </a:r>
            <a:r>
              <a:rPr lang="en-US" sz="2400" b="0" dirty="0">
                <a:cs typeface="Arial" charset="0"/>
              </a:rPr>
              <a:t>basis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3562350" y="5099052"/>
            <a:ext cx="865188" cy="792163"/>
            <a:chOff x="2154" y="1933"/>
            <a:chExt cx="545" cy="499"/>
          </a:xfrm>
        </p:grpSpPr>
        <p:sp>
          <p:nvSpPr>
            <p:cNvPr id="341132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341133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341134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1408113" y="5157788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0" name="Text Box 148"/>
          <p:cNvSpPr txBox="1">
            <a:spLocks noChangeArrowheads="1"/>
          </p:cNvSpPr>
          <p:nvPr/>
        </p:nvSpPr>
        <p:spPr bwMode="auto">
          <a:xfrm>
            <a:off x="5075238" y="4941888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½ yields 0</a:t>
            </a:r>
          </a:p>
        </p:txBody>
      </p:sp>
      <p:sp>
        <p:nvSpPr>
          <p:cNvPr id="341141" name="Rectangle 149"/>
          <p:cNvSpPr>
            <a:spLocks noChangeArrowheads="1"/>
          </p:cNvSpPr>
          <p:nvPr/>
        </p:nvSpPr>
        <p:spPr bwMode="auto">
          <a:xfrm>
            <a:off x="3562350" y="5011738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142" name="Line 150"/>
          <p:cNvSpPr>
            <a:spLocks noChangeShapeType="1"/>
          </p:cNvSpPr>
          <p:nvPr/>
        </p:nvSpPr>
        <p:spPr bwMode="auto">
          <a:xfrm flipH="1">
            <a:off x="1762125" y="5516563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3" name="Line 151"/>
          <p:cNvSpPr>
            <a:spLocks noChangeShapeType="1"/>
          </p:cNvSpPr>
          <p:nvPr/>
        </p:nvSpPr>
        <p:spPr bwMode="auto">
          <a:xfrm flipH="1">
            <a:off x="4427538" y="5516563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en-US"/>
          </a:p>
        </p:txBody>
      </p:sp>
      <p:sp>
        <p:nvSpPr>
          <p:cNvPr id="341144" name="Text Box 152"/>
          <p:cNvSpPr txBox="1">
            <a:spLocks noChangeArrowheads="1"/>
          </p:cNvSpPr>
          <p:nvPr/>
        </p:nvSpPr>
        <p:spPr bwMode="auto">
          <a:xfrm>
            <a:off x="5075238" y="5661025"/>
            <a:ext cx="3600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>
                <a:cs typeface="Arial" charset="0"/>
              </a:rPr>
              <a:t>with prob. ½ yields 1</a:t>
            </a:r>
          </a:p>
        </p:txBody>
      </p:sp>
      <p:sp>
        <p:nvSpPr>
          <p:cNvPr id="90" name="Text Box 103"/>
          <p:cNvSpPr txBox="1">
            <a:spLocks noChangeArrowheads="1"/>
          </p:cNvSpPr>
          <p:nvPr/>
        </p:nvSpPr>
        <p:spPr bwMode="auto">
          <a:xfrm>
            <a:off x="4401765" y="4129548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sp>
        <p:nvSpPr>
          <p:cNvPr id="91" name="Text Box 103"/>
          <p:cNvSpPr txBox="1">
            <a:spLocks noChangeArrowheads="1"/>
          </p:cNvSpPr>
          <p:nvPr/>
        </p:nvSpPr>
        <p:spPr bwMode="auto">
          <a:xfrm>
            <a:off x="4416513" y="5678133"/>
            <a:ext cx="62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 dirty="0" smtClean="0">
                <a:cs typeface="Arial" charset="0"/>
              </a:rPr>
              <a:t>0/1</a:t>
            </a:r>
            <a:endParaRPr lang="de-CH" sz="2400" b="0" dirty="0">
              <a:cs typeface="Arial" charset="0"/>
            </a:endParaRPr>
          </a:p>
        </p:txBody>
      </p:sp>
      <p:grpSp>
        <p:nvGrpSpPr>
          <p:cNvPr id="92" name="Group 28"/>
          <p:cNvGrpSpPr/>
          <p:nvPr/>
        </p:nvGrpSpPr>
        <p:grpSpPr>
          <a:xfrm>
            <a:off x="6300192" y="908760"/>
            <a:ext cx="720000" cy="720000"/>
            <a:chOff x="4214810" y="2000240"/>
            <a:chExt cx="457692" cy="460694"/>
          </a:xfrm>
        </p:grpSpPr>
        <p:sp>
          <p:nvSpPr>
            <p:cNvPr id="9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851919" y="908760"/>
            <a:ext cx="720000" cy="720000"/>
            <a:chOff x="7597837" y="2707419"/>
            <a:chExt cx="457692" cy="460694"/>
          </a:xfrm>
        </p:grpSpPr>
        <p:sp>
          <p:nvSpPr>
            <p:cNvPr id="9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98" name="Group 90"/>
          <p:cNvGrpSpPr/>
          <p:nvPr/>
        </p:nvGrpSpPr>
        <p:grpSpPr>
          <a:xfrm>
            <a:off x="971600" y="908720"/>
            <a:ext cx="720080" cy="720080"/>
            <a:chOff x="6948264" y="2780928"/>
            <a:chExt cx="457692" cy="460694"/>
          </a:xfrm>
        </p:grpSpPr>
        <p:sp>
          <p:nvSpPr>
            <p:cNvPr id="99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00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01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971600" y="1916832"/>
            <a:ext cx="720000" cy="720000"/>
            <a:chOff x="4427984" y="692696"/>
            <a:chExt cx="457692" cy="460694"/>
          </a:xfrm>
        </p:grpSpPr>
        <p:sp>
          <p:nvSpPr>
            <p:cNvPr id="104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06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07" name="Group 28"/>
          <p:cNvGrpSpPr/>
          <p:nvPr/>
        </p:nvGrpSpPr>
        <p:grpSpPr>
          <a:xfrm>
            <a:off x="3851920" y="1916832"/>
            <a:ext cx="720000" cy="720000"/>
            <a:chOff x="4214810" y="2000240"/>
            <a:chExt cx="457692" cy="460694"/>
          </a:xfrm>
        </p:grpSpPr>
        <p:sp>
          <p:nvSpPr>
            <p:cNvPr id="10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0" name="Group 28"/>
          <p:cNvGrpSpPr/>
          <p:nvPr/>
        </p:nvGrpSpPr>
        <p:grpSpPr>
          <a:xfrm>
            <a:off x="6300192" y="1916832"/>
            <a:ext cx="720000" cy="720000"/>
            <a:chOff x="4214810" y="2000240"/>
            <a:chExt cx="457692" cy="460694"/>
          </a:xfrm>
        </p:grpSpPr>
        <p:sp>
          <p:nvSpPr>
            <p:cNvPr id="11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899672" y="3645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6804248" y="3717032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90"/>
          <p:cNvGrpSpPr/>
          <p:nvPr/>
        </p:nvGrpSpPr>
        <p:grpSpPr>
          <a:xfrm>
            <a:off x="3753624" y="3974640"/>
            <a:ext cx="504000" cy="504000"/>
            <a:chOff x="6948264" y="2780928"/>
            <a:chExt cx="457692" cy="460694"/>
          </a:xfrm>
        </p:grpSpPr>
        <p:sp>
          <p:nvSpPr>
            <p:cNvPr id="12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27" name="Group 28"/>
          <p:cNvGrpSpPr/>
          <p:nvPr/>
        </p:nvGrpSpPr>
        <p:grpSpPr>
          <a:xfrm>
            <a:off x="899592" y="5157192"/>
            <a:ext cx="720000" cy="720000"/>
            <a:chOff x="4214810" y="2000240"/>
            <a:chExt cx="457692" cy="460694"/>
          </a:xfrm>
        </p:grpSpPr>
        <p:sp>
          <p:nvSpPr>
            <p:cNvPr id="12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757108" y="5460464"/>
            <a:ext cx="504000" cy="504000"/>
            <a:chOff x="4427984" y="692696"/>
            <a:chExt cx="457692" cy="460694"/>
          </a:xfrm>
        </p:grpSpPr>
        <p:sp>
          <p:nvSpPr>
            <p:cNvPr id="131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2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33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4" name="Group 28"/>
          <p:cNvGrpSpPr/>
          <p:nvPr/>
        </p:nvGrpSpPr>
        <p:grpSpPr>
          <a:xfrm>
            <a:off x="8028384" y="4725144"/>
            <a:ext cx="720000" cy="720000"/>
            <a:chOff x="4214810" y="2000240"/>
            <a:chExt cx="457692" cy="460694"/>
          </a:xfrm>
        </p:grpSpPr>
        <p:sp>
          <p:nvSpPr>
            <p:cNvPr id="135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6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37" name="Group 28"/>
          <p:cNvGrpSpPr/>
          <p:nvPr/>
        </p:nvGrpSpPr>
        <p:grpSpPr>
          <a:xfrm>
            <a:off x="8028384" y="5661248"/>
            <a:ext cx="720000" cy="720000"/>
            <a:chOff x="4214810" y="2000240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3" name="Picture 14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2060848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45631" y="2076843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5" name="Picture 1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932040" y="1124744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6" name="Picture 14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45631" y="1095400"/>
            <a:ext cx="690067" cy="48768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10" grpId="0"/>
      <p:bldP spid="341013" grpId="0"/>
      <p:bldP spid="341014" grpId="0" animBg="1"/>
      <p:bldP spid="341015" grpId="0" animBg="1"/>
      <p:bldP spid="341016" grpId="0" animBg="1"/>
      <p:bldP spid="341140" grpId="0"/>
      <p:bldP spid="341141" grpId="0" animBg="1"/>
      <p:bldP spid="341142" grpId="0" animBg="1"/>
      <p:bldP spid="341143" grpId="0" animBg="1"/>
      <p:bldP spid="341144" grpId="0"/>
      <p:bldP spid="90" grpId="0"/>
      <p:bldP spid="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26816" y="2865130"/>
            <a:ext cx="788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+mj-lt"/>
                <a:cs typeface="Arial" charset="0"/>
              </a:rPr>
              <a:t>Wonderland of  Quantum Mechanics</a:t>
            </a:r>
            <a:endParaRPr lang="en-US" sz="4000" dirty="0">
              <a:latin typeface="+mj-lt"/>
              <a:cs typeface="Arial" charset="0"/>
            </a:endParaRPr>
          </a:p>
        </p:txBody>
      </p:sp>
      <p:pic>
        <p:nvPicPr>
          <p:cNvPr id="4" name="Picture 2" descr="C:\Users\buhrman\Documents\ca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6632"/>
            <a:ext cx="2767012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tartrek-be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645024"/>
            <a:ext cx="2016224" cy="2976331"/>
          </a:xfrm>
          <a:prstGeom prst="rect">
            <a:avLst/>
          </a:prstGeom>
          <a:noFill/>
        </p:spPr>
      </p:pic>
      <p:pic>
        <p:nvPicPr>
          <p:cNvPr id="6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1878371" cy="172819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2627784" y="5589240"/>
            <a:ext cx="3744416" cy="1008062"/>
            <a:chOff x="395536" y="4509120"/>
            <a:chExt cx="3744416" cy="100806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1763713" y="3140943"/>
              <a:ext cx="1008062" cy="3744416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Oval 56"/>
            <p:cNvSpPr>
              <a:spLocks noChangeArrowheads="1"/>
            </p:cNvSpPr>
            <p:nvPr/>
          </p:nvSpPr>
          <p:spPr bwMode="auto">
            <a:xfrm rot="16200000">
              <a:off x="1285825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9" name="Line 57"/>
            <p:cNvSpPr>
              <a:spLocks noChangeShapeType="1"/>
            </p:cNvSpPr>
            <p:nvPr/>
          </p:nvSpPr>
          <p:spPr bwMode="auto">
            <a:xfrm rot="5400000">
              <a:off x="1645394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0" name="Line 58"/>
            <p:cNvSpPr>
              <a:spLocks noChangeShapeType="1"/>
            </p:cNvSpPr>
            <p:nvPr/>
          </p:nvSpPr>
          <p:spPr bwMode="auto">
            <a:xfrm rot="10800000">
              <a:off x="1645394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1" name="Line 59"/>
            <p:cNvSpPr>
              <a:spLocks noChangeShapeType="1"/>
            </p:cNvSpPr>
            <p:nvPr/>
          </p:nvSpPr>
          <p:spPr bwMode="auto">
            <a:xfrm rot="8100000">
              <a:off x="1643806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2" name="Line 60"/>
            <p:cNvSpPr>
              <a:spLocks noChangeShapeType="1"/>
            </p:cNvSpPr>
            <p:nvPr/>
          </p:nvSpPr>
          <p:spPr bwMode="auto">
            <a:xfrm rot="13500000">
              <a:off x="1645394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3" name="Oval 92"/>
            <p:cNvSpPr>
              <a:spLocks noChangeArrowheads="1"/>
            </p:cNvSpPr>
            <p:nvPr/>
          </p:nvSpPr>
          <p:spPr bwMode="auto">
            <a:xfrm rot="16200000">
              <a:off x="2556296" y="465278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14" name="Line 93"/>
            <p:cNvSpPr>
              <a:spLocks noChangeShapeType="1"/>
            </p:cNvSpPr>
            <p:nvPr/>
          </p:nvSpPr>
          <p:spPr bwMode="auto">
            <a:xfrm rot="5400000">
              <a:off x="2915865" y="4725020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5" name="Line 94"/>
            <p:cNvSpPr>
              <a:spLocks noChangeShapeType="1"/>
            </p:cNvSpPr>
            <p:nvPr/>
          </p:nvSpPr>
          <p:spPr bwMode="auto">
            <a:xfrm rot="10800000">
              <a:off x="2915865" y="4725020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6" name="Line 95"/>
            <p:cNvSpPr>
              <a:spLocks noChangeShapeType="1"/>
            </p:cNvSpPr>
            <p:nvPr/>
          </p:nvSpPr>
          <p:spPr bwMode="auto">
            <a:xfrm rot="8100000">
              <a:off x="2914277" y="4726607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7" name="Line 96"/>
            <p:cNvSpPr>
              <a:spLocks noChangeShapeType="1"/>
            </p:cNvSpPr>
            <p:nvPr/>
          </p:nvSpPr>
          <p:spPr bwMode="auto">
            <a:xfrm rot="13500000">
              <a:off x="2915865" y="472819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20" name="Picture 9" descr="dol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789040"/>
            <a:ext cx="1878371" cy="1728191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/>
          <a:srcRect l="14066" t="19770" r="13287" b="12626"/>
          <a:stretch/>
        </p:blipFill>
        <p:spPr>
          <a:xfrm>
            <a:off x="5652120" y="548680"/>
            <a:ext cx="3096344" cy="1988191"/>
          </a:xfrm>
          <a:prstGeom prst="rect">
            <a:avLst/>
          </a:prstGeom>
        </p:spPr>
      </p:pic>
      <p:pic>
        <p:nvPicPr>
          <p:cNvPr id="21" name="Picture 15" descr="ZeroOneLarg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980728"/>
            <a:ext cx="1028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06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will you Learn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50924" y="1628775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Recap of Classical Cryptography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Mechanics</a:t>
            </a:r>
            <a:endParaRPr lang="en-US" sz="3300" dirty="0" smtClean="0">
              <a:cs typeface="Arial" charset="0"/>
            </a:endParaRP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Post-Quantum Cryptography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Quantum </a:t>
            </a:r>
            <a:r>
              <a:rPr lang="en-US" sz="3300" dirty="0">
                <a:cs typeface="Arial" charset="0"/>
              </a:rPr>
              <a:t>Key Distribution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Position</a:t>
            </a:r>
            <a:r>
              <a:rPr lang="en-US" sz="3300" dirty="0">
                <a:cs typeface="Arial" charset="0"/>
              </a:rPr>
              <a:t>-Based </a:t>
            </a:r>
            <a:r>
              <a:rPr lang="en-US" sz="3300" dirty="0" smtClean="0">
                <a:cs typeface="Arial" charset="0"/>
              </a:rPr>
              <a:t>Cryptography</a:t>
            </a:r>
            <a:endParaRPr lang="en-US" sz="3300" dirty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2996952"/>
            <a:ext cx="7416824" cy="86409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66974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395536" y="836712"/>
            <a:ext cx="8429684" cy="590465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1 </a:t>
            </a:r>
            <a:r>
              <a:rPr lang="en-US" sz="2600" dirty="0" err="1" smtClean="0">
                <a:cs typeface="Arial" charset="0"/>
              </a:rPr>
              <a:t>qubit</a:t>
            </a:r>
            <a:r>
              <a:rPr lang="en-US" sz="2600" dirty="0" smtClean="0">
                <a:cs typeface="Arial" charset="0"/>
              </a:rPr>
              <a:t> lives in a 2-dimensional space,</a:t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can be in a superposition of 2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2 </a:t>
            </a:r>
            <a:r>
              <a:rPr lang="en-US" sz="2600" dirty="0" err="1" smtClean="0">
                <a:cs typeface="Arial" charset="0"/>
              </a:rPr>
              <a:t>qubits</a:t>
            </a:r>
            <a:r>
              <a:rPr lang="en-US" sz="2600" dirty="0" smtClean="0">
                <a:cs typeface="Arial" charset="0"/>
              </a:rPr>
              <a:t> live in a 4-dimensional space,</a:t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can be in a superposition of 4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3 </a:t>
            </a:r>
            <a:r>
              <a:rPr lang="en-US" sz="2600" dirty="0" err="1" smtClean="0">
                <a:cs typeface="Arial" charset="0"/>
              </a:rPr>
              <a:t>qubits</a:t>
            </a:r>
            <a:r>
              <a:rPr lang="en-US" sz="2600" dirty="0" smtClean="0">
                <a:cs typeface="Arial" charset="0"/>
              </a:rPr>
              <a:t> can be in superposition of 8 states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n </a:t>
            </a:r>
            <a:r>
              <a:rPr lang="en-US" sz="2600" dirty="0" err="1" smtClean="0">
                <a:cs typeface="Arial" charset="0"/>
              </a:rPr>
              <a:t>qubits</a:t>
            </a:r>
            <a:r>
              <a:rPr lang="en-US" sz="2600" dirty="0" smtClean="0">
                <a:cs typeface="Arial" charset="0"/>
              </a:rPr>
              <a:t> can be in superposition of </a:t>
            </a:r>
            <a:r>
              <a:rPr lang="en-US" sz="2600" dirty="0" smtClean="0">
                <a:latin typeface="Calibri"/>
                <a:cs typeface="Arial" charset="0"/>
              </a:rPr>
              <a:t>2</a:t>
            </a:r>
            <a:r>
              <a:rPr lang="en-US" sz="2600" baseline="30000" dirty="0" smtClean="0">
                <a:latin typeface="Calibri"/>
                <a:cs typeface="Arial" charset="0"/>
              </a:rPr>
              <a:t>n</a:t>
            </a:r>
            <a:r>
              <a:rPr lang="en-US" sz="2600" dirty="0" smtClean="0">
                <a:cs typeface="Arial" charset="0"/>
              </a:rPr>
              <a:t> states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So, with 63 </a:t>
            </a:r>
            <a:r>
              <a:rPr lang="en-US" sz="2600" dirty="0" err="1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, one </a:t>
            </a:r>
            <a:r>
              <a:rPr lang="en-US" sz="2600" dirty="0">
                <a:solidFill>
                  <a:srgbClr val="0000FF"/>
                </a:solidFill>
                <a:cs typeface="Arial" charset="0"/>
              </a:rPr>
              <a:t>can do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/>
            </a:r>
            <a:br>
              <a:rPr lang="en-US" sz="2600" dirty="0" smtClean="0">
                <a:solidFill>
                  <a:srgbClr val="0000FF"/>
                </a:solidFill>
                <a:cs typeface="Arial" charset="0"/>
              </a:rPr>
            </a:br>
            <a:r>
              <a:rPr lang="en-US" sz="2600" dirty="0" smtClean="0">
                <a:solidFill>
                  <a:srgbClr val="0000FF"/>
                </a:solidFill>
                <a:latin typeface="Calibri"/>
                <a:cs typeface="Arial" charset="0"/>
              </a:rPr>
              <a:t>2</a:t>
            </a:r>
            <a:r>
              <a:rPr lang="en-US" sz="2600" baseline="30000" dirty="0" smtClean="0">
                <a:solidFill>
                  <a:srgbClr val="0000FF"/>
                </a:solidFill>
                <a:latin typeface="Calibri"/>
                <a:cs typeface="Arial" charset="0"/>
              </a:rPr>
              <a:t>63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 = </a:t>
            </a:r>
            <a:r>
              <a:rPr lang="en-US" sz="2600" dirty="0" smtClean="0">
                <a:solidFill>
                  <a:srgbClr val="0000FF"/>
                </a:solidFill>
              </a:rPr>
              <a:t>9223372036854775808 </a:t>
            </a:r>
            <a:r>
              <a:rPr lang="en-US" sz="2600" dirty="0">
                <a:solidFill>
                  <a:srgbClr val="0000FF"/>
                </a:solidFill>
              </a:rPr>
              <a:t>calculations simultaneously</a:t>
            </a:r>
            <a:r>
              <a:rPr lang="en-US" sz="2600" dirty="0"/>
              <a:t>!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Problem: Measuring this huge superposition collapses everything and yields only one random outcome</a:t>
            </a:r>
            <a:endParaRPr lang="en-US" sz="26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Many </a:t>
            </a:r>
            <a:r>
              <a:rPr lang="en-US" sz="4000" dirty="0" err="1" smtClean="0"/>
              <a:t>Qubits</a:t>
            </a:r>
            <a:endParaRPr lang="en-US" sz="40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6444208" y="397908"/>
            <a:ext cx="2257892" cy="1014868"/>
            <a:chOff x="6444208" y="397908"/>
            <a:chExt cx="2257892" cy="1014868"/>
          </a:xfrm>
        </p:grpSpPr>
        <p:grpSp>
          <p:nvGrpSpPr>
            <p:cNvPr id="16" name="Group 28"/>
            <p:cNvGrpSpPr/>
            <p:nvPr/>
          </p:nvGrpSpPr>
          <p:grpSpPr>
            <a:xfrm>
              <a:off x="8244408" y="692696"/>
              <a:ext cx="457692" cy="460694"/>
              <a:chOff x="4214810" y="2000240"/>
              <a:chExt cx="457692" cy="460694"/>
            </a:xfrm>
          </p:grpSpPr>
          <p:sp>
            <p:nvSpPr>
              <p:cNvPr id="1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444208" y="397908"/>
              <a:ext cx="1584176" cy="1014868"/>
              <a:chOff x="899592" y="5726500"/>
              <a:chExt cx="1584176" cy="1014868"/>
            </a:xfrm>
          </p:grpSpPr>
          <p:sp>
            <p:nvSpPr>
              <p:cNvPr id="20" name="Text Box 149"/>
              <p:cNvSpPr txBox="1">
                <a:spLocks noChangeArrowheads="1"/>
              </p:cNvSpPr>
              <p:nvPr/>
            </p:nvSpPr>
            <p:spPr bwMode="auto">
              <a:xfrm>
                <a:off x="2195736" y="6021288"/>
                <a:ext cx="28803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400" b="0" dirty="0" smtClean="0"/>
                  <a:t>=</a:t>
                </a:r>
                <a:endParaRPr lang="en-US" b="0" dirty="0"/>
              </a:p>
            </p:txBody>
          </p:sp>
          <p:pic>
            <p:nvPicPr>
              <p:cNvPr id="21" name="Picture 20" descr="TP_tmp.png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62680" y="5827154"/>
                <a:ext cx="1152704" cy="914214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899592" y="5726500"/>
                <a:ext cx="457692" cy="460694"/>
                <a:chOff x="7597837" y="2707419"/>
                <a:chExt cx="457692" cy="460694"/>
              </a:xfrm>
            </p:grpSpPr>
            <p:sp>
              <p:nvSpPr>
                <p:cNvPr id="26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7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23" name="Group 28"/>
              <p:cNvGrpSpPr/>
              <p:nvPr/>
            </p:nvGrpSpPr>
            <p:grpSpPr>
              <a:xfrm>
                <a:off x="1763688" y="5726500"/>
                <a:ext cx="457692" cy="460694"/>
                <a:chOff x="4214810" y="2000240"/>
                <a:chExt cx="457692" cy="460694"/>
              </a:xfrm>
            </p:grpSpPr>
            <p:sp>
              <p:nvSpPr>
                <p:cNvPr id="24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5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62" name="Group 61"/>
          <p:cNvGrpSpPr/>
          <p:nvPr/>
        </p:nvGrpSpPr>
        <p:grpSpPr>
          <a:xfrm>
            <a:off x="6372200" y="1556792"/>
            <a:ext cx="1663172" cy="1972862"/>
            <a:chOff x="6372200" y="1556792"/>
            <a:chExt cx="1663172" cy="1972862"/>
          </a:xfrm>
        </p:grpSpPr>
        <p:grpSp>
          <p:nvGrpSpPr>
            <p:cNvPr id="31" name="Group 30"/>
            <p:cNvGrpSpPr/>
            <p:nvPr/>
          </p:nvGrpSpPr>
          <p:grpSpPr>
            <a:xfrm>
              <a:off x="6372200" y="1556792"/>
              <a:ext cx="457692" cy="460694"/>
              <a:chOff x="7597837" y="2707419"/>
              <a:chExt cx="457692" cy="460694"/>
            </a:xfrm>
          </p:grpSpPr>
          <p:sp>
            <p:nvSpPr>
              <p:cNvPr id="35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" name="Group 28"/>
            <p:cNvGrpSpPr/>
            <p:nvPr/>
          </p:nvGrpSpPr>
          <p:grpSpPr>
            <a:xfrm>
              <a:off x="6876256" y="2060848"/>
              <a:ext cx="457692" cy="460694"/>
              <a:chOff x="4214810" y="2000240"/>
              <a:chExt cx="457692" cy="460694"/>
            </a:xfrm>
          </p:grpSpPr>
          <p:sp>
            <p:nvSpPr>
              <p:cNvPr id="3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4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876256" y="1556792"/>
              <a:ext cx="457692" cy="460694"/>
              <a:chOff x="7597837" y="2707419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372200" y="2060848"/>
              <a:ext cx="457692" cy="460694"/>
              <a:chOff x="7597837" y="2707419"/>
              <a:chExt cx="457692" cy="460694"/>
            </a:xfrm>
          </p:grpSpPr>
          <p:sp>
            <p:nvSpPr>
              <p:cNvPr id="41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3" name="Group 28"/>
            <p:cNvGrpSpPr/>
            <p:nvPr/>
          </p:nvGrpSpPr>
          <p:grpSpPr>
            <a:xfrm>
              <a:off x="6372200" y="2564904"/>
              <a:ext cx="457692" cy="460694"/>
              <a:chOff x="4214810" y="2000240"/>
              <a:chExt cx="457692" cy="460694"/>
            </a:xfrm>
          </p:grpSpPr>
          <p:sp>
            <p:nvSpPr>
              <p:cNvPr id="4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876256" y="2564904"/>
              <a:ext cx="457692" cy="460694"/>
              <a:chOff x="7597837" y="2707419"/>
              <a:chExt cx="457692" cy="460694"/>
            </a:xfrm>
          </p:grpSpPr>
          <p:sp>
            <p:nvSpPr>
              <p:cNvPr id="47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8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9" name="Group 28"/>
            <p:cNvGrpSpPr/>
            <p:nvPr/>
          </p:nvGrpSpPr>
          <p:grpSpPr>
            <a:xfrm>
              <a:off x="6372200" y="3068960"/>
              <a:ext cx="457692" cy="460694"/>
              <a:chOff x="4214810" y="2000240"/>
              <a:chExt cx="457692" cy="460694"/>
            </a:xfrm>
          </p:grpSpPr>
          <p:sp>
            <p:nvSpPr>
              <p:cNvPr id="5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2" name="Group 28"/>
            <p:cNvGrpSpPr/>
            <p:nvPr/>
          </p:nvGrpSpPr>
          <p:grpSpPr>
            <a:xfrm>
              <a:off x="6876256" y="3068960"/>
              <a:ext cx="457692" cy="460694"/>
              <a:chOff x="4214810" y="2000240"/>
              <a:chExt cx="457692" cy="460694"/>
            </a:xfrm>
          </p:grpSpPr>
          <p:sp>
            <p:nvSpPr>
              <p:cNvPr id="5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1628800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132856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2636912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6" name="Picture 5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24328" y="3140968"/>
              <a:ext cx="511044" cy="37476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57" name="Picture 5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2636912"/>
            <a:ext cx="3543238" cy="74953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395536" y="1124744"/>
            <a:ext cx="8424936" cy="266429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With n </a:t>
            </a:r>
            <a:r>
              <a:rPr lang="en-US" sz="2600" dirty="0" err="1" smtClean="0">
                <a:cs typeface="Arial" charset="0"/>
              </a:rPr>
              <a:t>qubits</a:t>
            </a:r>
            <a:r>
              <a:rPr lang="en-US" sz="2600" dirty="0">
                <a:cs typeface="Arial" charset="0"/>
              </a:rPr>
              <a:t>, one can do </a:t>
            </a:r>
            <a:r>
              <a:rPr lang="en-US" sz="2600" dirty="0" smtClean="0">
                <a:cs typeface="Arial" charset="0"/>
              </a:rPr>
              <a:t>2</a:t>
            </a:r>
            <a:r>
              <a:rPr lang="en-US" sz="2600" baseline="30000" dirty="0" smtClean="0">
                <a:cs typeface="Arial" charset="0"/>
              </a:rPr>
              <a:t>n</a:t>
            </a:r>
            <a:r>
              <a:rPr lang="en-US" sz="2600" dirty="0" smtClean="0">
                <a:cs typeface="Arial" charset="0"/>
              </a:rPr>
              <a:t> </a:t>
            </a:r>
            <a:r>
              <a:rPr lang="en-US" sz="2600" dirty="0" smtClean="0"/>
              <a:t>calculations simultaneously</a:t>
            </a:r>
            <a:endParaRPr lang="en-US" sz="2600" dirty="0"/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solidFill>
                  <a:srgbClr val="FF0000"/>
                </a:solidFill>
                <a:cs typeface="Arial" charset="0"/>
              </a:rPr>
              <a:t>Problem: Measuring this huge superposition will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collapse the state and only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give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one </a:t>
            </a:r>
            <a:r>
              <a:rPr lang="en-US" sz="2600" dirty="0">
                <a:solidFill>
                  <a:srgbClr val="FF0000"/>
                </a:solidFill>
                <a:cs typeface="Arial" charset="0"/>
              </a:rPr>
              <a:t>random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outcome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Solution: Use quantum interference to measure the computation you are interested in!</a:t>
            </a:r>
            <a:endParaRPr lang="en-US" sz="26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Quantum Computing</a:t>
            </a:r>
            <a:endParaRPr lang="en-US" sz="400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95536" y="5373216"/>
            <a:ext cx="6840760" cy="72008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seems to work for specific problems only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429000"/>
            <a:ext cx="3394935" cy="187220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436096" y="3789040"/>
            <a:ext cx="2259393" cy="1017748"/>
            <a:chOff x="5220072" y="3206220"/>
            <a:chExt cx="2259393" cy="1017748"/>
          </a:xfrm>
        </p:grpSpPr>
        <p:grpSp>
          <p:nvGrpSpPr>
            <p:cNvPr id="10" name="Group 28"/>
            <p:cNvGrpSpPr/>
            <p:nvPr/>
          </p:nvGrpSpPr>
          <p:grpSpPr>
            <a:xfrm rot="16200000">
              <a:off x="7020272" y="3501008"/>
              <a:ext cx="457692" cy="460694"/>
              <a:chOff x="4214810" y="2000240"/>
              <a:chExt cx="457692" cy="460694"/>
            </a:xfrm>
          </p:grpSpPr>
          <p:sp>
            <p:nvSpPr>
              <p:cNvPr id="11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14" name="Text Box 149"/>
            <p:cNvSpPr txBox="1">
              <a:spLocks noChangeArrowheads="1"/>
            </p:cNvSpPr>
            <p:nvPr/>
          </p:nvSpPr>
          <p:spPr bwMode="auto">
            <a:xfrm>
              <a:off x="6516216" y="3501008"/>
              <a:ext cx="288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0" dirty="0" smtClean="0"/>
                <a:t>=</a:t>
              </a:r>
              <a:endParaRPr lang="en-US" b="0" dirty="0"/>
            </a:p>
          </p:txBody>
        </p:sp>
        <p:pic>
          <p:nvPicPr>
            <p:cNvPr id="9" name="Picture 8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83160" y="3429000"/>
              <a:ext cx="1152704" cy="79496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220072" y="3206220"/>
              <a:ext cx="457692" cy="460694"/>
              <a:chOff x="7597837" y="2707419"/>
              <a:chExt cx="457692" cy="460694"/>
            </a:xfrm>
          </p:grpSpPr>
          <p:sp>
            <p:nvSpPr>
              <p:cNvPr id="20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7" name="Group 28"/>
            <p:cNvGrpSpPr/>
            <p:nvPr/>
          </p:nvGrpSpPr>
          <p:grpSpPr>
            <a:xfrm>
              <a:off x="6084168" y="3206220"/>
              <a:ext cx="457692" cy="460694"/>
              <a:chOff x="4214810" y="2000240"/>
              <a:chExt cx="457692" cy="460694"/>
            </a:xfrm>
          </p:grpSpPr>
          <p:sp>
            <p:nvSpPr>
              <p:cNvPr id="1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06358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572428" cy="928694"/>
          </a:xfrm>
        </p:spPr>
        <p:txBody>
          <a:bodyPr/>
          <a:lstStyle/>
          <a:p>
            <a:r>
              <a:rPr lang="en-US" sz="4000" dirty="0" smtClean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8876" y="1484759"/>
            <a:ext cx="7625531" cy="460853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300"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/>
            </a:lvl2pPr>
            <a:lvl3pPr marL="11430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/>
            </a:lvl3pPr>
            <a:lvl4pPr marL="16002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</a:lvl4pPr>
            <a:lvl5pPr marL="2057400" indent="-228600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lnSpc>
                <a:spcPct val="130000"/>
              </a:lnSpc>
            </a:pPr>
            <a:r>
              <a:rPr lang="fr-CH" dirty="0" smtClean="0"/>
              <a:t>Recap of Classical Cryptography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Introduction to Quantum Mechanics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Post-Quantum Cryptography</a:t>
            </a:r>
            <a:endParaRPr lang="fr-CH" dirty="0"/>
          </a:p>
          <a:p>
            <a:pPr>
              <a:lnSpc>
                <a:spcPct val="130000"/>
              </a:lnSpc>
            </a:pPr>
            <a:r>
              <a:rPr lang="fr-CH" dirty="0" smtClean="0"/>
              <a:t>Quantum Key Distribution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Position-Based Cryptography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628800"/>
            <a:ext cx="7416824" cy="64807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Picture 2" descr="http://www.unmuseum.org/moonho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2876" y="4581128"/>
            <a:ext cx="2635588" cy="2016224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 descr="exp_growth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464287"/>
            <a:ext cx="4572000" cy="33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Quantum Algorithms: Factoring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1052736"/>
            <a:ext cx="1397000" cy="209550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395536" y="1052736"/>
            <a:ext cx="6840760" cy="122413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[</a:t>
            </a:r>
            <a:r>
              <a:rPr lang="en-US" sz="2600" dirty="0" err="1" smtClean="0">
                <a:cs typeface="Arial" charset="0"/>
              </a:rPr>
              <a:t>Shor</a:t>
            </a:r>
            <a:r>
              <a:rPr lang="en-US" sz="2600" dirty="0" smtClean="0">
                <a:cs typeface="Arial" charset="0"/>
              </a:rPr>
              <a:t> ’</a:t>
            </a:r>
            <a:r>
              <a:rPr lang="en-US" sz="2600" dirty="0">
                <a:cs typeface="Arial" charset="0"/>
              </a:rPr>
              <a:t>94] </a:t>
            </a:r>
            <a:r>
              <a:rPr lang="en-US" sz="2600" dirty="0" smtClean="0">
                <a:cs typeface="Arial" charset="0"/>
              </a:rPr>
              <a:t>Polynomial-time quantum </a:t>
            </a:r>
            <a:r>
              <a:rPr lang="en-US" sz="2600" dirty="0">
                <a:cs typeface="Arial" charset="0"/>
              </a:rPr>
              <a:t>algorithm </a:t>
            </a:r>
            <a:r>
              <a:rPr lang="en-US" sz="2600" dirty="0" smtClean="0">
                <a:cs typeface="Arial" charset="0"/>
              </a:rPr>
              <a:t>for factoring integer numbers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323528" y="2492896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dirty="0" smtClean="0"/>
              <a:t>Classical  Computer : </a:t>
            </a:r>
            <a:r>
              <a:rPr lang="en-US" dirty="0" smtClean="0">
                <a:solidFill>
                  <a:srgbClr val="FF0000"/>
                </a:solidFill>
              </a:rPr>
              <a:t>Exponential time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dirty="0" smtClean="0"/>
              <a:t>Quantum Computer 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Poly-time:  n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endParaRPr lang="en-US" sz="2600" dirty="0">
              <a:cs typeface="Arial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dirty="0" smtClean="0"/>
              <a:t>For a 300 digit number:</a:t>
            </a:r>
            <a:endParaRPr lang="en-US" sz="2600" dirty="0">
              <a:cs typeface="Arial" charset="0"/>
            </a:endParaRP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FF0000"/>
                </a:solidFill>
                <a:cs typeface="Arial" charset="0"/>
              </a:rPr>
              <a:t>Classical: &gt;100 years</a:t>
            </a:r>
          </a:p>
          <a:p>
            <a:pPr marL="742950" lvl="2" indent="-342900">
              <a:lnSpc>
                <a:spcPct val="9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Quantum: 1 minute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85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395536" y="980728"/>
            <a:ext cx="8429684" cy="518457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Possible to build in theory, no fundamental theoretical obstacles have been found yet.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Canadian company “D-Wave” claims to have build one. Did they? 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2014: Martinis group recently “</a:t>
            </a:r>
            <a:r>
              <a:rPr lang="en-US" sz="2600" dirty="0" smtClean="0">
                <a:cs typeface="Arial" charset="0"/>
                <a:hlinkClick r:id="rId3"/>
              </a:rPr>
              <a:t>acquired</a:t>
            </a:r>
            <a:r>
              <a:rPr lang="en-US" sz="2600" dirty="0" smtClean="0">
                <a:cs typeface="Arial" charset="0"/>
              </a:rPr>
              <a:t>” by Google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2014: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QuTech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centre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in Delft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Can We Build Quantum Computers?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060848"/>
            <a:ext cx="2268252" cy="151216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/>
          <a:srcRect l="-8679" t="-1545" r="-1535" b="-1498"/>
          <a:stretch/>
        </p:blipFill>
        <p:spPr>
          <a:xfrm>
            <a:off x="2339752" y="2564904"/>
            <a:ext cx="2520280" cy="162588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1916832"/>
            <a:ext cx="1584176" cy="1843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661248"/>
            <a:ext cx="1546523" cy="11247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516216" y="1628800"/>
            <a:ext cx="3168351" cy="2577440"/>
            <a:chOff x="6516216" y="1628800"/>
            <a:chExt cx="3168351" cy="2577440"/>
          </a:xfrm>
        </p:grpSpPr>
        <p:sp>
          <p:nvSpPr>
            <p:cNvPr id="8" name="Content Placeholder 1"/>
            <p:cNvSpPr txBox="1">
              <a:spLocks/>
            </p:cNvSpPr>
            <p:nvPr/>
          </p:nvSpPr>
          <p:spPr bwMode="auto">
            <a:xfrm>
              <a:off x="6516216" y="3414152"/>
              <a:ext cx="3168351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65000"/>
              </a:pPr>
              <a:r>
                <a:rPr lang="en-US" sz="2000" b="0" dirty="0" smtClean="0">
                  <a:latin typeface="Calibri" pitchFamily="34" charset="0"/>
                  <a:cs typeface="Calibri" pitchFamily="34" charset="0"/>
                </a:rPr>
                <a:t>Martinis group (UCSB)</a:t>
              </a:r>
              <a:r>
                <a:rPr lang="en-US" sz="2000" dirty="0">
                  <a:latin typeface="Calibri" pitchFamily="34" charset="0"/>
                  <a:cs typeface="Calibri" pitchFamily="34" charset="0"/>
                </a:rPr>
                <a:t/>
              </a:r>
              <a:br>
                <a:rPr lang="en-US" sz="2000" dirty="0">
                  <a:latin typeface="Calibri" pitchFamily="34" charset="0"/>
                  <a:cs typeface="Calibri" pitchFamily="34" charset="0"/>
                </a:rPr>
              </a:br>
              <a:r>
                <a:rPr lang="en-US" sz="2000" b="0" dirty="0" smtClean="0">
                  <a:latin typeface="Calibri" pitchFamily="34" charset="0"/>
                  <a:cs typeface="Calibri" pitchFamily="34" charset="0"/>
                </a:rPr>
                <a:t>9 </a:t>
              </a:r>
              <a:r>
                <a:rPr lang="en-US" sz="2000" b="0" dirty="0" err="1" smtClean="0">
                  <a:latin typeface="Calibri" pitchFamily="34" charset="0"/>
                  <a:cs typeface="Calibri" pitchFamily="34" charset="0"/>
                </a:rPr>
                <a:t>qubits</a:t>
              </a:r>
              <a:endParaRPr lang="en-US" sz="2000" b="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8224" y="1628800"/>
              <a:ext cx="2376264" cy="1886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3523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179512" y="1052736"/>
            <a:ext cx="8429684" cy="388843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[</a:t>
            </a:r>
            <a:r>
              <a:rPr lang="en-US" sz="2600" dirty="0" err="1" smtClean="0">
                <a:cs typeface="Arial" charset="0"/>
              </a:rPr>
              <a:t>Shor</a:t>
            </a:r>
            <a:r>
              <a:rPr lang="en-US" sz="2600" dirty="0" smtClean="0">
                <a:cs typeface="Arial" charset="0"/>
              </a:rPr>
              <a:t> ‘94] A large-scale quantum computer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breaks most currently used public-key cryptography</a:t>
            </a:r>
            <a:r>
              <a:rPr lang="en-US" sz="2600" dirty="0" smtClean="0">
                <a:cs typeface="Arial" charset="0"/>
              </a:rPr>
              <a:t> (everything based on factoring and discrete logarithms)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I</a:t>
            </a:r>
            <a:r>
              <a:rPr lang="en-US" sz="2600" dirty="0" smtClean="0">
                <a:cs typeface="Arial" charset="0"/>
              </a:rPr>
              <a:t>t is high time to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think about alternative</a:t>
            </a:r>
            <a:br>
              <a:rPr lang="en-US" sz="2600" dirty="0" smtClean="0">
                <a:solidFill>
                  <a:srgbClr val="0000FF"/>
                </a:solidFill>
                <a:cs typeface="Arial" charset="0"/>
              </a:rPr>
            </a:b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computational problems </a:t>
            </a:r>
            <a:r>
              <a:rPr lang="en-US" sz="2600" dirty="0" smtClean="0">
                <a:cs typeface="Arial" charset="0"/>
              </a:rPr>
              <a:t>which are hard</a:t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to solve also for quantum computers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Post-Quantum Cryptography studies</a:t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classical cryptographic schemes that remain </a:t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secure</a:t>
            </a:r>
            <a:r>
              <a:rPr lang="en-US" sz="2600" dirty="0">
                <a:cs typeface="Arial" charset="0"/>
              </a:rPr>
              <a:t> </a:t>
            </a:r>
            <a:r>
              <a:rPr lang="en-US" sz="2600" dirty="0" smtClean="0">
                <a:cs typeface="Arial" charset="0"/>
              </a:rPr>
              <a:t>in the presence of quantum attackers.</a:t>
            </a: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Post-Quantum Cryptography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060848"/>
            <a:ext cx="2993517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183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179512" y="1052736"/>
            <a:ext cx="5184576" cy="439248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F</a:t>
            </a:r>
            <a:r>
              <a:rPr lang="en-GB" sz="2800" dirty="0" smtClean="0"/>
              <a:t>or </a:t>
            </a:r>
            <a:r>
              <a:rPr lang="en-GB" sz="2800" dirty="0"/>
              <a:t>any vectors v</a:t>
            </a:r>
            <a:r>
              <a:rPr lang="en-GB" sz="2800" baseline="-25000" dirty="0"/>
              <a:t>1</a:t>
            </a:r>
            <a:r>
              <a:rPr lang="en-GB" sz="2800" dirty="0"/>
              <a:t>,…,</a:t>
            </a:r>
            <a:r>
              <a:rPr lang="en-GB" sz="2800" dirty="0" err="1"/>
              <a:t>v</a:t>
            </a:r>
            <a:r>
              <a:rPr lang="en-GB" sz="2800" baseline="-25000" dirty="0" err="1"/>
              <a:t>n</a:t>
            </a:r>
            <a:r>
              <a:rPr lang="en-GB" sz="2800" dirty="0"/>
              <a:t> in </a:t>
            </a:r>
            <a:r>
              <a:rPr lang="en-GB" sz="2800" dirty="0" err="1"/>
              <a:t>R</a:t>
            </a:r>
            <a:r>
              <a:rPr lang="en-GB" sz="2800" baseline="30000" dirty="0" err="1"/>
              <a:t>n</a:t>
            </a:r>
            <a:r>
              <a:rPr lang="en-GB" sz="2800" dirty="0"/>
              <a:t>,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the </a:t>
            </a:r>
            <a:r>
              <a:rPr lang="en-GB" sz="2800" dirty="0">
                <a:solidFill>
                  <a:srgbClr val="FF0000"/>
                </a:solidFill>
              </a:rPr>
              <a:t>lattice </a:t>
            </a:r>
            <a:r>
              <a:rPr lang="en-GB" sz="2800" dirty="0"/>
              <a:t>spanned by v</a:t>
            </a:r>
            <a:r>
              <a:rPr lang="en-GB" sz="2800" baseline="-25000" dirty="0"/>
              <a:t>1</a:t>
            </a:r>
            <a:r>
              <a:rPr lang="en-GB" sz="2800" dirty="0"/>
              <a:t>,…,</a:t>
            </a:r>
            <a:r>
              <a:rPr lang="en-GB" sz="2800" dirty="0" err="1"/>
              <a:t>v</a:t>
            </a:r>
            <a:r>
              <a:rPr lang="en-GB" sz="2800" baseline="-25000" dirty="0" err="1"/>
              <a:t>n</a:t>
            </a:r>
            <a:r>
              <a:rPr lang="en-GB" sz="2800" dirty="0"/>
              <a:t>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is </a:t>
            </a:r>
            <a:r>
              <a:rPr lang="en-GB" sz="2800" dirty="0"/>
              <a:t>the set of </a:t>
            </a:r>
            <a:r>
              <a:rPr lang="en-GB" sz="2800" dirty="0" smtClean="0"/>
              <a:t>points</a:t>
            </a:r>
            <a:br>
              <a:rPr lang="en-GB" sz="2800" dirty="0" smtClean="0"/>
            </a:br>
            <a:r>
              <a:rPr lang="en-GB" sz="2800" dirty="0" smtClean="0"/>
              <a:t>L={a</a:t>
            </a:r>
            <a:r>
              <a:rPr lang="en-GB" sz="2800" baseline="-25000" dirty="0" smtClean="0"/>
              <a:t>1</a:t>
            </a:r>
            <a:r>
              <a:rPr lang="en-GB" sz="2800" dirty="0" smtClean="0"/>
              <a:t>v</a:t>
            </a:r>
            <a:r>
              <a:rPr lang="en-GB" sz="2800" baseline="-25000" dirty="0" smtClean="0"/>
              <a:t>1</a:t>
            </a:r>
            <a:r>
              <a:rPr lang="en-GB" sz="2800" dirty="0" smtClean="0"/>
              <a:t>+…+</a:t>
            </a:r>
            <a:r>
              <a:rPr lang="en-GB" sz="2800" dirty="0" err="1" smtClean="0"/>
              <a:t>a</a:t>
            </a:r>
            <a:r>
              <a:rPr lang="en-GB" sz="2800" baseline="-25000" dirty="0" err="1" smtClean="0"/>
              <a:t>n</a:t>
            </a:r>
            <a:r>
              <a:rPr lang="en-GB" sz="2800" dirty="0" err="1" smtClean="0"/>
              <a:t>v</a:t>
            </a:r>
            <a:r>
              <a:rPr lang="en-GB" sz="2800" baseline="-25000" dirty="0" err="1" smtClean="0"/>
              <a:t>n</a:t>
            </a:r>
            <a:r>
              <a:rPr lang="en-GB" sz="2800" dirty="0" smtClean="0"/>
              <a:t>| </a:t>
            </a:r>
            <a:r>
              <a:rPr lang="en-GB" sz="2800" dirty="0" err="1" smtClean="0"/>
              <a:t>a</a:t>
            </a:r>
            <a:r>
              <a:rPr lang="en-GB" sz="2800" baseline="-25000" dirty="0" err="1" smtClean="0"/>
              <a:t>i</a:t>
            </a:r>
            <a:r>
              <a:rPr lang="en-GB" sz="2800" baseline="-25000" dirty="0" smtClean="0"/>
              <a:t> </a:t>
            </a:r>
            <a:r>
              <a:rPr lang="en-GB" sz="2800" dirty="0" smtClean="0"/>
              <a:t>integers}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GB" sz="2800" dirty="0" smtClean="0"/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 smtClean="0">
                <a:solidFill>
                  <a:srgbClr val="0000FF"/>
                </a:solidFill>
              </a:rPr>
              <a:t>Shortest Vector Problem (SVP)</a:t>
            </a:r>
            <a:r>
              <a:rPr lang="en-GB" sz="2800" dirty="0" smtClean="0"/>
              <a:t>: </a:t>
            </a:r>
            <a:r>
              <a:rPr lang="en-GB" sz="2800" dirty="0"/>
              <a:t>given a lattice, find a shortest (nonzero) vector</a:t>
            </a: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600" dirty="0" smtClean="0"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Lattice-Based Cryptography</a:t>
            </a:r>
            <a:endParaRPr lang="en-US" sz="40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225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 smtClean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smtClean="0">
                <a:latin typeface="Comic Sans MS" charset="0"/>
              </a:rPr>
              <a:t> </a:t>
            </a:r>
            <a:endParaRPr lang="en-GB" sz="2800" dirty="0">
              <a:latin typeface="Comic Sans MS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486400" y="2133600"/>
            <a:ext cx="3124200" cy="3051175"/>
            <a:chOff x="3455" y="1344"/>
            <a:chExt cx="1968" cy="1922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3859" y="312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4310" y="310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4724" y="309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478" y="270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892" y="268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4343" y="266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4757" y="265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511" y="2270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925" y="225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4376" y="223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790" y="22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544" y="1857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958" y="1843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409" y="181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4823" y="180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3568" y="1399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3982" y="138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4433" y="1361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4847" y="134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5184" y="308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5217" y="2646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5250" y="2215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5283" y="1802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5307" y="1344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3455" y="3158"/>
              <a:ext cx="117" cy="109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" name="Line 30"/>
          <p:cNvSpPr>
            <a:spLocks noChangeShapeType="1"/>
          </p:cNvSpPr>
          <p:nvPr/>
        </p:nvSpPr>
        <p:spPr bwMode="auto">
          <a:xfrm flipV="1">
            <a:off x="5580063" y="4341813"/>
            <a:ext cx="6683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V="1">
            <a:off x="5580063" y="4341813"/>
            <a:ext cx="58737" cy="735012"/>
          </a:xfrm>
          <a:prstGeom prst="line">
            <a:avLst/>
          </a:prstGeom>
          <a:noFill/>
          <a:ln w="3816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5181600" y="3946525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effectLst/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effectLst/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5867400" y="3946525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effectLst/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effectLst/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4953000" y="5089525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5257800" y="3276600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effectLst/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effectLst/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5867400" y="3200400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effectLst/>
                <a:latin typeface="Comic Sans MS" charset="0"/>
                <a:cs typeface="Times New Roman" charset="0"/>
              </a:rPr>
              <a:t>v</a:t>
            </a:r>
            <a:r>
              <a:rPr lang="en-GB" sz="2000" baseline="-25000">
                <a:effectLst/>
                <a:latin typeface="Comic Sans MS" charset="0"/>
                <a:cs typeface="Times New Roman" charset="0"/>
              </a:rPr>
              <a:t>1</a:t>
            </a:r>
            <a:r>
              <a:rPr lang="en-GB" sz="2000">
                <a:effectLst/>
                <a:latin typeface="Comic Sans MS" charset="0"/>
                <a:cs typeface="Times New Roman" charset="0"/>
              </a:rPr>
              <a:t>+v</a:t>
            </a:r>
            <a:r>
              <a:rPr lang="en-GB" sz="2000" baseline="-25000">
                <a:effectLst/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6629400" y="3200400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effectLst/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effectLst/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6553200" y="3870325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 dirty="0">
                <a:effectLst/>
                <a:latin typeface="Comic Sans MS" charset="0"/>
                <a:cs typeface="Times New Roman" charset="0"/>
              </a:rPr>
              <a:t>2v</a:t>
            </a:r>
            <a:r>
              <a:rPr lang="en-GB" sz="2000" baseline="-25000" dirty="0">
                <a:effectLst/>
                <a:latin typeface="Comic Sans MS" charset="0"/>
                <a:cs typeface="Times New Roman" charset="0"/>
              </a:rPr>
              <a:t>2</a:t>
            </a:r>
            <a:r>
              <a:rPr lang="en-GB" sz="2000" dirty="0">
                <a:effectLst/>
                <a:latin typeface="Comic Sans MS" charset="0"/>
                <a:cs typeface="Times New Roman" charset="0"/>
              </a:rPr>
              <a:t>-v</a:t>
            </a:r>
            <a:r>
              <a:rPr lang="en-GB" sz="2000" baseline="-25000" dirty="0">
                <a:effectLst/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6324600" y="4572000"/>
            <a:ext cx="12192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effectLst/>
                <a:latin typeface="Comic Sans MS" charset="0"/>
                <a:cs typeface="Times New Roman" charset="0"/>
              </a:rPr>
              <a:t>2v</a:t>
            </a:r>
            <a:r>
              <a:rPr lang="en-GB" sz="2000" baseline="-25000">
                <a:effectLst/>
                <a:latin typeface="Comic Sans MS" charset="0"/>
                <a:cs typeface="Times New Roman" charset="0"/>
              </a:rPr>
              <a:t>2</a:t>
            </a:r>
            <a:r>
              <a:rPr lang="en-GB" sz="2000">
                <a:effectLst/>
                <a:latin typeface="Comic Sans MS" charset="0"/>
                <a:cs typeface="Times New Roman" charset="0"/>
              </a:rPr>
              <a:t>-2v</a:t>
            </a:r>
            <a:r>
              <a:rPr lang="en-GB" sz="2000" baseline="-25000">
                <a:effectLst/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42" name="Oval 52"/>
          <p:cNvSpPr>
            <a:spLocks noChangeArrowheads="1"/>
          </p:cNvSpPr>
          <p:nvPr/>
        </p:nvSpPr>
        <p:spPr bwMode="auto">
          <a:xfrm>
            <a:off x="5429250" y="5699125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53"/>
          <p:cNvSpPr>
            <a:spLocks noChangeArrowheads="1"/>
          </p:cNvSpPr>
          <p:nvPr/>
        </p:nvSpPr>
        <p:spPr bwMode="auto">
          <a:xfrm>
            <a:off x="6086475" y="5676900"/>
            <a:ext cx="185738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54"/>
          <p:cNvSpPr>
            <a:spLocks noChangeArrowheads="1"/>
          </p:cNvSpPr>
          <p:nvPr/>
        </p:nvSpPr>
        <p:spPr bwMode="auto">
          <a:xfrm>
            <a:off x="6802438" y="5638800"/>
            <a:ext cx="185737" cy="173038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55"/>
          <p:cNvSpPr>
            <a:spLocks noChangeArrowheads="1"/>
          </p:cNvSpPr>
          <p:nvPr/>
        </p:nvSpPr>
        <p:spPr bwMode="auto">
          <a:xfrm>
            <a:off x="7459663" y="5618163"/>
            <a:ext cx="185737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77"/>
          <p:cNvSpPr>
            <a:spLocks noChangeArrowheads="1"/>
          </p:cNvSpPr>
          <p:nvPr/>
        </p:nvSpPr>
        <p:spPr bwMode="auto">
          <a:xfrm>
            <a:off x="8172450" y="5599113"/>
            <a:ext cx="185738" cy="173037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350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"/>
          <p:cNvSpPr txBox="1">
            <a:spLocks/>
          </p:cNvSpPr>
          <p:nvPr/>
        </p:nvSpPr>
        <p:spPr>
          <a:xfrm>
            <a:off x="323528" y="4293096"/>
            <a:ext cx="8352928" cy="24482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 smtClean="0">
                <a:solidFill>
                  <a:srgbClr val="0000FF"/>
                </a:solidFill>
              </a:rPr>
              <a:t>Shortest Vector Problem (SVP)</a:t>
            </a:r>
            <a:r>
              <a:rPr lang="en-GB" sz="2800" dirty="0" smtClean="0"/>
              <a:t>: </a:t>
            </a:r>
            <a:r>
              <a:rPr lang="en-GB" sz="2800" dirty="0"/>
              <a:t>given a lattice, find a shortest (nonzero) </a:t>
            </a:r>
            <a:r>
              <a:rPr lang="en-GB" sz="2800" dirty="0" smtClean="0"/>
              <a:t>vector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 smtClean="0">
                <a:solidFill>
                  <a:srgbClr val="FF0000"/>
                </a:solidFill>
              </a:rPr>
              <a:t>no efficient (classical or quantum) algorithms known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GB" sz="2800" dirty="0" smtClean="0"/>
              <a:t>public-key encryption schemes can be built on the computational hardness of SVP</a:t>
            </a:r>
            <a:endParaRPr lang="en-GB" sz="2800" dirty="0"/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600" dirty="0" smtClean="0">
              <a:cs typeface="Arial" charset="0"/>
            </a:endParaRPr>
          </a:p>
        </p:txBody>
      </p: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Lattice-Based Cryptography</a:t>
            </a:r>
            <a:endParaRPr lang="en-US" sz="40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225" y="1752600"/>
            <a:ext cx="5311775" cy="4800600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 smtClean="0">
              <a:latin typeface="Comic Sans MS" charset="0"/>
            </a:endParaRPr>
          </a:p>
          <a:p>
            <a:pPr marL="342900" indent="-342900">
              <a:lnSpc>
                <a:spcPct val="90000"/>
              </a:lnSpc>
              <a:spcBef>
                <a:spcPts val="688"/>
              </a:spcBef>
              <a:buClr>
                <a:srgbClr val="FFFF00"/>
              </a:buClr>
              <a:buSzPct val="87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smtClean="0">
                <a:latin typeface="Comic Sans MS" charset="0"/>
              </a:rPr>
              <a:t> </a:t>
            </a:r>
            <a:endParaRPr lang="en-GB" sz="2800" dirty="0">
              <a:latin typeface="Comic Sans MS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44775" y="908720"/>
            <a:ext cx="4308476" cy="3078163"/>
            <a:chOff x="2644775" y="908720"/>
            <a:chExt cx="4308476" cy="3078163"/>
          </a:xfrm>
        </p:grpSpPr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4643438" y="30550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6"/>
            <p:cNvSpPr>
              <a:spLocks noChangeArrowheads="1"/>
            </p:cNvSpPr>
            <p:nvPr/>
          </p:nvSpPr>
          <p:spPr bwMode="auto">
            <a:xfrm>
              <a:off x="3600450" y="3810670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"/>
            <p:cNvSpPr>
              <a:spLocks noChangeArrowheads="1"/>
            </p:cNvSpPr>
            <p:nvPr/>
          </p:nvSpPr>
          <p:spPr bwMode="auto">
            <a:xfrm>
              <a:off x="4591050" y="377098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5581650" y="375034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9"/>
            <p:cNvSpPr>
              <a:spLocks noChangeArrowheads="1"/>
            </p:cNvSpPr>
            <p:nvPr/>
          </p:nvSpPr>
          <p:spPr bwMode="auto">
            <a:xfrm>
              <a:off x="2644775" y="3116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10"/>
            <p:cNvSpPr>
              <a:spLocks noChangeArrowheads="1"/>
            </p:cNvSpPr>
            <p:nvPr/>
          </p:nvSpPr>
          <p:spPr bwMode="auto">
            <a:xfrm>
              <a:off x="3652838" y="309470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11"/>
            <p:cNvSpPr>
              <a:spLocks noChangeArrowheads="1"/>
            </p:cNvSpPr>
            <p:nvPr/>
          </p:nvSpPr>
          <p:spPr bwMode="auto">
            <a:xfrm>
              <a:off x="5634038" y="303438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2697163" y="241525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13"/>
            <p:cNvSpPr>
              <a:spLocks noChangeArrowheads="1"/>
            </p:cNvSpPr>
            <p:nvPr/>
          </p:nvSpPr>
          <p:spPr bwMode="auto">
            <a:xfrm>
              <a:off x="3705225" y="2393033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14"/>
            <p:cNvSpPr>
              <a:spLocks noChangeArrowheads="1"/>
            </p:cNvSpPr>
            <p:nvPr/>
          </p:nvSpPr>
          <p:spPr bwMode="auto">
            <a:xfrm>
              <a:off x="4695825" y="23533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15"/>
            <p:cNvSpPr>
              <a:spLocks noChangeArrowheads="1"/>
            </p:cNvSpPr>
            <p:nvPr/>
          </p:nvSpPr>
          <p:spPr bwMode="auto">
            <a:xfrm>
              <a:off x="2749550" y="17437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3757613" y="17199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auto">
            <a:xfrm>
              <a:off x="4748213" y="1681833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auto">
            <a:xfrm>
              <a:off x="5738813" y="1661195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19"/>
            <p:cNvSpPr>
              <a:spLocks noChangeArrowheads="1"/>
            </p:cNvSpPr>
            <p:nvPr/>
          </p:nvSpPr>
          <p:spPr bwMode="auto">
            <a:xfrm>
              <a:off x="2787650" y="9976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20"/>
            <p:cNvSpPr>
              <a:spLocks noChangeArrowheads="1"/>
            </p:cNvSpPr>
            <p:nvPr/>
          </p:nvSpPr>
          <p:spPr bwMode="auto">
            <a:xfrm>
              <a:off x="3795713" y="97539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4786313" y="9357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22"/>
            <p:cNvSpPr>
              <a:spLocks noChangeArrowheads="1"/>
            </p:cNvSpPr>
            <p:nvPr/>
          </p:nvSpPr>
          <p:spPr bwMode="auto">
            <a:xfrm>
              <a:off x="5776913" y="91507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23"/>
            <p:cNvSpPr>
              <a:spLocks noChangeArrowheads="1"/>
            </p:cNvSpPr>
            <p:nvPr/>
          </p:nvSpPr>
          <p:spPr bwMode="auto">
            <a:xfrm>
              <a:off x="6572250" y="3742408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24"/>
            <p:cNvSpPr>
              <a:spLocks noChangeArrowheads="1"/>
            </p:cNvSpPr>
            <p:nvPr/>
          </p:nvSpPr>
          <p:spPr bwMode="auto">
            <a:xfrm>
              <a:off x="6624638" y="302644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25"/>
            <p:cNvSpPr>
              <a:spLocks noChangeArrowheads="1"/>
            </p:cNvSpPr>
            <p:nvPr/>
          </p:nvSpPr>
          <p:spPr bwMode="auto">
            <a:xfrm>
              <a:off x="6677025" y="2326358"/>
              <a:ext cx="185738" cy="176213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26"/>
            <p:cNvSpPr>
              <a:spLocks noChangeArrowheads="1"/>
            </p:cNvSpPr>
            <p:nvPr/>
          </p:nvSpPr>
          <p:spPr bwMode="auto">
            <a:xfrm>
              <a:off x="6767513" y="908720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" name="AutoShape 27"/>
          <p:cNvSpPr>
            <a:spLocks noChangeArrowheads="1"/>
          </p:cNvSpPr>
          <p:nvPr/>
        </p:nvSpPr>
        <p:spPr bwMode="auto">
          <a:xfrm>
            <a:off x="1619250" y="3026445"/>
            <a:ext cx="1066800" cy="290513"/>
          </a:xfrm>
          <a:prstGeom prst="roundRect">
            <a:avLst>
              <a:gd name="adj" fmla="val 54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2195513" y="3932908"/>
            <a:ext cx="9144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83000"/>
              <a:buFont typeface="Times New Roman" charset="0"/>
              <a:buNone/>
            </a:pPr>
            <a:r>
              <a:rPr lang="en-GB" sz="2000">
                <a:solidFill>
                  <a:srgbClr val="000000"/>
                </a:solidFill>
                <a:effectLst/>
                <a:latin typeface="Comic Sans MS" charset="0"/>
                <a:cs typeface="Times New Roman" charset="0"/>
              </a:rPr>
              <a:t>0</a:t>
            </a:r>
          </a:p>
        </p:txBody>
      </p:sp>
      <p:sp>
        <p:nvSpPr>
          <p:cNvPr id="74" name="Oval 31"/>
          <p:cNvSpPr>
            <a:spLocks noChangeArrowheads="1"/>
          </p:cNvSpPr>
          <p:nvPr/>
        </p:nvSpPr>
        <p:spPr bwMode="auto">
          <a:xfrm>
            <a:off x="5651500" y="2348583"/>
            <a:ext cx="185738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32"/>
          <p:cNvSpPr>
            <a:spLocks noChangeArrowheads="1"/>
          </p:cNvSpPr>
          <p:nvPr/>
        </p:nvSpPr>
        <p:spPr bwMode="auto">
          <a:xfrm>
            <a:off x="6732588" y="1629445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33"/>
          <p:cNvSpPr>
            <a:spLocks noChangeShapeType="1"/>
          </p:cNvSpPr>
          <p:nvPr/>
        </p:nvSpPr>
        <p:spPr bwMode="auto">
          <a:xfrm flipV="1">
            <a:off x="2771775" y="1715170"/>
            <a:ext cx="4032250" cy="2182813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6084888" y="1629445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effectLst/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effectLst/>
                <a:latin typeface="Comic Sans MS" charset="0"/>
                <a:cs typeface="Times New Roman" charset="0"/>
              </a:rPr>
              <a:t>2</a:t>
            </a:r>
          </a:p>
        </p:txBody>
      </p:sp>
      <p:sp>
        <p:nvSpPr>
          <p:cNvPr id="78" name="Text Box 35"/>
          <p:cNvSpPr txBox="1">
            <a:spLocks noChangeArrowheads="1"/>
          </p:cNvSpPr>
          <p:nvPr/>
        </p:nvSpPr>
        <p:spPr bwMode="auto">
          <a:xfrm>
            <a:off x="5076825" y="2421608"/>
            <a:ext cx="1724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rtl="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FF00"/>
              </a:buClr>
              <a:buSzPct val="100000"/>
              <a:buFont typeface="Times New Roman" charset="0"/>
              <a:buNone/>
            </a:pPr>
            <a:r>
              <a:rPr lang="en-GB">
                <a:solidFill>
                  <a:srgbClr val="000000"/>
                </a:solidFill>
                <a:effectLst/>
                <a:latin typeface="Comic Sans MS" charset="0"/>
                <a:cs typeface="Times New Roman" charset="0"/>
              </a:rPr>
              <a:t>v</a:t>
            </a:r>
            <a:r>
              <a:rPr lang="en-GB" baseline="-25000">
                <a:solidFill>
                  <a:srgbClr val="000000"/>
                </a:solidFill>
                <a:effectLst/>
                <a:latin typeface="Comic Sans MS" charset="0"/>
                <a:cs typeface="Times New Roman" charset="0"/>
              </a:rPr>
              <a:t>1</a:t>
            </a:r>
          </a:p>
        </p:txBody>
      </p:sp>
      <p:sp>
        <p:nvSpPr>
          <p:cNvPr id="80" name="Line 28"/>
          <p:cNvSpPr>
            <a:spLocks noChangeShapeType="1"/>
          </p:cNvSpPr>
          <p:nvPr/>
        </p:nvSpPr>
        <p:spPr bwMode="auto">
          <a:xfrm flipV="1">
            <a:off x="2665413" y="2408908"/>
            <a:ext cx="3100387" cy="1579562"/>
          </a:xfrm>
          <a:prstGeom prst="line">
            <a:avLst/>
          </a:prstGeom>
          <a:noFill/>
          <a:ln w="381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Oval 30"/>
          <p:cNvSpPr>
            <a:spLocks noChangeArrowheads="1"/>
          </p:cNvSpPr>
          <p:nvPr/>
        </p:nvSpPr>
        <p:spPr bwMode="auto">
          <a:xfrm>
            <a:off x="2627313" y="3861470"/>
            <a:ext cx="185737" cy="177800"/>
          </a:xfrm>
          <a:prstGeom prst="ellipse">
            <a:avLst/>
          </a:prstGeom>
          <a:gradFill rotWithShape="0">
            <a:gsLst>
              <a:gs pos="0">
                <a:srgbClr val="FE8F73"/>
              </a:gs>
              <a:gs pos="50000">
                <a:srgbClr val="FF3300"/>
              </a:gs>
              <a:gs pos="100000">
                <a:srgbClr val="FE8F73"/>
              </a:gs>
            </a:gsLst>
            <a:lin ang="16200000" scaled="1"/>
          </a:gradFill>
          <a:ln w="648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143000" y="3196308"/>
            <a:ext cx="1724025" cy="666750"/>
            <a:chOff x="1143000" y="3196308"/>
            <a:chExt cx="1724025" cy="666750"/>
          </a:xfrm>
        </p:grpSpPr>
        <p:sp>
          <p:nvSpPr>
            <p:cNvPr id="79" name="Line 36"/>
            <p:cNvSpPr>
              <a:spLocks noChangeShapeType="1"/>
            </p:cNvSpPr>
            <p:nvPr/>
          </p:nvSpPr>
          <p:spPr bwMode="auto">
            <a:xfrm flipV="1">
              <a:off x="2700338" y="3212183"/>
              <a:ext cx="1587" cy="650875"/>
            </a:xfrm>
            <a:prstGeom prst="line">
              <a:avLst/>
            </a:prstGeom>
            <a:noFill/>
            <a:ln w="57240">
              <a:solidFill>
                <a:schemeClr val="accent3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Text Box 38"/>
            <p:cNvSpPr txBox="1">
              <a:spLocks noChangeArrowheads="1"/>
            </p:cNvSpPr>
            <p:nvPr/>
          </p:nvSpPr>
          <p:spPr bwMode="auto">
            <a:xfrm>
              <a:off x="1143000" y="3196308"/>
              <a:ext cx="1724025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FF00"/>
                </a:buClr>
                <a:buSzPct val="100000"/>
                <a:buFont typeface="Times New Roman" charset="0"/>
                <a:buNone/>
              </a:pPr>
              <a:r>
                <a:rPr lang="en-GB" dirty="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3v</a:t>
              </a:r>
              <a:r>
                <a:rPr lang="en-GB" baseline="-25000" dirty="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2</a:t>
              </a:r>
              <a:r>
                <a:rPr lang="en-GB" dirty="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-4v</a:t>
              </a:r>
              <a:r>
                <a:rPr lang="en-GB" baseline="-25000" dirty="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967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r>
              <a:rPr lang="fr-CH" dirty="0" smtClean="0"/>
              <a:t>Quiz: Post-Quantum Crypto</a:t>
            </a:r>
            <a:endParaRPr lang="en-US" dirty="0"/>
          </a:p>
        </p:txBody>
      </p:sp>
      <p:sp>
        <p:nvSpPr>
          <p:cNvPr id="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467544" y="1052736"/>
            <a:ext cx="68407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Which of the following are correct?</a:t>
            </a:r>
          </a:p>
          <a:p>
            <a:pPr marL="971550" lvl="1" indent="-51435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endParaRPr lang="en-US" sz="2800" dirty="0" smtClean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539552" y="1628800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Post-quantum cryptography uses quantum computers to do cryptography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Post-quantum cryptography studies which classical </a:t>
            </a:r>
            <a:r>
              <a:rPr lang="en-US" sz="2800" dirty="0" err="1" smtClean="0">
                <a:cs typeface="Arial" charset="0"/>
              </a:rPr>
              <a:t>cryptoschemes</a:t>
            </a:r>
            <a:r>
              <a:rPr lang="en-US" sz="2800" dirty="0" smtClean="0">
                <a:cs typeface="Arial" charset="0"/>
              </a:rPr>
              <a:t> remain secure against quantum attackers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Finding the shortest vector in a high-dimensional lattice is hard for a quantum computer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Quantum computers are commercially available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Large-scale quantum computers can never be built.</a:t>
            </a:r>
          </a:p>
        </p:txBody>
      </p:sp>
    </p:spTree>
    <p:extLst>
      <p:ext uri="{BB962C8B-B14F-4D97-AF65-F5344CB8AC3E}">
        <p14:creationId xmlns:p14="http://schemas.microsoft.com/office/powerpoint/2010/main" val="9568335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will you Learn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50924" y="1628775"/>
            <a:ext cx="7625531" cy="46085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Recap of Classical Cryptography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Introduction to Quantum </a:t>
            </a:r>
            <a:r>
              <a:rPr lang="en-US" sz="3300" dirty="0" smtClean="0">
                <a:cs typeface="Arial" charset="0"/>
              </a:rPr>
              <a:t>Mechanics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Post-Quantum Cryptography</a:t>
            </a:r>
            <a:endParaRPr lang="en-US" sz="3300" dirty="0" smtClean="0">
              <a:cs typeface="Arial" charset="0"/>
            </a:endParaRP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Quantum </a:t>
            </a:r>
            <a:r>
              <a:rPr lang="en-US" sz="3300" dirty="0">
                <a:cs typeface="Arial" charset="0"/>
              </a:rPr>
              <a:t>Key Distribution</a:t>
            </a:r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3300" dirty="0" smtClean="0">
                <a:cs typeface="Arial" charset="0"/>
              </a:rPr>
              <a:t>Position</a:t>
            </a:r>
            <a:r>
              <a:rPr lang="en-US" sz="3300" dirty="0">
                <a:cs typeface="Arial" charset="0"/>
              </a:rPr>
              <a:t>-Based </a:t>
            </a:r>
            <a:r>
              <a:rPr lang="en-US" sz="3300" dirty="0" smtClean="0">
                <a:cs typeface="Arial" charset="0"/>
              </a:rPr>
              <a:t>Cryptography</a:t>
            </a:r>
            <a:endParaRPr lang="en-US" sz="3300" dirty="0"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3789040"/>
            <a:ext cx="7416824" cy="86409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20093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12775" y="44624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Demonstration of Quantum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FD70C35E-AD68-4018-BD60-7E91F9986D2E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510116" y="1044223"/>
            <a:ext cx="8083550" cy="66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generation of random numbers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75" r="275"/>
          <a:stretch>
            <a:fillRect/>
          </a:stretch>
        </p:blipFill>
        <p:spPr>
          <a:xfrm>
            <a:off x="1327637" y="1588911"/>
            <a:ext cx="6758412" cy="3716867"/>
          </a:xfrm>
          <a:ln>
            <a:solidFill>
              <a:schemeClr val="tx1"/>
            </a:solidFill>
          </a:ln>
        </p:spPr>
      </p:pic>
      <p:grpSp>
        <p:nvGrpSpPr>
          <p:cNvPr id="27" name="Group 101"/>
          <p:cNvGrpSpPr>
            <a:grpSpLocks/>
          </p:cNvGrpSpPr>
          <p:nvPr/>
        </p:nvGrpSpPr>
        <p:grpSpPr bwMode="auto">
          <a:xfrm>
            <a:off x="2957686" y="2229556"/>
            <a:ext cx="1190981" cy="728134"/>
            <a:chOff x="2935329" y="1229896"/>
            <a:chExt cx="941575" cy="599209"/>
          </a:xfrm>
        </p:grpSpPr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2935329" y="1829105"/>
              <a:ext cx="941575" cy="0"/>
            </a:xfrm>
            <a:prstGeom prst="line">
              <a:avLst/>
            </a:prstGeom>
            <a:noFill/>
            <a:ln w="57150" cmpd="sng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endParaRPr lang="de-CH"/>
            </a:p>
          </p:txBody>
        </p:sp>
        <p:grpSp>
          <p:nvGrpSpPr>
            <p:cNvPr id="30" name="Group 28"/>
            <p:cNvGrpSpPr>
              <a:grpSpLocks/>
            </p:cNvGrpSpPr>
            <p:nvPr/>
          </p:nvGrpSpPr>
          <p:grpSpPr bwMode="auto">
            <a:xfrm>
              <a:off x="3143670" y="1229896"/>
              <a:ext cx="457692" cy="460694"/>
              <a:chOff x="4493712" y="2000240"/>
              <a:chExt cx="457692" cy="460694"/>
            </a:xfrm>
          </p:grpSpPr>
          <p:sp>
            <p:nvSpPr>
              <p:cNvPr id="37" name="Oval 2"/>
              <p:cNvSpPr>
                <a:spLocks noChangeArrowheads="1"/>
              </p:cNvSpPr>
              <p:nvPr/>
            </p:nvSpPr>
            <p:spPr bwMode="auto">
              <a:xfrm>
                <a:off x="4493712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38" name="Line 5"/>
              <p:cNvSpPr>
                <a:spLocks noChangeShapeType="1"/>
              </p:cNvSpPr>
              <p:nvPr/>
            </p:nvSpPr>
            <p:spPr bwMode="auto">
              <a:xfrm rot="10800000">
                <a:off x="4723063" y="2046918"/>
                <a:ext cx="0" cy="367338"/>
              </a:xfrm>
              <a:prstGeom prst="line">
                <a:avLst/>
              </a:prstGeom>
              <a:noFill/>
              <a:ln w="57150" cmpd="sng">
                <a:solidFill>
                  <a:srgbClr val="000000"/>
                </a:solidFill>
                <a:round/>
                <a:headEnd type="triangle" w="med" len="sm"/>
                <a:tailEnd type="triangle" w="med" len="sm"/>
              </a:ln>
            </p:spPr>
            <p:txBody>
              <a:bodyPr anchor="ctr" anchorCtr="1"/>
              <a:lstStyle/>
              <a:p>
                <a:endParaRPr lang="de-CH"/>
              </a:p>
            </p:txBody>
          </p:sp>
        </p:grpSp>
      </p:grpSp>
      <p:sp>
        <p:nvSpPr>
          <p:cNvPr id="39" name="Rectangle 298"/>
          <p:cNvSpPr>
            <a:spLocks noChangeArrowheads="1"/>
          </p:cNvSpPr>
          <p:nvPr/>
        </p:nvSpPr>
        <p:spPr bwMode="auto">
          <a:xfrm>
            <a:off x="3993444" y="5260622"/>
            <a:ext cx="4540956" cy="49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(diagram from </a:t>
            </a:r>
            <a:r>
              <a:rPr lang="en-US" sz="2000" b="0" dirty="0" err="1" smtClean="0">
                <a:latin typeface="Calibri" pitchFamily="34" charset="0"/>
                <a:cs typeface="Calibri" pitchFamily="34" charset="0"/>
              </a:rPr>
              <a:t>idQuantique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white paper)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98"/>
          <p:cNvSpPr>
            <a:spLocks noChangeArrowheads="1"/>
          </p:cNvSpPr>
          <p:nvPr/>
        </p:nvSpPr>
        <p:spPr bwMode="auto">
          <a:xfrm>
            <a:off x="614800" y="5657891"/>
            <a:ext cx="7241853" cy="105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no 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quantum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computation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, only </a:t>
            </a:r>
            <a:br>
              <a:rPr lang="en-US" sz="28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800" b="0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quantum communication </a:t>
            </a:r>
            <a:r>
              <a:rPr lang="en-US" sz="2800" b="0" dirty="0" smtClean="0">
                <a:latin typeface="Calibri" pitchFamily="34" charset="0"/>
                <a:cs typeface="Calibri" pitchFamily="34" charset="0"/>
              </a:rPr>
              <a:t>required</a:t>
            </a:r>
            <a:endParaRPr lang="en-US" sz="28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8667" y="3598333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86400" y="2353733"/>
            <a:ext cx="522111" cy="366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98"/>
          <p:cNvSpPr>
            <a:spLocks noChangeArrowheads="1"/>
          </p:cNvSpPr>
          <p:nvPr/>
        </p:nvSpPr>
        <p:spPr bwMode="auto">
          <a:xfrm>
            <a:off x="3936294" y="4625622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50%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6826249" y="2153356"/>
            <a:ext cx="692150" cy="42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50%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264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6797" y="3864069"/>
            <a:ext cx="4092947" cy="1460099"/>
            <a:chOff x="2366797" y="3864069"/>
            <a:chExt cx="4092947" cy="1460099"/>
          </a:xfrm>
        </p:grpSpPr>
        <p:grpSp>
          <p:nvGrpSpPr>
            <p:cNvPr id="16" name="Group 75"/>
            <p:cNvGrpSpPr/>
            <p:nvPr/>
          </p:nvGrpSpPr>
          <p:grpSpPr>
            <a:xfrm>
              <a:off x="2366797" y="3864069"/>
              <a:ext cx="4092947" cy="1460099"/>
              <a:chOff x="2366797" y="3864069"/>
              <a:chExt cx="4092947" cy="1460099"/>
            </a:xfrm>
          </p:grpSpPr>
          <p:sp>
            <p:nvSpPr>
              <p:cNvPr id="341142" name="Line 150"/>
              <p:cNvSpPr>
                <a:spLocks noChangeShapeType="1"/>
              </p:cNvSpPr>
              <p:nvPr/>
            </p:nvSpPr>
            <p:spPr bwMode="auto">
              <a:xfrm flipH="1">
                <a:off x="2366797" y="4557242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91" name="Rectangle 22"/>
              <p:cNvSpPr>
                <a:spLocks noChangeArrowheads="1"/>
              </p:cNvSpPr>
              <p:nvPr/>
            </p:nvSpPr>
            <p:spPr bwMode="auto">
              <a:xfrm>
                <a:off x="3254214" y="3864069"/>
                <a:ext cx="2305928" cy="146009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Line 150"/>
              <p:cNvSpPr>
                <a:spLocks noChangeShapeType="1"/>
              </p:cNvSpPr>
              <p:nvPr/>
            </p:nvSpPr>
            <p:spPr bwMode="auto">
              <a:xfrm flipH="1">
                <a:off x="5581908" y="4925951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06" name="Line 150"/>
              <p:cNvSpPr>
                <a:spLocks noChangeShapeType="1"/>
              </p:cNvSpPr>
              <p:nvPr/>
            </p:nvSpPr>
            <p:spPr bwMode="auto">
              <a:xfrm flipH="1">
                <a:off x="5567159" y="4114790"/>
                <a:ext cx="877836" cy="66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pic>
          <p:nvPicPr>
            <p:cNvPr id="67" name="Picture 9" descr="doll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3970435"/>
              <a:ext cx="1368152" cy="1258765"/>
            </a:xfrm>
            <a:prstGeom prst="rect">
              <a:avLst/>
            </a:prstGeom>
            <a:noFill/>
          </p:spPr>
        </p:pic>
      </p:grpSp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Autofit/>
          </a:bodyPr>
          <a:lstStyle/>
          <a:p>
            <a:r>
              <a:rPr lang="en-US" sz="4000" dirty="0" smtClean="0"/>
              <a:t>No-Cloning Theorem</a:t>
            </a:r>
            <a:endParaRPr lang="en-US" sz="4000" dirty="0"/>
          </a:p>
        </p:txBody>
      </p:sp>
      <p:sp>
        <p:nvSpPr>
          <p:cNvPr id="341139" name="Line 147"/>
          <p:cNvSpPr>
            <a:spLocks noChangeShapeType="1"/>
          </p:cNvSpPr>
          <p:nvPr/>
        </p:nvSpPr>
        <p:spPr bwMode="auto">
          <a:xfrm rot="10800000">
            <a:off x="1408113" y="5157788"/>
            <a:ext cx="0" cy="574675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ctr" anchorCtr="1"/>
          <a:lstStyle/>
          <a:p>
            <a:endParaRPr lang="en-US"/>
          </a:p>
        </p:txBody>
      </p:sp>
      <p:grpSp>
        <p:nvGrpSpPr>
          <p:cNvPr id="13" name="Group 97"/>
          <p:cNvGrpSpPr/>
          <p:nvPr/>
        </p:nvGrpSpPr>
        <p:grpSpPr>
          <a:xfrm>
            <a:off x="1476007" y="4154891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114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90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4" name="Group 98"/>
          <p:cNvGrpSpPr/>
          <p:nvPr/>
        </p:nvGrpSpPr>
        <p:grpSpPr>
          <a:xfrm>
            <a:off x="6593658" y="3697691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1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5" name="Group 101"/>
          <p:cNvGrpSpPr/>
          <p:nvPr/>
        </p:nvGrpSpPr>
        <p:grpSpPr>
          <a:xfrm>
            <a:off x="6623155" y="4553097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04" name="Text Box 21"/>
            <p:cNvSpPr txBox="1">
              <a:spLocks noChangeArrowheads="1"/>
            </p:cNvSpPr>
            <p:nvPr/>
          </p:nvSpPr>
          <p:spPr bwMode="auto">
            <a:xfrm>
              <a:off x="117393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17" name="Group 74"/>
          <p:cNvGrpSpPr/>
          <p:nvPr/>
        </p:nvGrpSpPr>
        <p:grpSpPr>
          <a:xfrm>
            <a:off x="2771801" y="3429000"/>
            <a:ext cx="5184576" cy="2232248"/>
            <a:chOff x="2809127" y="3501009"/>
            <a:chExt cx="3326202" cy="2232248"/>
          </a:xfrm>
        </p:grpSpPr>
        <p:sp>
          <p:nvSpPr>
            <p:cNvPr id="92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0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80" name="Group 28"/>
          <p:cNvGrpSpPr/>
          <p:nvPr/>
        </p:nvGrpSpPr>
        <p:grpSpPr>
          <a:xfrm>
            <a:off x="2699792" y="1052736"/>
            <a:ext cx="720000" cy="720000"/>
            <a:chOff x="4214810" y="2000240"/>
            <a:chExt cx="457692" cy="460694"/>
          </a:xfrm>
        </p:grpSpPr>
        <p:sp>
          <p:nvSpPr>
            <p:cNvPr id="81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39552" y="980728"/>
            <a:ext cx="720000" cy="720000"/>
            <a:chOff x="7597837" y="2707419"/>
            <a:chExt cx="457692" cy="460694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39553" y="1988800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9" name="Group 28"/>
          <p:cNvGrpSpPr/>
          <p:nvPr/>
        </p:nvGrpSpPr>
        <p:grpSpPr>
          <a:xfrm>
            <a:off x="2699792" y="1988840"/>
            <a:ext cx="720000" cy="720000"/>
            <a:chOff x="4214810" y="2000240"/>
            <a:chExt cx="457692" cy="460694"/>
          </a:xfrm>
        </p:grpSpPr>
        <p:sp>
          <p:nvSpPr>
            <p:cNvPr id="12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22" name="Group 10"/>
          <p:cNvGrpSpPr>
            <a:grpSpLocks/>
          </p:cNvGrpSpPr>
          <p:nvPr/>
        </p:nvGrpSpPr>
        <p:grpSpPr bwMode="auto">
          <a:xfrm>
            <a:off x="5651028" y="2060278"/>
            <a:ext cx="865187" cy="792162"/>
            <a:chOff x="2148" y="2341"/>
            <a:chExt cx="545" cy="499"/>
          </a:xfrm>
        </p:grpSpPr>
        <p:sp>
          <p:nvSpPr>
            <p:cNvPr id="123" name="Oval 11"/>
            <p:cNvSpPr>
              <a:spLocks noChangeArrowheads="1"/>
            </p:cNvSpPr>
            <p:nvPr/>
          </p:nvSpPr>
          <p:spPr bwMode="auto">
            <a:xfrm>
              <a:off x="2239" y="2432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4" name="Rectangle 12"/>
            <p:cNvSpPr>
              <a:spLocks noChangeArrowheads="1"/>
            </p:cNvSpPr>
            <p:nvPr/>
          </p:nvSpPr>
          <p:spPr bwMode="auto">
            <a:xfrm>
              <a:off x="2148" y="2568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cs typeface="Arial" charset="0"/>
              </a:endParaRPr>
            </a:p>
          </p:txBody>
        </p:sp>
        <p:sp>
          <p:nvSpPr>
            <p:cNvPr id="125" name="Line 13"/>
            <p:cNvSpPr>
              <a:spLocks noChangeShapeType="1"/>
            </p:cNvSpPr>
            <p:nvPr/>
          </p:nvSpPr>
          <p:spPr bwMode="auto">
            <a:xfrm flipV="1">
              <a:off x="2420" y="2341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5660553" y="1988840"/>
            <a:ext cx="865187" cy="1008063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7" name="Group 139"/>
          <p:cNvGrpSpPr>
            <a:grpSpLocks/>
          </p:cNvGrpSpPr>
          <p:nvPr/>
        </p:nvGrpSpPr>
        <p:grpSpPr bwMode="auto">
          <a:xfrm>
            <a:off x="6947172" y="2075584"/>
            <a:ext cx="865188" cy="792163"/>
            <a:chOff x="2154" y="1933"/>
            <a:chExt cx="545" cy="499"/>
          </a:xfrm>
        </p:grpSpPr>
        <p:sp>
          <p:nvSpPr>
            <p:cNvPr id="128" name="Oval 140"/>
            <p:cNvSpPr>
              <a:spLocks noChangeArrowheads="1"/>
            </p:cNvSpPr>
            <p:nvPr/>
          </p:nvSpPr>
          <p:spPr bwMode="auto">
            <a:xfrm>
              <a:off x="2245" y="2024"/>
              <a:ext cx="363" cy="3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 useBgFill="1">
          <p:nvSpPr>
            <p:cNvPr id="129" name="Rectangle 141"/>
            <p:cNvSpPr>
              <a:spLocks noChangeArrowheads="1"/>
            </p:cNvSpPr>
            <p:nvPr/>
          </p:nvSpPr>
          <p:spPr bwMode="auto">
            <a:xfrm>
              <a:off x="2154" y="2160"/>
              <a:ext cx="545" cy="272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 b="1">
                <a:latin typeface="cmsy10" pitchFamily="34" charset="0"/>
                <a:cs typeface="Arial" charset="0"/>
              </a:endParaRPr>
            </a:p>
          </p:txBody>
        </p:sp>
        <p:sp>
          <p:nvSpPr>
            <p:cNvPr id="130" name="Line 142"/>
            <p:cNvSpPr>
              <a:spLocks noChangeShapeType="1"/>
            </p:cNvSpPr>
            <p:nvPr/>
          </p:nvSpPr>
          <p:spPr bwMode="auto">
            <a:xfrm flipV="1">
              <a:off x="2426" y="1933"/>
              <a:ext cx="136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131" name="Rectangle 149"/>
          <p:cNvSpPr>
            <a:spLocks noChangeArrowheads="1"/>
          </p:cNvSpPr>
          <p:nvPr/>
        </p:nvSpPr>
        <p:spPr bwMode="auto">
          <a:xfrm>
            <a:off x="6947172" y="1988270"/>
            <a:ext cx="865188" cy="10080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2" name="Group 90"/>
          <p:cNvGrpSpPr/>
          <p:nvPr/>
        </p:nvGrpSpPr>
        <p:grpSpPr>
          <a:xfrm>
            <a:off x="5850239" y="2439230"/>
            <a:ext cx="504000" cy="504000"/>
            <a:chOff x="6948264" y="2780928"/>
            <a:chExt cx="457692" cy="460694"/>
          </a:xfrm>
        </p:grpSpPr>
        <p:sp>
          <p:nvSpPr>
            <p:cNvPr id="133" name="Oval 2"/>
            <p:cNvSpPr>
              <a:spLocks noChangeArrowheads="1"/>
            </p:cNvSpPr>
            <p:nvPr/>
          </p:nvSpPr>
          <p:spPr bwMode="auto">
            <a:xfrm>
              <a:off x="6948264" y="2780928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34" name="Group 63"/>
            <p:cNvGrpSpPr/>
            <p:nvPr/>
          </p:nvGrpSpPr>
          <p:grpSpPr>
            <a:xfrm>
              <a:off x="6991697" y="2814836"/>
              <a:ext cx="360040" cy="367338"/>
              <a:chOff x="-986264" y="2827606"/>
              <a:chExt cx="360040" cy="367338"/>
            </a:xfrm>
          </p:grpSpPr>
          <p:sp>
            <p:nvSpPr>
              <p:cNvPr id="135" name="Line 5"/>
              <p:cNvSpPr>
                <a:spLocks noChangeShapeType="1"/>
              </p:cNvSpPr>
              <p:nvPr/>
            </p:nvSpPr>
            <p:spPr bwMode="auto">
              <a:xfrm rot="10800000">
                <a:off x="-815273" y="2827606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6" name="Line 5"/>
              <p:cNvSpPr>
                <a:spLocks noChangeShapeType="1"/>
              </p:cNvSpPr>
              <p:nvPr/>
            </p:nvSpPr>
            <p:spPr bwMode="auto">
              <a:xfrm rot="10800000">
                <a:off x="-986264" y="3003776"/>
                <a:ext cx="360040" cy="729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7141930" y="2436996"/>
            <a:ext cx="504000" cy="504000"/>
            <a:chOff x="4427984" y="692696"/>
            <a:chExt cx="457692" cy="460694"/>
          </a:xfrm>
        </p:grpSpPr>
        <p:sp>
          <p:nvSpPr>
            <p:cNvPr id="138" name="Oval 2"/>
            <p:cNvSpPr>
              <a:spLocks noChangeArrowheads="1"/>
            </p:cNvSpPr>
            <p:nvPr/>
          </p:nvSpPr>
          <p:spPr bwMode="auto">
            <a:xfrm>
              <a:off x="4427984" y="692696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39" name="Line 5"/>
            <p:cNvSpPr>
              <a:spLocks noChangeShapeType="1"/>
            </p:cNvSpPr>
            <p:nvPr/>
          </p:nvSpPr>
          <p:spPr bwMode="auto">
            <a:xfrm rot="2700000">
              <a:off x="4470434" y="919757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 rot="8100000">
              <a:off x="4470435" y="919756"/>
              <a:ext cx="360040" cy="729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pic>
        <p:nvPicPr>
          <p:cNvPr id="141" name="Picture 14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2132856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2" name="Picture 1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4" y="2148851"/>
            <a:ext cx="690067" cy="446227"/>
          </a:xfrm>
          <a:prstGeom prst="rect">
            <a:avLst/>
          </a:prstGeom>
          <a:noFill/>
          <a:ln/>
          <a:effectLst/>
        </p:spPr>
      </p:pic>
      <p:pic>
        <p:nvPicPr>
          <p:cNvPr id="143" name="Picture 14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75656" y="1196752"/>
            <a:ext cx="690067" cy="487680"/>
          </a:xfrm>
          <a:prstGeom prst="rect">
            <a:avLst/>
          </a:prstGeom>
          <a:noFill/>
          <a:ln/>
          <a:effectLst/>
        </p:spPr>
      </p:pic>
      <p:pic>
        <p:nvPicPr>
          <p:cNvPr id="144" name="Picture 14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07904" y="1167408"/>
            <a:ext cx="690067" cy="487680"/>
          </a:xfrm>
          <a:prstGeom prst="rect">
            <a:avLst/>
          </a:prstGeom>
          <a:noFill/>
          <a:ln/>
          <a:effectLst/>
        </p:spPr>
      </p:pic>
      <p:sp>
        <p:nvSpPr>
          <p:cNvPr id="59" name="Content Placeholder 1"/>
          <p:cNvSpPr txBox="1">
            <a:spLocks/>
          </p:cNvSpPr>
          <p:nvPr/>
        </p:nvSpPr>
        <p:spPr>
          <a:xfrm>
            <a:off x="4932040" y="1124744"/>
            <a:ext cx="2880320" cy="6480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400" dirty="0">
                <a:cs typeface="Arial" charset="0"/>
              </a:rPr>
              <a:t>Q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uantum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operations: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4" name="Rectangle 22"/>
          <p:cNvSpPr>
            <a:spLocks noChangeArrowheads="1"/>
          </p:cNvSpPr>
          <p:nvPr/>
        </p:nvSpPr>
        <p:spPr bwMode="auto">
          <a:xfrm>
            <a:off x="7884368" y="980728"/>
            <a:ext cx="649188" cy="71926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Content Placeholder 1"/>
          <p:cNvSpPr txBox="1">
            <a:spLocks/>
          </p:cNvSpPr>
          <p:nvPr/>
        </p:nvSpPr>
        <p:spPr>
          <a:xfrm>
            <a:off x="7956376" y="923838"/>
            <a:ext cx="648072" cy="79208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683568" y="5877272"/>
            <a:ext cx="65527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 smtClean="0">
                <a:cs typeface="Arial" charset="0"/>
              </a:rPr>
              <a:t>Proof: copying is a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non-linear operation</a:t>
            </a:r>
            <a:endParaRPr lang="de-CH" sz="2800" dirty="0">
              <a:solidFill>
                <a:srgbClr val="0000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375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C -0.08577 0.07523 -0.17153 0.15069 -0.1941 0.22662 C -0.21667 0.30254 -0.14479 0.41759 -0.1349 0.45555 " pathEditMode="relative" ptsTypes="aaA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C 0.09149 0.09283 0.18316 0.18588 0.2 0.26296 C 0.21667 0.34051 0.15885 0.40232 0.10087 0.46435 " pathEditMode="relative" ptsTypes="a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C -0.06128 0.07453 -0.12239 0.1493 -0.14496 0.20208 C -0.16753 0.25486 -0.15139 0.28564 -0.13507 0.31666 " pathEditMode="relative" ptsTypes="aaA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C 0.06476 0.06852 0.12951 0.13704 0.14653 0.18982 C 0.16354 0.2426 0.13299 0.27963 0.10243 0.31667 " pathEditMode="relative" ptsTypes="aaA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85303" y="3923072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4797152"/>
            <a:ext cx="856786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 smtClean="0">
                <a:cs typeface="Arial" charset="0"/>
              </a:rPr>
              <a:t>Offers</a:t>
            </a:r>
            <a:r>
              <a:rPr lang="de-CH" sz="2400" dirty="0" smtClean="0">
                <a:cs typeface="Arial" charset="0"/>
              </a:rPr>
              <a:t> an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quantum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solution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key</a:t>
            </a:r>
            <a:r>
              <a:rPr lang="de-CH" sz="2400" dirty="0" smtClean="0">
                <a:cs typeface="Arial" charset="0"/>
              </a:rPr>
              <a:t>-exchange </a:t>
            </a:r>
            <a:r>
              <a:rPr lang="de-CH" sz="2400" dirty="0" err="1" smtClean="0">
                <a:cs typeface="Arial" charset="0"/>
              </a:rPr>
              <a:t>problem</a:t>
            </a:r>
            <a:endParaRPr lang="de-CH" sz="24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err="1" smtClean="0">
                <a:cs typeface="Arial" charset="0"/>
              </a:rPr>
              <a:t>Puts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players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into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starting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position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use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symmetric-key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cryptography</a:t>
            </a:r>
            <a:r>
              <a:rPr lang="de-CH" sz="2400" dirty="0" smtClean="0">
                <a:cs typeface="Arial" charset="0"/>
              </a:rPr>
              <a:t> (</a:t>
            </a:r>
            <a:r>
              <a:rPr lang="de-CH" sz="2400" dirty="0" err="1" smtClean="0">
                <a:cs typeface="Arial" charset="0"/>
              </a:rPr>
              <a:t>encryption</a:t>
            </a:r>
            <a:r>
              <a:rPr lang="de-CH" sz="2400" dirty="0" smtClean="0">
                <a:cs typeface="Arial" charset="0"/>
              </a:rPr>
              <a:t>, </a:t>
            </a:r>
            <a:r>
              <a:rPr lang="de-CH" sz="2400" dirty="0" err="1" smtClean="0">
                <a:cs typeface="Arial" charset="0"/>
              </a:rPr>
              <a:t>authentication</a:t>
            </a:r>
            <a:r>
              <a:rPr lang="de-CH" sz="2400" dirty="0" smtClean="0">
                <a:cs typeface="Arial" charset="0"/>
              </a:rPr>
              <a:t> etc.).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07904" y="2780928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3528" y="38610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99819" y="3861048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61" name="AutoShape 109"/>
          <p:cNvSpPr>
            <a:spLocks noChangeArrowheads="1"/>
          </p:cNvSpPr>
          <p:nvPr/>
        </p:nvSpPr>
        <p:spPr bwMode="auto">
          <a:xfrm>
            <a:off x="4932040" y="270892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130550" y="2564904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232786" y="1700808"/>
            <a:ext cx="267205" cy="102764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417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518152" grpId="0" animBg="1"/>
      <p:bldP spid="518185" grpId="0" animBg="1"/>
      <p:bldP spid="518186" grpId="0" animBg="1"/>
      <p:bldP spid="79" grpId="0"/>
      <p:bldP spid="80" grpId="0" build="p"/>
      <p:bldP spid="57" grpId="0"/>
      <p:bldP spid="60" grpId="0"/>
      <p:bldP spid="61" grpId="0" animBg="1"/>
      <p:bldP spid="62" grpId="0" animBg="1"/>
      <p:bldP spid="5181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Classical Cryptography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636912"/>
            <a:ext cx="2592288" cy="3458309"/>
          </a:xfrm>
          <a:prstGeom prst="rect">
            <a:avLst/>
          </a:prstGeom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785206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3000 years of fascinating history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U</a:t>
            </a:r>
            <a:r>
              <a:rPr lang="en-US" sz="2600" dirty="0" smtClean="0">
                <a:cs typeface="Arial" charset="0"/>
              </a:rPr>
              <a:t>ntil </a:t>
            </a:r>
            <a:r>
              <a:rPr lang="en-US" sz="2600" dirty="0">
                <a:cs typeface="Arial" charset="0"/>
              </a:rPr>
              <a:t>1970: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private communication </a:t>
            </a:r>
            <a:r>
              <a:rPr lang="en-US" sz="2600" dirty="0" smtClean="0">
                <a:cs typeface="Arial" charset="0"/>
              </a:rPr>
              <a:t>was the only goal</a:t>
            </a:r>
            <a:endParaRPr lang="en-US" sz="26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600" dirty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87356"/>
            <a:ext cx="3684443" cy="2105740"/>
          </a:xfrm>
          <a:prstGeom prst="rect">
            <a:avLst/>
          </a:prstGeom>
        </p:spPr>
      </p:pic>
      <p:pic>
        <p:nvPicPr>
          <p:cNvPr id="9" name="Picture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2348880"/>
            <a:ext cx="2736304" cy="4177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443711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err="1" smtClean="0">
                <a:latin typeface="Arial" pitchFamily="34" charset="0"/>
                <a:cs typeface="Arial" pitchFamily="34" charset="0"/>
                <a:hlinkClick r:id="rId6"/>
              </a:rPr>
              <a:t>Scytale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616530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  <a:hlinkClick r:id="rId7"/>
              </a:rPr>
              <a:t>Enigma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8927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5002957" y="2132781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562599" y="3285679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6512" y="1484784"/>
            <a:ext cx="1059740" cy="1080120"/>
          </a:xfrm>
          <a:prstGeom prst="rect">
            <a:avLst/>
          </a:prstGeom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1650696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3655205" y="155679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1007710" y="2379053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5750406" y="2380987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1   1   0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7160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688148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971600" y="1844824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4644007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5148063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3562599" y="3573016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83568" y="4240643"/>
            <a:ext cx="7848872" cy="1717929"/>
            <a:chOff x="683568" y="4240643"/>
            <a:chExt cx="7848872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95801" y="511827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638283" y="5059265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930329" y="4240643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4255375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683568" y="5589240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110</a:t>
              </a:r>
              <a:endParaRPr lang="en-US" dirty="0">
                <a:latin typeface="Consolas"/>
                <a:cs typeface="Consolas"/>
              </a:endParaRPr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5518300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-108521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323528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70041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0208E-6 2.07128E-6 L 0.51988 0.002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4" y="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3917E-6 3.72136E-6 L 0.52005 0.1763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4" y="88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1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0" grpId="0" animBg="1"/>
      <p:bldP spid="185" grpId="0" animBg="1"/>
      <p:bldP spid="223" grpId="0"/>
      <p:bldP spid="245" grpId="0"/>
      <p:bldP spid="3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204"/>
          <p:cNvGrpSpPr/>
          <p:nvPr/>
        </p:nvGrpSpPr>
        <p:grpSpPr>
          <a:xfrm>
            <a:off x="5002957" y="2132781"/>
            <a:ext cx="865187" cy="792163"/>
            <a:chOff x="5177248" y="2526481"/>
            <a:chExt cx="865187" cy="792163"/>
          </a:xfrm>
        </p:grpSpPr>
        <p:sp>
          <p:nvSpPr>
            <p:cNvPr id="290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291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292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562599" y="3140968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36512" y="1484784"/>
            <a:ext cx="1059740" cy="1080120"/>
          </a:xfrm>
          <a:prstGeom prst="rect">
            <a:avLst/>
          </a:prstGeom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8384" y="1650696"/>
            <a:ext cx="1285425" cy="914208"/>
          </a:xfrm>
          <a:prstGeom prst="rect">
            <a:avLst/>
          </a:prstGeom>
          <a:noFill/>
        </p:spPr>
      </p:pic>
      <p:sp>
        <p:nvSpPr>
          <p:cNvPr id="56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5" name="Line 7"/>
          <p:cNvSpPr>
            <a:spLocks noChangeShapeType="1"/>
          </p:cNvSpPr>
          <p:nvPr/>
        </p:nvSpPr>
        <p:spPr bwMode="auto">
          <a:xfrm>
            <a:off x="3457639" y="1833012"/>
            <a:ext cx="154638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3" name="Rectangle 298"/>
          <p:cNvSpPr>
            <a:spLocks noChangeArrowheads="1"/>
          </p:cNvSpPr>
          <p:nvPr/>
        </p:nvSpPr>
        <p:spPr bwMode="auto">
          <a:xfrm>
            <a:off x="1007710" y="2379053"/>
            <a:ext cx="2260147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0  1   1   1   0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" name="Rectangle 298"/>
          <p:cNvSpPr>
            <a:spLocks noChangeArrowheads="1"/>
          </p:cNvSpPr>
          <p:nvPr/>
        </p:nvSpPr>
        <p:spPr bwMode="auto">
          <a:xfrm>
            <a:off x="5750406" y="2380987"/>
            <a:ext cx="2536723" cy="47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de-CH" sz="2800" b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CH" sz="2800" b="0" dirty="0" smtClean="0">
                <a:latin typeface="Arial" pitchFamily="34" charset="0"/>
                <a:cs typeface="Arial" pitchFamily="34" charset="0"/>
              </a:rPr>
              <a:t>1   1   0</a:t>
            </a:r>
            <a:endParaRPr lang="de-CH" sz="2800" b="0" baseline="-25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52120" y="1312122"/>
            <a:ext cx="2304256" cy="460694"/>
            <a:chOff x="971600" y="1268760"/>
            <a:chExt cx="2304256" cy="460694"/>
          </a:xfrm>
        </p:grpSpPr>
        <p:grpSp>
          <p:nvGrpSpPr>
            <p:cNvPr id="265" name="Group 28"/>
            <p:cNvGrpSpPr/>
            <p:nvPr/>
          </p:nvGrpSpPr>
          <p:grpSpPr>
            <a:xfrm>
              <a:off x="971600" y="1268760"/>
              <a:ext cx="457692" cy="460694"/>
              <a:chOff x="4214810" y="2000240"/>
              <a:chExt cx="457692" cy="460694"/>
            </a:xfrm>
          </p:grpSpPr>
          <p:sp>
            <p:nvSpPr>
              <p:cNvPr id="2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9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6" name="Group 28"/>
            <p:cNvGrpSpPr/>
            <p:nvPr/>
          </p:nvGrpSpPr>
          <p:grpSpPr>
            <a:xfrm>
              <a:off x="1894882" y="1268760"/>
              <a:ext cx="457692" cy="460694"/>
              <a:chOff x="4214810" y="2000240"/>
              <a:chExt cx="457692" cy="460694"/>
            </a:xfrm>
          </p:grpSpPr>
          <p:sp>
            <p:nvSpPr>
              <p:cNvPr id="27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7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7" name="Group 28"/>
            <p:cNvGrpSpPr/>
            <p:nvPr/>
          </p:nvGrpSpPr>
          <p:grpSpPr>
            <a:xfrm>
              <a:off x="1433241" y="1268760"/>
              <a:ext cx="457692" cy="460694"/>
              <a:chOff x="4214810" y="2000240"/>
              <a:chExt cx="457692" cy="460694"/>
            </a:xfrm>
          </p:grpSpPr>
          <p:sp>
            <p:nvSpPr>
              <p:cNvPr id="274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5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8" name="Group 133"/>
            <p:cNvGrpSpPr/>
            <p:nvPr/>
          </p:nvGrpSpPr>
          <p:grpSpPr>
            <a:xfrm>
              <a:off x="2818164" y="1268760"/>
              <a:ext cx="457692" cy="460694"/>
              <a:chOff x="7597837" y="2707419"/>
              <a:chExt cx="457692" cy="460694"/>
            </a:xfrm>
          </p:grpSpPr>
          <p:sp>
            <p:nvSpPr>
              <p:cNvPr id="272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3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69" name="Group 28"/>
            <p:cNvGrpSpPr/>
            <p:nvPr/>
          </p:nvGrpSpPr>
          <p:grpSpPr>
            <a:xfrm>
              <a:off x="2356523" y="1268760"/>
              <a:ext cx="457692" cy="460694"/>
              <a:chOff x="4214810" y="2000240"/>
              <a:chExt cx="457692" cy="460694"/>
            </a:xfrm>
          </p:grpSpPr>
          <p:sp>
            <p:nvSpPr>
              <p:cNvPr id="27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1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688148" y="1844824"/>
            <a:ext cx="2338859" cy="460694"/>
            <a:chOff x="5688148" y="1844824"/>
            <a:chExt cx="2338859" cy="460694"/>
          </a:xfrm>
        </p:grpSpPr>
        <p:grpSp>
          <p:nvGrpSpPr>
            <p:cNvPr id="4" name="Group 3"/>
            <p:cNvGrpSpPr/>
            <p:nvPr/>
          </p:nvGrpSpPr>
          <p:grpSpPr>
            <a:xfrm>
              <a:off x="7096322" y="1844824"/>
              <a:ext cx="457692" cy="460694"/>
              <a:chOff x="2818164" y="1844824"/>
              <a:chExt cx="457692" cy="460694"/>
            </a:xfrm>
          </p:grpSpPr>
          <p:sp>
            <p:nvSpPr>
              <p:cNvPr id="301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2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3" name="Group 312"/>
            <p:cNvGrpSpPr/>
            <p:nvPr/>
          </p:nvGrpSpPr>
          <p:grpSpPr>
            <a:xfrm>
              <a:off x="6156176" y="1844824"/>
              <a:ext cx="457692" cy="460694"/>
              <a:chOff x="971600" y="1844824"/>
              <a:chExt cx="457692" cy="460694"/>
            </a:xfrm>
          </p:grpSpPr>
          <p:sp>
            <p:nvSpPr>
              <p:cNvPr id="314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5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6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6624204" y="1844824"/>
              <a:ext cx="457692" cy="460694"/>
              <a:chOff x="971600" y="1844824"/>
              <a:chExt cx="457692" cy="460694"/>
            </a:xfrm>
          </p:grpSpPr>
          <p:sp>
            <p:nvSpPr>
              <p:cNvPr id="318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9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0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5688148" y="1844824"/>
              <a:ext cx="457692" cy="460694"/>
              <a:chOff x="2818164" y="1844824"/>
              <a:chExt cx="457692" cy="460694"/>
            </a:xfrm>
          </p:grpSpPr>
          <p:sp>
            <p:nvSpPr>
              <p:cNvPr id="322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3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4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7569315" y="1844824"/>
              <a:ext cx="457692" cy="460694"/>
              <a:chOff x="2818164" y="1844824"/>
              <a:chExt cx="457692" cy="460694"/>
            </a:xfrm>
          </p:grpSpPr>
          <p:sp>
            <p:nvSpPr>
              <p:cNvPr id="326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7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8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725505" y="2996952"/>
            <a:ext cx="2302879" cy="460694"/>
            <a:chOff x="971600" y="1844824"/>
            <a:chExt cx="2302879" cy="460694"/>
          </a:xfrm>
        </p:grpSpPr>
        <p:sp>
          <p:nvSpPr>
            <p:cNvPr id="305" name="Oval 2"/>
            <p:cNvSpPr>
              <a:spLocks noChangeArrowheads="1"/>
            </p:cNvSpPr>
            <p:nvPr/>
          </p:nvSpPr>
          <p:spPr bwMode="auto">
            <a:xfrm>
              <a:off x="1894882" y="1844824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6" name="Line 5"/>
            <p:cNvSpPr>
              <a:spLocks noChangeShapeType="1"/>
            </p:cNvSpPr>
            <p:nvPr/>
          </p:nvSpPr>
          <p:spPr bwMode="auto">
            <a:xfrm rot="8100000">
              <a:off x="2124233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03" name="Oval 2"/>
            <p:cNvSpPr>
              <a:spLocks noChangeArrowheads="1"/>
            </p:cNvSpPr>
            <p:nvPr/>
          </p:nvSpPr>
          <p:spPr bwMode="auto">
            <a:xfrm>
              <a:off x="1433241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4" name="Line 5"/>
            <p:cNvSpPr>
              <a:spLocks noChangeShapeType="1"/>
            </p:cNvSpPr>
            <p:nvPr/>
          </p:nvSpPr>
          <p:spPr bwMode="auto">
            <a:xfrm rot="10800000">
              <a:off x="1662592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299" name="Oval 2"/>
            <p:cNvSpPr>
              <a:spLocks noChangeArrowheads="1"/>
            </p:cNvSpPr>
            <p:nvPr/>
          </p:nvSpPr>
          <p:spPr bwMode="auto">
            <a:xfrm>
              <a:off x="2356523" y="1844824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300" name="Line 5"/>
            <p:cNvSpPr>
              <a:spLocks noChangeShapeType="1"/>
            </p:cNvSpPr>
            <p:nvPr/>
          </p:nvSpPr>
          <p:spPr bwMode="auto">
            <a:xfrm rot="10800000">
              <a:off x="2585874" y="1891502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71600" y="1844824"/>
              <a:ext cx="457692" cy="460694"/>
              <a:chOff x="971600" y="1844824"/>
              <a:chExt cx="457692" cy="460694"/>
            </a:xfrm>
          </p:grpSpPr>
          <p:sp>
            <p:nvSpPr>
              <p:cNvPr id="307" name="Oval 2"/>
              <p:cNvSpPr>
                <a:spLocks noChangeArrowheads="1"/>
              </p:cNvSpPr>
              <p:nvPr/>
            </p:nvSpPr>
            <p:spPr bwMode="auto">
              <a:xfrm>
                <a:off x="971600" y="1844824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87" name="Line 5"/>
              <p:cNvSpPr>
                <a:spLocks noChangeShapeType="1"/>
              </p:cNvSpPr>
              <p:nvPr/>
            </p:nvSpPr>
            <p:spPr bwMode="auto">
              <a:xfrm rot="2700000">
                <a:off x="998668" y="2064818"/>
                <a:ext cx="393884" cy="8036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288" name="Line 5"/>
              <p:cNvSpPr>
                <a:spLocks noChangeShapeType="1"/>
              </p:cNvSpPr>
              <p:nvPr/>
            </p:nvSpPr>
            <p:spPr bwMode="auto">
              <a:xfrm rot="8100000">
                <a:off x="997377" y="2064843"/>
                <a:ext cx="396468" cy="7984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sp>
          <p:nvSpPr>
            <p:cNvPr id="284" name="Line 5"/>
            <p:cNvSpPr>
              <a:spLocks noChangeShapeType="1"/>
            </p:cNvSpPr>
            <p:nvPr/>
          </p:nvSpPr>
          <p:spPr bwMode="auto">
            <a:xfrm rot="10800000">
              <a:off x="146664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0" name="Line 5"/>
            <p:cNvSpPr>
              <a:spLocks noChangeShapeType="1"/>
            </p:cNvSpPr>
            <p:nvPr/>
          </p:nvSpPr>
          <p:spPr bwMode="auto">
            <a:xfrm rot="8100000">
              <a:off x="1924522" y="2073850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sp>
          <p:nvSpPr>
            <p:cNvPr id="311" name="Line 5"/>
            <p:cNvSpPr>
              <a:spLocks noChangeShapeType="1"/>
            </p:cNvSpPr>
            <p:nvPr/>
          </p:nvSpPr>
          <p:spPr bwMode="auto">
            <a:xfrm rot="10800000">
              <a:off x="2384739" y="2060848"/>
              <a:ext cx="396468" cy="7984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2816787" y="1844824"/>
              <a:ext cx="457692" cy="460694"/>
              <a:chOff x="2818164" y="1844824"/>
              <a:chExt cx="457692" cy="460694"/>
            </a:xfrm>
          </p:grpSpPr>
          <p:sp>
            <p:nvSpPr>
              <p:cNvPr id="330" name="Oval 2"/>
              <p:cNvSpPr>
                <a:spLocks noChangeArrowheads="1"/>
              </p:cNvSpPr>
              <p:nvPr/>
            </p:nvSpPr>
            <p:spPr bwMode="auto">
              <a:xfrm>
                <a:off x="2818164" y="1844824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31" name="Line 5"/>
              <p:cNvSpPr>
                <a:spLocks noChangeShapeType="1"/>
              </p:cNvSpPr>
              <p:nvPr/>
            </p:nvSpPr>
            <p:spPr bwMode="auto">
              <a:xfrm rot="5400000">
                <a:off x="305652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2" name="Line 5"/>
              <p:cNvSpPr>
                <a:spLocks noChangeShapeType="1"/>
              </p:cNvSpPr>
              <p:nvPr/>
            </p:nvSpPr>
            <p:spPr bwMode="auto">
              <a:xfrm rot="10800000">
                <a:off x="3059832" y="1891502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333" name="Group 74"/>
          <p:cNvGrpSpPr/>
          <p:nvPr/>
        </p:nvGrpSpPr>
        <p:grpSpPr>
          <a:xfrm rot="5400000">
            <a:off x="4644007" y="2420890"/>
            <a:ext cx="2592289" cy="288032"/>
            <a:chOff x="2809127" y="3501009"/>
            <a:chExt cx="3326202" cy="2232248"/>
          </a:xfrm>
        </p:grpSpPr>
        <p:sp>
          <p:nvSpPr>
            <p:cNvPr id="334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5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36" name="Group 74"/>
          <p:cNvGrpSpPr/>
          <p:nvPr/>
        </p:nvGrpSpPr>
        <p:grpSpPr>
          <a:xfrm rot="5400000">
            <a:off x="5148063" y="2420891"/>
            <a:ext cx="2592289" cy="288032"/>
            <a:chOff x="2809127" y="3501009"/>
            <a:chExt cx="3326202" cy="2232248"/>
          </a:xfrm>
        </p:grpSpPr>
        <p:sp>
          <p:nvSpPr>
            <p:cNvPr id="33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3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339" name="Line 8"/>
          <p:cNvSpPr>
            <a:spLocks noChangeShapeType="1"/>
          </p:cNvSpPr>
          <p:nvPr/>
        </p:nvSpPr>
        <p:spPr bwMode="auto">
          <a:xfrm>
            <a:off x="3562599" y="3356992"/>
            <a:ext cx="1513457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63688" y="3583279"/>
            <a:ext cx="936104" cy="1717929"/>
            <a:chOff x="1763688" y="3429000"/>
            <a:chExt cx="936104" cy="1717929"/>
          </a:xfrm>
        </p:grpSpPr>
        <p:pic>
          <p:nvPicPr>
            <p:cNvPr id="340" name="Picture 39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875921" y="430663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2" name="Freeform 41"/>
            <p:cNvSpPr>
              <a:spLocks/>
            </p:cNvSpPr>
            <p:nvPr/>
          </p:nvSpPr>
          <p:spPr bwMode="auto">
            <a:xfrm rot="563765">
              <a:off x="2010449" y="3429000"/>
              <a:ext cx="303212" cy="774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1763688" y="4777597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919899" y="3573016"/>
            <a:ext cx="972581" cy="1632257"/>
            <a:chOff x="7559859" y="3443732"/>
            <a:chExt cx="972581" cy="1632257"/>
          </a:xfrm>
        </p:grpSpPr>
        <p:pic>
          <p:nvPicPr>
            <p:cNvPr id="341" name="Picture 40" descr="BS00996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638283" y="424762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3" name="Freeform 42"/>
            <p:cNvSpPr>
              <a:spLocks/>
            </p:cNvSpPr>
            <p:nvPr/>
          </p:nvSpPr>
          <p:spPr bwMode="auto">
            <a:xfrm>
              <a:off x="7816337" y="3443732"/>
              <a:ext cx="217488" cy="73025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121" y="121"/>
                </a:cxn>
                <a:cxn ang="0">
                  <a:pos x="7" y="215"/>
                </a:cxn>
                <a:cxn ang="0">
                  <a:pos x="81" y="349"/>
                </a:cxn>
                <a:cxn ang="0">
                  <a:pos x="87" y="551"/>
                </a:cxn>
              </a:cxnLst>
              <a:rect l="0" t="0" r="r" b="b"/>
              <a:pathLst>
                <a:path w="132" h="551">
                  <a:moveTo>
                    <a:pt x="74" y="0"/>
                  </a:moveTo>
                  <a:cubicBezTo>
                    <a:pt x="82" y="20"/>
                    <a:pt x="132" y="85"/>
                    <a:pt x="121" y="121"/>
                  </a:cubicBezTo>
                  <a:cubicBezTo>
                    <a:pt x="110" y="157"/>
                    <a:pt x="14" y="177"/>
                    <a:pt x="7" y="215"/>
                  </a:cubicBezTo>
                  <a:cubicBezTo>
                    <a:pt x="0" y="253"/>
                    <a:pt x="68" y="293"/>
                    <a:pt x="81" y="349"/>
                  </a:cubicBezTo>
                  <a:cubicBezTo>
                    <a:pt x="94" y="405"/>
                    <a:pt x="86" y="509"/>
                    <a:pt x="87" y="551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7559859" y="4706657"/>
              <a:ext cx="972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 smtClean="0">
                  <a:latin typeface="Consolas"/>
                  <a:cs typeface="Consolas"/>
                </a:rPr>
                <a:t>10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46" name="Group 74"/>
          <p:cNvGrpSpPr/>
          <p:nvPr/>
        </p:nvGrpSpPr>
        <p:grpSpPr>
          <a:xfrm rot="5400000">
            <a:off x="-108521" y="2420891"/>
            <a:ext cx="2592289" cy="288032"/>
            <a:chOff x="2809127" y="3501009"/>
            <a:chExt cx="3326202" cy="2232248"/>
          </a:xfrm>
        </p:grpSpPr>
        <p:sp>
          <p:nvSpPr>
            <p:cNvPr id="347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48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349" name="Group 74"/>
          <p:cNvGrpSpPr/>
          <p:nvPr/>
        </p:nvGrpSpPr>
        <p:grpSpPr>
          <a:xfrm rot="5400000">
            <a:off x="323528" y="2420892"/>
            <a:ext cx="2592289" cy="288032"/>
            <a:chOff x="2809127" y="3501009"/>
            <a:chExt cx="3326202" cy="2232248"/>
          </a:xfrm>
        </p:grpSpPr>
        <p:sp>
          <p:nvSpPr>
            <p:cNvPr id="350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351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2" name="Line 27"/>
          <p:cNvSpPr>
            <a:spLocks noChangeShapeType="1"/>
          </p:cNvSpPr>
          <p:nvPr/>
        </p:nvSpPr>
        <p:spPr bwMode="auto">
          <a:xfrm flipV="1">
            <a:off x="4139952" y="1772816"/>
            <a:ext cx="360040" cy="2376264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" name="Picture 92" descr="QueenOfHearts.png"/>
          <p:cNvPicPr>
            <a:picLocks noChangeAspect="1"/>
          </p:cNvPicPr>
          <p:nvPr/>
        </p:nvPicPr>
        <p:blipFill>
          <a:blip r:embed="rId7" cstate="print"/>
          <a:srcRect l="6597" r="7636"/>
          <a:stretch>
            <a:fillRect/>
          </a:stretch>
        </p:blipFill>
        <p:spPr>
          <a:xfrm>
            <a:off x="3563888" y="4149080"/>
            <a:ext cx="1280649" cy="1083626"/>
          </a:xfrm>
          <a:prstGeom prst="rect">
            <a:avLst/>
          </a:prstGeom>
        </p:spPr>
      </p:pic>
      <p:sp>
        <p:nvSpPr>
          <p:cNvPr id="94" name="Rectangle 298"/>
          <p:cNvSpPr>
            <a:spLocks noChangeArrowheads="1"/>
          </p:cNvSpPr>
          <p:nvPr/>
        </p:nvSpPr>
        <p:spPr bwMode="auto">
          <a:xfrm>
            <a:off x="323528" y="5229200"/>
            <a:ext cx="583155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 smtClean="0">
                <a:cs typeface="Arial" charset="0"/>
              </a:rPr>
              <a:t>Quantum </a:t>
            </a:r>
            <a:r>
              <a:rPr lang="de-CH" sz="2400" dirty="0" err="1" smtClean="0">
                <a:cs typeface="Arial" charset="0"/>
              </a:rPr>
              <a:t>states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are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unknown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to</a:t>
            </a:r>
            <a:r>
              <a:rPr lang="de-CH" sz="2400" dirty="0" smtClean="0">
                <a:cs typeface="Arial" charset="0"/>
              </a:rPr>
              <a:t> Eve, </a:t>
            </a:r>
            <a:r>
              <a:rPr lang="de-CH" sz="2400" dirty="0" err="1" smtClean="0">
                <a:cs typeface="Arial" charset="0"/>
              </a:rPr>
              <a:t>she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cannot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copy</a:t>
            </a:r>
            <a:r>
              <a:rPr lang="de-CH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FF0000"/>
                </a:solidFill>
                <a:cs typeface="Arial" charset="0"/>
              </a:rPr>
              <a:t>them</a:t>
            </a:r>
            <a:r>
              <a:rPr lang="de-CH" sz="2400" dirty="0">
                <a:cs typeface="Arial" charset="0"/>
              </a:rPr>
              <a:t>.</a:t>
            </a:r>
            <a:endParaRPr lang="de-CH" sz="2400" dirty="0" smtClean="0">
              <a:solidFill>
                <a:srgbClr val="FF000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H</a:t>
            </a:r>
            <a:r>
              <a:rPr lang="de-CH" sz="2400" dirty="0" smtClean="0">
                <a:cs typeface="Arial" charset="0"/>
              </a:rPr>
              <a:t>onest </a:t>
            </a:r>
            <a:r>
              <a:rPr lang="de-CH" sz="2400" dirty="0" err="1" smtClean="0">
                <a:cs typeface="Arial" charset="0"/>
              </a:rPr>
              <a:t>players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can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solidFill>
                  <a:srgbClr val="0000FF"/>
                </a:solidFill>
                <a:cs typeface="Arial" charset="0"/>
              </a:rPr>
              <a:t>test</a:t>
            </a:r>
            <a:r>
              <a:rPr lang="de-CH" sz="2400" dirty="0" smtClean="0">
                <a:solidFill>
                  <a:srgbClr val="0000FF"/>
                </a:solidFill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whether</a:t>
            </a:r>
            <a:r>
              <a:rPr lang="de-CH" sz="2400" dirty="0" smtClean="0">
                <a:cs typeface="Arial" charset="0"/>
              </a:rPr>
              <a:t> Eve </a:t>
            </a:r>
            <a:r>
              <a:rPr lang="de-CH" sz="2400" dirty="0" err="1" smtClean="0">
                <a:cs typeface="Arial" charset="0"/>
              </a:rPr>
              <a:t>interfered</a:t>
            </a:r>
            <a:r>
              <a:rPr lang="de-CH" sz="2400" dirty="0" smtClean="0">
                <a:cs typeface="Arial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06688" y="1268760"/>
            <a:ext cx="2329408" cy="564252"/>
            <a:chOff x="2915816" y="1268760"/>
            <a:chExt cx="2329408" cy="564252"/>
          </a:xfrm>
        </p:grpSpPr>
        <p:grpSp>
          <p:nvGrpSpPr>
            <p:cNvPr id="97" name="Group 97"/>
            <p:cNvGrpSpPr/>
            <p:nvPr/>
          </p:nvGrpSpPr>
          <p:grpSpPr>
            <a:xfrm>
              <a:off x="3383868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99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0" name="Group 97"/>
            <p:cNvGrpSpPr/>
            <p:nvPr/>
          </p:nvGrpSpPr>
          <p:grpSpPr>
            <a:xfrm>
              <a:off x="3851920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3" name="Group 97"/>
            <p:cNvGrpSpPr/>
            <p:nvPr/>
          </p:nvGrpSpPr>
          <p:grpSpPr>
            <a:xfrm>
              <a:off x="4319972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6" name="Group 97"/>
            <p:cNvGrpSpPr/>
            <p:nvPr/>
          </p:nvGrpSpPr>
          <p:grpSpPr>
            <a:xfrm>
              <a:off x="4788024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grpSp>
          <p:nvGrpSpPr>
            <p:cNvPr id="109" name="Group 97"/>
            <p:cNvGrpSpPr/>
            <p:nvPr/>
          </p:nvGrpSpPr>
          <p:grpSpPr>
            <a:xfrm>
              <a:off x="2915816" y="1268760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1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113" name="Line 6"/>
          <p:cNvSpPr>
            <a:spLocks noChangeShapeType="1"/>
          </p:cNvSpPr>
          <p:nvPr/>
        </p:nvSpPr>
        <p:spPr bwMode="auto">
          <a:xfrm>
            <a:off x="3562599" y="3573016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>
            <a:off x="3562599" y="3789040"/>
            <a:ext cx="151345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15" name="Group 74"/>
          <p:cNvGrpSpPr/>
          <p:nvPr/>
        </p:nvGrpSpPr>
        <p:grpSpPr>
          <a:xfrm rot="5400000">
            <a:off x="1259631" y="2420889"/>
            <a:ext cx="2592289" cy="288032"/>
            <a:chOff x="2809127" y="3501009"/>
            <a:chExt cx="3326202" cy="2232248"/>
          </a:xfrm>
        </p:grpSpPr>
        <p:sp>
          <p:nvSpPr>
            <p:cNvPr id="116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17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18" name="Group 74"/>
          <p:cNvGrpSpPr/>
          <p:nvPr/>
        </p:nvGrpSpPr>
        <p:grpSpPr>
          <a:xfrm rot="5400000">
            <a:off x="6012160" y="2348881"/>
            <a:ext cx="2592289" cy="288032"/>
            <a:chOff x="2809127" y="3501009"/>
            <a:chExt cx="3326202" cy="2232248"/>
          </a:xfrm>
        </p:grpSpPr>
        <p:sp>
          <p:nvSpPr>
            <p:cNvPr id="119" name="Line 150"/>
            <p:cNvSpPr>
              <a:spLocks noChangeShapeType="1"/>
            </p:cNvSpPr>
            <p:nvPr/>
          </p:nvSpPr>
          <p:spPr bwMode="auto">
            <a:xfrm flipH="1">
              <a:off x="2875934" y="3554362"/>
              <a:ext cx="3259394" cy="2153264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20" name="Line 150"/>
            <p:cNvSpPr>
              <a:spLocks noChangeShapeType="1"/>
            </p:cNvSpPr>
            <p:nvPr/>
          </p:nvSpPr>
          <p:spPr bwMode="auto">
            <a:xfrm>
              <a:off x="2809127" y="3501009"/>
              <a:ext cx="3326202" cy="2232248"/>
            </a:xfrm>
            <a:prstGeom prst="line">
              <a:avLst/>
            </a:prstGeom>
            <a:noFill/>
            <a:ln w="57150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084168" y="5301208"/>
            <a:ext cx="3096344" cy="1368152"/>
            <a:chOff x="2915816" y="3284984"/>
            <a:chExt cx="3096344" cy="1368152"/>
          </a:xfrm>
        </p:grpSpPr>
        <p:pic>
          <p:nvPicPr>
            <p:cNvPr id="122" name="Picture 9" descr="dol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123" name="Picture 9" descr="dol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124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12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26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  <p:sp>
        <p:nvSpPr>
          <p:cNvPr id="127" name="AutoShape 109"/>
          <p:cNvSpPr>
            <a:spLocks noChangeArrowheads="1"/>
          </p:cNvSpPr>
          <p:nvPr/>
        </p:nvSpPr>
        <p:spPr bwMode="auto">
          <a:xfrm>
            <a:off x="4716016" y="4005064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02376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  <p:bldP spid="113" grpId="0" animBg="1"/>
      <p:bldP spid="114" grpId="0" animBg="1"/>
      <p:bldP spid="1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rmAutofit fontScale="90000"/>
          </a:bodyPr>
          <a:lstStyle/>
          <a:p>
            <a:pPr algn="l"/>
            <a:r>
              <a:rPr lang="fr-CH" dirty="0" smtClean="0"/>
              <a:t>Quantum Key Distribution (QKD)</a:t>
            </a:r>
            <a:endParaRPr lang="en-US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3130550" y="1989138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52" name="Line 8"/>
          <p:cNvSpPr>
            <a:spLocks noChangeShapeType="1"/>
          </p:cNvSpPr>
          <p:nvPr/>
        </p:nvSpPr>
        <p:spPr bwMode="auto">
          <a:xfrm>
            <a:off x="3130550" y="2276475"/>
            <a:ext cx="28813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518171" name="Line 27"/>
          <p:cNvSpPr>
            <a:spLocks noChangeShapeType="1"/>
          </p:cNvSpPr>
          <p:nvPr/>
        </p:nvSpPr>
        <p:spPr bwMode="auto">
          <a:xfrm flipV="1">
            <a:off x="4427984" y="1700808"/>
            <a:ext cx="216024" cy="1368152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95801" y="346102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8283" y="3402013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518185" name="Freeform 41"/>
          <p:cNvSpPr>
            <a:spLocks/>
          </p:cNvSpPr>
          <p:nvPr/>
        </p:nvSpPr>
        <p:spPr bwMode="auto">
          <a:xfrm rot="563765">
            <a:off x="930329" y="2583391"/>
            <a:ext cx="303212" cy="77470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8186" name="Freeform 42"/>
          <p:cNvSpPr>
            <a:spLocks/>
          </p:cNvSpPr>
          <p:nvPr/>
        </p:nvSpPr>
        <p:spPr bwMode="auto">
          <a:xfrm>
            <a:off x="7816337" y="2598123"/>
            <a:ext cx="217488" cy="730250"/>
          </a:xfrm>
          <a:custGeom>
            <a:avLst/>
            <a:gdLst/>
            <a:ahLst/>
            <a:cxnLst>
              <a:cxn ang="0">
                <a:pos x="74" y="0"/>
              </a:cxn>
              <a:cxn ang="0">
                <a:pos x="121" y="121"/>
              </a:cxn>
              <a:cxn ang="0">
                <a:pos x="7" y="215"/>
              </a:cxn>
              <a:cxn ang="0">
                <a:pos x="81" y="349"/>
              </a:cxn>
              <a:cxn ang="0">
                <a:pos x="87" y="551"/>
              </a:cxn>
            </a:cxnLst>
            <a:rect l="0" t="0" r="r" b="b"/>
            <a:pathLst>
              <a:path w="132" h="551">
                <a:moveTo>
                  <a:pt x="74" y="0"/>
                </a:moveTo>
                <a:cubicBezTo>
                  <a:pt x="82" y="20"/>
                  <a:pt x="132" y="85"/>
                  <a:pt x="121" y="121"/>
                </a:cubicBezTo>
                <a:cubicBezTo>
                  <a:pt x="110" y="157"/>
                  <a:pt x="14" y="177"/>
                  <a:pt x="7" y="215"/>
                </a:cubicBezTo>
                <a:cubicBezTo>
                  <a:pt x="0" y="253"/>
                  <a:pt x="68" y="293"/>
                  <a:pt x="81" y="349"/>
                </a:cubicBezTo>
                <a:cubicBezTo>
                  <a:pt x="94" y="405"/>
                  <a:pt x="86" y="509"/>
                  <a:pt x="87" y="55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870155" y="1061882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78878" y="2329716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57311" y="4355120"/>
            <a:ext cx="89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Eve</a:t>
            </a: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6626" y="5157192"/>
            <a:ext cx="83518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technically feasible</a:t>
            </a:r>
            <a:r>
              <a:rPr lang="en-US" sz="2400" dirty="0" smtClean="0">
                <a:cs typeface="Arial" charset="0"/>
              </a:rPr>
              <a:t>: </a:t>
            </a:r>
            <a:r>
              <a:rPr lang="en-US" sz="2400" dirty="0" smtClean="0">
                <a:solidFill>
                  <a:srgbClr val="0000FF"/>
                </a:solidFill>
                <a:cs typeface="Arial" charset="0"/>
              </a:rPr>
              <a:t>no quantum computer required</a:t>
            </a:r>
            <a:r>
              <a:rPr lang="en-US" sz="2400" dirty="0" smtClean="0">
                <a:cs typeface="Arial" charset="0"/>
              </a:rPr>
              <a:t>, </a:t>
            </a:r>
            <a:br>
              <a:rPr lang="en-US" sz="2400" dirty="0" smtClean="0">
                <a:cs typeface="Arial" charset="0"/>
              </a:rPr>
            </a:br>
            <a:r>
              <a:rPr lang="en-US" sz="2400" dirty="0" smtClean="0">
                <a:cs typeface="Arial" charset="0"/>
              </a:rPr>
              <a:t>only quantum communication</a:t>
            </a:r>
            <a:endParaRPr lang="de-CH" sz="2400" b="0" dirty="0">
              <a:cs typeface="Arial" charset="0"/>
            </a:endParaRP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pic>
        <p:nvPicPr>
          <p:cNvPr id="38" name="Picture 37" descr="QueenOfHearts.png"/>
          <p:cNvPicPr>
            <a:picLocks noChangeAspect="1"/>
          </p:cNvPicPr>
          <p:nvPr/>
        </p:nvPicPr>
        <p:blipFill>
          <a:blip r:embed="rId5" cstate="print"/>
          <a:srcRect l="6597" r="7636"/>
          <a:stretch>
            <a:fillRect/>
          </a:stretch>
        </p:blipFill>
        <p:spPr>
          <a:xfrm>
            <a:off x="3779912" y="3212976"/>
            <a:ext cx="1280649" cy="108362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30550" y="1096098"/>
            <a:ext cx="2881313" cy="532702"/>
            <a:chOff x="3130550" y="1096098"/>
            <a:chExt cx="2881313" cy="532702"/>
          </a:xfrm>
        </p:grpSpPr>
        <p:sp>
          <p:nvSpPr>
            <p:cNvPr id="518151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39" name="Group 28"/>
            <p:cNvGrpSpPr/>
            <p:nvPr/>
          </p:nvGrpSpPr>
          <p:grpSpPr>
            <a:xfrm>
              <a:off x="3419872" y="10960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4343154" y="1096098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5" name="Group 28"/>
            <p:cNvGrpSpPr/>
            <p:nvPr/>
          </p:nvGrpSpPr>
          <p:grpSpPr>
            <a:xfrm>
              <a:off x="3881513" y="1096098"/>
              <a:ext cx="457692" cy="460694"/>
              <a:chOff x="4214810" y="2000240"/>
              <a:chExt cx="457692" cy="460694"/>
            </a:xfrm>
          </p:grpSpPr>
          <p:sp>
            <p:nvSpPr>
              <p:cNvPr id="46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7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8" name="Group 133"/>
            <p:cNvGrpSpPr/>
            <p:nvPr/>
          </p:nvGrpSpPr>
          <p:grpSpPr>
            <a:xfrm>
              <a:off x="5266436" y="1096098"/>
              <a:ext cx="457692" cy="460694"/>
              <a:chOff x="7597837" y="2707419"/>
              <a:chExt cx="457692" cy="460694"/>
            </a:xfrm>
          </p:grpSpPr>
          <p:sp>
            <p:nvSpPr>
              <p:cNvPr id="49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1" name="Group 28"/>
            <p:cNvGrpSpPr/>
            <p:nvPr/>
          </p:nvGrpSpPr>
          <p:grpSpPr>
            <a:xfrm>
              <a:off x="4804795" y="1096098"/>
              <a:ext cx="457692" cy="460694"/>
              <a:chOff x="4214810" y="2000240"/>
              <a:chExt cx="457692" cy="460694"/>
            </a:xfrm>
          </p:grpSpPr>
          <p:sp>
            <p:nvSpPr>
              <p:cNvPr id="5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75656" y="2348880"/>
            <a:ext cx="1993314" cy="100811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37" name="Content Placeholder 1"/>
          <p:cNvSpPr txBox="1">
            <a:spLocks/>
          </p:cNvSpPr>
          <p:nvPr/>
        </p:nvSpPr>
        <p:spPr>
          <a:xfrm>
            <a:off x="467544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84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0930"/>
          <a:stretch>
            <a:fillRect/>
          </a:stretch>
        </p:blipFill>
        <p:spPr bwMode="auto">
          <a:xfrm>
            <a:off x="8244408" y="-1"/>
            <a:ext cx="936103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/>
          <a:srcRect l="49070"/>
          <a:stretch>
            <a:fillRect/>
          </a:stretch>
        </p:blipFill>
        <p:spPr bwMode="auto">
          <a:xfrm>
            <a:off x="7236296" y="0"/>
            <a:ext cx="971600" cy="1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8" cstate="print"/>
          <a:srcRect t="19951"/>
          <a:stretch>
            <a:fillRect/>
          </a:stretch>
        </p:blipFill>
        <p:spPr bwMode="auto">
          <a:xfrm>
            <a:off x="5580112" y="2492896"/>
            <a:ext cx="1868934" cy="93610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8" name="Picture 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96" y="1556792"/>
            <a:ext cx="1285425" cy="914208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648" y="1772816"/>
            <a:ext cx="6494119" cy="4868211"/>
          </a:xfrm>
          <a:prstGeom prst="rect">
            <a:avLst/>
          </a:prstGeom>
        </p:spPr>
      </p:pic>
      <p:sp>
        <p:nvSpPr>
          <p:cNvPr id="5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855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r>
              <a:rPr lang="fr-CH" dirty="0" smtClean="0"/>
              <a:t>Quiz: Quantum Key Distribution</a:t>
            </a:r>
            <a:endParaRPr lang="en-US" dirty="0"/>
          </a:p>
        </p:txBody>
      </p:sp>
      <p:sp>
        <p:nvSpPr>
          <p:cNvPr id="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467544" y="1052736"/>
            <a:ext cx="68407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Which of the following are correct?</a:t>
            </a:r>
          </a:p>
          <a:p>
            <a:pPr marL="971550" lvl="1" indent="-51435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endParaRPr lang="en-US" sz="2800" dirty="0" smtClean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539552" y="1628800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The no-cloning theorem guarantees the security of quantum key distribution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A quantum computer is required to perform quantum key distribution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All public-key systems (e.g. RSA) can be broken by an eavesdropper with unlimited computing power.  Hence, QKD is insecure against such eavesdroppers as well.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The output of QKD for honest players Alice and Bob is a shared classical key.</a:t>
            </a:r>
          </a:p>
        </p:txBody>
      </p:sp>
    </p:spTree>
    <p:extLst>
      <p:ext uri="{BB962C8B-B14F-4D97-AF65-F5344CB8AC3E}">
        <p14:creationId xmlns:p14="http://schemas.microsoft.com/office/powerpoint/2010/main" val="42265193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unmuseum.org/moonhoa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1899" y="4221088"/>
            <a:ext cx="3012101" cy="230425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will you Learn from 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544" y="1556792"/>
            <a:ext cx="7625531" cy="39604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Recap of Classical Cryptography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Introduction to Quantum </a:t>
            </a:r>
            <a:r>
              <a:rPr lang="fr-CH" sz="3300" dirty="0" smtClean="0"/>
              <a:t>Mechanics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Key Distribution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Post-Quantum </a:t>
            </a:r>
            <a:r>
              <a:rPr lang="en-US" sz="3300" dirty="0" smtClean="0">
                <a:cs typeface="Arial" charset="0"/>
              </a:rPr>
              <a:t>Cryptography</a:t>
            </a:r>
            <a:endParaRPr lang="fr-CH" sz="3300" dirty="0" smtClean="0"/>
          </a:p>
          <a:p>
            <a:pPr marL="342900" lvl="0" indent="-342900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fr-CH" sz="3300" dirty="0" smtClean="0">
                <a:cs typeface="Arial" charset="0"/>
              </a:rPr>
              <a:t>Position</a:t>
            </a:r>
            <a:r>
              <a:rPr lang="fr-CH" sz="3300" dirty="0">
                <a:cs typeface="Arial" charset="0"/>
              </a:rPr>
              <a:t>-Based Cryptography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8220" y="4509120"/>
            <a:ext cx="5551932" cy="72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77368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7512"/>
            <a:ext cx="8496943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251520" y="1052736"/>
            <a:ext cx="8429684" cy="518457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Typically, cryptographic players use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credentials</a:t>
            </a:r>
            <a:r>
              <a:rPr lang="en-US" sz="2600" dirty="0" smtClean="0">
                <a:cs typeface="Arial" charset="0"/>
              </a:rPr>
              <a:t> such as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secret information (e.g. password or secret key)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authenticated information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biometric features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129" t="26312" b="16701"/>
          <a:stretch/>
        </p:blipFill>
        <p:spPr>
          <a:xfrm>
            <a:off x="3059832" y="4365104"/>
            <a:ext cx="3312368" cy="228816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9512" y="2996952"/>
            <a:ext cx="8640960" cy="11521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2800" dirty="0" smtClean="0"/>
              <a:t>Can </a:t>
            </a:r>
            <a:r>
              <a:rPr lang="de-CH" sz="2800" dirty="0" err="1" smtClean="0"/>
              <a:t>the</a:t>
            </a:r>
            <a:r>
              <a:rPr lang="de-CH" sz="2800" dirty="0" smtClean="0"/>
              <a:t> </a:t>
            </a:r>
            <a:r>
              <a:rPr lang="de-CH" sz="2800" dirty="0" err="1" smtClean="0"/>
              <a:t>geographical</a:t>
            </a:r>
            <a:r>
              <a:rPr lang="de-CH" sz="2800" dirty="0" smtClean="0"/>
              <a:t> </a:t>
            </a:r>
            <a:r>
              <a:rPr lang="de-CH" sz="2800" dirty="0" err="1" smtClean="0"/>
              <a:t>location</a:t>
            </a:r>
            <a:r>
              <a:rPr lang="de-CH" sz="2800" dirty="0" smtClean="0"/>
              <a:t> </a:t>
            </a:r>
            <a:r>
              <a:rPr lang="de-CH" sz="2800" dirty="0" err="1" smtClean="0"/>
              <a:t>of</a:t>
            </a:r>
            <a:r>
              <a:rPr lang="de-CH" sz="2800" dirty="0" smtClean="0"/>
              <a:t> a </a:t>
            </a:r>
            <a:r>
              <a:rPr lang="de-CH" sz="2800" dirty="0" err="1" smtClean="0"/>
              <a:t>player</a:t>
            </a:r>
            <a:r>
              <a:rPr lang="de-CH" sz="2800" dirty="0" smtClean="0"/>
              <a:t> </a:t>
            </a:r>
            <a:r>
              <a:rPr lang="de-CH" sz="2800" dirty="0" err="1" smtClean="0"/>
              <a:t>be</a:t>
            </a:r>
            <a:r>
              <a:rPr lang="de-CH" sz="2800" dirty="0" smtClean="0"/>
              <a:t> </a:t>
            </a:r>
            <a:r>
              <a:rPr lang="de-CH" sz="2800" dirty="0" err="1" smtClean="0"/>
              <a:t>used</a:t>
            </a:r>
            <a:r>
              <a:rPr lang="de-CH" sz="2800" dirty="0" smtClean="0"/>
              <a:t> </a:t>
            </a:r>
            <a:br>
              <a:rPr lang="de-CH" sz="2800" dirty="0" smtClean="0"/>
            </a:br>
            <a:r>
              <a:rPr lang="de-CH" sz="2800" dirty="0" err="1" smtClean="0"/>
              <a:t>as</a:t>
            </a:r>
            <a:r>
              <a:rPr lang="de-CH" sz="2800" dirty="0" smtClean="0"/>
              <a:t> </a:t>
            </a:r>
            <a:r>
              <a:rPr lang="de-CH" sz="2800" dirty="0" err="1" smtClean="0"/>
              <a:t>cryptographic</a:t>
            </a:r>
            <a:r>
              <a:rPr lang="de-CH" sz="2800" dirty="0" smtClean="0"/>
              <a:t> </a:t>
            </a:r>
            <a:r>
              <a:rPr lang="de-CH" sz="2800" dirty="0" err="1" smtClean="0"/>
              <a:t>credential</a:t>
            </a:r>
            <a:r>
              <a:rPr lang="de-CH" sz="2800" dirty="0" smtClean="0"/>
              <a:t> ?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" name="Picture 40" descr="BS0099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516216" y="2060848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28586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95504"/>
            <a:ext cx="8496943" cy="857232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179512" y="2564904"/>
            <a:ext cx="8429684" cy="3888432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Possible Applications: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>
                <a:cs typeface="Arial" charset="0"/>
              </a:rPr>
              <a:t>L</a:t>
            </a:r>
            <a:r>
              <a:rPr lang="en-US" sz="2600" dirty="0" smtClean="0">
                <a:cs typeface="Arial" charset="0"/>
              </a:rPr>
              <a:t>aunching</a:t>
            </a:r>
            <a:r>
              <a:rPr lang="en-US" sz="2600" dirty="0">
                <a:cs typeface="Arial" charset="0"/>
              </a:rPr>
              <a:t>-missile command comes </a:t>
            </a:r>
            <a:r>
              <a:rPr lang="en-US" sz="2600" dirty="0" smtClean="0">
                <a:cs typeface="Arial" charset="0"/>
              </a:rPr>
              <a:t/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from </a:t>
            </a:r>
            <a:r>
              <a:rPr lang="en-US" sz="2600" dirty="0">
                <a:cs typeface="Arial" charset="0"/>
              </a:rPr>
              <a:t>within the </a:t>
            </a:r>
            <a:r>
              <a:rPr lang="en-US" sz="2600" dirty="0" smtClean="0">
                <a:cs typeface="Arial" charset="0"/>
              </a:rPr>
              <a:t>military headquarters</a:t>
            </a:r>
            <a:endParaRPr lang="en-US" sz="2600" dirty="0"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>
                <a:cs typeface="Arial" charset="0"/>
              </a:rPr>
              <a:t>T</a:t>
            </a:r>
            <a:r>
              <a:rPr lang="en-US" sz="2600" dirty="0" smtClean="0">
                <a:cs typeface="Arial" charset="0"/>
              </a:rPr>
              <a:t>alking </a:t>
            </a:r>
            <a:r>
              <a:rPr lang="en-US" sz="2600" dirty="0">
                <a:cs typeface="Arial" charset="0"/>
              </a:rPr>
              <a:t>to </a:t>
            </a:r>
            <a:r>
              <a:rPr lang="en-US" sz="2600" dirty="0" smtClean="0">
                <a:cs typeface="Arial" charset="0"/>
              </a:rPr>
              <a:t>the correct country </a:t>
            </a:r>
            <a:endParaRPr lang="en-US" sz="2600" dirty="0">
              <a:cs typeface="Arial" charset="0"/>
            </a:endParaRP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Pizza-delivery problem / </a:t>
            </a:r>
            <a:br>
              <a:rPr lang="en-US" sz="2600" dirty="0" smtClean="0">
                <a:cs typeface="Arial" charset="0"/>
              </a:rPr>
            </a:br>
            <a:r>
              <a:rPr lang="en-US" sz="2600" dirty="0" smtClean="0">
                <a:cs typeface="Arial" charset="0"/>
              </a:rPr>
              <a:t>avoid fake calls to emergency services</a:t>
            </a:r>
          </a:p>
          <a:p>
            <a:pPr marL="800100" lvl="1" indent="-342900">
              <a:lnSpc>
                <a:spcPct val="120000"/>
              </a:lnSpc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…</a:t>
            </a:r>
            <a:endParaRPr lang="en-US" sz="2600" dirty="0"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1520" y="1052736"/>
            <a:ext cx="8640960" cy="129614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smtClean="0"/>
              <a:t>Can </a:t>
            </a:r>
            <a:r>
              <a:rPr lang="de-CH" sz="3200" dirty="0" err="1" smtClean="0"/>
              <a:t>the</a:t>
            </a:r>
            <a:r>
              <a:rPr lang="de-CH" sz="3200" dirty="0" smtClean="0"/>
              <a:t> </a:t>
            </a:r>
            <a:r>
              <a:rPr lang="de-CH" sz="3200" dirty="0" err="1" smtClean="0"/>
              <a:t>geographical</a:t>
            </a:r>
            <a:r>
              <a:rPr lang="de-CH" sz="3200" dirty="0" smtClean="0"/>
              <a:t> </a:t>
            </a:r>
            <a:r>
              <a:rPr lang="de-CH" sz="3200" dirty="0" err="1" smtClean="0"/>
              <a:t>location</a:t>
            </a:r>
            <a:r>
              <a:rPr lang="de-CH" sz="3200" dirty="0" smtClean="0"/>
              <a:t> </a:t>
            </a:r>
            <a:r>
              <a:rPr lang="de-CH" sz="3200" dirty="0" err="1" smtClean="0"/>
              <a:t>of</a:t>
            </a:r>
            <a:r>
              <a:rPr lang="de-CH" sz="3200" dirty="0" smtClean="0"/>
              <a:t> a </a:t>
            </a:r>
            <a:r>
              <a:rPr lang="de-CH" sz="3200" dirty="0" err="1" smtClean="0"/>
              <a:t>player</a:t>
            </a:r>
            <a:r>
              <a:rPr lang="de-CH" sz="3200" dirty="0" smtClean="0"/>
              <a:t> </a:t>
            </a:r>
            <a:r>
              <a:rPr lang="de-CH" sz="3200" dirty="0" err="1" smtClean="0"/>
              <a:t>be</a:t>
            </a:r>
            <a:r>
              <a:rPr lang="de-CH" sz="3200" dirty="0" smtClean="0"/>
              <a:t> </a:t>
            </a:r>
            <a:r>
              <a:rPr lang="de-CH" sz="3200" dirty="0" err="1" smtClean="0"/>
              <a:t>used</a:t>
            </a:r>
            <a:r>
              <a:rPr lang="de-CH" sz="3200" dirty="0" smtClean="0"/>
              <a:t> </a:t>
            </a:r>
            <a:r>
              <a:rPr lang="de-CH" sz="3200" dirty="0" err="1" smtClean="0"/>
              <a:t>as</a:t>
            </a:r>
            <a:r>
              <a:rPr lang="de-CH" sz="3200" dirty="0" smtClean="0"/>
              <a:t> </a:t>
            </a:r>
            <a:r>
              <a:rPr lang="de-CH" sz="3200" dirty="0" err="1" smtClean="0"/>
              <a:t>sole</a:t>
            </a:r>
            <a:r>
              <a:rPr lang="de-CH" sz="3200" dirty="0" smtClean="0"/>
              <a:t> </a:t>
            </a:r>
            <a:r>
              <a:rPr lang="de-CH" sz="3200" dirty="0" err="1" smtClean="0"/>
              <a:t>cryptographic</a:t>
            </a:r>
            <a:r>
              <a:rPr lang="de-CH" sz="3200" dirty="0" smtClean="0"/>
              <a:t> </a:t>
            </a:r>
            <a:r>
              <a:rPr lang="de-CH" sz="3200" dirty="0" err="1" smtClean="0"/>
              <a:t>credential</a:t>
            </a:r>
            <a:r>
              <a:rPr lang="de-CH" sz="3200" dirty="0" smtClean="0"/>
              <a:t> ?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5" name="Picture 2" descr="http://www.unmuseum.org/moonho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492896"/>
            <a:ext cx="2635588" cy="201622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8129" t="26312" b="16701"/>
          <a:stretch/>
        </p:blipFill>
        <p:spPr>
          <a:xfrm>
            <a:off x="6372200" y="4725144"/>
            <a:ext cx="2582691" cy="178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33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95504"/>
            <a:ext cx="8496943" cy="857232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Position-Based Cryptography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nos.nl</a:t>
            </a:r>
            <a:r>
              <a:rPr lang="en-US" dirty="0"/>
              <a:t>/op3/</a:t>
            </a:r>
            <a:r>
              <a:rPr lang="en-US" dirty="0" err="1"/>
              <a:t>artikel</a:t>
            </a:r>
            <a:r>
              <a:rPr lang="en-US" dirty="0"/>
              <a:t>/692138-gamer-krijgt-swatteam-in-zn-nek-swatting.html</a:t>
            </a:r>
          </a:p>
        </p:txBody>
      </p:sp>
      <p:pic>
        <p:nvPicPr>
          <p:cNvPr id="3" name="Picture 2" descr="Screen Shot 2015-03-09 at 16.35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806354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123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Basic task: Position Verification</a:t>
            </a:r>
            <a:endParaRPr lang="en-US" sz="4000" dirty="0"/>
          </a:p>
        </p:txBody>
      </p:sp>
      <p:sp>
        <p:nvSpPr>
          <p:cNvPr id="69" name="Content Placeholder 1"/>
          <p:cNvSpPr txBox="1">
            <a:spLocks/>
          </p:cNvSpPr>
          <p:nvPr/>
        </p:nvSpPr>
        <p:spPr>
          <a:xfrm>
            <a:off x="395536" y="3096344"/>
            <a:ext cx="8429684" cy="350100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Prover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wants to convince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verifiers that she is at a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particular position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no </a:t>
            </a:r>
            <a:r>
              <a:rPr lang="en-US" sz="2800" dirty="0">
                <a:solidFill>
                  <a:srgbClr val="FF0000"/>
                </a:solidFill>
                <a:cs typeface="Arial" charset="0"/>
              </a:rPr>
              <a:t>coalition of (fake) </a:t>
            </a:r>
            <a:r>
              <a:rPr lang="en-US" sz="2800" dirty="0" err="1">
                <a:solidFill>
                  <a:srgbClr val="FF0000"/>
                </a:solidFill>
                <a:cs typeface="Arial" charset="0"/>
              </a:rPr>
              <a:t>provers</a:t>
            </a:r>
            <a:r>
              <a:rPr lang="en-US" sz="2800" dirty="0">
                <a:cs typeface="Arial" charset="0"/>
              </a:rPr>
              <a:t>, i.e. not at the claimed position, can convince verifiers</a:t>
            </a:r>
            <a:endParaRPr lang="en-US" sz="26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assumptions:	</a:t>
            </a:r>
            <a:r>
              <a:rPr lang="en-US" sz="1600" dirty="0" smtClean="0">
                <a:solidFill>
                  <a:srgbClr val="0070C0"/>
                </a:solidFill>
                <a:cs typeface="Arial" charset="0"/>
                <a:sym typeface="Wingdings"/>
              </a:rPr>
              <a:t></a:t>
            </a:r>
            <a:r>
              <a:rPr lang="en-US" sz="2800" dirty="0" smtClean="0">
                <a:cs typeface="Arial" charset="0"/>
                <a:sym typeface="Wingdings"/>
              </a:rPr>
              <a:t>  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communication at speed of light</a:t>
            </a:r>
          </a:p>
          <a:p>
            <a:pPr marL="3086100" lvl="6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"/>
              <a:defRPr/>
            </a:pPr>
            <a:r>
              <a:rPr lang="en-US" sz="2600" dirty="0" smtClean="0">
                <a:cs typeface="Arial" charset="0"/>
              </a:rPr>
              <a:t>instantaneous computation</a:t>
            </a:r>
          </a:p>
          <a:p>
            <a:pPr marL="3086100" lvl="6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verifiers can coordinate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3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4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085430" y="980728"/>
            <a:ext cx="1494682" cy="2075458"/>
            <a:chOff x="4085430" y="980728"/>
            <a:chExt cx="1494682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30" y="980728"/>
              <a:ext cx="1062634" cy="124225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4" name="Group 37"/>
          <p:cNvGrpSpPr/>
          <p:nvPr/>
        </p:nvGrpSpPr>
        <p:grpSpPr>
          <a:xfrm>
            <a:off x="5797376" y="1278566"/>
            <a:ext cx="1006872" cy="1293312"/>
            <a:chOff x="2483768" y="1275060"/>
            <a:chExt cx="1006872" cy="1293312"/>
          </a:xfrm>
        </p:grpSpPr>
        <p:pic>
          <p:nvPicPr>
            <p:cNvPr id="25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27" name="Group 38"/>
          <p:cNvGrpSpPr/>
          <p:nvPr/>
        </p:nvGrpSpPr>
        <p:grpSpPr>
          <a:xfrm>
            <a:off x="2577342" y="1052736"/>
            <a:ext cx="898460" cy="1519142"/>
            <a:chOff x="5815222" y="1049230"/>
            <a:chExt cx="898460" cy="15191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2" y="1049230"/>
              <a:ext cx="898460" cy="1155634"/>
            </a:xfrm>
            <a:prstGeom prst="rect">
              <a:avLst/>
            </a:prstGeom>
          </p:spPr>
        </p:pic>
        <p:sp>
          <p:nvSpPr>
            <p:cNvPr id="29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34922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build="p"/>
      <p:bldP spid="4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116632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First Try</a:t>
            </a:r>
            <a:endParaRPr lang="en-US" sz="4000" dirty="0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9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0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067944" y="961034"/>
            <a:ext cx="1512168" cy="2095152"/>
            <a:chOff x="4067944" y="961034"/>
            <a:chExt cx="1512168" cy="209515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961034"/>
              <a:ext cx="1002681" cy="1276915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5508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0" name="Picture 39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69" name="Group 68"/>
          <p:cNvGrpSpPr/>
          <p:nvPr/>
        </p:nvGrpSpPr>
        <p:grpSpPr>
          <a:xfrm>
            <a:off x="971600" y="3083950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39" name="Picture 38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2" name="Group 71"/>
          <p:cNvGrpSpPr/>
          <p:nvPr/>
        </p:nvGrpSpPr>
        <p:grpSpPr>
          <a:xfrm>
            <a:off x="1043608" y="4293791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6" name="Picture 45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79263" y="4410990"/>
              <a:ext cx="238872" cy="16945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6" name="Group 75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49" name="Picture 4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2143" y="4485312"/>
              <a:ext cx="170137" cy="23983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2987824" y="3645024"/>
            <a:ext cx="383228" cy="864096"/>
            <a:chOff x="2987824" y="3645024"/>
            <a:chExt cx="383228" cy="864096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2987824" y="3645024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131498" y="4005064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9" name="Line 7"/>
          <p:cNvSpPr>
            <a:spLocks noChangeShapeType="1"/>
          </p:cNvSpPr>
          <p:nvPr/>
        </p:nvSpPr>
        <p:spPr bwMode="auto">
          <a:xfrm flipH="1">
            <a:off x="1043608" y="4509120"/>
            <a:ext cx="1944216" cy="504056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5902708" y="3717032"/>
            <a:ext cx="325476" cy="864096"/>
            <a:chOff x="5902708" y="3717032"/>
            <a:chExt cx="325476" cy="864096"/>
          </a:xfrm>
        </p:grpSpPr>
        <p:sp>
          <p:nvSpPr>
            <p:cNvPr id="60" name="Line 7"/>
            <p:cNvSpPr>
              <a:spLocks noChangeShapeType="1"/>
            </p:cNvSpPr>
            <p:nvPr/>
          </p:nvSpPr>
          <p:spPr bwMode="auto">
            <a:xfrm>
              <a:off x="6228184" y="3717032"/>
              <a:ext cx="0" cy="864096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02708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6" name="Line 7"/>
          <p:cNvSpPr>
            <a:spLocks noChangeShapeType="1"/>
          </p:cNvSpPr>
          <p:nvPr/>
        </p:nvSpPr>
        <p:spPr bwMode="auto">
          <a:xfrm>
            <a:off x="6203950" y="4572000"/>
            <a:ext cx="1968450" cy="570202"/>
          </a:xfrm>
          <a:prstGeom prst="line">
            <a:avLst/>
          </a:prstGeom>
          <a:noFill/>
          <a:ln w="476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7" name="Arc 66"/>
          <p:cNvSpPr/>
          <p:nvPr/>
        </p:nvSpPr>
        <p:spPr>
          <a:xfrm>
            <a:off x="3779912" y="3933056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8" name="Arc 67"/>
          <p:cNvSpPr/>
          <p:nvPr/>
        </p:nvSpPr>
        <p:spPr>
          <a:xfrm flipH="1">
            <a:off x="4860032" y="3948296"/>
            <a:ext cx="720080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87" name="Group 86"/>
          <p:cNvGrpSpPr/>
          <p:nvPr/>
        </p:nvGrpSpPr>
        <p:grpSpPr>
          <a:xfrm>
            <a:off x="251520" y="2564904"/>
            <a:ext cx="792088" cy="3168352"/>
            <a:chOff x="251520" y="2420888"/>
            <a:chExt cx="792088" cy="3168352"/>
          </a:xfrm>
        </p:grpSpPr>
        <p:sp>
          <p:nvSpPr>
            <p:cNvPr id="80" name="Line 7"/>
            <p:cNvSpPr>
              <a:spLocks noChangeShapeType="1"/>
            </p:cNvSpPr>
            <p:nvPr/>
          </p:nvSpPr>
          <p:spPr bwMode="auto">
            <a:xfrm>
              <a:off x="251520" y="2420888"/>
              <a:ext cx="0" cy="316835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1520" y="3573016"/>
              <a:ext cx="792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time</a:t>
              </a:r>
              <a:endParaRPr lang="en-US" sz="2400" dirty="0"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3528" y="4509120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16416" y="4653136"/>
            <a:ext cx="575292" cy="103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0" name="Group 37"/>
          <p:cNvGrpSpPr/>
          <p:nvPr/>
        </p:nvGrpSpPr>
        <p:grpSpPr>
          <a:xfrm>
            <a:off x="5797376" y="1278566"/>
            <a:ext cx="1006872" cy="1293312"/>
            <a:chOff x="2483768" y="1275060"/>
            <a:chExt cx="1006872" cy="1293312"/>
          </a:xfrm>
        </p:grpSpPr>
        <p:pic>
          <p:nvPicPr>
            <p:cNvPr id="51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5" name="Group 38"/>
          <p:cNvGrpSpPr/>
          <p:nvPr/>
        </p:nvGrpSpPr>
        <p:grpSpPr>
          <a:xfrm>
            <a:off x="2577343" y="1052736"/>
            <a:ext cx="898459" cy="1519142"/>
            <a:chOff x="5815223" y="1049230"/>
            <a:chExt cx="898459" cy="151914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223" y="1049230"/>
              <a:ext cx="898459" cy="1155634"/>
            </a:xfrm>
            <a:prstGeom prst="rect">
              <a:avLst/>
            </a:prstGeom>
          </p:spPr>
        </p:pic>
        <p:sp>
          <p:nvSpPr>
            <p:cNvPr id="63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9" name="Content Placeholder 1"/>
          <p:cNvSpPr txBox="1">
            <a:spLocks/>
          </p:cNvSpPr>
          <p:nvPr/>
        </p:nvSpPr>
        <p:spPr>
          <a:xfrm>
            <a:off x="1043608" y="5589240"/>
            <a:ext cx="6768752" cy="64807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distance bounding [Brands </a:t>
            </a:r>
            <a:r>
              <a:rPr lang="en-US" sz="2800" dirty="0" err="1" smtClean="0">
                <a:cs typeface="Arial" charset="0"/>
              </a:rPr>
              <a:t>Chaum</a:t>
            </a:r>
            <a:r>
              <a:rPr lang="en-US" sz="2800" dirty="0" smtClean="0">
                <a:cs typeface="Arial" charset="0"/>
              </a:rPr>
              <a:t> ‘93]</a:t>
            </a:r>
            <a:endParaRPr lang="en-US" sz="2800" dirty="0" smtClean="0">
              <a:latin typeface="cmmi1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964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9" grpId="0" animBg="1"/>
      <p:bldP spid="66" grpId="0" animBg="1"/>
      <p:bldP spid="67" grpId="0" animBg="1"/>
      <p:bldP spid="68" grpId="0" animBg="1"/>
      <p:bldP spid="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Modern Cryptography</a:t>
            </a:r>
            <a:endParaRPr lang="en-US" sz="400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1440160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is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everywhere</a:t>
            </a:r>
            <a:r>
              <a:rPr lang="en-US" sz="2600" dirty="0" smtClean="0">
                <a:cs typeface="Arial" charset="0"/>
              </a:rPr>
              <a:t>!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600" dirty="0" smtClean="0">
                <a:cs typeface="Arial" charset="0"/>
              </a:rPr>
              <a:t>is concerned with all settings where people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do not trust </a:t>
            </a:r>
            <a:r>
              <a:rPr lang="en-US" sz="2600" dirty="0" smtClean="0">
                <a:cs typeface="Arial" charset="0"/>
              </a:rPr>
              <a:t>each other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72" y="3284984"/>
            <a:ext cx="29591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4" y="2852936"/>
            <a:ext cx="4680520" cy="3878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04" y="3717032"/>
            <a:ext cx="3492500" cy="2324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2636912"/>
            <a:ext cx="3048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4437112"/>
            <a:ext cx="3492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561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8348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Second Try</a:t>
            </a:r>
            <a:endParaRPr lang="en-US" sz="4000" dirty="0"/>
          </a:p>
        </p:txBody>
      </p: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33"/>
          <p:cNvGrpSpPr/>
          <p:nvPr/>
        </p:nvGrpSpPr>
        <p:grpSpPr>
          <a:xfrm>
            <a:off x="395536" y="912188"/>
            <a:ext cx="1656184" cy="2114381"/>
            <a:chOff x="395536" y="912188"/>
            <a:chExt cx="1656184" cy="2114381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1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683568" y="2564904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Verifier1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7524328" y="912188"/>
            <a:ext cx="1368152" cy="2143998"/>
            <a:chOff x="7524328" y="912188"/>
            <a:chExt cx="1368152" cy="2143998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1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524328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cs typeface="Arial" pitchFamily="34" charset="0"/>
                </a:rPr>
                <a:t>Verifier2</a:t>
              </a:r>
              <a:endParaRPr lang="en-US" sz="2400" dirty="0">
                <a:cs typeface="Arial" pitchFamily="34" charset="0"/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4139952" y="980728"/>
            <a:ext cx="1440160" cy="2075458"/>
            <a:chOff x="4139952" y="980728"/>
            <a:chExt cx="1440160" cy="207545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980728"/>
              <a:ext cx="1008112" cy="1283831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11960" y="2594521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cs typeface="Arial" pitchFamily="34" charset="0"/>
                </a:rPr>
                <a:t>Prover</a:t>
              </a:r>
              <a:endParaRPr lang="en-US" sz="2400" dirty="0">
                <a:cs typeface="Arial" pitchFamily="34" charset="0"/>
              </a:endParaRPr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1043608" y="4293791"/>
            <a:ext cx="2808312" cy="719385"/>
            <a:chOff x="1043608" y="4293791"/>
            <a:chExt cx="2808312" cy="719385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0" name="Picture 49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80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1" name="Picture 50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9" name="Group 78"/>
          <p:cNvGrpSpPr/>
          <p:nvPr/>
        </p:nvGrpSpPr>
        <p:grpSpPr>
          <a:xfrm>
            <a:off x="3923928" y="3501008"/>
            <a:ext cx="1440160" cy="1224136"/>
            <a:chOff x="3923928" y="3501008"/>
            <a:chExt cx="1440160" cy="1224136"/>
          </a:xfrm>
        </p:grpSpPr>
        <p:sp>
          <p:nvSpPr>
            <p:cNvPr id="41" name="Rounded Rectangle 40"/>
            <p:cNvSpPr/>
            <p:nvPr/>
          </p:nvSpPr>
          <p:spPr>
            <a:xfrm>
              <a:off x="3923928" y="3501008"/>
              <a:ext cx="1440160" cy="12241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8" name="Picture 37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068283" y="3717032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6" name="Group 85"/>
          <p:cNvGrpSpPr/>
          <p:nvPr/>
        </p:nvGrpSpPr>
        <p:grpSpPr>
          <a:xfrm>
            <a:off x="2555776" y="4725144"/>
            <a:ext cx="1440160" cy="1224136"/>
            <a:chOff x="2555776" y="4725144"/>
            <a:chExt cx="1440160" cy="1224136"/>
          </a:xfrm>
        </p:grpSpPr>
        <p:sp>
          <p:nvSpPr>
            <p:cNvPr id="36" name="Rounded Rectangle 35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7" name="Picture 36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7" name="Group 86"/>
          <p:cNvGrpSpPr/>
          <p:nvPr/>
        </p:nvGrpSpPr>
        <p:grpSpPr>
          <a:xfrm>
            <a:off x="5292080" y="4797152"/>
            <a:ext cx="1440160" cy="1224136"/>
            <a:chOff x="5292080" y="4797152"/>
            <a:chExt cx="1440160" cy="1224136"/>
          </a:xfrm>
        </p:grpSpPr>
        <p:sp>
          <p:nvSpPr>
            <p:cNvPr id="43" name="Rounded Rectangle 42"/>
            <p:cNvSpPr/>
            <p:nvPr/>
          </p:nvSpPr>
          <p:spPr>
            <a:xfrm>
              <a:off x="5292080" y="4797152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45" name="Picture 4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36435" y="5013176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2" name="Group 81"/>
          <p:cNvGrpSpPr/>
          <p:nvPr/>
        </p:nvGrpSpPr>
        <p:grpSpPr>
          <a:xfrm>
            <a:off x="2555776" y="3717032"/>
            <a:ext cx="360040" cy="720080"/>
            <a:chOff x="2627784" y="3717032"/>
            <a:chExt cx="360040" cy="720080"/>
          </a:xfrm>
        </p:grpSpPr>
        <p:sp>
          <p:nvSpPr>
            <p:cNvPr id="49" name="Line 7"/>
            <p:cNvSpPr>
              <a:spLocks noChangeShapeType="1"/>
            </p:cNvSpPr>
            <p:nvPr/>
          </p:nvSpPr>
          <p:spPr bwMode="auto">
            <a:xfrm>
              <a:off x="2987824" y="371703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7" name="Picture 5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27784" y="386104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5" name="Group 84"/>
          <p:cNvGrpSpPr/>
          <p:nvPr/>
        </p:nvGrpSpPr>
        <p:grpSpPr>
          <a:xfrm>
            <a:off x="6228184" y="3789040"/>
            <a:ext cx="242433" cy="720080"/>
            <a:chOff x="6228184" y="3789040"/>
            <a:chExt cx="242433" cy="720080"/>
          </a:xfrm>
        </p:grpSpPr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228184" y="3789040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8" name="Picture 57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00192" y="3933056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8" name="Group 77"/>
          <p:cNvGrpSpPr/>
          <p:nvPr/>
        </p:nvGrpSpPr>
        <p:grpSpPr>
          <a:xfrm>
            <a:off x="5508104" y="3212976"/>
            <a:ext cx="2592288" cy="678052"/>
            <a:chOff x="5508104" y="3212976"/>
            <a:chExt cx="2592288" cy="678052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6" name="Picture 65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7" name="Group 76"/>
          <p:cNvGrpSpPr/>
          <p:nvPr/>
        </p:nvGrpSpPr>
        <p:grpSpPr>
          <a:xfrm>
            <a:off x="971600" y="3083950"/>
            <a:ext cx="2880320" cy="807077"/>
            <a:chOff x="971600" y="3083950"/>
            <a:chExt cx="2880320" cy="807077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7" name="Picture 66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68" name="Line 7"/>
          <p:cNvSpPr>
            <a:spLocks noChangeShapeType="1"/>
          </p:cNvSpPr>
          <p:nvPr/>
        </p:nvSpPr>
        <p:spPr bwMode="auto">
          <a:xfrm flipH="1">
            <a:off x="1043608" y="4552950"/>
            <a:ext cx="1794842" cy="460226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6350000" y="4616450"/>
            <a:ext cx="1835150" cy="533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83" name="Group 82"/>
          <p:cNvGrpSpPr/>
          <p:nvPr/>
        </p:nvGrpSpPr>
        <p:grpSpPr>
          <a:xfrm>
            <a:off x="2895600" y="3573016"/>
            <a:ext cx="3359150" cy="1005334"/>
            <a:chOff x="2895600" y="3573016"/>
            <a:chExt cx="3359150" cy="1005334"/>
          </a:xfrm>
        </p:grpSpPr>
        <p:sp>
          <p:nvSpPr>
            <p:cNvPr id="52" name="Line 7"/>
            <p:cNvSpPr>
              <a:spLocks noChangeShapeType="1"/>
            </p:cNvSpPr>
            <p:nvPr/>
          </p:nvSpPr>
          <p:spPr bwMode="auto">
            <a:xfrm>
              <a:off x="2895600" y="3632200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9" name="Picture 5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491880" y="3573016"/>
              <a:ext cx="239554" cy="16994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3" name="Picture 6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868144" y="4221088"/>
              <a:ext cx="239554" cy="16994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4" name="Group 83"/>
          <p:cNvGrpSpPr/>
          <p:nvPr/>
        </p:nvGrpSpPr>
        <p:grpSpPr>
          <a:xfrm>
            <a:off x="2921000" y="3501008"/>
            <a:ext cx="3307184" cy="1026542"/>
            <a:chOff x="2921000" y="3501008"/>
            <a:chExt cx="3307184" cy="1026542"/>
          </a:xfrm>
        </p:grpSpPr>
        <p:sp>
          <p:nvSpPr>
            <p:cNvPr id="55" name="Line 7"/>
            <p:cNvSpPr>
              <a:spLocks noChangeShapeType="1"/>
            </p:cNvSpPr>
            <p:nvPr/>
          </p:nvSpPr>
          <p:spPr bwMode="auto">
            <a:xfrm flipH="1">
              <a:off x="2921000" y="3717032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0" name="Picture 5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80112" y="3501008"/>
              <a:ext cx="170425" cy="24023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4" name="Picture 63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75856" y="4077072"/>
              <a:ext cx="170425" cy="240238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71" name="Group 37"/>
          <p:cNvGrpSpPr/>
          <p:nvPr/>
        </p:nvGrpSpPr>
        <p:grpSpPr>
          <a:xfrm>
            <a:off x="5722888" y="1278566"/>
            <a:ext cx="1006872" cy="1293312"/>
            <a:chOff x="2483768" y="1275060"/>
            <a:chExt cx="1006872" cy="1293312"/>
          </a:xfrm>
        </p:grpSpPr>
        <p:pic>
          <p:nvPicPr>
            <p:cNvPr id="7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88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9" name="Group 38"/>
          <p:cNvGrpSpPr/>
          <p:nvPr/>
        </p:nvGrpSpPr>
        <p:grpSpPr>
          <a:xfrm>
            <a:off x="2483768" y="1028186"/>
            <a:ext cx="917546" cy="1543692"/>
            <a:chOff x="5796136" y="1024680"/>
            <a:chExt cx="917546" cy="1543692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91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76" name="Rounded Rectangle 75"/>
          <p:cNvSpPr/>
          <p:nvPr/>
        </p:nvSpPr>
        <p:spPr>
          <a:xfrm>
            <a:off x="539552" y="6093296"/>
            <a:ext cx="8352928" cy="60344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 dirty="0" err="1" smtClean="0"/>
              <a:t>position</a:t>
            </a:r>
            <a:r>
              <a:rPr lang="de-CH" sz="3200" dirty="0" smtClean="0"/>
              <a:t> </a:t>
            </a:r>
            <a:r>
              <a:rPr lang="de-CH" sz="3200" dirty="0" err="1" smtClean="0"/>
              <a:t>verification</a:t>
            </a:r>
            <a:r>
              <a:rPr lang="de-CH" sz="3200" dirty="0" smtClean="0"/>
              <a:t> </a:t>
            </a:r>
            <a:r>
              <a:rPr lang="de-CH" sz="3200" dirty="0" err="1" smtClean="0"/>
              <a:t>is</a:t>
            </a:r>
            <a:r>
              <a:rPr lang="de-CH" sz="3200" dirty="0" smtClean="0"/>
              <a:t> </a:t>
            </a:r>
            <a:r>
              <a:rPr lang="de-CH" sz="3200" dirty="0" err="1" smtClean="0"/>
              <a:t>classically</a:t>
            </a:r>
            <a:r>
              <a:rPr lang="de-CH" sz="3200" dirty="0" smtClean="0"/>
              <a:t> </a:t>
            </a:r>
            <a:r>
              <a:rPr lang="de-CH" sz="3200" dirty="0" err="1" smtClean="0"/>
              <a:t>impossible</a:t>
            </a:r>
            <a:r>
              <a:rPr lang="de-CH" sz="3200" dirty="0" smtClean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4635636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8" grpId="0" animBg="1"/>
      <p:bldP spid="69" grpId="0" animBg="1"/>
      <p:bldP spid="7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Attack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611560" y="4437112"/>
            <a:ext cx="5688632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solidFill>
                <a:srgbClr val="0000FF"/>
              </a:solidFill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copying</a:t>
            </a:r>
            <a:r>
              <a:rPr lang="en-US" sz="2800" dirty="0" smtClean="0">
                <a:cs typeface="Arial" charset="0"/>
              </a:rPr>
              <a:t> classical information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solidFill>
                  <a:srgbClr val="000000"/>
                </a:solidFill>
                <a:cs typeface="Arial" charset="0"/>
              </a:rPr>
              <a:t>this is 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impossible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err="1" smtClean="0">
                <a:cs typeface="Arial" charset="0"/>
              </a:rPr>
              <a:t>quantumly</a:t>
            </a:r>
            <a:endParaRPr lang="en-US" sz="2800" dirty="0" smtClean="0">
              <a:latin typeface="cmmi1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836712"/>
            <a:ext cx="842476" cy="1083626"/>
          </a:xfrm>
          <a:prstGeom prst="rect">
            <a:avLst/>
          </a:prstGeom>
        </p:spPr>
      </p:pic>
      <p:grpSp>
        <p:nvGrpSpPr>
          <p:cNvPr id="136" name="Group 135"/>
          <p:cNvGrpSpPr/>
          <p:nvPr/>
        </p:nvGrpSpPr>
        <p:grpSpPr>
          <a:xfrm>
            <a:off x="1043608" y="3141663"/>
            <a:ext cx="2808312" cy="719385"/>
            <a:chOff x="1043608" y="4293791"/>
            <a:chExt cx="2808312" cy="719385"/>
          </a:xfrm>
        </p:grpSpPr>
        <p:sp>
          <p:nvSpPr>
            <p:cNvPr id="137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38" name="Picture 137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13631" y="4410991"/>
              <a:ext cx="170137" cy="170137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2" name="Group 141"/>
          <p:cNvGrpSpPr/>
          <p:nvPr/>
        </p:nvGrpSpPr>
        <p:grpSpPr>
          <a:xfrm>
            <a:off x="5436096" y="3197987"/>
            <a:ext cx="2736304" cy="792088"/>
            <a:chOff x="5436096" y="4350115"/>
            <a:chExt cx="2736304" cy="792088"/>
          </a:xfrm>
        </p:grpSpPr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63" name="Picture 162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4379411"/>
              <a:ext cx="170821" cy="27372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64" name="Group 163"/>
          <p:cNvGrpSpPr/>
          <p:nvPr/>
        </p:nvGrpSpPr>
        <p:grpSpPr>
          <a:xfrm>
            <a:off x="3851920" y="836712"/>
            <a:ext cx="1440160" cy="1224136"/>
            <a:chOff x="2555776" y="4725144"/>
            <a:chExt cx="1440160" cy="1224136"/>
          </a:xfrm>
        </p:grpSpPr>
        <p:sp>
          <p:nvSpPr>
            <p:cNvPr id="168" name="Rounded Rectangle 167"/>
            <p:cNvSpPr/>
            <p:nvPr/>
          </p:nvSpPr>
          <p:spPr>
            <a:xfrm>
              <a:off x="2555776" y="4725144"/>
              <a:ext cx="1440160" cy="122413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69" name="Picture 16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700131" y="4941168"/>
              <a:ext cx="1087523" cy="88348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70" name="Group 169"/>
          <p:cNvGrpSpPr/>
          <p:nvPr/>
        </p:nvGrpSpPr>
        <p:grpSpPr>
          <a:xfrm>
            <a:off x="5508104" y="2060848"/>
            <a:ext cx="2592288" cy="678052"/>
            <a:chOff x="5508104" y="3212976"/>
            <a:chExt cx="2592288" cy="678052"/>
          </a:xfrm>
        </p:grpSpPr>
        <p:sp>
          <p:nvSpPr>
            <p:cNvPr id="177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78" name="Picture 177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76256" y="3212976"/>
              <a:ext cx="170821" cy="24079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82" name="Group 181"/>
          <p:cNvGrpSpPr/>
          <p:nvPr/>
        </p:nvGrpSpPr>
        <p:grpSpPr>
          <a:xfrm>
            <a:off x="971600" y="1931822"/>
            <a:ext cx="2880320" cy="807077"/>
            <a:chOff x="971600" y="3083950"/>
            <a:chExt cx="2880320" cy="807077"/>
          </a:xfrm>
        </p:grpSpPr>
        <p:sp>
          <p:nvSpPr>
            <p:cNvPr id="183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184" name="Picture 183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67744" y="3186658"/>
              <a:ext cx="240110" cy="170334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4" name="Group 13"/>
          <p:cNvGrpSpPr/>
          <p:nvPr/>
        </p:nvGrpSpPr>
        <p:grpSpPr>
          <a:xfrm>
            <a:off x="2921000" y="2330450"/>
            <a:ext cx="3549617" cy="1026542"/>
            <a:chOff x="2921000" y="2330450"/>
            <a:chExt cx="3549617" cy="1026542"/>
          </a:xfrm>
        </p:grpSpPr>
        <p:grpSp>
          <p:nvGrpSpPr>
            <p:cNvPr id="194" name="Group 193"/>
            <p:cNvGrpSpPr/>
            <p:nvPr/>
          </p:nvGrpSpPr>
          <p:grpSpPr>
            <a:xfrm>
              <a:off x="6228184" y="2636912"/>
              <a:ext cx="242433" cy="720080"/>
              <a:chOff x="6228184" y="3789040"/>
              <a:chExt cx="242433" cy="720080"/>
            </a:xfrm>
          </p:grpSpPr>
          <p:sp>
            <p:nvSpPr>
              <p:cNvPr id="195" name="Line 7"/>
              <p:cNvSpPr>
                <a:spLocks noChangeShapeType="1"/>
              </p:cNvSpPr>
              <p:nvPr/>
            </p:nvSpPr>
            <p:spPr bwMode="auto">
              <a:xfrm>
                <a:off x="6228184" y="3789040"/>
                <a:ext cx="0" cy="72008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196" name="Picture 195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300192" y="3933056"/>
                <a:ext cx="170425" cy="240238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4647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00428" y="2330450"/>
              <a:ext cx="170425" cy="238595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555776" y="2348880"/>
            <a:ext cx="3698974" cy="1077342"/>
            <a:chOff x="2555776" y="2348880"/>
            <a:chExt cx="3698974" cy="1077342"/>
          </a:xfrm>
        </p:grpSpPr>
        <p:grpSp>
          <p:nvGrpSpPr>
            <p:cNvPr id="185" name="Group 184"/>
            <p:cNvGrpSpPr/>
            <p:nvPr/>
          </p:nvGrpSpPr>
          <p:grpSpPr>
            <a:xfrm>
              <a:off x="2555776" y="2564904"/>
              <a:ext cx="360040" cy="720080"/>
              <a:chOff x="2627784" y="3717032"/>
              <a:chExt cx="360040" cy="720080"/>
            </a:xfrm>
          </p:grpSpPr>
          <p:sp>
            <p:nvSpPr>
              <p:cNvPr id="189" name="Line 7"/>
              <p:cNvSpPr>
                <a:spLocks noChangeShapeType="1"/>
              </p:cNvSpPr>
              <p:nvPr/>
            </p:nvSpPr>
            <p:spPr bwMode="auto">
              <a:xfrm>
                <a:off x="2987824" y="3717032"/>
                <a:ext cx="0" cy="72008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190" name="Picture 189" descr="TP_tmp.emf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627784" y="3861048"/>
                <a:ext cx="239554" cy="169940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895600" y="2480072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47864" y="2348880"/>
              <a:ext cx="205332" cy="17111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5" name="Line 7"/>
          <p:cNvSpPr>
            <a:spLocks noChangeShapeType="1"/>
          </p:cNvSpPr>
          <p:nvPr/>
        </p:nvSpPr>
        <p:spPr bwMode="auto">
          <a:xfrm flipV="1">
            <a:off x="2267744" y="2708920"/>
            <a:ext cx="576064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46" name="Line 7"/>
          <p:cNvSpPr>
            <a:spLocks noChangeShapeType="1"/>
          </p:cNvSpPr>
          <p:nvPr/>
        </p:nvSpPr>
        <p:spPr bwMode="auto">
          <a:xfrm flipV="1">
            <a:off x="2843808" y="2708920"/>
            <a:ext cx="3240360" cy="2376264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724128" y="4797152"/>
            <a:ext cx="3096344" cy="1368152"/>
            <a:chOff x="2915816" y="3284984"/>
            <a:chExt cx="3096344" cy="1368152"/>
          </a:xfrm>
        </p:grpSpPr>
        <p:pic>
          <p:nvPicPr>
            <p:cNvPr id="44" name="Picture 9" descr="dolly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47" name="Picture 9" descr="dolly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8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50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07229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45" grpId="0" animBg="1"/>
      <p:bldP spid="4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424356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3" name="Group 33"/>
          <p:cNvGrpSpPr/>
          <p:nvPr/>
        </p:nvGrpSpPr>
        <p:grpSpPr>
          <a:xfrm>
            <a:off x="395536" y="912188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6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4" name="Group 35"/>
          <p:cNvGrpSpPr/>
          <p:nvPr/>
        </p:nvGrpSpPr>
        <p:grpSpPr>
          <a:xfrm>
            <a:off x="7541017" y="912188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7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grpSp>
        <p:nvGrpSpPr>
          <p:cNvPr id="5" name="Group 36"/>
          <p:cNvGrpSpPr/>
          <p:nvPr/>
        </p:nvGrpSpPr>
        <p:grpSpPr>
          <a:xfrm>
            <a:off x="4067944" y="1052736"/>
            <a:ext cx="949854" cy="1515636"/>
            <a:chOff x="4211960" y="1052736"/>
            <a:chExt cx="949854" cy="151563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052736"/>
              <a:ext cx="949854" cy="1209639"/>
            </a:xfrm>
            <a:prstGeom prst="rect">
              <a:avLst/>
            </a:prstGeom>
          </p:spPr>
        </p:pic>
        <p:sp>
          <p:nvSpPr>
            <p:cNvPr id="54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499992" y="2276872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508104" y="3189045"/>
            <a:ext cx="2592288" cy="701983"/>
            <a:chOff x="5508104" y="3189045"/>
            <a:chExt cx="2592288" cy="701983"/>
          </a:xfrm>
        </p:grpSpPr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H="1">
              <a:off x="5508104" y="3242956"/>
              <a:ext cx="2592288" cy="64807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" name="Picture 7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01841" y="3189045"/>
              <a:ext cx="171250" cy="2740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65" y="51488"/>
            <a:ext cx="8386139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Position Verification: Quantum Try</a:t>
            </a:r>
            <a:endParaRPr lang="en-US" sz="4000" dirty="0"/>
          </a:p>
        </p:txBody>
      </p:sp>
      <p:sp>
        <p:nvSpPr>
          <p:cNvPr id="59" name="Content Placeholder 1"/>
          <p:cNvSpPr txBox="1">
            <a:spLocks/>
          </p:cNvSpPr>
          <p:nvPr/>
        </p:nvSpPr>
        <p:spPr>
          <a:xfrm>
            <a:off x="971600" y="620688"/>
            <a:ext cx="6912768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[Kent Munro </a:t>
            </a:r>
            <a:r>
              <a:rPr lang="de-CH" sz="2000" noProof="0" dirty="0" err="1" smtClean="0">
                <a:cs typeface="Arial" charset="0"/>
              </a:rPr>
              <a:t>Spiller</a:t>
            </a:r>
            <a:r>
              <a:rPr lang="de-CH" sz="2000" noProof="0" dirty="0" smtClean="0">
                <a:cs typeface="Arial" charset="0"/>
              </a:rPr>
              <a:t> 03/10</a:t>
            </a:r>
            <a:r>
              <a:rPr lang="en-US" sz="2000" noProof="0" dirty="0" smtClean="0">
                <a:cs typeface="Arial" charset="0"/>
              </a:rPr>
              <a:t>]</a:t>
            </a:r>
            <a:endParaRPr lang="en-US" sz="2000" dirty="0" smtClean="0">
              <a:cs typeface="Arial" charset="0"/>
            </a:endParaRPr>
          </a:p>
        </p:txBody>
      </p:sp>
      <p:pic>
        <p:nvPicPr>
          <p:cNvPr id="6" name="Picture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8574" y="4598985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4598986"/>
            <a:ext cx="1119536" cy="279884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1" name="Content Placeholder 1"/>
          <p:cNvSpPr txBox="1">
            <a:spLocks/>
          </p:cNvSpPr>
          <p:nvPr/>
        </p:nvSpPr>
        <p:spPr>
          <a:xfrm>
            <a:off x="395536" y="5517232"/>
            <a:ext cx="8429684" cy="112474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Can we brake the scheme now?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4427984" y="4077072"/>
            <a:ext cx="3744416" cy="1065131"/>
            <a:chOff x="4427984" y="4077072"/>
            <a:chExt cx="3744416" cy="1065131"/>
          </a:xfrm>
        </p:grpSpPr>
        <p:sp>
          <p:nvSpPr>
            <p:cNvPr id="35" name="Line 7"/>
            <p:cNvSpPr>
              <a:spLocks noChangeShapeType="1"/>
            </p:cNvSpPr>
            <p:nvPr/>
          </p:nvSpPr>
          <p:spPr bwMode="auto">
            <a:xfrm>
              <a:off x="5436096" y="4350115"/>
              <a:ext cx="2736304" cy="792088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20" name="Line 7"/>
            <p:cNvSpPr>
              <a:spLocks noChangeShapeType="1"/>
            </p:cNvSpPr>
            <p:nvPr/>
          </p:nvSpPr>
          <p:spPr bwMode="auto">
            <a:xfrm>
              <a:off x="4427984" y="4077072"/>
              <a:ext cx="864096" cy="21602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63" name="Line 38"/>
            <p:cNvSpPr>
              <a:spLocks noChangeShapeType="1"/>
            </p:cNvSpPr>
            <p:nvPr/>
          </p:nvSpPr>
          <p:spPr bwMode="auto">
            <a:xfrm rot="13500000">
              <a:off x="7106110" y="4268053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06" name="Group 97"/>
            <p:cNvGrpSpPr/>
            <p:nvPr/>
          </p:nvGrpSpPr>
          <p:grpSpPr>
            <a:xfrm>
              <a:off x="6948264" y="422108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08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971600" y="2780928"/>
            <a:ext cx="2880320" cy="1110099"/>
            <a:chOff x="971600" y="2780928"/>
            <a:chExt cx="2880320" cy="1110099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57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0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2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1043608" y="3948296"/>
            <a:ext cx="3240360" cy="1064880"/>
            <a:chOff x="1043608" y="3948296"/>
            <a:chExt cx="3240360" cy="1064880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>
              <a:off x="1043608" y="4293791"/>
              <a:ext cx="2808312" cy="719385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118" name="Arc 117"/>
            <p:cNvSpPr/>
            <p:nvPr/>
          </p:nvSpPr>
          <p:spPr>
            <a:xfrm>
              <a:off x="3635896" y="3948296"/>
              <a:ext cx="648072" cy="288032"/>
            </a:xfrm>
            <a:prstGeom prst="arc">
              <a:avLst>
                <a:gd name="adj1" fmla="val 16200000"/>
                <a:gd name="adj2" fmla="val 5908363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60" name="Line 38"/>
            <p:cNvSpPr>
              <a:spLocks noChangeShapeType="1"/>
            </p:cNvSpPr>
            <p:nvPr/>
          </p:nvSpPr>
          <p:spPr bwMode="auto">
            <a:xfrm rot="13500000">
              <a:off x="2281574" y="4124037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113" name="Group 97"/>
            <p:cNvGrpSpPr/>
            <p:nvPr/>
          </p:nvGrpSpPr>
          <p:grpSpPr>
            <a:xfrm>
              <a:off x="1907704" y="4077072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15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grpSp>
        <p:nvGrpSpPr>
          <p:cNvPr id="103" name="Group 37"/>
          <p:cNvGrpSpPr/>
          <p:nvPr/>
        </p:nvGrpSpPr>
        <p:grpSpPr>
          <a:xfrm>
            <a:off x="5722888" y="1271592"/>
            <a:ext cx="1006872" cy="1293312"/>
            <a:chOff x="2483768" y="1275060"/>
            <a:chExt cx="1006872" cy="1293312"/>
          </a:xfrm>
        </p:grpSpPr>
        <p:pic>
          <p:nvPicPr>
            <p:cNvPr id="104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105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16" name="Group 38"/>
          <p:cNvGrpSpPr/>
          <p:nvPr/>
        </p:nvGrpSpPr>
        <p:grpSpPr>
          <a:xfrm>
            <a:off x="2483768" y="1021212"/>
            <a:ext cx="917546" cy="1543692"/>
            <a:chOff x="5796136" y="1024680"/>
            <a:chExt cx="917546" cy="1543692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024680"/>
              <a:ext cx="917546" cy="1180184"/>
            </a:xfrm>
            <a:prstGeom prst="rect">
              <a:avLst/>
            </a:prstGeom>
          </p:spPr>
        </p:pic>
        <p:sp>
          <p:nvSpPr>
            <p:cNvPr id="122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4301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971600" y="1628800"/>
            <a:ext cx="2880320" cy="1110099"/>
            <a:chOff x="971600" y="2780928"/>
            <a:chExt cx="2880320" cy="1110099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  <p:grpSp>
          <p:nvGrpSpPr>
            <p:cNvPr id="45" name="Group 97"/>
            <p:cNvGrpSpPr/>
            <p:nvPr/>
          </p:nvGrpSpPr>
          <p:grpSpPr>
            <a:xfrm>
              <a:off x="1763688" y="2780928"/>
              <a:ext cx="457200" cy="564252"/>
              <a:chOff x="1018819" y="3721632"/>
              <a:chExt cx="719137" cy="8728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Oval 154"/>
              <p:cNvSpPr>
                <a:spLocks noChangeArrowheads="1"/>
              </p:cNvSpPr>
              <p:nvPr/>
            </p:nvSpPr>
            <p:spPr bwMode="auto">
              <a:xfrm>
                <a:off x="1018819" y="3771443"/>
                <a:ext cx="719137" cy="720725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7" name="Text Box 21"/>
              <p:cNvSpPr txBox="1">
                <a:spLocks noChangeArrowheads="1"/>
              </p:cNvSpPr>
              <p:nvPr/>
            </p:nvSpPr>
            <p:spPr bwMode="auto">
              <a:xfrm>
                <a:off x="1110827" y="3721632"/>
                <a:ext cx="404147" cy="872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Attacking Game</a:t>
            </a:r>
            <a:endParaRPr lang="en-US" sz="4000" dirty="0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5508104" y="2090828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941168"/>
            <a:ext cx="5256584" cy="172819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FF0000"/>
                </a:solidFill>
                <a:cs typeface="Arial" charset="0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mpossible to cheat </a:t>
            </a:r>
            <a:r>
              <a:rPr lang="en-US" sz="2800" dirty="0" smtClean="0">
                <a:cs typeface="Arial" charset="0"/>
              </a:rPr>
              <a:t>due to non-cloning theorem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>
                <a:cs typeface="Arial" charset="0"/>
              </a:rPr>
              <a:t>O</a:t>
            </a:r>
            <a:r>
              <a:rPr lang="en-US" sz="2800" dirty="0" smtClean="0">
                <a:cs typeface="Arial" charset="0"/>
              </a:rPr>
              <a:t>r not?</a:t>
            </a: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24128" y="908720"/>
            <a:ext cx="1006872" cy="1001812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1841" y="2036917"/>
            <a:ext cx="1712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22" y="764704"/>
            <a:ext cx="842476" cy="108362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9752" y="2564904"/>
            <a:ext cx="576064" cy="720080"/>
            <a:chOff x="2339752" y="2564904"/>
            <a:chExt cx="576064" cy="720080"/>
          </a:xfrm>
        </p:grpSpPr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2915816" y="2564904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39752" y="2564904"/>
              <a:ext cx="457200" cy="564252"/>
              <a:chOff x="3779912" y="2000652"/>
              <a:chExt cx="457200" cy="564252"/>
            </a:xfrm>
          </p:grpSpPr>
          <p:sp>
            <p:nvSpPr>
              <p:cNvPr id="52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53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6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</p:grpSp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1043608" y="3141663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3" name="Arc 62"/>
          <p:cNvSpPr/>
          <p:nvPr/>
        </p:nvSpPr>
        <p:spPr>
          <a:xfrm>
            <a:off x="3635896" y="2796168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13500000">
            <a:off x="2281574" y="2971909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65" name="Group 97"/>
          <p:cNvGrpSpPr/>
          <p:nvPr/>
        </p:nvGrpSpPr>
        <p:grpSpPr>
          <a:xfrm>
            <a:off x="1907704" y="292494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436096" y="3197987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427984" y="2924944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7106110" y="3115925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6948264" y="306896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17799" y="2636912"/>
            <a:ext cx="242433" cy="720080"/>
            <a:chOff x="6228184" y="2636912"/>
            <a:chExt cx="242433" cy="720080"/>
          </a:xfrm>
        </p:grpSpPr>
        <p:sp>
          <p:nvSpPr>
            <p:cNvPr id="195" name="Line 7"/>
            <p:cNvSpPr>
              <a:spLocks noChangeShapeType="1"/>
            </p:cNvSpPr>
            <p:nvPr/>
          </p:nvSpPr>
          <p:spPr bwMode="auto">
            <a:xfrm>
              <a:off x="6228184" y="2636912"/>
              <a:ext cx="0" cy="7200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5" name="Picture 4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00192" y="270892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645024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645024"/>
            <a:ext cx="1092803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987824" y="1988840"/>
            <a:ext cx="3359150" cy="1450206"/>
            <a:chOff x="2987824" y="1988840"/>
            <a:chExt cx="3359150" cy="1450206"/>
          </a:xfrm>
        </p:grpSpPr>
        <p:grpSp>
          <p:nvGrpSpPr>
            <p:cNvPr id="2" name="Group 1"/>
            <p:cNvGrpSpPr/>
            <p:nvPr/>
          </p:nvGrpSpPr>
          <p:grpSpPr>
            <a:xfrm>
              <a:off x="3419872" y="1988840"/>
              <a:ext cx="457200" cy="564252"/>
              <a:chOff x="3779912" y="2000652"/>
              <a:chExt cx="457200" cy="564252"/>
            </a:xfrm>
          </p:grpSpPr>
          <p:sp>
            <p:nvSpPr>
              <p:cNvPr id="48" name="Oval 154"/>
              <p:cNvSpPr>
                <a:spLocks noChangeArrowheads="1"/>
              </p:cNvSpPr>
              <p:nvPr/>
            </p:nvSpPr>
            <p:spPr bwMode="auto">
              <a:xfrm>
                <a:off x="3779912" y="2060848"/>
                <a:ext cx="457200" cy="465930"/>
              </a:xfrm>
              <a:prstGeom prst="ellipse">
                <a:avLst/>
              </a:prstGeom>
              <a:solidFill>
                <a:schemeClr val="accent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49" name="Text Box 21"/>
              <p:cNvSpPr txBox="1">
                <a:spLocks noChangeArrowheads="1"/>
              </p:cNvSpPr>
              <p:nvPr/>
            </p:nvSpPr>
            <p:spPr bwMode="auto">
              <a:xfrm>
                <a:off x="3851920" y="2000652"/>
                <a:ext cx="256941" cy="56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0" dirty="0" smtClean="0">
                    <a:cs typeface="Arial" charset="0"/>
                  </a:rPr>
                  <a:t>?</a:t>
                </a:r>
                <a:endParaRPr lang="de-CH" sz="2800" b="0" dirty="0">
                  <a:cs typeface="Arial" charset="0"/>
                </a:endParaRPr>
              </a:p>
            </p:txBody>
          </p:sp>
        </p:grpSp>
        <p:sp>
          <p:nvSpPr>
            <p:cNvPr id="198" name="Line 7"/>
            <p:cNvSpPr>
              <a:spLocks noChangeShapeType="1"/>
            </p:cNvSpPr>
            <p:nvPr/>
          </p:nvSpPr>
          <p:spPr bwMode="auto">
            <a:xfrm>
              <a:off x="2987824" y="2492896"/>
              <a:ext cx="3359150" cy="9461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1000" y="2348880"/>
            <a:ext cx="3307184" cy="1026542"/>
            <a:chOff x="2921000" y="2348880"/>
            <a:chExt cx="3307184" cy="1026542"/>
          </a:xfrm>
        </p:grpSpPr>
        <p:pic>
          <p:nvPicPr>
            <p:cNvPr id="4" name="Picture 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80112" y="2348880"/>
              <a:ext cx="170425" cy="2726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2" name="Line 7"/>
            <p:cNvSpPr>
              <a:spLocks noChangeShapeType="1"/>
            </p:cNvSpPr>
            <p:nvPr/>
          </p:nvSpPr>
          <p:spPr bwMode="auto">
            <a:xfrm flipH="1">
              <a:off x="2921000" y="2564904"/>
              <a:ext cx="3307184" cy="81051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724128" y="4797152"/>
            <a:ext cx="3096344" cy="1368152"/>
            <a:chOff x="2915816" y="3284984"/>
            <a:chExt cx="3096344" cy="1368152"/>
          </a:xfrm>
        </p:grpSpPr>
        <p:pic>
          <p:nvPicPr>
            <p:cNvPr id="60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61" name="Picture 9" descr="dolly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68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75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78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20171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EPR Pairs</a:t>
            </a:r>
            <a:endParaRPr lang="en-US" dirty="0"/>
          </a:p>
        </p:txBody>
      </p:sp>
      <p:sp>
        <p:nvSpPr>
          <p:cNvPr id="255030" name="Oval 54"/>
          <p:cNvSpPr>
            <a:spLocks noChangeArrowheads="1"/>
          </p:cNvSpPr>
          <p:nvPr/>
        </p:nvSpPr>
        <p:spPr bwMode="auto">
          <a:xfrm>
            <a:off x="1403648" y="2204864"/>
            <a:ext cx="1008062" cy="216024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55032" name="Oval 56"/>
          <p:cNvSpPr>
            <a:spLocks noChangeArrowheads="1"/>
          </p:cNvSpPr>
          <p:nvPr/>
        </p:nvSpPr>
        <p:spPr bwMode="auto">
          <a:xfrm>
            <a:off x="1548110" y="2302271"/>
            <a:ext cx="719138" cy="720725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>
              <a:solidFill>
                <a:schemeClr val="lt1"/>
              </a:solidFill>
            </a:endParaRPr>
          </a:p>
        </p:txBody>
      </p:sp>
      <p:sp>
        <p:nvSpPr>
          <p:cNvPr id="255033" name="Line 57"/>
          <p:cNvSpPr>
            <a:spLocks noChangeShapeType="1"/>
          </p:cNvSpPr>
          <p:nvPr/>
        </p:nvSpPr>
        <p:spPr bwMode="auto">
          <a:xfrm rot="10800000">
            <a:off x="1908473" y="2375296"/>
            <a:ext cx="0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4" name="Line 58"/>
          <p:cNvSpPr>
            <a:spLocks noChangeShapeType="1"/>
          </p:cNvSpPr>
          <p:nvPr/>
        </p:nvSpPr>
        <p:spPr bwMode="auto">
          <a:xfrm rot="-5400000">
            <a:off x="1907679" y="2374503"/>
            <a:ext cx="0" cy="5762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5" name="Line 59"/>
          <p:cNvSpPr>
            <a:spLocks noChangeShapeType="1"/>
          </p:cNvSpPr>
          <p:nvPr/>
        </p:nvSpPr>
        <p:spPr bwMode="auto">
          <a:xfrm rot="13500000">
            <a:off x="1906092" y="2374502"/>
            <a:ext cx="1588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36" name="Line 60"/>
          <p:cNvSpPr>
            <a:spLocks noChangeShapeType="1"/>
          </p:cNvSpPr>
          <p:nvPr/>
        </p:nvSpPr>
        <p:spPr bwMode="auto">
          <a:xfrm rot="-2700000">
            <a:off x="1903710" y="2375296"/>
            <a:ext cx="1588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61" name="Group 60"/>
          <p:cNvGrpSpPr/>
          <p:nvPr/>
        </p:nvGrpSpPr>
        <p:grpSpPr>
          <a:xfrm>
            <a:off x="2340149" y="2156991"/>
            <a:ext cx="2087562" cy="1008062"/>
            <a:chOff x="2340149" y="2156991"/>
            <a:chExt cx="2087562" cy="1008062"/>
          </a:xfrm>
        </p:grpSpPr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987849" y="2230016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grpSp>
          <p:nvGrpSpPr>
            <p:cNvPr id="108" name="Group 90"/>
            <p:cNvGrpSpPr/>
            <p:nvPr/>
          </p:nvGrpSpPr>
          <p:grpSpPr>
            <a:xfrm>
              <a:off x="3187060" y="2608968"/>
              <a:ext cx="504000" cy="504000"/>
              <a:chOff x="6948264" y="2780928"/>
              <a:chExt cx="457692" cy="460694"/>
            </a:xfrm>
          </p:grpSpPr>
          <p:sp>
            <p:nvSpPr>
              <p:cNvPr id="109" name="Oval 2"/>
              <p:cNvSpPr>
                <a:spLocks noChangeArrowheads="1"/>
              </p:cNvSpPr>
              <p:nvPr/>
            </p:nvSpPr>
            <p:spPr bwMode="auto">
              <a:xfrm>
                <a:off x="6948264" y="2780928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10" name="Group 63"/>
              <p:cNvGrpSpPr/>
              <p:nvPr/>
            </p:nvGrpSpPr>
            <p:grpSpPr>
              <a:xfrm>
                <a:off x="6991697" y="2814836"/>
                <a:ext cx="360040" cy="367338"/>
                <a:chOff x="-986264" y="2827606"/>
                <a:chExt cx="360040" cy="367338"/>
              </a:xfrm>
            </p:grpSpPr>
            <p:sp>
              <p:nvSpPr>
                <p:cNvPr id="11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815273" y="2827606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2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-986264" y="3003776"/>
                  <a:ext cx="360040" cy="729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2986261" y="2156991"/>
              <a:ext cx="865188" cy="100806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40149" y="2660228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53036" y="2661816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40149" y="3932287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41" name="Text Box 65"/>
          <p:cNvSpPr txBox="1">
            <a:spLocks noChangeArrowheads="1"/>
          </p:cNvSpPr>
          <p:nvPr/>
        </p:nvSpPr>
        <p:spPr bwMode="auto">
          <a:xfrm>
            <a:off x="3924474" y="1772816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½ : 0</a:t>
            </a:r>
          </a:p>
        </p:txBody>
      </p:sp>
      <p:sp>
        <p:nvSpPr>
          <p:cNvPr id="255042" name="Text Box 66"/>
          <p:cNvSpPr txBox="1">
            <a:spLocks noChangeArrowheads="1"/>
          </p:cNvSpPr>
          <p:nvPr/>
        </p:nvSpPr>
        <p:spPr bwMode="auto">
          <a:xfrm>
            <a:off x="5796136" y="1772816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½ : 1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5273849" y="3429049"/>
            <a:ext cx="2106463" cy="1008063"/>
            <a:chOff x="5273849" y="3429049"/>
            <a:chExt cx="2106463" cy="1008063"/>
          </a:xfrm>
        </p:grpSpPr>
        <p:grpSp>
          <p:nvGrpSpPr>
            <p:cNvPr id="65" name="Group 64"/>
            <p:cNvGrpSpPr/>
            <p:nvPr/>
          </p:nvGrpSpPr>
          <p:grpSpPr>
            <a:xfrm>
              <a:off x="5940152" y="3429049"/>
              <a:ext cx="885403" cy="1008063"/>
              <a:chOff x="5940152" y="3429049"/>
              <a:chExt cx="885403" cy="1008063"/>
            </a:xfrm>
          </p:grpSpPr>
          <p:grpSp>
            <p:nvGrpSpPr>
              <p:cNvPr id="123" name="Group 10"/>
              <p:cNvGrpSpPr>
                <a:grpSpLocks/>
              </p:cNvGrpSpPr>
              <p:nvPr/>
            </p:nvGrpSpPr>
            <p:grpSpPr bwMode="auto">
              <a:xfrm>
                <a:off x="5960368" y="3475831"/>
                <a:ext cx="865187" cy="792162"/>
                <a:chOff x="2148" y="2341"/>
                <a:chExt cx="545" cy="499"/>
              </a:xfrm>
            </p:grpSpPr>
            <p:sp>
              <p:nvSpPr>
                <p:cNvPr id="124" name="Oval 11"/>
                <p:cNvSpPr>
                  <a:spLocks noChangeArrowheads="1"/>
                </p:cNvSpPr>
                <p:nvPr/>
              </p:nvSpPr>
              <p:spPr bwMode="auto">
                <a:xfrm>
                  <a:off x="2239" y="2432"/>
                  <a:ext cx="363" cy="363"/>
                </a:xfrm>
                <a:prstGeom prst="ellipse">
                  <a:avLst/>
                </a:prstGeom>
                <a:noFill/>
                <a:ln w="508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2400" b="1">
                    <a:cs typeface="Arial" charset="0"/>
                  </a:endParaRPr>
                </a:p>
              </p:txBody>
            </p:sp>
            <p:sp useBgFill="1">
              <p:nvSpPr>
                <p:cNvPr id="125" name="Rectangle 12"/>
                <p:cNvSpPr>
                  <a:spLocks noChangeArrowheads="1"/>
                </p:cNvSpPr>
                <p:nvPr/>
              </p:nvSpPr>
              <p:spPr bwMode="auto">
                <a:xfrm>
                  <a:off x="2148" y="2568"/>
                  <a:ext cx="545" cy="272"/>
                </a:xfrm>
                <a:prstGeom prst="rect">
                  <a:avLst/>
                </a:prstGeom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/>
                  <a:endParaRPr lang="en-US" sz="4000" b="1">
                    <a:cs typeface="Arial" charset="0"/>
                  </a:endParaRPr>
                </a:p>
              </p:txBody>
            </p:sp>
            <p:sp>
              <p:nvSpPr>
                <p:cNvPr id="12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420" y="2341"/>
                  <a:ext cx="136" cy="18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en-US"/>
                </a:p>
              </p:txBody>
            </p:sp>
          </p:grpSp>
          <p:grpSp>
            <p:nvGrpSpPr>
              <p:cNvPr id="127" name="Group 90"/>
              <p:cNvGrpSpPr/>
              <p:nvPr/>
            </p:nvGrpSpPr>
            <p:grpSpPr>
              <a:xfrm>
                <a:off x="6159579" y="3854783"/>
                <a:ext cx="504000" cy="504000"/>
                <a:chOff x="6948264" y="2780928"/>
                <a:chExt cx="457692" cy="460694"/>
              </a:xfrm>
            </p:grpSpPr>
            <p:sp>
              <p:nvSpPr>
                <p:cNvPr id="128" name="Oval 2"/>
                <p:cNvSpPr>
                  <a:spLocks noChangeArrowheads="1"/>
                </p:cNvSpPr>
                <p:nvPr/>
              </p:nvSpPr>
              <p:spPr bwMode="auto">
                <a:xfrm>
                  <a:off x="6948264" y="2780928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129" name="Group 63"/>
                <p:cNvGrpSpPr/>
                <p:nvPr/>
              </p:nvGrpSpPr>
              <p:grpSpPr>
                <a:xfrm>
                  <a:off x="6991697" y="2814836"/>
                  <a:ext cx="360040" cy="367338"/>
                  <a:chOff x="-986264" y="2827606"/>
                  <a:chExt cx="360040" cy="367338"/>
                </a:xfrm>
              </p:grpSpPr>
              <p:sp>
                <p:nvSpPr>
                  <p:cNvPr id="130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815273" y="2827606"/>
                    <a:ext cx="0" cy="36733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/>
                  </a:p>
                </p:txBody>
              </p:sp>
              <p:sp>
                <p:nvSpPr>
                  <p:cNvPr id="131" name="Line 5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-986264" y="3003776"/>
                    <a:ext cx="360040" cy="729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 type="triangle" w="med" len="sm"/>
                    <a:tailEnd type="triangle" w="med" len="sm"/>
                  </a:ln>
                  <a:effectLst/>
                </p:spPr>
                <p:txBody>
                  <a:bodyPr anchor="ctr" anchorCtr="1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55064" name="Rectangle 88"/>
              <p:cNvSpPr>
                <a:spLocks noChangeArrowheads="1"/>
              </p:cNvSpPr>
              <p:nvPr/>
            </p:nvSpPr>
            <p:spPr bwMode="auto">
              <a:xfrm>
                <a:off x="5940152" y="3429049"/>
                <a:ext cx="865187" cy="1008063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73849" y="3932287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5637" y="3933874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255067" name="Text Box 91"/>
          <p:cNvSpPr txBox="1">
            <a:spLocks noChangeArrowheads="1"/>
          </p:cNvSpPr>
          <p:nvPr/>
        </p:nvSpPr>
        <p:spPr bwMode="auto">
          <a:xfrm>
            <a:off x="7361411" y="3643362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cs typeface="Arial" charset="0"/>
              </a:rPr>
              <a:t>prob. 1 : 0</a:t>
            </a:r>
          </a:p>
        </p:txBody>
      </p:sp>
      <p:sp>
        <p:nvSpPr>
          <p:cNvPr id="255068" name="Oval 92"/>
          <p:cNvSpPr>
            <a:spLocks noChangeArrowheads="1"/>
          </p:cNvSpPr>
          <p:nvPr/>
        </p:nvSpPr>
        <p:spPr bwMode="auto">
          <a:xfrm>
            <a:off x="1548110" y="3572742"/>
            <a:ext cx="719138" cy="720725"/>
          </a:xfrm>
          <a:prstGeom prst="ellipse">
            <a:avLst/>
          </a:prstGeom>
          <a:solidFill>
            <a:srgbClr val="66FF33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de-CH">
              <a:solidFill>
                <a:schemeClr val="lt1"/>
              </a:solidFill>
            </a:endParaRPr>
          </a:p>
        </p:txBody>
      </p:sp>
      <p:sp>
        <p:nvSpPr>
          <p:cNvPr id="255069" name="Line 93"/>
          <p:cNvSpPr>
            <a:spLocks noChangeShapeType="1"/>
          </p:cNvSpPr>
          <p:nvPr/>
        </p:nvSpPr>
        <p:spPr bwMode="auto">
          <a:xfrm rot="10800000">
            <a:off x="1908473" y="3645767"/>
            <a:ext cx="0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0" name="Line 94"/>
          <p:cNvSpPr>
            <a:spLocks noChangeShapeType="1"/>
          </p:cNvSpPr>
          <p:nvPr/>
        </p:nvSpPr>
        <p:spPr bwMode="auto">
          <a:xfrm rot="-5400000">
            <a:off x="1907679" y="3644974"/>
            <a:ext cx="0" cy="5762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1" name="Line 95"/>
          <p:cNvSpPr>
            <a:spLocks noChangeShapeType="1"/>
          </p:cNvSpPr>
          <p:nvPr/>
        </p:nvSpPr>
        <p:spPr bwMode="auto">
          <a:xfrm rot="13500000">
            <a:off x="1906092" y="3644973"/>
            <a:ext cx="1588" cy="5746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sp>
        <p:nvSpPr>
          <p:cNvPr id="255072" name="Line 96"/>
          <p:cNvSpPr>
            <a:spLocks noChangeShapeType="1"/>
          </p:cNvSpPr>
          <p:nvPr/>
        </p:nvSpPr>
        <p:spPr bwMode="auto">
          <a:xfrm rot="-2700000">
            <a:off x="1903710" y="3645767"/>
            <a:ext cx="1588" cy="5762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C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8639"/>
            <a:ext cx="4032448" cy="160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" name="Group 112"/>
          <p:cNvGrpSpPr/>
          <p:nvPr/>
        </p:nvGrpSpPr>
        <p:grpSpPr>
          <a:xfrm>
            <a:off x="4500020" y="2302024"/>
            <a:ext cx="720000" cy="720000"/>
            <a:chOff x="7597839" y="4231316"/>
            <a:chExt cx="457692" cy="720000"/>
          </a:xfrm>
        </p:grpSpPr>
        <p:sp>
          <p:nvSpPr>
            <p:cNvPr id="114" name="Oval 2"/>
            <p:cNvSpPr>
              <a:spLocks noChangeArrowheads="1"/>
            </p:cNvSpPr>
            <p:nvPr/>
          </p:nvSpPr>
          <p:spPr bwMode="auto">
            <a:xfrm>
              <a:off x="7597839" y="4231316"/>
              <a:ext cx="457692" cy="720000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Line 5"/>
            <p:cNvSpPr>
              <a:spLocks noChangeShapeType="1"/>
            </p:cNvSpPr>
            <p:nvPr/>
          </p:nvSpPr>
          <p:spPr bwMode="auto">
            <a:xfrm rot="5400000">
              <a:off x="7827264" y="4397776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16" name="Group 28"/>
          <p:cNvGrpSpPr/>
          <p:nvPr/>
        </p:nvGrpSpPr>
        <p:grpSpPr>
          <a:xfrm>
            <a:off x="5940177" y="2302024"/>
            <a:ext cx="720000" cy="720000"/>
            <a:chOff x="4214810" y="2000240"/>
            <a:chExt cx="457692" cy="460694"/>
          </a:xfrm>
        </p:grpSpPr>
        <p:sp>
          <p:nvSpPr>
            <p:cNvPr id="11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3600400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noProof="0" dirty="0" smtClean="0">
                <a:cs typeface="Arial" charset="0"/>
              </a:rPr>
              <a:t>Einstein </a:t>
            </a:r>
            <a:r>
              <a:rPr lang="en-US" sz="2000" noProof="0" dirty="0" err="1" smtClean="0">
                <a:cs typeface="Arial" charset="0"/>
              </a:rPr>
              <a:t>Podolsky</a:t>
            </a:r>
            <a:r>
              <a:rPr lang="en-US" sz="2000" noProof="0" dirty="0" smtClean="0">
                <a:cs typeface="Arial" charset="0"/>
              </a:rPr>
              <a:t> Rosen 1935]</a:t>
            </a:r>
            <a:endParaRPr lang="en-US" sz="2000" dirty="0" smtClean="0">
              <a:cs typeface="Arial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4500017" y="3547839"/>
            <a:ext cx="720000" cy="720000"/>
            <a:chOff x="7597837" y="2707419"/>
            <a:chExt cx="457692" cy="460694"/>
          </a:xfrm>
        </p:grpSpPr>
        <p:sp>
          <p:nvSpPr>
            <p:cNvPr id="121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22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509120"/>
            <a:ext cx="8429684" cy="216024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“</a:t>
            </a:r>
            <a:r>
              <a:rPr lang="en-US" sz="2600" dirty="0" err="1" smtClean="0">
                <a:cs typeface="Arial" charset="0"/>
              </a:rPr>
              <a:t>spukhafte</a:t>
            </a:r>
            <a:r>
              <a:rPr lang="en-US" sz="2600" dirty="0" smtClean="0">
                <a:cs typeface="Arial" charset="0"/>
              </a:rPr>
              <a:t> </a:t>
            </a:r>
            <a:r>
              <a:rPr lang="en-US" sz="2600" dirty="0" err="1" smtClean="0">
                <a:cs typeface="Arial" charset="0"/>
              </a:rPr>
              <a:t>Fernwirkung</a:t>
            </a:r>
            <a:r>
              <a:rPr lang="en-US" sz="2600" dirty="0" smtClean="0">
                <a:cs typeface="Arial" charset="0"/>
              </a:rPr>
              <a:t>” (spooky action at a distance)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EPR pairs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do not allow to communicate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/>
            </a:r>
            <a:b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</a:b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no contradiction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to relativity theory)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noProof="0" dirty="0" smtClean="0">
                <a:cs typeface="Arial" charset="0"/>
              </a:rPr>
              <a:t>can provide a shared random bit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51520" y="3140968"/>
            <a:ext cx="7488832" cy="288032"/>
            <a:chOff x="251520" y="3140968"/>
            <a:chExt cx="7488832" cy="288032"/>
          </a:xfrm>
        </p:grpSpPr>
        <p:sp>
          <p:nvSpPr>
            <p:cNvPr id="140" name="Line 61"/>
            <p:cNvSpPr>
              <a:spLocks noChangeShapeType="1"/>
            </p:cNvSpPr>
            <p:nvPr/>
          </p:nvSpPr>
          <p:spPr bwMode="auto">
            <a:xfrm flipH="1">
              <a:off x="323528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41" name="Line 61"/>
            <p:cNvSpPr>
              <a:spLocks noChangeShapeType="1"/>
            </p:cNvSpPr>
            <p:nvPr/>
          </p:nvSpPr>
          <p:spPr bwMode="auto">
            <a:xfrm flipH="1">
              <a:off x="251520" y="3284984"/>
              <a:ext cx="7488832" cy="0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142" name="Line 61"/>
            <p:cNvSpPr>
              <a:spLocks noChangeShapeType="1"/>
            </p:cNvSpPr>
            <p:nvPr/>
          </p:nvSpPr>
          <p:spPr bwMode="auto">
            <a:xfrm flipH="1">
              <a:off x="467544" y="3140968"/>
              <a:ext cx="216024" cy="288032"/>
            </a:xfrm>
            <a:prstGeom prst="line">
              <a:avLst/>
            </a:prstGeom>
            <a:noFill/>
            <a:ln w="57150" cap="rnd">
              <a:solidFill>
                <a:srgbClr val="7030A0"/>
              </a:solidFill>
              <a:prstDash val="lgDash"/>
              <a:bevel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endParaRPr lang="de-CH"/>
            </a:p>
          </p:txBody>
        </p:sp>
      </p:grpSp>
      <p:pic>
        <p:nvPicPr>
          <p:cNvPr id="144" name="Picture 143" descr="AliceBlu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147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3717032"/>
            <a:ext cx="1185639" cy="843305"/>
          </a:xfrm>
          <a:prstGeom prst="rect">
            <a:avLst/>
          </a:prstGeom>
          <a:noFill/>
        </p:spPr>
      </p:pic>
      <p:grpSp>
        <p:nvGrpSpPr>
          <p:cNvPr id="62" name="Group 28"/>
          <p:cNvGrpSpPr/>
          <p:nvPr/>
        </p:nvGrpSpPr>
        <p:grpSpPr>
          <a:xfrm>
            <a:off x="5940152" y="3573016"/>
            <a:ext cx="720000" cy="720000"/>
            <a:chOff x="4214810" y="2000240"/>
            <a:chExt cx="457692" cy="460694"/>
          </a:xfrm>
        </p:grpSpPr>
        <p:sp>
          <p:nvSpPr>
            <p:cNvPr id="63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255093" name="AutoShape 117"/>
          <p:cNvSpPr>
            <a:spLocks noChangeArrowheads="1"/>
          </p:cNvSpPr>
          <p:nvPr/>
        </p:nvSpPr>
        <p:spPr bwMode="auto">
          <a:xfrm>
            <a:off x="6102399" y="2535595"/>
            <a:ext cx="3438153" cy="1469469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tint val="95294"/>
                  <a:invGamma/>
                  <a:alpha val="5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dirty="0">
                <a:cs typeface="Arial" charset="0"/>
              </a:rPr>
              <a:t>EPR magic!</a:t>
            </a:r>
            <a:endParaRPr lang="de-CH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102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5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255041" grpId="0"/>
      <p:bldP spid="255042" grpId="0"/>
      <p:bldP spid="255042" grpId="1"/>
      <p:bldP spid="255067" grpId="0"/>
      <p:bldP spid="132" grpId="0" build="p"/>
      <p:bldP spid="255093" grpId="0" animBg="1"/>
      <p:bldP spid="255093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Rectangle 9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/>
          <a:lstStyle/>
          <a:p>
            <a:r>
              <a:rPr lang="en-US" dirty="0" smtClean="0"/>
              <a:t>Quantum Teleportation</a:t>
            </a:r>
            <a:endParaRPr lang="en-US" dirty="0"/>
          </a:p>
        </p:txBody>
      </p:sp>
      <p:sp>
        <p:nvSpPr>
          <p:cNvPr id="255039" name="Line 63"/>
          <p:cNvSpPr>
            <a:spLocks noChangeShapeType="1"/>
          </p:cNvSpPr>
          <p:nvPr/>
        </p:nvSpPr>
        <p:spPr bwMode="auto">
          <a:xfrm flipH="1">
            <a:off x="2355389" y="3943335"/>
            <a:ext cx="20875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 anchorCtr="1"/>
          <a:lstStyle/>
          <a:p>
            <a:endParaRPr lang="de-CH"/>
          </a:p>
        </p:txBody>
      </p:sp>
      <p:grpSp>
        <p:nvGrpSpPr>
          <p:cNvPr id="96" name="Group 95"/>
          <p:cNvGrpSpPr/>
          <p:nvPr/>
        </p:nvGrpSpPr>
        <p:grpSpPr>
          <a:xfrm>
            <a:off x="1418888" y="2215912"/>
            <a:ext cx="1008062" cy="2160240"/>
            <a:chOff x="1418888" y="2215912"/>
            <a:chExt cx="1008062" cy="2160240"/>
          </a:xfrm>
        </p:grpSpPr>
        <p:sp>
          <p:nvSpPr>
            <p:cNvPr id="255030" name="Oval 54"/>
            <p:cNvSpPr>
              <a:spLocks noChangeArrowheads="1"/>
            </p:cNvSpPr>
            <p:nvPr/>
          </p:nvSpPr>
          <p:spPr bwMode="auto">
            <a:xfrm>
              <a:off x="1418888" y="2215912"/>
              <a:ext cx="1008062" cy="216024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2" name="Oval 56"/>
            <p:cNvSpPr>
              <a:spLocks noChangeArrowheads="1"/>
            </p:cNvSpPr>
            <p:nvPr/>
          </p:nvSpPr>
          <p:spPr bwMode="auto">
            <a:xfrm>
              <a:off x="1563350" y="2313319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33" name="Line 57"/>
            <p:cNvSpPr>
              <a:spLocks noChangeShapeType="1"/>
            </p:cNvSpPr>
            <p:nvPr/>
          </p:nvSpPr>
          <p:spPr bwMode="auto">
            <a:xfrm rot="10800000">
              <a:off x="1923713" y="2386344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4" name="Line 58"/>
            <p:cNvSpPr>
              <a:spLocks noChangeShapeType="1"/>
            </p:cNvSpPr>
            <p:nvPr/>
          </p:nvSpPr>
          <p:spPr bwMode="auto">
            <a:xfrm rot="-5400000">
              <a:off x="1922919" y="2385551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5" name="Line 59"/>
            <p:cNvSpPr>
              <a:spLocks noChangeShapeType="1"/>
            </p:cNvSpPr>
            <p:nvPr/>
          </p:nvSpPr>
          <p:spPr bwMode="auto">
            <a:xfrm rot="13500000">
              <a:off x="1921332" y="2385550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36" name="Line 60"/>
            <p:cNvSpPr>
              <a:spLocks noChangeShapeType="1"/>
            </p:cNvSpPr>
            <p:nvPr/>
          </p:nvSpPr>
          <p:spPr bwMode="auto">
            <a:xfrm rot="-2700000">
              <a:off x="1918950" y="2386344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8" name="Oval 92"/>
            <p:cNvSpPr>
              <a:spLocks noChangeArrowheads="1"/>
            </p:cNvSpPr>
            <p:nvPr/>
          </p:nvSpPr>
          <p:spPr bwMode="auto">
            <a:xfrm>
              <a:off x="1563350" y="3583790"/>
              <a:ext cx="719138" cy="720725"/>
            </a:xfrm>
            <a:prstGeom prst="ellipse">
              <a:avLst/>
            </a:prstGeom>
            <a:solidFill>
              <a:srgbClr val="66FF33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CH">
                <a:solidFill>
                  <a:schemeClr val="lt1"/>
                </a:solidFill>
              </a:endParaRPr>
            </a:p>
          </p:txBody>
        </p:sp>
        <p:sp>
          <p:nvSpPr>
            <p:cNvPr id="255069" name="Line 93"/>
            <p:cNvSpPr>
              <a:spLocks noChangeShapeType="1"/>
            </p:cNvSpPr>
            <p:nvPr/>
          </p:nvSpPr>
          <p:spPr bwMode="auto">
            <a:xfrm rot="10800000">
              <a:off x="1923713" y="3656815"/>
              <a:ext cx="0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0" name="Line 94"/>
            <p:cNvSpPr>
              <a:spLocks noChangeShapeType="1"/>
            </p:cNvSpPr>
            <p:nvPr/>
          </p:nvSpPr>
          <p:spPr bwMode="auto">
            <a:xfrm rot="-5400000">
              <a:off x="1922919" y="3656022"/>
              <a:ext cx="0" cy="576262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1" name="Line 95"/>
            <p:cNvSpPr>
              <a:spLocks noChangeShapeType="1"/>
            </p:cNvSpPr>
            <p:nvPr/>
          </p:nvSpPr>
          <p:spPr bwMode="auto">
            <a:xfrm rot="13500000">
              <a:off x="1921332" y="3656021"/>
              <a:ext cx="1588" cy="574675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72" name="Line 96"/>
            <p:cNvSpPr>
              <a:spLocks noChangeShapeType="1"/>
            </p:cNvSpPr>
            <p:nvPr/>
          </p:nvSpPr>
          <p:spPr bwMode="auto">
            <a:xfrm rot="-2700000">
              <a:off x="1918950" y="3656815"/>
              <a:ext cx="1588" cy="576263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</p:grpSp>
      <p:sp>
        <p:nvSpPr>
          <p:cNvPr id="119" name="Content Placeholder 1"/>
          <p:cNvSpPr txBox="1">
            <a:spLocks/>
          </p:cNvSpPr>
          <p:nvPr/>
        </p:nvSpPr>
        <p:spPr>
          <a:xfrm>
            <a:off x="395536" y="692696"/>
            <a:ext cx="8496944" cy="43204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2000" noProof="0" dirty="0" smtClean="0">
                <a:cs typeface="Arial" charset="0"/>
              </a:rPr>
              <a:t>[</a:t>
            </a:r>
            <a:r>
              <a:rPr lang="en-US" sz="2000" dirty="0" smtClean="0">
                <a:cs typeface="Arial" charset="0"/>
              </a:rPr>
              <a:t>Bennett Brassard Cr</a:t>
            </a:r>
            <a:r>
              <a:rPr lang="de-CH" sz="2000" dirty="0" smtClean="0">
                <a:cs typeface="Arial" charset="0"/>
              </a:rPr>
              <a:t>é</a:t>
            </a:r>
            <a:r>
              <a:rPr lang="en-US" sz="2000" dirty="0" err="1" smtClean="0">
                <a:cs typeface="Arial" charset="0"/>
              </a:rPr>
              <a:t>peau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Jozsa</a:t>
            </a:r>
            <a:r>
              <a:rPr lang="en-US" sz="2000" dirty="0" smtClean="0">
                <a:cs typeface="Arial" charset="0"/>
              </a:rPr>
              <a:t> Peres </a:t>
            </a:r>
            <a:r>
              <a:rPr lang="en-US" sz="2000" dirty="0" err="1" smtClean="0">
                <a:cs typeface="Arial" charset="0"/>
              </a:rPr>
              <a:t>Wootters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noProof="0" dirty="0" smtClean="0">
                <a:cs typeface="Arial" charset="0"/>
              </a:rPr>
              <a:t>1993]</a:t>
            </a:r>
            <a:endParaRPr lang="en-US" sz="2000" dirty="0" smtClean="0">
              <a:cs typeface="Arial" charset="0"/>
            </a:endParaRPr>
          </a:p>
        </p:txBody>
      </p:sp>
      <p:sp>
        <p:nvSpPr>
          <p:cNvPr id="132" name="Content Placeholder 1"/>
          <p:cNvSpPr txBox="1">
            <a:spLocks/>
          </p:cNvSpPr>
          <p:nvPr/>
        </p:nvSpPr>
        <p:spPr>
          <a:xfrm>
            <a:off x="395536" y="4869160"/>
            <a:ext cx="8429684" cy="194421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does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not contradict relativity theory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teleported </a:t>
            </a:r>
            <a:r>
              <a:rPr lang="en-US" sz="2600" noProof="0" dirty="0" smtClean="0">
                <a:cs typeface="Arial" charset="0"/>
              </a:rPr>
              <a:t>state can only be recovered </a:t>
            </a:r>
            <a:br>
              <a:rPr lang="en-US" sz="2600" noProof="0" dirty="0" smtClean="0">
                <a:cs typeface="Arial" charset="0"/>
              </a:rPr>
            </a:br>
            <a:r>
              <a:rPr lang="en-US" sz="2600" noProof="0" dirty="0" smtClean="0">
                <a:cs typeface="Arial" charset="0"/>
              </a:rPr>
              <a:t>once the classical information </a:t>
            </a:r>
            <a:r>
              <a:rPr lang="en-US" sz="2600" noProof="0" dirty="0" smtClean="0">
                <a:latin typeface="cmmi10"/>
                <a:cs typeface="Arial" charset="0"/>
              </a:rPr>
              <a:t>¾</a:t>
            </a:r>
            <a:r>
              <a:rPr lang="en-US" sz="2600" noProof="0" dirty="0" smtClean="0">
                <a:cs typeface="Arial" charset="0"/>
              </a:rPr>
              <a:t> arrives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b="18621"/>
          <a:stretch>
            <a:fillRect/>
          </a:stretch>
        </p:blipFill>
        <p:spPr bwMode="auto">
          <a:xfrm>
            <a:off x="6353175" y="0"/>
            <a:ext cx="2790825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97"/>
          <p:cNvGrpSpPr/>
          <p:nvPr/>
        </p:nvGrpSpPr>
        <p:grpSpPr>
          <a:xfrm>
            <a:off x="1548607" y="1412776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355389" y="1351816"/>
            <a:ext cx="1583804" cy="1849348"/>
            <a:chOff x="2355389" y="1351816"/>
            <a:chExt cx="1583804" cy="1849348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3003089" y="1423750"/>
              <a:ext cx="865187" cy="792162"/>
              <a:chOff x="2148" y="2341"/>
              <a:chExt cx="545" cy="499"/>
            </a:xfrm>
          </p:grpSpPr>
          <p:sp>
            <p:nvSpPr>
              <p:cNvPr id="103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04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05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255031" name="Rectangle 55"/>
            <p:cNvSpPr>
              <a:spLocks noChangeArrowheads="1"/>
            </p:cNvSpPr>
            <p:nvPr/>
          </p:nvSpPr>
          <p:spPr bwMode="auto">
            <a:xfrm>
              <a:off x="3001501" y="1351816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37" name="Line 61"/>
            <p:cNvSpPr>
              <a:spLocks noChangeShapeType="1"/>
            </p:cNvSpPr>
            <p:nvPr/>
          </p:nvSpPr>
          <p:spPr bwMode="auto">
            <a:xfrm flipH="1" flipV="1">
              <a:off x="2355389" y="2671276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 flipH="1" flipV="1">
              <a:off x="2355389" y="1783864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6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25971" t="1606" r="25971" b="56540"/>
            <a:stretch>
              <a:fillRect/>
            </a:stretch>
          </p:blipFill>
          <p:spPr bwMode="auto">
            <a:xfrm>
              <a:off x="3059857" y="1855872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Content Placeholder 1"/>
            <p:cNvSpPr txBox="1">
              <a:spLocks/>
            </p:cNvSpPr>
            <p:nvPr/>
          </p:nvSpPr>
          <p:spPr>
            <a:xfrm>
              <a:off x="3075097" y="2769116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grpSp>
        <p:nvGrpSpPr>
          <p:cNvPr id="4" name="Group 3"/>
          <p:cNvGrpSpPr/>
          <p:nvPr/>
        </p:nvGrpSpPr>
        <p:grpSpPr bwMode="auto">
          <a:xfrm>
            <a:off x="4053413" y="1844824"/>
            <a:ext cx="3302072" cy="409701"/>
            <a:chOff x="3867185" y="1844824"/>
            <a:chExt cx="3302072" cy="409701"/>
          </a:xfrm>
        </p:grpSpPr>
        <p:sp>
          <p:nvSpPr>
            <p:cNvPr id="255038" name="Line 62"/>
            <p:cNvSpPr>
              <a:spLocks noChangeShapeType="1"/>
            </p:cNvSpPr>
            <p:nvPr/>
          </p:nvSpPr>
          <p:spPr bwMode="auto">
            <a:xfrm flipH="1">
              <a:off x="3867185" y="2060848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2" name="Picture 1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73804" y="1844824"/>
              <a:ext cx="2495453" cy="40970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4" name="Group 97"/>
          <p:cNvGrpSpPr/>
          <p:nvPr/>
        </p:nvGrpSpPr>
        <p:grpSpPr>
          <a:xfrm>
            <a:off x="4515257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6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pic>
        <p:nvPicPr>
          <p:cNvPr id="3080" name="Picture 8" descr="C:\Users\Chris\AppData\Local\Microsoft\Windows\Temporary Internet Files\Content.IE5\F9XHMMME\MC900431599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3501008"/>
            <a:ext cx="892468" cy="892468"/>
          </a:xfrm>
          <a:prstGeom prst="rect">
            <a:avLst/>
          </a:prstGeom>
          <a:noFill/>
        </p:spPr>
      </p:pic>
      <p:grpSp>
        <p:nvGrpSpPr>
          <p:cNvPr id="90" name="Group 89"/>
          <p:cNvGrpSpPr/>
          <p:nvPr/>
        </p:nvGrpSpPr>
        <p:grpSpPr>
          <a:xfrm>
            <a:off x="5289089" y="3584064"/>
            <a:ext cx="2087562" cy="936104"/>
            <a:chOff x="5289089" y="3584064"/>
            <a:chExt cx="2087562" cy="936104"/>
          </a:xfrm>
        </p:grpSpPr>
        <p:sp>
          <p:nvSpPr>
            <p:cNvPr id="255064" name="Rectangle 88"/>
            <p:cNvSpPr>
              <a:spLocks noChangeArrowheads="1"/>
            </p:cNvSpPr>
            <p:nvPr/>
          </p:nvSpPr>
          <p:spPr bwMode="auto">
            <a:xfrm>
              <a:off x="5935201" y="3584064"/>
              <a:ext cx="865187" cy="792088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255065" name="Line 89"/>
            <p:cNvSpPr>
              <a:spLocks noChangeShapeType="1"/>
            </p:cNvSpPr>
            <p:nvPr/>
          </p:nvSpPr>
          <p:spPr bwMode="auto">
            <a:xfrm flipH="1" flipV="1">
              <a:off x="5289089" y="3943335"/>
              <a:ext cx="64770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sp>
          <p:nvSpPr>
            <p:cNvPr id="255066" name="Line 90"/>
            <p:cNvSpPr>
              <a:spLocks noChangeShapeType="1"/>
            </p:cNvSpPr>
            <p:nvPr/>
          </p:nvSpPr>
          <p:spPr bwMode="auto">
            <a:xfrm flipH="1">
              <a:off x="6801976" y="3944922"/>
              <a:ext cx="5746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de-CH"/>
            </a:p>
          </p:txBody>
        </p:sp>
        <p:pic>
          <p:nvPicPr>
            <p:cNvPr id="3084" name="Picture 12" descr="C:\Users\Chris\AppData\Local\Microsoft\Windows\Temporary Internet Files\Content.IE5\F9XHMMME\MC900431598[1]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314514" y="4016112"/>
              <a:ext cx="504056" cy="504056"/>
            </a:xfrm>
            <a:prstGeom prst="rect">
              <a:avLst/>
            </a:prstGeom>
            <a:noFill/>
          </p:spPr>
        </p:pic>
        <p:pic>
          <p:nvPicPr>
            <p:cNvPr id="80" name="Picture 79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170498" y="3800088"/>
              <a:ext cx="362968" cy="257490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1" name="Group 97"/>
          <p:cNvGrpSpPr/>
          <p:nvPr/>
        </p:nvGrpSpPr>
        <p:grpSpPr>
          <a:xfrm>
            <a:off x="7467585" y="3584064"/>
            <a:ext cx="719137" cy="720725"/>
            <a:chOff x="1018819" y="3771443"/>
            <a:chExt cx="719137" cy="720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83" name="Text Box 21"/>
            <p:cNvSpPr txBox="1">
              <a:spLocks noChangeArrowheads="1"/>
            </p:cNvSpPr>
            <p:nvPr/>
          </p:nvSpPr>
          <p:spPr bwMode="auto">
            <a:xfrm>
              <a:off x="1196792" y="3838580"/>
              <a:ext cx="4041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b="0" dirty="0" smtClean="0">
                  <a:cs typeface="Arial" charset="0"/>
                </a:rPr>
                <a:t>?</a:t>
              </a:r>
              <a:endParaRPr lang="de-CH" sz="3200" b="0" dirty="0">
                <a:cs typeface="Arial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372200" y="2287920"/>
            <a:ext cx="428630" cy="1285096"/>
            <a:chOff x="6372200" y="2287920"/>
            <a:chExt cx="428630" cy="1285096"/>
          </a:xfrm>
        </p:grpSpPr>
        <p:sp>
          <p:nvSpPr>
            <p:cNvPr id="86" name="Line 7"/>
            <p:cNvSpPr>
              <a:spLocks noChangeShapeType="1"/>
            </p:cNvSpPr>
            <p:nvPr/>
          </p:nvSpPr>
          <p:spPr bwMode="auto">
            <a:xfrm flipH="1">
              <a:off x="6372200" y="2287920"/>
              <a:ext cx="15264" cy="1285096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88" name="Picture 87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458530" y="2647960"/>
              <a:ext cx="342300" cy="24282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1" name="Line 61"/>
          <p:cNvSpPr>
            <a:spLocks noChangeShapeType="1"/>
          </p:cNvSpPr>
          <p:nvPr/>
        </p:nvSpPr>
        <p:spPr bwMode="auto">
          <a:xfrm flipH="1">
            <a:off x="323528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2" name="Line 61"/>
          <p:cNvSpPr>
            <a:spLocks noChangeShapeType="1"/>
          </p:cNvSpPr>
          <p:nvPr/>
        </p:nvSpPr>
        <p:spPr bwMode="auto">
          <a:xfrm flipH="1">
            <a:off x="251520" y="3284984"/>
            <a:ext cx="7488832" cy="0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sp>
        <p:nvSpPr>
          <p:cNvPr id="53" name="Line 61"/>
          <p:cNvSpPr>
            <a:spLocks noChangeShapeType="1"/>
          </p:cNvSpPr>
          <p:nvPr/>
        </p:nvSpPr>
        <p:spPr bwMode="auto">
          <a:xfrm flipH="1">
            <a:off x="467544" y="3140968"/>
            <a:ext cx="216024" cy="288032"/>
          </a:xfrm>
          <a:prstGeom prst="line">
            <a:avLst/>
          </a:prstGeom>
          <a:noFill/>
          <a:ln w="57150" cap="rnd">
            <a:solidFill>
              <a:srgbClr val="7030A0"/>
            </a:solidFill>
            <a:prstDash val="lgDash"/>
            <a:beve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endParaRPr lang="de-CH"/>
          </a:p>
        </p:txBody>
      </p:sp>
      <p:pic>
        <p:nvPicPr>
          <p:cNvPr id="62" name="Picture 2" descr="startrek-bea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32648" y="-27384"/>
            <a:ext cx="3347864" cy="4941322"/>
          </a:xfrm>
          <a:prstGeom prst="rect">
            <a:avLst/>
          </a:prstGeom>
          <a:noFill/>
        </p:spPr>
      </p:pic>
      <p:pic>
        <p:nvPicPr>
          <p:cNvPr id="79" name="Picture 78" descr="AliceBlue.eps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251520" y="1556792"/>
            <a:ext cx="1183899" cy="1206667"/>
          </a:xfrm>
          <a:prstGeom prst="rect">
            <a:avLst/>
          </a:prstGeom>
        </p:spPr>
      </p:pic>
      <p:pic>
        <p:nvPicPr>
          <p:cNvPr id="84" name="Picture 6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8" y="3717033"/>
            <a:ext cx="1214870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957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39" grpId="0" animBg="1"/>
      <p:bldP spid="119" grpId="0"/>
      <p:bldP spid="13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971600" y="1757479"/>
            <a:ext cx="2880320" cy="981420"/>
            <a:chOff x="971600" y="2909607"/>
            <a:chExt cx="2880320" cy="981420"/>
          </a:xfrm>
        </p:grpSpPr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971600" y="3083950"/>
              <a:ext cx="2880320" cy="807077"/>
            </a:xfrm>
            <a:prstGeom prst="line">
              <a:avLst/>
            </a:prstGeom>
            <a:noFill/>
            <a:ln w="44450">
              <a:solidFill>
                <a:schemeClr val="bg1">
                  <a:lumMod val="75000"/>
                </a:schemeClr>
              </a:solidFill>
              <a:prstDash val="sysDash"/>
              <a:round/>
              <a:headEnd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13500000">
              <a:off x="1679867" y="2727239"/>
              <a:ext cx="1014" cy="365749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Teleportation Attack</a:t>
            </a:r>
            <a:endParaRPr lang="en-US" sz="4000" dirty="0"/>
          </a:p>
        </p:txBody>
      </p:sp>
      <p:sp>
        <p:nvSpPr>
          <p:cNvPr id="39" name="Line 7"/>
          <p:cNvSpPr>
            <a:spLocks noChangeShapeType="1"/>
          </p:cNvSpPr>
          <p:nvPr/>
        </p:nvSpPr>
        <p:spPr bwMode="auto">
          <a:xfrm flipH="1">
            <a:off x="5508104" y="2090828"/>
            <a:ext cx="2592288" cy="648072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509120"/>
            <a:ext cx="6840760" cy="172819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It is 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possible to cheat </a:t>
            </a:r>
            <a:r>
              <a:rPr lang="en-US" sz="2800" dirty="0" smtClean="0">
                <a:cs typeface="Arial" charset="0"/>
              </a:rPr>
              <a:t>with </a:t>
            </a:r>
            <a:r>
              <a:rPr lang="en-US" sz="2800" dirty="0" smtClean="0">
                <a:cs typeface="Arial" charset="0"/>
                <a:hlinkClick r:id="rId6"/>
              </a:rPr>
              <a:t>entanglement </a:t>
            </a:r>
            <a:r>
              <a:rPr lang="en-US" sz="2800" dirty="0" smtClean="0">
                <a:cs typeface="Arial" charset="0"/>
              </a:rPr>
              <a:t>!!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  <a:hlinkClick r:id="rId7"/>
              </a:rPr>
              <a:t>Quantum teleportation</a:t>
            </a:r>
            <a:r>
              <a:rPr lang="en-US" sz="2800" dirty="0" smtClean="0">
                <a:cs typeface="Arial" charset="0"/>
              </a:rPr>
              <a:t> allows to </a:t>
            </a:r>
            <a:br>
              <a:rPr lang="en-US" sz="2800" dirty="0" smtClean="0">
                <a:cs typeface="Arial" charset="0"/>
              </a:rPr>
            </a:b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break the protocol perfectly</a:t>
            </a:r>
            <a:r>
              <a:rPr lang="en-US" sz="2800" dirty="0" smtClean="0">
                <a:cs typeface="Arial" charset="0"/>
              </a:rPr>
              <a:t>.</a:t>
            </a:r>
            <a:endParaRPr lang="en-US" sz="28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latin typeface="cmmi10"/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956376" y="764704"/>
            <a:ext cx="1006872" cy="1001812"/>
          </a:xfrm>
          <a:prstGeom prst="rect">
            <a:avLst/>
          </a:prstGeom>
          <a:noFill/>
        </p:spPr>
      </p:pic>
      <p:pic>
        <p:nvPicPr>
          <p:cNvPr id="3" name="Picture 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1841" y="2036917"/>
            <a:ext cx="171250" cy="274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42476" cy="1083626"/>
          </a:xfrm>
          <a:prstGeom prst="rect">
            <a:avLst/>
          </a:prstGeom>
        </p:spPr>
      </p:pic>
      <p:sp>
        <p:nvSpPr>
          <p:cNvPr id="62" name="Line 7"/>
          <p:cNvSpPr>
            <a:spLocks noChangeShapeType="1"/>
          </p:cNvSpPr>
          <p:nvPr/>
        </p:nvSpPr>
        <p:spPr bwMode="auto">
          <a:xfrm flipH="1">
            <a:off x="1043608" y="3141663"/>
            <a:ext cx="2808312" cy="719385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3" name="Arc 62"/>
          <p:cNvSpPr/>
          <p:nvPr/>
        </p:nvSpPr>
        <p:spPr>
          <a:xfrm>
            <a:off x="3635896" y="2796168"/>
            <a:ext cx="648072" cy="288032"/>
          </a:xfrm>
          <a:prstGeom prst="arc">
            <a:avLst>
              <a:gd name="adj1" fmla="val 16200000"/>
              <a:gd name="adj2" fmla="val 5908363"/>
            </a:avLst>
          </a:prstGeom>
          <a:ln w="28575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4" name="Line 38"/>
          <p:cNvSpPr>
            <a:spLocks noChangeShapeType="1"/>
          </p:cNvSpPr>
          <p:nvPr/>
        </p:nvSpPr>
        <p:spPr bwMode="auto">
          <a:xfrm rot="13500000">
            <a:off x="2281574" y="2971909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65" name="Group 97"/>
          <p:cNvGrpSpPr/>
          <p:nvPr/>
        </p:nvGrpSpPr>
        <p:grpSpPr>
          <a:xfrm>
            <a:off x="1907704" y="2924944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sp>
        <p:nvSpPr>
          <p:cNvPr id="69" name="Line 7"/>
          <p:cNvSpPr>
            <a:spLocks noChangeShapeType="1"/>
          </p:cNvSpPr>
          <p:nvPr/>
        </p:nvSpPr>
        <p:spPr bwMode="auto">
          <a:xfrm>
            <a:off x="5436096" y="3197987"/>
            <a:ext cx="2736304" cy="792088"/>
          </a:xfrm>
          <a:prstGeom prst="line">
            <a:avLst/>
          </a:prstGeom>
          <a:noFill/>
          <a:ln w="44450">
            <a:solidFill>
              <a:schemeClr val="bg1">
                <a:lumMod val="75000"/>
              </a:schemeClr>
            </a:solidFill>
            <a:prstDash val="sysDash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0" name="Line 7"/>
          <p:cNvSpPr>
            <a:spLocks noChangeShapeType="1"/>
          </p:cNvSpPr>
          <p:nvPr/>
        </p:nvSpPr>
        <p:spPr bwMode="auto">
          <a:xfrm>
            <a:off x="4427984" y="2924944"/>
            <a:ext cx="864096" cy="216024"/>
          </a:xfrm>
          <a:prstGeom prst="line">
            <a:avLst/>
          </a:prstGeom>
          <a:noFill/>
          <a:ln w="28575">
            <a:solidFill>
              <a:schemeClr val="bg1">
                <a:lumMod val="75000"/>
              </a:schemeClr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1" name="Line 38"/>
          <p:cNvSpPr>
            <a:spLocks noChangeShapeType="1"/>
          </p:cNvSpPr>
          <p:nvPr/>
        </p:nvSpPr>
        <p:spPr bwMode="auto">
          <a:xfrm rot="13500000">
            <a:off x="7106110" y="3115925"/>
            <a:ext cx="1014" cy="365749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 type="triangle" w="med" len="sm"/>
            <a:tailEnd type="triangle" w="med" len="sm"/>
          </a:ln>
          <a:effectLst/>
        </p:spPr>
        <p:txBody>
          <a:bodyPr anchor="ctr" anchorCtr="1"/>
          <a:lstStyle/>
          <a:p>
            <a:endParaRPr lang="de-DE"/>
          </a:p>
        </p:txBody>
      </p:sp>
      <p:grpSp>
        <p:nvGrpSpPr>
          <p:cNvPr id="72" name="Group 97"/>
          <p:cNvGrpSpPr/>
          <p:nvPr/>
        </p:nvGrpSpPr>
        <p:grpSpPr>
          <a:xfrm>
            <a:off x="6948264" y="306896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7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pic>
        <p:nvPicPr>
          <p:cNvPr id="6" name="Picture 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3645024"/>
            <a:ext cx="1092802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645024"/>
            <a:ext cx="1092803" cy="273201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4" name="Group 83"/>
          <p:cNvGrpSpPr/>
          <p:nvPr/>
        </p:nvGrpSpPr>
        <p:grpSpPr>
          <a:xfrm>
            <a:off x="2051720" y="836712"/>
            <a:ext cx="4752528" cy="648072"/>
            <a:chOff x="4572000" y="3212976"/>
            <a:chExt cx="4752528" cy="648072"/>
          </a:xfrm>
        </p:grpSpPr>
        <p:sp>
          <p:nvSpPr>
            <p:cNvPr id="85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6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9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7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88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9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2051720" y="1412776"/>
            <a:ext cx="4752528" cy="648072"/>
            <a:chOff x="4572000" y="3212976"/>
            <a:chExt cx="4752528" cy="648072"/>
          </a:xfrm>
        </p:grpSpPr>
        <p:sp>
          <p:nvSpPr>
            <p:cNvPr id="80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1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0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5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6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7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82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83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9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0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1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02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108" name="Picture 2" descr="startrek-bea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6296" y="4114790"/>
            <a:ext cx="1800200" cy="2657439"/>
          </a:xfrm>
          <a:prstGeom prst="rect">
            <a:avLst/>
          </a:prstGeom>
          <a:noFill/>
        </p:spPr>
      </p:pic>
      <p:grpSp>
        <p:nvGrpSpPr>
          <p:cNvPr id="109" name="Group 97"/>
          <p:cNvGrpSpPr/>
          <p:nvPr/>
        </p:nvGrpSpPr>
        <p:grpSpPr>
          <a:xfrm>
            <a:off x="1882552" y="1628800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0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11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12" name="Group 97"/>
          <p:cNvGrpSpPr/>
          <p:nvPr/>
        </p:nvGrpSpPr>
        <p:grpSpPr>
          <a:xfrm>
            <a:off x="5364088" y="875497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14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970012" y="692696"/>
            <a:ext cx="937692" cy="1849348"/>
            <a:chOff x="1041648" y="2276872"/>
            <a:chExt cx="937692" cy="1849348"/>
          </a:xfrm>
        </p:grpSpPr>
        <p:grpSp>
          <p:nvGrpSpPr>
            <p:cNvPr id="116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0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21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22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17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18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cxnSp>
        <p:nvCxnSpPr>
          <p:cNvPr id="123" name="Curved Connector 122"/>
          <p:cNvCxnSpPr/>
          <p:nvPr/>
        </p:nvCxnSpPr>
        <p:spPr>
          <a:xfrm rot="10800000" flipV="1">
            <a:off x="2123728" y="1124744"/>
            <a:ext cx="936104" cy="504056"/>
          </a:xfrm>
          <a:prstGeom prst="curvedConnector3">
            <a:avLst>
              <a:gd name="adj1" fmla="val 99435"/>
            </a:avLst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4" name="Group 123"/>
          <p:cNvGrpSpPr/>
          <p:nvPr/>
        </p:nvGrpSpPr>
        <p:grpSpPr>
          <a:xfrm>
            <a:off x="6946676" y="620688"/>
            <a:ext cx="937692" cy="1849348"/>
            <a:chOff x="1041648" y="2276872"/>
            <a:chExt cx="937692" cy="1849348"/>
          </a:xfrm>
        </p:grpSpPr>
        <p:grpSp>
          <p:nvGrpSpPr>
            <p:cNvPr id="125" name="Group 10"/>
            <p:cNvGrpSpPr>
              <a:grpSpLocks/>
            </p:cNvGrpSpPr>
            <p:nvPr/>
          </p:nvGrpSpPr>
          <p:grpSpPr bwMode="auto">
            <a:xfrm>
              <a:off x="1043236" y="2348806"/>
              <a:ext cx="865187" cy="792162"/>
              <a:chOff x="2148" y="2341"/>
              <a:chExt cx="545" cy="499"/>
            </a:xfrm>
          </p:grpSpPr>
          <p:sp>
            <p:nvSpPr>
              <p:cNvPr id="129" name="Oval 11"/>
              <p:cNvSpPr>
                <a:spLocks noChangeArrowheads="1"/>
              </p:cNvSpPr>
              <p:nvPr/>
            </p:nvSpPr>
            <p:spPr bwMode="auto">
              <a:xfrm>
                <a:off x="2239" y="2432"/>
                <a:ext cx="363" cy="363"/>
              </a:xfrm>
              <a:prstGeom prst="ellipse">
                <a:avLst/>
              </a:prstGeom>
              <a:noFill/>
              <a:ln w="508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 useBgFill="1">
            <p:nvSpPr>
              <p:cNvPr id="130" name="Rectangle 12"/>
              <p:cNvSpPr>
                <a:spLocks noChangeArrowheads="1"/>
              </p:cNvSpPr>
              <p:nvPr/>
            </p:nvSpPr>
            <p:spPr bwMode="auto">
              <a:xfrm>
                <a:off x="2148" y="2568"/>
                <a:ext cx="545" cy="272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cs typeface="Arial" charset="0"/>
                </a:endParaRPr>
              </a:p>
            </p:txBody>
          </p:sp>
          <p:sp>
            <p:nvSpPr>
              <p:cNvPr id="131" name="Line 13"/>
              <p:cNvSpPr>
                <a:spLocks noChangeShapeType="1"/>
              </p:cNvSpPr>
              <p:nvPr/>
            </p:nvSpPr>
            <p:spPr bwMode="auto">
              <a:xfrm flipV="1">
                <a:off x="2420" y="2341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  <p:sp>
          <p:nvSpPr>
            <p:cNvPr id="126" name="Rectangle 55"/>
            <p:cNvSpPr>
              <a:spLocks noChangeArrowheads="1"/>
            </p:cNvSpPr>
            <p:nvPr/>
          </p:nvSpPr>
          <p:spPr bwMode="auto">
            <a:xfrm>
              <a:off x="1041648" y="2276872"/>
              <a:ext cx="865188" cy="182428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pic>
          <p:nvPicPr>
            <p:cNvPr id="127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 l="25971" t="1606" r="25971" b="56540"/>
            <a:stretch>
              <a:fillRect/>
            </a:stretch>
          </p:blipFill>
          <p:spPr bwMode="auto">
            <a:xfrm>
              <a:off x="1100004" y="2780928"/>
              <a:ext cx="760585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Content Placeholder 1"/>
            <p:cNvSpPr txBox="1">
              <a:spLocks/>
            </p:cNvSpPr>
            <p:nvPr/>
          </p:nvSpPr>
          <p:spPr>
            <a:xfrm>
              <a:off x="1115244" y="3694172"/>
              <a:ext cx="864096" cy="432048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de-CH" sz="2000" noProof="0" dirty="0" smtClean="0">
                  <a:cs typeface="Arial" charset="0"/>
                </a:rPr>
                <a:t>[</a:t>
              </a:r>
              <a:r>
                <a:rPr lang="en-US" sz="2000" dirty="0" smtClean="0">
                  <a:cs typeface="Arial" charset="0"/>
                </a:rPr>
                <a:t>Bell]</a:t>
              </a:r>
            </a:p>
          </p:txBody>
        </p:sp>
      </p:grpSp>
      <p:sp>
        <p:nvSpPr>
          <p:cNvPr id="132" name="Arc 131"/>
          <p:cNvSpPr/>
          <p:nvPr/>
        </p:nvSpPr>
        <p:spPr bwMode="auto">
          <a:xfrm rot="10800000" flipH="1">
            <a:off x="5766792" y="1087016"/>
            <a:ext cx="533400" cy="685800"/>
          </a:xfrm>
          <a:prstGeom prst="arc">
            <a:avLst>
              <a:gd name="adj1" fmla="val 16200000"/>
              <a:gd name="adj2" fmla="val 5925416"/>
            </a:avLst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33" name="Group 97"/>
          <p:cNvGrpSpPr/>
          <p:nvPr/>
        </p:nvGrpSpPr>
        <p:grpSpPr>
          <a:xfrm>
            <a:off x="3131840" y="1457811"/>
            <a:ext cx="457200" cy="564252"/>
            <a:chOff x="1018819" y="3721632"/>
            <a:chExt cx="719137" cy="8728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4" name="Oval 154"/>
            <p:cNvSpPr>
              <a:spLocks noChangeArrowheads="1"/>
            </p:cNvSpPr>
            <p:nvPr/>
          </p:nvSpPr>
          <p:spPr bwMode="auto">
            <a:xfrm>
              <a:off x="1018819" y="3771443"/>
              <a:ext cx="719137" cy="72072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35" name="Text Box 21"/>
            <p:cNvSpPr txBox="1">
              <a:spLocks noChangeArrowheads="1"/>
            </p:cNvSpPr>
            <p:nvPr/>
          </p:nvSpPr>
          <p:spPr bwMode="auto">
            <a:xfrm>
              <a:off x="1110827" y="3721632"/>
              <a:ext cx="404147" cy="87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0" dirty="0" smtClean="0">
                  <a:cs typeface="Arial" charset="0"/>
                </a:rPr>
                <a:t>?</a:t>
              </a:r>
              <a:endParaRPr lang="de-CH" sz="2800" b="0" dirty="0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8142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uiExpand="1" build="p"/>
      <p:bldP spid="1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No-Go Theorem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57298"/>
            <a:ext cx="8712968" cy="4929222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 smtClean="0">
                <a:cs typeface="Arial" charset="0"/>
              </a:rPr>
              <a:t>Any position-verification protocol </a:t>
            </a:r>
            <a:r>
              <a:rPr lang="en-US" sz="3200" dirty="0" smtClean="0">
                <a:solidFill>
                  <a:srgbClr val="FF0000"/>
                </a:solidFill>
                <a:cs typeface="Arial" charset="0"/>
              </a:rPr>
              <a:t>can be broken </a:t>
            </a:r>
            <a:r>
              <a:rPr lang="en-US" sz="3200" dirty="0" smtClean="0">
                <a:cs typeface="Arial" charset="0"/>
              </a:rPr>
              <a:t>using an exponential number of entangled </a:t>
            </a:r>
            <a:r>
              <a:rPr lang="en-US" sz="3200" dirty="0" err="1" smtClean="0">
                <a:cs typeface="Arial" charset="0"/>
              </a:rPr>
              <a:t>qubits</a:t>
            </a:r>
            <a:r>
              <a:rPr lang="en-US" sz="3200" dirty="0" smtClean="0">
                <a:cs typeface="Arial" charset="0"/>
              </a:rPr>
              <a:t>.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dirty="0" smtClean="0">
              <a:solidFill>
                <a:srgbClr val="FF0000"/>
              </a:solidFill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 smtClean="0">
                <a:solidFill>
                  <a:srgbClr val="FF0000"/>
                </a:solidFill>
                <a:cs typeface="Arial" charset="0"/>
              </a:rPr>
              <a:t>Question:</a:t>
            </a:r>
            <a:r>
              <a:rPr lang="en-US" sz="3200" dirty="0" smtClean="0">
                <a:cs typeface="Arial" charset="0"/>
              </a:rPr>
              <a:t> Are so many quantum resources really necessary? </a:t>
            </a: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3200" dirty="0" smtClean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3200" dirty="0" smtClean="0">
                <a:cs typeface="Arial" charset="0"/>
              </a:rPr>
              <a:t>Does there exist a protocol such that: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solidFill>
                  <a:srgbClr val="0000FF"/>
                </a:solidFill>
                <a:cs typeface="Arial" charset="0"/>
              </a:rPr>
              <a:t>honest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err="1">
                <a:cs typeface="Arial" charset="0"/>
              </a:rPr>
              <a:t>prover</a:t>
            </a:r>
            <a:r>
              <a:rPr lang="en-US" sz="2800" dirty="0">
                <a:cs typeface="Arial" charset="0"/>
              </a:rPr>
              <a:t> and verifiers </a:t>
            </a:r>
            <a:r>
              <a:rPr lang="en-US" sz="2800" dirty="0" smtClean="0">
                <a:cs typeface="Arial" charset="0"/>
              </a:rPr>
              <a:t>are efficient, but</a:t>
            </a:r>
            <a:endParaRPr lang="en-US" sz="28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any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attack</a:t>
            </a:r>
            <a:r>
              <a:rPr lang="en-US" sz="2800" dirty="0" smtClean="0">
                <a:cs typeface="Arial" charset="0"/>
              </a:rPr>
              <a:t> requires lots of entanglement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784" y="4221088"/>
            <a:ext cx="1925712" cy="22406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836712"/>
            <a:ext cx="6622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dirty="0" smtClean="0">
                <a:cs typeface="Arial" charset="0"/>
              </a:rPr>
              <a:t>[</a:t>
            </a:r>
            <a:r>
              <a:rPr lang="nl-NL" dirty="0" err="1">
                <a:cs typeface="Arial" charset="0"/>
              </a:rPr>
              <a:t>Buhrman</a:t>
            </a:r>
            <a:r>
              <a:rPr lang="nl-NL" dirty="0">
                <a:cs typeface="Arial" charset="0"/>
              </a:rPr>
              <a:t>, </a:t>
            </a:r>
            <a:r>
              <a:rPr lang="nl-NL" dirty="0" err="1">
                <a:cs typeface="Arial" charset="0"/>
              </a:rPr>
              <a:t>Chandran</a:t>
            </a:r>
            <a:r>
              <a:rPr lang="nl-NL" dirty="0">
                <a:cs typeface="Arial" charset="0"/>
              </a:rPr>
              <a:t>, </a:t>
            </a:r>
            <a:r>
              <a:rPr lang="nl-NL" dirty="0" err="1">
                <a:cs typeface="Arial" charset="0"/>
              </a:rPr>
              <a:t>Fehr</a:t>
            </a:r>
            <a:r>
              <a:rPr lang="nl-NL" dirty="0">
                <a:cs typeface="Arial" charset="0"/>
              </a:rPr>
              <a:t>, </a:t>
            </a:r>
            <a:r>
              <a:rPr lang="nl-NL" dirty="0" err="1">
                <a:cs typeface="Arial" charset="0"/>
              </a:rPr>
              <a:t>Gelles</a:t>
            </a:r>
            <a:r>
              <a:rPr lang="nl-NL" dirty="0">
                <a:cs typeface="Arial" charset="0"/>
              </a:rPr>
              <a:t>, </a:t>
            </a:r>
            <a:r>
              <a:rPr lang="nl-NL" dirty="0" err="1">
                <a:cs typeface="Arial" charset="0"/>
              </a:rPr>
              <a:t>Goyal</a:t>
            </a:r>
            <a:r>
              <a:rPr lang="nl-NL" dirty="0">
                <a:cs typeface="Arial" charset="0"/>
              </a:rPr>
              <a:t>, </a:t>
            </a:r>
            <a:r>
              <a:rPr lang="nl-NL" dirty="0" err="1">
                <a:cs typeface="Arial" charset="0"/>
              </a:rPr>
              <a:t>Ostrovsky</a:t>
            </a:r>
            <a:r>
              <a:rPr lang="nl-NL" dirty="0">
                <a:cs typeface="Arial" charset="0"/>
              </a:rPr>
              <a:t>, Schaffner 2010</a:t>
            </a:r>
            <a:r>
              <a:rPr lang="en-US" dirty="0" smtClean="0">
                <a:cs typeface="Arial" charset="0"/>
              </a:rPr>
              <a:t>]</a:t>
            </a:r>
            <a:endParaRPr lang="en-US" dirty="0"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99992" y="2348880"/>
            <a:ext cx="4752528" cy="648072"/>
            <a:chOff x="4572000" y="3212976"/>
            <a:chExt cx="4752528" cy="648072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auto">
            <a:xfrm rot="16200000">
              <a:off x="6624228" y="1160748"/>
              <a:ext cx="648072" cy="4752528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8" name="Group 172"/>
            <p:cNvGrpSpPr/>
            <p:nvPr/>
          </p:nvGrpSpPr>
          <p:grpSpPr>
            <a:xfrm>
              <a:off x="5652120" y="3284984"/>
              <a:ext cx="457692" cy="460694"/>
              <a:chOff x="3731760" y="2948800"/>
              <a:chExt cx="457692" cy="460694"/>
            </a:xfrm>
          </p:grpSpPr>
          <p:sp>
            <p:nvSpPr>
              <p:cNvPr id="15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7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8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9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9" name="Group 173"/>
            <p:cNvGrpSpPr/>
            <p:nvPr/>
          </p:nvGrpSpPr>
          <p:grpSpPr>
            <a:xfrm>
              <a:off x="7884368" y="3284984"/>
              <a:ext cx="457692" cy="460694"/>
              <a:chOff x="3731760" y="2948800"/>
              <a:chExt cx="457692" cy="460694"/>
            </a:xfrm>
          </p:grpSpPr>
          <p:sp>
            <p:nvSpPr>
              <p:cNvPr id="10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2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3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14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61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r>
              <a:rPr lang="fr-CH" dirty="0" smtClean="0"/>
              <a:t>Quiz: Position-Based Q Crypto</a:t>
            </a:r>
            <a:endParaRPr lang="en-US" dirty="0"/>
          </a:p>
        </p:txBody>
      </p:sp>
      <p:sp>
        <p:nvSpPr>
          <p:cNvPr id="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467544" y="1052736"/>
            <a:ext cx="68407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Which of the following are correct?</a:t>
            </a:r>
          </a:p>
          <a:p>
            <a:pPr marL="971550" lvl="1" indent="-51435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endParaRPr lang="en-US" sz="2800" dirty="0" smtClean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539552" y="1628800"/>
            <a:ext cx="799288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Position verification using classical protocols is impossible against unbounded colluding attackers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>
                <a:cs typeface="Arial" charset="0"/>
              </a:rPr>
              <a:t>Position verification using </a:t>
            </a:r>
            <a:r>
              <a:rPr lang="en-US" sz="2800" dirty="0" smtClean="0">
                <a:cs typeface="Arial" charset="0"/>
              </a:rPr>
              <a:t>quantum protocols </a:t>
            </a:r>
            <a:r>
              <a:rPr lang="en-US" sz="2800" dirty="0">
                <a:cs typeface="Arial" charset="0"/>
              </a:rPr>
              <a:t>is impossible against unbounded colluding attackers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Quantum teleportation can send information faster than the speed of light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Entangled </a:t>
            </a:r>
            <a:r>
              <a:rPr lang="en-US" sz="2800" dirty="0" err="1" smtClean="0">
                <a:cs typeface="Arial" charset="0"/>
              </a:rPr>
              <a:t>qubits</a:t>
            </a:r>
            <a:r>
              <a:rPr lang="en-US" sz="2800" dirty="0" smtClean="0">
                <a:cs typeface="Arial" charset="0"/>
              </a:rPr>
              <a:t> are difficult to create in practice.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Entangled </a:t>
            </a:r>
            <a:r>
              <a:rPr lang="en-US" sz="2800" dirty="0" err="1" smtClean="0">
                <a:cs typeface="Arial" charset="0"/>
              </a:rPr>
              <a:t>qubits</a:t>
            </a:r>
            <a:r>
              <a:rPr lang="en-US" sz="2800" dirty="0" smtClean="0">
                <a:cs typeface="Arial" charset="0"/>
              </a:rPr>
              <a:t> are difficult to store for 1 second in practice.</a:t>
            </a:r>
          </a:p>
        </p:txBody>
      </p:sp>
    </p:spTree>
    <p:extLst>
      <p:ext uri="{BB962C8B-B14F-4D97-AF65-F5344CB8AC3E}">
        <p14:creationId xmlns:p14="http://schemas.microsoft.com/office/powerpoint/2010/main" val="24514956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7242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</a:t>
            </a:r>
            <a:r>
              <a:rPr lang="en-US" sz="4000" dirty="0"/>
              <a:t>l</a:t>
            </a:r>
            <a:r>
              <a:rPr lang="en-US" sz="4000" dirty="0" smtClean="0"/>
              <a:t>earned today?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544" y="1556792"/>
            <a:ext cx="7625531" cy="39604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Recap of Classical Cryptography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/>
              <a:t>Introduction to Quantum </a:t>
            </a:r>
            <a:r>
              <a:rPr lang="fr-CH" sz="3300" dirty="0" smtClean="0"/>
              <a:t>Mechanics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Key Distribution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300" dirty="0">
                <a:cs typeface="Arial" charset="0"/>
              </a:rPr>
              <a:t>Post-Quantum </a:t>
            </a:r>
            <a:r>
              <a:rPr lang="en-US" sz="3300" dirty="0" smtClean="0">
                <a:cs typeface="Arial" charset="0"/>
              </a:rPr>
              <a:t>Cryptography</a:t>
            </a:r>
          </a:p>
          <a:p>
            <a:pPr marL="342900" lvl="0" indent="-342900"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>
                <a:cs typeface="Arial" charset="0"/>
              </a:rPr>
              <a:t>Position-Based </a:t>
            </a:r>
            <a:r>
              <a:rPr lang="fr-CH" sz="3300" dirty="0" smtClean="0">
                <a:cs typeface="Arial" charset="0"/>
              </a:rPr>
              <a:t>Cryptography</a:t>
            </a:r>
            <a:endParaRPr lang="fr-CH" sz="3300" dirty="0"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25" y="620688"/>
            <a:ext cx="360611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97710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843" name="Rectangle 139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905233"/>
          </a:xfrm>
          <a:noFill/>
          <a:ln/>
        </p:spPr>
        <p:txBody>
          <a:bodyPr>
            <a:normAutofit/>
          </a:bodyPr>
          <a:lstStyle/>
          <a:p>
            <a:r>
              <a:rPr lang="en-US" sz="4000" dirty="0" smtClean="0"/>
              <a:t>Secure Encryption</a:t>
            </a:r>
            <a:endParaRPr lang="en-US" sz="4000" dirty="0"/>
          </a:p>
        </p:txBody>
      </p:sp>
      <p:sp>
        <p:nvSpPr>
          <p:cNvPr id="14" name="AutoShape 109"/>
          <p:cNvSpPr>
            <a:spLocks noChangeArrowheads="1"/>
          </p:cNvSpPr>
          <p:nvPr/>
        </p:nvSpPr>
        <p:spPr bwMode="auto">
          <a:xfrm>
            <a:off x="4355976" y="2348880"/>
            <a:ext cx="1368152" cy="648072"/>
          </a:xfrm>
          <a:prstGeom prst="cloudCallout">
            <a:avLst>
              <a:gd name="adj1" fmla="val -68259"/>
              <a:gd name="adj2" fmla="val 35277"/>
            </a:avLst>
          </a:prstGeom>
          <a:solidFill>
            <a:srgbClr val="A8EAE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k = </a:t>
            </a:r>
            <a:r>
              <a:rPr lang="en-US" sz="2400" dirty="0">
                <a:latin typeface="Consolas"/>
                <a:cs typeface="Consolas"/>
              </a:rPr>
              <a:t>?</a:t>
            </a:r>
          </a:p>
        </p:txBody>
      </p:sp>
      <p:pic>
        <p:nvPicPr>
          <p:cNvPr id="15" name="Picture 39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27584" y="270892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40" descr="BS0099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631867" y="2708920"/>
            <a:ext cx="647700" cy="4841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91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298"/>
          <p:cNvSpPr>
            <a:spLocks noChangeArrowheads="1"/>
          </p:cNvSpPr>
          <p:nvPr/>
        </p:nvSpPr>
        <p:spPr bwMode="auto">
          <a:xfrm>
            <a:off x="395536" y="4005064"/>
            <a:ext cx="68407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Goal: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Eve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 smtClean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Setting: Alice and Bob share a secret key </a:t>
            </a:r>
            <a:r>
              <a:rPr lang="en-US" sz="2400" dirty="0">
                <a:cs typeface="Arial" charset="0"/>
              </a:rPr>
              <a:t>k</a:t>
            </a:r>
          </a:p>
        </p:txBody>
      </p:sp>
      <p:pic>
        <p:nvPicPr>
          <p:cNvPr id="20" name="Picture 19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987824" y="1700808"/>
            <a:ext cx="2195795" cy="1747356"/>
            <a:chOff x="2987824" y="1700808"/>
            <a:chExt cx="2195795" cy="1747356"/>
          </a:xfrm>
        </p:grpSpPr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83968" y="2924944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25" name="Picture 24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130550" y="1556792"/>
            <a:ext cx="2881313" cy="864096"/>
            <a:chOff x="3130550" y="1556792"/>
            <a:chExt cx="2881313" cy="864096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130550" y="1628800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27" name="Picture 26" descr="MC9004414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556792"/>
              <a:ext cx="864096" cy="8640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467544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43835" y="321297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536" y="10527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m = </a:t>
            </a:r>
            <a:r>
              <a:rPr lang="en-US" dirty="0">
                <a:latin typeface="Consolas"/>
                <a:cs typeface="Consolas"/>
              </a:rPr>
              <a:t>0000 1111</a:t>
            </a:r>
          </a:p>
        </p:txBody>
      </p:sp>
      <p:pic>
        <p:nvPicPr>
          <p:cNvPr id="31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628800"/>
            <a:ext cx="1285425" cy="914208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395536" y="10434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m = “I love you”</a:t>
            </a:r>
            <a:endParaRPr lang="en-US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96923763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build="p" bldLvl="2"/>
      <p:bldP spid="28" grpId="0"/>
      <p:bldP spid="29" grpId="0"/>
      <p:bldP spid="30" grpId="0"/>
      <p:bldP spid="32" grpId="0"/>
      <p:bldP spid="32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980728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Recap of Classical Cryptography</a:t>
            </a: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</a:rPr>
              <a:t>Long </a:t>
            </a: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2"/>
              </a:rPr>
              <a:t>history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3"/>
              </a:rPr>
              <a:t>One-time pad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solidFill>
                <a:prstClr val="black"/>
              </a:solidFill>
              <a:cs typeface="Arial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4"/>
              </a:rPr>
              <a:t>Public-key cryptography</a:t>
            </a:r>
            <a:r>
              <a:rPr lang="en-US" sz="2800" dirty="0" smtClean="0">
                <a:solidFill>
                  <a:prstClr val="black"/>
                </a:solidFill>
                <a:cs typeface="Arial" charset="0"/>
              </a:rPr>
              <a:t>, e.g. RSA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764704"/>
            <a:ext cx="1368152" cy="182521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06868">
            <a:off x="4359261" y="1442848"/>
            <a:ext cx="2406434" cy="13753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2008" y="3068960"/>
            <a:ext cx="9180512" cy="2376264"/>
            <a:chOff x="72008" y="2708920"/>
            <a:chExt cx="9180512" cy="2376264"/>
          </a:xfrm>
        </p:grpSpPr>
        <p:pic>
          <p:nvPicPr>
            <p:cNvPr id="48" name="Picture 39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83568" y="414908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40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703875" y="4293096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72008" y="3068960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Alice</a:t>
              </a:r>
              <a:endParaRPr lang="en-US" sz="2800" b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63915" y="3789040"/>
              <a:ext cx="11651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Bob</a:t>
              </a:r>
              <a:endParaRPr lang="en-US" sz="2800" b="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2" name="Picture 51" descr="AliceBlue.eps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flipH="1">
              <a:off x="899592" y="3068960"/>
              <a:ext cx="1059740" cy="1080120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3059832" y="3284984"/>
              <a:ext cx="2195795" cy="1731698"/>
              <a:chOff x="2987824" y="1700808"/>
              <a:chExt cx="2195795" cy="1731698"/>
            </a:xfrm>
          </p:grpSpPr>
          <p:sp>
            <p:nvSpPr>
              <p:cNvPr id="54" name="Line 27"/>
              <p:cNvSpPr>
                <a:spLocks noChangeShapeType="1"/>
              </p:cNvSpPr>
              <p:nvPr/>
            </p:nvSpPr>
            <p:spPr bwMode="auto">
              <a:xfrm flipV="1">
                <a:off x="3851920" y="1700808"/>
                <a:ext cx="216023" cy="648072"/>
              </a:xfrm>
              <a:prstGeom prst="line">
                <a:avLst/>
              </a:prstGeom>
              <a:noFill/>
              <a:ln w="57150" cap="rnd">
                <a:solidFill>
                  <a:srgbClr val="FF00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283968" y="2852936"/>
                <a:ext cx="8996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0" dirty="0" smtClean="0">
                    <a:latin typeface="Arial" pitchFamily="34" charset="0"/>
                    <a:cs typeface="Arial" pitchFamily="34" charset="0"/>
                  </a:rPr>
                  <a:t>Eve</a:t>
                </a:r>
              </a:p>
            </p:txBody>
          </p:sp>
          <p:pic>
            <p:nvPicPr>
              <p:cNvPr id="56" name="Picture 55" descr="QueenOfHearts.png"/>
              <p:cNvPicPr>
                <a:picLocks noChangeAspect="1"/>
              </p:cNvPicPr>
              <p:nvPr/>
            </p:nvPicPr>
            <p:blipFill>
              <a:blip r:embed="rId9" cstate="print"/>
              <a:srcRect l="6597" r="7636"/>
              <a:stretch>
                <a:fillRect/>
              </a:stretch>
            </p:blipFill>
            <p:spPr>
              <a:xfrm>
                <a:off x="2987824" y="2348880"/>
                <a:ext cx="1280649" cy="1083626"/>
              </a:xfrm>
              <a:prstGeom prst="rect">
                <a:avLst/>
              </a:prstGeom>
            </p:spPr>
          </p:pic>
        </p:grpSp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3202558" y="3212976"/>
              <a:ext cx="2881313" cy="0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pic>
          <p:nvPicPr>
            <p:cNvPr id="72" name="Picture 71" descr="MC900441455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140968"/>
              <a:ext cx="864096" cy="864096"/>
            </a:xfrm>
            <a:prstGeom prst="rect">
              <a:avLst/>
            </a:prstGeom>
          </p:spPr>
        </p:pic>
        <p:pic>
          <p:nvPicPr>
            <p:cNvPr id="73" name="Picture 6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48264" y="3212976"/>
              <a:ext cx="1285425" cy="914208"/>
            </a:xfrm>
            <a:prstGeom prst="rect">
              <a:avLst/>
            </a:prstGeom>
            <a:noFill/>
          </p:spPr>
        </p:pic>
        <p:sp>
          <p:nvSpPr>
            <p:cNvPr id="74" name="TextBox 73"/>
            <p:cNvSpPr txBox="1"/>
            <p:nvPr/>
          </p:nvSpPr>
          <p:spPr>
            <a:xfrm>
              <a:off x="395536" y="2708920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 = </a:t>
              </a:r>
              <a:r>
                <a:rPr lang="en-US" b="0" dirty="0" smtClean="0">
                  <a:solidFill>
                    <a:srgbClr val="0000FF"/>
                  </a:solidFill>
                  <a:latin typeface="Consolas"/>
                  <a:cs typeface="Consolas"/>
                </a:rPr>
                <a:t>0000 1111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51520" y="47158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020272" y="471585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203848" y="270892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b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= </a:t>
              </a:r>
              <a:r>
                <a:rPr lang="en-US" b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0" dirty="0" smtClean="0">
                  <a:latin typeface="cmsy10"/>
                  <a:ea typeface="cmsy10"/>
                  <a:cs typeface="cmsy10"/>
                </a:rPr>
                <a:t>©</a:t>
              </a:r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 k = </a:t>
              </a:r>
              <a:r>
                <a:rPr lang="en-US" dirty="0">
                  <a:solidFill>
                    <a:srgbClr val="FF0000"/>
                  </a:solidFill>
                  <a:latin typeface="Consolas"/>
                  <a:cs typeface="Consolas"/>
                </a:rPr>
                <a:t>0101 0100</a:t>
              </a:r>
            </a:p>
          </p:txBody>
        </p:sp>
        <p:sp>
          <p:nvSpPr>
            <p:cNvPr id="79" name="AutoShape 109"/>
            <p:cNvSpPr>
              <a:spLocks noChangeArrowheads="1"/>
            </p:cNvSpPr>
            <p:nvPr/>
          </p:nvSpPr>
          <p:spPr bwMode="auto">
            <a:xfrm>
              <a:off x="4427984" y="3933056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0466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764704"/>
            <a:ext cx="7848872" cy="5688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Mechanics</a:t>
            </a: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err="1" smtClean="0">
                <a:solidFill>
                  <a:prstClr val="black"/>
                </a:solidFill>
                <a:cs typeface="Arial" charset="0"/>
                <a:hlinkClick r:id="rId6"/>
              </a:rPr>
              <a:t>Qubits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solidFill>
                <a:prstClr val="black"/>
              </a:solidFill>
              <a:cs typeface="Arial" charset="0"/>
              <a:hlinkClick r:id="rId7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7"/>
              </a:rPr>
              <a:t>No-cloning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8"/>
              </a:rPr>
              <a:t>Entanglement</a:t>
            </a:r>
            <a:endParaRPr lang="en-US" sz="28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>
              <a:lnSpc>
                <a:spcPct val="200000"/>
              </a:lnSpc>
              <a:spcBef>
                <a:spcPct val="20000"/>
              </a:spcBef>
              <a:buClr>
                <a:srgbClr val="4F81BD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solidFill>
                  <a:prstClr val="black"/>
                </a:solidFill>
                <a:cs typeface="Arial" charset="0"/>
                <a:hlinkClick r:id="rId9"/>
              </a:rPr>
              <a:t>Quantum Teleportation</a:t>
            </a:r>
            <a:endParaRPr lang="en-US" sz="2800" dirty="0" smtClean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915816" y="1556792"/>
            <a:ext cx="2594726" cy="1080120"/>
            <a:chOff x="971600" y="4077072"/>
            <a:chExt cx="2594726" cy="1080120"/>
          </a:xfrm>
        </p:grpSpPr>
        <p:grpSp>
          <p:nvGrpSpPr>
            <p:cNvPr id="28" name="Group 28"/>
            <p:cNvGrpSpPr/>
            <p:nvPr/>
          </p:nvGrpSpPr>
          <p:grpSpPr>
            <a:xfrm>
              <a:off x="971600" y="4653136"/>
              <a:ext cx="457692" cy="460694"/>
              <a:chOff x="4214810" y="2000240"/>
              <a:chExt cx="457692" cy="460694"/>
            </a:xfrm>
          </p:grpSpPr>
          <p:sp>
            <p:nvSpPr>
              <p:cNvPr id="4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483768" y="4696498"/>
              <a:ext cx="457692" cy="460694"/>
              <a:chOff x="4214810" y="2000240"/>
              <a:chExt cx="457692" cy="460694"/>
            </a:xfrm>
          </p:grpSpPr>
          <p:sp>
            <p:nvSpPr>
              <p:cNvPr id="4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pic>
          <p:nvPicPr>
            <p:cNvPr id="30" name="Picture 2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725144"/>
              <a:ext cx="579184" cy="37452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Picture 30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7824" y="4725144"/>
              <a:ext cx="578502" cy="37408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Picture 31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47664" y="4149080"/>
              <a:ext cx="579867" cy="4098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3" name="Picture 3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84704" y="4149080"/>
              <a:ext cx="579184" cy="40931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4" name="Group 28"/>
            <p:cNvGrpSpPr/>
            <p:nvPr/>
          </p:nvGrpSpPr>
          <p:grpSpPr>
            <a:xfrm>
              <a:off x="2483768" y="4077072"/>
              <a:ext cx="457692" cy="460694"/>
              <a:chOff x="4214810" y="2000240"/>
              <a:chExt cx="457692" cy="460694"/>
            </a:xfrm>
          </p:grpSpPr>
          <p:sp>
            <p:nvSpPr>
              <p:cNvPr id="3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971600" y="4077072"/>
              <a:ext cx="457692" cy="460694"/>
              <a:chOff x="7597837" y="2707419"/>
              <a:chExt cx="457692" cy="460694"/>
            </a:xfrm>
          </p:grpSpPr>
          <p:sp>
            <p:nvSpPr>
              <p:cNvPr id="36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45" name="Picture 2" descr="startrek-bea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72200" y="2898478"/>
            <a:ext cx="2592288" cy="3826712"/>
          </a:xfrm>
          <a:prstGeom prst="rect">
            <a:avLst/>
          </a:prstGeom>
          <a:noFill/>
        </p:spPr>
      </p:pic>
      <p:grpSp>
        <p:nvGrpSpPr>
          <p:cNvPr id="57" name="Group 56"/>
          <p:cNvGrpSpPr/>
          <p:nvPr/>
        </p:nvGrpSpPr>
        <p:grpSpPr>
          <a:xfrm>
            <a:off x="3059832" y="4725144"/>
            <a:ext cx="3528392" cy="648072"/>
            <a:chOff x="2699792" y="1844824"/>
            <a:chExt cx="3528392" cy="648072"/>
          </a:xfrm>
        </p:grpSpPr>
        <p:sp>
          <p:nvSpPr>
            <p:cNvPr id="58" name="Oval 54"/>
            <p:cNvSpPr>
              <a:spLocks noChangeArrowheads="1"/>
            </p:cNvSpPr>
            <p:nvPr/>
          </p:nvSpPr>
          <p:spPr bwMode="auto">
            <a:xfrm rot="16200000">
              <a:off x="4139952" y="404664"/>
              <a:ext cx="648072" cy="352839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59" name="Group 172"/>
            <p:cNvGrpSpPr/>
            <p:nvPr/>
          </p:nvGrpSpPr>
          <p:grpSpPr>
            <a:xfrm>
              <a:off x="3394228" y="1916832"/>
              <a:ext cx="457692" cy="460694"/>
              <a:chOff x="3731760" y="2948800"/>
              <a:chExt cx="457692" cy="460694"/>
            </a:xfrm>
          </p:grpSpPr>
          <p:sp>
            <p:nvSpPr>
              <p:cNvPr id="66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7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8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9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70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0" name="Group 173"/>
            <p:cNvGrpSpPr/>
            <p:nvPr/>
          </p:nvGrpSpPr>
          <p:grpSpPr>
            <a:xfrm>
              <a:off x="5004048" y="1916832"/>
              <a:ext cx="457692" cy="460694"/>
              <a:chOff x="3731760" y="2948800"/>
              <a:chExt cx="457692" cy="460694"/>
            </a:xfrm>
          </p:grpSpPr>
          <p:sp>
            <p:nvSpPr>
              <p:cNvPr id="61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2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3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4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65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915816" y="3284984"/>
            <a:ext cx="3096344" cy="1368152"/>
            <a:chOff x="2915816" y="3284984"/>
            <a:chExt cx="3096344" cy="1368152"/>
          </a:xfrm>
        </p:grpSpPr>
        <p:pic>
          <p:nvPicPr>
            <p:cNvPr id="46" name="Picture 9" descr="dolly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059832" y="3284984"/>
              <a:ext cx="1368152" cy="1258766"/>
            </a:xfrm>
            <a:prstGeom prst="rect">
              <a:avLst/>
            </a:prstGeom>
            <a:noFill/>
          </p:spPr>
        </p:pic>
        <p:pic>
          <p:nvPicPr>
            <p:cNvPr id="78" name="Picture 9" descr="dolly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499992" y="3284984"/>
              <a:ext cx="1368152" cy="1258766"/>
            </a:xfrm>
            <a:prstGeom prst="rect">
              <a:avLst/>
            </a:prstGeom>
            <a:noFill/>
          </p:spPr>
        </p:pic>
        <p:grpSp>
          <p:nvGrpSpPr>
            <p:cNvPr id="47" name="Group 74"/>
            <p:cNvGrpSpPr/>
            <p:nvPr/>
          </p:nvGrpSpPr>
          <p:grpSpPr>
            <a:xfrm>
              <a:off x="2915816" y="3284984"/>
              <a:ext cx="3096344" cy="1368152"/>
              <a:chOff x="2809127" y="3501009"/>
              <a:chExt cx="3326202" cy="2232248"/>
            </a:xfrm>
          </p:grpSpPr>
          <p:sp>
            <p:nvSpPr>
              <p:cNvPr id="48" name="Line 150"/>
              <p:cNvSpPr>
                <a:spLocks noChangeShapeType="1"/>
              </p:cNvSpPr>
              <p:nvPr/>
            </p:nvSpPr>
            <p:spPr bwMode="auto">
              <a:xfrm flipH="1">
                <a:off x="2875934" y="3554362"/>
                <a:ext cx="3259394" cy="215326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9" name="Line 150"/>
              <p:cNvSpPr>
                <a:spLocks noChangeShapeType="1"/>
              </p:cNvSpPr>
              <p:nvPr/>
            </p:nvSpPr>
            <p:spPr bwMode="auto">
              <a:xfrm>
                <a:off x="2809127" y="3501009"/>
                <a:ext cx="3326202" cy="22322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98814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251520" y="3573016"/>
            <a:ext cx="784887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>
                <a:hlinkClick r:id="rId2"/>
              </a:rPr>
              <a:t>Post-Quantum Cryptography</a:t>
            </a:r>
            <a:endParaRPr lang="fr-CH" sz="3300" dirty="0" smtClean="0"/>
          </a:p>
          <a:p>
            <a:pPr lvl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defRPr/>
            </a:pPr>
            <a:endParaRPr lang="fr-CH" sz="3300" dirty="0" smtClean="0"/>
          </a:p>
        </p:txBody>
      </p:sp>
      <p:sp>
        <p:nvSpPr>
          <p:cNvPr id="90" name="Rectangle 3"/>
          <p:cNvSpPr txBox="1">
            <a:spLocks noChangeArrowheads="1"/>
          </p:cNvSpPr>
          <p:nvPr/>
        </p:nvSpPr>
        <p:spPr>
          <a:xfrm>
            <a:off x="179512" y="836712"/>
            <a:ext cx="8064896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3600" dirty="0" smtClean="0">
                <a:solidFill>
                  <a:prstClr val="black"/>
                </a:solidFill>
                <a:cs typeface="Arial" charset="0"/>
                <a:hlinkClick r:id="rId3"/>
              </a:rPr>
              <a:t>Quantum Computing</a:t>
            </a:r>
            <a:endParaRPr lang="en-US" sz="3600" dirty="0">
              <a:solidFill>
                <a:prstClr val="black"/>
              </a:solidFill>
              <a:cs typeface="Arial" charset="0"/>
            </a:endParaRPr>
          </a:p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endParaRPr lang="fr-CH" sz="3300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628800"/>
            <a:ext cx="2337490" cy="1855507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547665" y="4494648"/>
            <a:ext cx="4032448" cy="2072799"/>
            <a:chOff x="1143000" y="1196752"/>
            <a:chExt cx="6665913" cy="3426479"/>
          </a:xfrm>
        </p:grpSpPr>
        <p:grpSp>
          <p:nvGrpSpPr>
            <p:cNvPr id="65" name="Group 3"/>
            <p:cNvGrpSpPr>
              <a:grpSpLocks/>
            </p:cNvGrpSpPr>
            <p:nvPr/>
          </p:nvGrpSpPr>
          <p:grpSpPr bwMode="auto">
            <a:xfrm>
              <a:off x="1619250" y="1196752"/>
              <a:ext cx="5332413" cy="3076575"/>
              <a:chOff x="1020" y="935"/>
              <a:chExt cx="3359" cy="1938"/>
            </a:xfrm>
          </p:grpSpPr>
          <p:sp>
            <p:nvSpPr>
              <p:cNvPr id="76" name="Oval 4"/>
              <p:cNvSpPr>
                <a:spLocks noChangeArrowheads="1"/>
              </p:cNvSpPr>
              <p:nvPr/>
            </p:nvSpPr>
            <p:spPr bwMode="auto">
              <a:xfrm>
                <a:off x="2925" y="2287"/>
                <a:ext cx="117" cy="112"/>
              </a:xfrm>
              <a:prstGeom prst="ellipse">
                <a:avLst/>
              </a:prstGeom>
              <a:gradFill rotWithShape="0">
                <a:gsLst>
                  <a:gs pos="0">
                    <a:srgbClr val="FE8F73"/>
                  </a:gs>
                  <a:gs pos="50000">
                    <a:srgbClr val="FF3300"/>
                  </a:gs>
                  <a:gs pos="100000">
                    <a:srgbClr val="FE8F73"/>
                  </a:gs>
                </a:gsLst>
                <a:lin ang="16200000" scaled="1"/>
              </a:gradFill>
              <a:ln w="64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77" name="Group 5"/>
              <p:cNvGrpSpPr>
                <a:grpSpLocks/>
              </p:cNvGrpSpPr>
              <p:nvPr/>
            </p:nvGrpSpPr>
            <p:grpSpPr bwMode="auto">
              <a:xfrm>
                <a:off x="1020" y="935"/>
                <a:ext cx="3359" cy="1938"/>
                <a:chOff x="1020" y="935"/>
                <a:chExt cx="3359" cy="1938"/>
              </a:xfrm>
            </p:grpSpPr>
            <p:sp>
              <p:nvSpPr>
                <p:cNvPr id="78" name="Oval 6"/>
                <p:cNvSpPr>
                  <a:spLocks noChangeArrowheads="1"/>
                </p:cNvSpPr>
                <p:nvPr/>
              </p:nvSpPr>
              <p:spPr bwMode="auto">
                <a:xfrm>
                  <a:off x="2268" y="2763"/>
                  <a:ext cx="117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Oval 7"/>
                <p:cNvSpPr>
                  <a:spLocks noChangeArrowheads="1"/>
                </p:cNvSpPr>
                <p:nvPr/>
              </p:nvSpPr>
              <p:spPr bwMode="auto">
                <a:xfrm>
                  <a:off x="2892" y="2738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Oval 8"/>
                <p:cNvSpPr>
                  <a:spLocks noChangeArrowheads="1"/>
                </p:cNvSpPr>
                <p:nvPr/>
              </p:nvSpPr>
              <p:spPr bwMode="auto">
                <a:xfrm>
                  <a:off x="3516" y="2725"/>
                  <a:ext cx="117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Oval 9"/>
                <p:cNvSpPr>
                  <a:spLocks noChangeArrowheads="1"/>
                </p:cNvSpPr>
                <p:nvPr/>
              </p:nvSpPr>
              <p:spPr bwMode="auto">
                <a:xfrm>
                  <a:off x="1666" y="2326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Oval 10"/>
                <p:cNvSpPr>
                  <a:spLocks noChangeArrowheads="1"/>
                </p:cNvSpPr>
                <p:nvPr/>
              </p:nvSpPr>
              <p:spPr bwMode="auto">
                <a:xfrm>
                  <a:off x="2301" y="2312"/>
                  <a:ext cx="117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Oval 11"/>
                <p:cNvSpPr>
                  <a:spLocks noChangeArrowheads="1"/>
                </p:cNvSpPr>
                <p:nvPr/>
              </p:nvSpPr>
              <p:spPr bwMode="auto">
                <a:xfrm>
                  <a:off x="3549" y="2274"/>
                  <a:ext cx="117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Oval 12"/>
                <p:cNvSpPr>
                  <a:spLocks noChangeArrowheads="1"/>
                </p:cNvSpPr>
                <p:nvPr/>
              </p:nvSpPr>
              <p:spPr bwMode="auto">
                <a:xfrm>
                  <a:off x="1699" y="1884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Oval 13"/>
                <p:cNvSpPr>
                  <a:spLocks noChangeArrowheads="1"/>
                </p:cNvSpPr>
                <p:nvPr/>
              </p:nvSpPr>
              <p:spPr bwMode="auto">
                <a:xfrm>
                  <a:off x="2334" y="1870"/>
                  <a:ext cx="117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Oval 14"/>
                <p:cNvSpPr>
                  <a:spLocks noChangeArrowheads="1"/>
                </p:cNvSpPr>
                <p:nvPr/>
              </p:nvSpPr>
              <p:spPr bwMode="auto">
                <a:xfrm>
                  <a:off x="2958" y="1845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Oval 15"/>
                <p:cNvSpPr>
                  <a:spLocks noChangeArrowheads="1"/>
                </p:cNvSpPr>
                <p:nvPr/>
              </p:nvSpPr>
              <p:spPr bwMode="auto">
                <a:xfrm>
                  <a:off x="1732" y="1461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Oval 16"/>
                <p:cNvSpPr>
                  <a:spLocks noChangeArrowheads="1"/>
                </p:cNvSpPr>
                <p:nvPr/>
              </p:nvSpPr>
              <p:spPr bwMode="auto">
                <a:xfrm>
                  <a:off x="2367" y="1446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Oval 17"/>
                <p:cNvSpPr>
                  <a:spLocks noChangeArrowheads="1"/>
                </p:cNvSpPr>
                <p:nvPr/>
              </p:nvSpPr>
              <p:spPr bwMode="auto">
                <a:xfrm>
                  <a:off x="2991" y="1422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Oval 18"/>
                <p:cNvSpPr>
                  <a:spLocks noChangeArrowheads="1"/>
                </p:cNvSpPr>
                <p:nvPr/>
              </p:nvSpPr>
              <p:spPr bwMode="auto">
                <a:xfrm>
                  <a:off x="3615" y="1409"/>
                  <a:ext cx="117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Oval 19"/>
                <p:cNvSpPr>
                  <a:spLocks noChangeArrowheads="1"/>
                </p:cNvSpPr>
                <p:nvPr/>
              </p:nvSpPr>
              <p:spPr bwMode="auto">
                <a:xfrm>
                  <a:off x="1756" y="991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Oval 20"/>
                <p:cNvSpPr>
                  <a:spLocks noChangeArrowheads="1"/>
                </p:cNvSpPr>
                <p:nvPr/>
              </p:nvSpPr>
              <p:spPr bwMode="auto">
                <a:xfrm>
                  <a:off x="2391" y="977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" name="Oval 21"/>
                <p:cNvSpPr>
                  <a:spLocks noChangeArrowheads="1"/>
                </p:cNvSpPr>
                <p:nvPr/>
              </p:nvSpPr>
              <p:spPr bwMode="auto">
                <a:xfrm>
                  <a:off x="3015" y="952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Oval 22"/>
                <p:cNvSpPr>
                  <a:spLocks noChangeArrowheads="1"/>
                </p:cNvSpPr>
                <p:nvPr/>
              </p:nvSpPr>
              <p:spPr bwMode="auto">
                <a:xfrm>
                  <a:off x="3639" y="939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2" name="Oval 23"/>
                <p:cNvSpPr>
                  <a:spLocks noChangeArrowheads="1"/>
                </p:cNvSpPr>
                <p:nvPr/>
              </p:nvSpPr>
              <p:spPr bwMode="auto">
                <a:xfrm>
                  <a:off x="4140" y="2720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" name="Oval 24"/>
                <p:cNvSpPr>
                  <a:spLocks noChangeArrowheads="1"/>
                </p:cNvSpPr>
                <p:nvPr/>
              </p:nvSpPr>
              <p:spPr bwMode="auto">
                <a:xfrm>
                  <a:off x="4173" y="2269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4" name="Oval 25"/>
                <p:cNvSpPr>
                  <a:spLocks noChangeArrowheads="1"/>
                </p:cNvSpPr>
                <p:nvPr/>
              </p:nvSpPr>
              <p:spPr bwMode="auto">
                <a:xfrm>
                  <a:off x="4206" y="1828"/>
                  <a:ext cx="117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5" name="Oval 26"/>
                <p:cNvSpPr>
                  <a:spLocks noChangeArrowheads="1"/>
                </p:cNvSpPr>
                <p:nvPr/>
              </p:nvSpPr>
              <p:spPr bwMode="auto">
                <a:xfrm>
                  <a:off x="4263" y="935"/>
                  <a:ext cx="117" cy="11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8F73"/>
                    </a:gs>
                    <a:gs pos="50000">
                      <a:srgbClr val="FF3300"/>
                    </a:gs>
                    <a:gs pos="100000">
                      <a:srgbClr val="FE8F73"/>
                    </a:gs>
                  </a:gsLst>
                  <a:lin ang="16200000" scaled="1"/>
                </a:gradFill>
                <a:ln w="648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" name="AutoShape 27"/>
                <p:cNvSpPr>
                  <a:spLocks noChangeArrowheads="1"/>
                </p:cNvSpPr>
                <p:nvPr/>
              </p:nvSpPr>
              <p:spPr bwMode="auto">
                <a:xfrm>
                  <a:off x="1020" y="2269"/>
                  <a:ext cx="672" cy="183"/>
                </a:xfrm>
                <a:prstGeom prst="roundRect">
                  <a:avLst>
                    <a:gd name="adj" fmla="val 546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6" name="Text Box 29"/>
            <p:cNvSpPr txBox="1">
              <a:spLocks noChangeArrowheads="1"/>
            </p:cNvSpPr>
            <p:nvPr/>
          </p:nvSpPr>
          <p:spPr bwMode="auto">
            <a:xfrm>
              <a:off x="2195513" y="4220940"/>
              <a:ext cx="914400" cy="40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FF00"/>
                </a:buClr>
                <a:buSzPct val="83000"/>
                <a:buFont typeface="Times New Roman" charset="0"/>
                <a:buNone/>
              </a:pPr>
              <a:r>
                <a:rPr lang="en-GB" sz="200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0</a:t>
              </a:r>
            </a:p>
          </p:txBody>
        </p:sp>
        <p:sp>
          <p:nvSpPr>
            <p:cNvPr id="67" name="Oval 31"/>
            <p:cNvSpPr>
              <a:spLocks noChangeArrowheads="1"/>
            </p:cNvSpPr>
            <p:nvPr/>
          </p:nvSpPr>
          <p:spPr bwMode="auto">
            <a:xfrm>
              <a:off x="5651500" y="2636615"/>
              <a:ext cx="185738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32"/>
            <p:cNvSpPr>
              <a:spLocks noChangeArrowheads="1"/>
            </p:cNvSpPr>
            <p:nvPr/>
          </p:nvSpPr>
          <p:spPr bwMode="auto">
            <a:xfrm>
              <a:off x="6732588" y="1917477"/>
              <a:ext cx="185737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33"/>
            <p:cNvSpPr>
              <a:spLocks noChangeShapeType="1"/>
            </p:cNvSpPr>
            <p:nvPr/>
          </p:nvSpPr>
          <p:spPr bwMode="auto">
            <a:xfrm flipV="1">
              <a:off x="2771775" y="2003202"/>
              <a:ext cx="4032250" cy="2182813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 Box 34"/>
            <p:cNvSpPr txBox="1">
              <a:spLocks noChangeArrowheads="1"/>
            </p:cNvSpPr>
            <p:nvPr/>
          </p:nvSpPr>
          <p:spPr bwMode="auto">
            <a:xfrm>
              <a:off x="6084888" y="1917477"/>
              <a:ext cx="1724025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FF00"/>
                </a:buClr>
                <a:buSzPct val="100000"/>
                <a:buFont typeface="Times New Roman" charset="0"/>
                <a:buNone/>
              </a:pPr>
              <a:r>
                <a:rPr lang="en-GB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v</a:t>
              </a:r>
              <a:r>
                <a:rPr lang="en-GB" baseline="-2500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2</a:t>
              </a:r>
            </a:p>
          </p:txBody>
        </p:sp>
        <p:sp>
          <p:nvSpPr>
            <p:cNvPr id="71" name="Text Box 35"/>
            <p:cNvSpPr txBox="1">
              <a:spLocks noChangeArrowheads="1"/>
            </p:cNvSpPr>
            <p:nvPr/>
          </p:nvSpPr>
          <p:spPr bwMode="auto">
            <a:xfrm>
              <a:off x="5076825" y="2709640"/>
              <a:ext cx="1724025" cy="46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FF00"/>
                </a:buClr>
                <a:buSzPct val="100000"/>
                <a:buFont typeface="Times New Roman" charset="0"/>
                <a:buNone/>
              </a:pPr>
              <a:r>
                <a:rPr lang="en-GB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v</a:t>
              </a:r>
              <a:r>
                <a:rPr lang="en-GB" baseline="-2500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1</a:t>
              </a:r>
            </a:p>
          </p:txBody>
        </p:sp>
        <p:sp>
          <p:nvSpPr>
            <p:cNvPr id="72" name="Line 36"/>
            <p:cNvSpPr>
              <a:spLocks noChangeShapeType="1"/>
            </p:cNvSpPr>
            <p:nvPr/>
          </p:nvSpPr>
          <p:spPr bwMode="auto">
            <a:xfrm flipV="1">
              <a:off x="2700338" y="3500215"/>
              <a:ext cx="1587" cy="650875"/>
            </a:xfrm>
            <a:prstGeom prst="line">
              <a:avLst/>
            </a:prstGeom>
            <a:noFill/>
            <a:ln w="57240">
              <a:solidFill>
                <a:schemeClr val="accent3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28"/>
            <p:cNvSpPr>
              <a:spLocks noChangeShapeType="1"/>
            </p:cNvSpPr>
            <p:nvPr/>
          </p:nvSpPr>
          <p:spPr bwMode="auto">
            <a:xfrm flipV="1">
              <a:off x="2665413" y="2696940"/>
              <a:ext cx="3100387" cy="1579562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Oval 30"/>
            <p:cNvSpPr>
              <a:spLocks noChangeArrowheads="1"/>
            </p:cNvSpPr>
            <p:nvPr/>
          </p:nvSpPr>
          <p:spPr bwMode="auto">
            <a:xfrm>
              <a:off x="2627313" y="4149502"/>
              <a:ext cx="185737" cy="177800"/>
            </a:xfrm>
            <a:prstGeom prst="ellipse">
              <a:avLst/>
            </a:prstGeom>
            <a:gradFill rotWithShape="0">
              <a:gsLst>
                <a:gs pos="0">
                  <a:srgbClr val="FE8F73"/>
                </a:gs>
                <a:gs pos="50000">
                  <a:srgbClr val="FF3300"/>
                </a:gs>
                <a:gs pos="100000">
                  <a:srgbClr val="FE8F73"/>
                </a:gs>
              </a:gsLst>
              <a:lin ang="16200000" scaled="1"/>
            </a:gradFill>
            <a:ln w="648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Text Box 38"/>
            <p:cNvSpPr txBox="1">
              <a:spLocks noChangeArrowheads="1"/>
            </p:cNvSpPr>
            <p:nvPr/>
          </p:nvSpPr>
          <p:spPr bwMode="auto">
            <a:xfrm>
              <a:off x="1143000" y="3484339"/>
              <a:ext cx="1724025" cy="61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rtl="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FF00"/>
                </a:buClr>
                <a:buSzPct val="100000"/>
                <a:buFont typeface="Times New Roman" charset="0"/>
                <a:buNone/>
              </a:pPr>
              <a:r>
                <a:rPr lang="en-GB" sz="1800" dirty="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3v</a:t>
              </a:r>
              <a:r>
                <a:rPr lang="en-GB" sz="1800" baseline="-25000" dirty="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2</a:t>
              </a:r>
              <a:r>
                <a:rPr lang="en-GB" sz="1800" dirty="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-4v</a:t>
              </a:r>
              <a:r>
                <a:rPr lang="en-GB" sz="1800" baseline="-25000" dirty="0">
                  <a:solidFill>
                    <a:srgbClr val="000000"/>
                  </a:solidFill>
                  <a:effectLst/>
                  <a:latin typeface="Comic Sans MS" charset="0"/>
                  <a:cs typeface="Times New Roman" charset="0"/>
                </a:rPr>
                <a:t>1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700808"/>
            <a:ext cx="2268252" cy="1512168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1628800"/>
            <a:ext cx="1584176" cy="184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928694"/>
          </a:xfrm>
        </p:spPr>
        <p:txBody>
          <a:bodyPr/>
          <a:lstStyle/>
          <a:p>
            <a:r>
              <a:rPr lang="en-US" sz="4000" dirty="0"/>
              <a:t>What </a:t>
            </a:r>
            <a:r>
              <a:rPr lang="en-US" sz="4000" dirty="0" smtClean="0"/>
              <a:t>Have You Learned from </a:t>
            </a:r>
            <a:r>
              <a:rPr lang="en-US" sz="4000" dirty="0"/>
              <a:t>this Talk?</a:t>
            </a:r>
            <a:endParaRPr lang="de-DE" sz="4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1907704" y="6165304"/>
            <a:ext cx="5040560" cy="648072"/>
            <a:chOff x="3131840" y="4725144"/>
            <a:chExt cx="5040560" cy="648072"/>
          </a:xfrm>
        </p:grpSpPr>
        <p:sp>
          <p:nvSpPr>
            <p:cNvPr id="26" name="Oval 54"/>
            <p:cNvSpPr>
              <a:spLocks noChangeArrowheads="1"/>
            </p:cNvSpPr>
            <p:nvPr/>
          </p:nvSpPr>
          <p:spPr bwMode="auto">
            <a:xfrm rot="16200000">
              <a:off x="5328084" y="2528900"/>
              <a:ext cx="648072" cy="504056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46275"/>
                    <a:invGamma/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27" name="Group 172"/>
            <p:cNvGrpSpPr/>
            <p:nvPr/>
          </p:nvGrpSpPr>
          <p:grpSpPr>
            <a:xfrm>
              <a:off x="4067944" y="4797152"/>
              <a:ext cx="457692" cy="460694"/>
              <a:chOff x="3731760" y="2948800"/>
              <a:chExt cx="457692" cy="460694"/>
            </a:xfrm>
          </p:grpSpPr>
          <p:sp>
            <p:nvSpPr>
              <p:cNvPr id="34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6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7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8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28" name="Group 173"/>
            <p:cNvGrpSpPr/>
            <p:nvPr/>
          </p:nvGrpSpPr>
          <p:grpSpPr>
            <a:xfrm>
              <a:off x="6876256" y="4797152"/>
              <a:ext cx="457692" cy="460694"/>
              <a:chOff x="3731760" y="2948800"/>
              <a:chExt cx="457692" cy="460694"/>
            </a:xfrm>
          </p:grpSpPr>
          <p:sp>
            <p:nvSpPr>
              <p:cNvPr id="29" name="Oval 2"/>
              <p:cNvSpPr>
                <a:spLocks noChangeArrowheads="1"/>
              </p:cNvSpPr>
              <p:nvPr/>
            </p:nvSpPr>
            <p:spPr bwMode="auto">
              <a:xfrm>
                <a:off x="3731760" y="2948800"/>
                <a:ext cx="457692" cy="460694"/>
              </a:xfrm>
              <a:prstGeom prst="ellipse">
                <a:avLst/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0" name="Line 44"/>
              <p:cNvSpPr>
                <a:spLocks noChangeShapeType="1"/>
              </p:cNvSpPr>
              <p:nvPr/>
            </p:nvSpPr>
            <p:spPr bwMode="auto">
              <a:xfrm rot="10800000">
                <a:off x="3960489" y="2976129"/>
                <a:ext cx="0" cy="402800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1" name="Line 45"/>
              <p:cNvSpPr>
                <a:spLocks noChangeShapeType="1"/>
              </p:cNvSpPr>
              <p:nvPr/>
            </p:nvSpPr>
            <p:spPr bwMode="auto">
              <a:xfrm rot="16200000">
                <a:off x="3959933" y="2975574"/>
                <a:ext cx="0" cy="403912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2" name="Line 46"/>
              <p:cNvSpPr>
                <a:spLocks noChangeShapeType="1"/>
              </p:cNvSpPr>
              <p:nvPr/>
            </p:nvSpPr>
            <p:spPr bwMode="auto">
              <a:xfrm rot="13500000">
                <a:off x="3958820" y="2975573"/>
                <a:ext cx="1113" cy="402799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33" name="Line 47"/>
              <p:cNvSpPr>
                <a:spLocks noChangeShapeType="1"/>
              </p:cNvSpPr>
              <p:nvPr/>
            </p:nvSpPr>
            <p:spPr bwMode="auto">
              <a:xfrm rot="18900000">
                <a:off x="3957151" y="2976129"/>
                <a:ext cx="1113" cy="403913"/>
              </a:xfrm>
              <a:prstGeom prst="lin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251520" y="3573016"/>
            <a:ext cx="7848872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>
                <a:hlinkClick r:id="rId2"/>
              </a:rPr>
              <a:t>Position-Based Cryptography</a:t>
            </a:r>
            <a:endParaRPr lang="fr-CH" sz="3300" dirty="0" smtClean="0"/>
          </a:p>
          <a:p>
            <a:pPr lvl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defRPr/>
            </a:pPr>
            <a:endParaRPr lang="fr-CH" sz="3300" dirty="0" smtClean="0"/>
          </a:p>
        </p:txBody>
      </p:sp>
      <p:grpSp>
        <p:nvGrpSpPr>
          <p:cNvPr id="40" name="Group 39"/>
          <p:cNvGrpSpPr/>
          <p:nvPr/>
        </p:nvGrpSpPr>
        <p:grpSpPr>
          <a:xfrm>
            <a:off x="539552" y="4293096"/>
            <a:ext cx="7992890" cy="1872209"/>
            <a:chOff x="683566" y="4221087"/>
            <a:chExt cx="7992890" cy="1872209"/>
          </a:xfrm>
        </p:grpSpPr>
        <p:sp>
          <p:nvSpPr>
            <p:cNvPr id="41" name="Line 7"/>
            <p:cNvSpPr>
              <a:spLocks noChangeShapeType="1"/>
            </p:cNvSpPr>
            <p:nvPr/>
          </p:nvSpPr>
          <p:spPr bwMode="auto">
            <a:xfrm>
              <a:off x="1043607" y="5949279"/>
              <a:ext cx="7272808" cy="0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grpSp>
          <p:nvGrpSpPr>
            <p:cNvPr id="42" name="Group 33"/>
            <p:cNvGrpSpPr/>
            <p:nvPr/>
          </p:nvGrpSpPr>
          <p:grpSpPr>
            <a:xfrm>
              <a:off x="683566" y="4221087"/>
              <a:ext cx="1313252" cy="1869077"/>
              <a:chOff x="-773535" y="87118"/>
              <a:chExt cx="1776752" cy="2528752"/>
            </a:xfrm>
          </p:grpSpPr>
          <p:sp>
            <p:nvSpPr>
              <p:cNvPr id="49" name="Line 7"/>
              <p:cNvSpPr>
                <a:spLocks noChangeShapeType="1"/>
              </p:cNvSpPr>
              <p:nvPr/>
            </p:nvSpPr>
            <p:spPr bwMode="auto">
              <a:xfrm>
                <a:off x="103268" y="2230416"/>
                <a:ext cx="0" cy="38545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50" name="Picture 49" descr="AliceBlue.eps"/>
              <p:cNvPicPr>
                <a:picLocks noChangeAspect="1"/>
              </p:cNvPicPr>
              <p:nvPr/>
            </p:nvPicPr>
            <p:blipFill>
              <a:blip r:embed="rId3" cstate="print"/>
              <a:srcRect b="23529"/>
              <a:stretch>
                <a:fillRect/>
              </a:stretch>
            </p:blipFill>
            <p:spPr>
              <a:xfrm>
                <a:off x="-773535" y="87118"/>
                <a:ext cx="1776752" cy="2001808"/>
              </a:xfrm>
              <a:prstGeom prst="rect">
                <a:avLst/>
              </a:prstGeom>
            </p:spPr>
          </p:pic>
        </p:grpSp>
        <p:grpSp>
          <p:nvGrpSpPr>
            <p:cNvPr id="43" name="Group 35"/>
            <p:cNvGrpSpPr/>
            <p:nvPr/>
          </p:nvGrpSpPr>
          <p:grpSpPr>
            <a:xfrm>
              <a:off x="7380310" y="4221087"/>
              <a:ext cx="1296146" cy="1869077"/>
              <a:chOff x="8222980" y="87118"/>
              <a:chExt cx="1753611" cy="2528752"/>
            </a:xfrm>
          </p:grpSpPr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9002362" y="2230416"/>
                <a:ext cx="0" cy="38545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pic>
            <p:nvPicPr>
              <p:cNvPr id="48" name="Picture 47" descr="AliceBlue.eps"/>
              <p:cNvPicPr>
                <a:picLocks noChangeAspect="1"/>
              </p:cNvPicPr>
              <p:nvPr/>
            </p:nvPicPr>
            <p:blipFill>
              <a:blip r:embed="rId4" cstate="print"/>
              <a:srcRect b="22520"/>
              <a:stretch>
                <a:fillRect/>
              </a:stretch>
            </p:blipFill>
            <p:spPr>
              <a:xfrm flipH="1">
                <a:off x="8222980" y="87118"/>
                <a:ext cx="1753611" cy="2001807"/>
              </a:xfrm>
              <a:prstGeom prst="rect">
                <a:avLst/>
              </a:prstGeom>
            </p:spPr>
          </p:pic>
        </p:grpSp>
        <p:grpSp>
          <p:nvGrpSpPr>
            <p:cNvPr id="44" name="Group 36"/>
            <p:cNvGrpSpPr/>
            <p:nvPr/>
          </p:nvGrpSpPr>
          <p:grpSpPr>
            <a:xfrm>
              <a:off x="3995934" y="4365103"/>
              <a:ext cx="1150798" cy="1728193"/>
              <a:chOff x="3945105" y="281963"/>
              <a:chExt cx="1556962" cy="233814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5105" y="281963"/>
                <a:ext cx="1556962" cy="1820147"/>
              </a:xfrm>
              <a:prstGeom prst="rect">
                <a:avLst/>
              </a:prstGeom>
            </p:spPr>
          </p:pic>
          <p:sp>
            <p:nvSpPr>
              <p:cNvPr id="46" name="Line 7"/>
              <p:cNvSpPr>
                <a:spLocks noChangeShapeType="1"/>
              </p:cNvSpPr>
              <p:nvPr/>
            </p:nvSpPr>
            <p:spPr bwMode="auto">
              <a:xfrm>
                <a:off x="4821908" y="2230416"/>
                <a:ext cx="0" cy="389691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prstDash val="solid"/>
                <a:round/>
                <a:headEnd/>
                <a:tailEnd type="non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51" name="Group 37"/>
          <p:cNvGrpSpPr/>
          <p:nvPr/>
        </p:nvGrpSpPr>
        <p:grpSpPr>
          <a:xfrm>
            <a:off x="5436095" y="4653136"/>
            <a:ext cx="1149383" cy="1512168"/>
            <a:chOff x="2483766" y="578923"/>
            <a:chExt cx="1555047" cy="2045874"/>
          </a:xfrm>
        </p:grpSpPr>
        <p:pic>
          <p:nvPicPr>
            <p:cNvPr id="52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6" y="578923"/>
              <a:ext cx="1555047" cy="1547233"/>
            </a:xfrm>
            <a:prstGeom prst="rect">
              <a:avLst/>
            </a:prstGeom>
            <a:noFill/>
          </p:spPr>
        </p:pic>
        <p:sp>
          <p:nvSpPr>
            <p:cNvPr id="53" name="Line 7"/>
            <p:cNvSpPr>
              <a:spLocks noChangeShapeType="1"/>
            </p:cNvSpPr>
            <p:nvPr/>
          </p:nvSpPr>
          <p:spPr bwMode="auto">
            <a:xfrm>
              <a:off x="3165725" y="2235107"/>
              <a:ext cx="0" cy="38969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54" name="Group 38"/>
          <p:cNvGrpSpPr/>
          <p:nvPr/>
        </p:nvGrpSpPr>
        <p:grpSpPr>
          <a:xfrm>
            <a:off x="2602170" y="4581128"/>
            <a:ext cx="961718" cy="1584176"/>
            <a:chOff x="5481515" y="481501"/>
            <a:chExt cx="1301147" cy="214329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1515" y="481501"/>
              <a:ext cx="1301147" cy="1673585"/>
            </a:xfrm>
            <a:prstGeom prst="rect">
              <a:avLst/>
            </a:prstGeom>
          </p:spPr>
        </p:pic>
        <p:sp>
          <p:nvSpPr>
            <p:cNvPr id="56" name="Line 7"/>
            <p:cNvSpPr>
              <a:spLocks noChangeShapeType="1"/>
            </p:cNvSpPr>
            <p:nvPr/>
          </p:nvSpPr>
          <p:spPr bwMode="auto">
            <a:xfrm>
              <a:off x="6066050" y="2235109"/>
              <a:ext cx="0" cy="38969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sp>
        <p:nvSpPr>
          <p:cNvPr id="90" name="Rectangle 3"/>
          <p:cNvSpPr txBox="1">
            <a:spLocks noChangeArrowheads="1"/>
          </p:cNvSpPr>
          <p:nvPr/>
        </p:nvSpPr>
        <p:spPr>
          <a:xfrm>
            <a:off x="179512" y="836712"/>
            <a:ext cx="8064896" cy="17281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fr-CH" sz="3300" dirty="0" smtClean="0"/>
              <a:t>Quantum Key Distribution (</a:t>
            </a:r>
            <a:r>
              <a:rPr lang="fr-CH" sz="3300" dirty="0" smtClean="0">
                <a:hlinkClick r:id="rId8"/>
              </a:rPr>
              <a:t>QKD</a:t>
            </a:r>
            <a:r>
              <a:rPr lang="fr-CH" sz="3300" dirty="0" smtClean="0"/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3688" y="1528146"/>
            <a:ext cx="6192316" cy="2011635"/>
            <a:chOff x="1763688" y="1528146"/>
            <a:chExt cx="6192316" cy="2011635"/>
          </a:xfrm>
        </p:grpSpPr>
        <p:pic>
          <p:nvPicPr>
            <p:cNvPr id="92" name="Picture 39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1763688" y="2636912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40" descr="BS00996_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7308304" y="2780928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95" descr="AliceBlue.eps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2123727" y="1556792"/>
              <a:ext cx="989091" cy="1008112"/>
            </a:xfrm>
            <a:prstGeom prst="rect">
              <a:avLst/>
            </a:prstGeom>
          </p:spPr>
        </p:pic>
        <p:pic>
          <p:nvPicPr>
            <p:cNvPr id="97" name="Picture 96" descr="QueenOfHearts.png"/>
            <p:cNvPicPr>
              <a:picLocks noChangeAspect="1"/>
            </p:cNvPicPr>
            <p:nvPr/>
          </p:nvPicPr>
          <p:blipFill>
            <a:blip r:embed="rId11" cstate="print"/>
            <a:srcRect l="6597" r="7636"/>
            <a:stretch>
              <a:fillRect/>
            </a:stretch>
          </p:blipFill>
          <p:spPr>
            <a:xfrm>
              <a:off x="5292080" y="2564904"/>
              <a:ext cx="1152128" cy="974877"/>
            </a:xfrm>
            <a:prstGeom prst="rect">
              <a:avLst/>
            </a:prstGeom>
          </p:spPr>
        </p:pic>
        <p:pic>
          <p:nvPicPr>
            <p:cNvPr id="98" name="Picture 6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1772816"/>
              <a:ext cx="1214965" cy="864096"/>
            </a:xfrm>
            <a:prstGeom prst="rect">
              <a:avLst/>
            </a:prstGeom>
            <a:noFill/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2843808" y="2492896"/>
              <a:ext cx="1368152" cy="691938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100" name="Line 6"/>
            <p:cNvSpPr>
              <a:spLocks noChangeShapeType="1"/>
            </p:cNvSpPr>
            <p:nvPr/>
          </p:nvSpPr>
          <p:spPr bwMode="auto">
            <a:xfrm>
              <a:off x="3275856" y="2204864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med" len="med"/>
              <a:tailEnd type="triangle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01" name="Line 8"/>
            <p:cNvSpPr>
              <a:spLocks noChangeShapeType="1"/>
            </p:cNvSpPr>
            <p:nvPr/>
          </p:nvSpPr>
          <p:spPr bwMode="auto">
            <a:xfrm>
              <a:off x="3274863" y="2348880"/>
              <a:ext cx="28813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3275856" y="1528146"/>
              <a:ext cx="2881313" cy="532702"/>
              <a:chOff x="3130550" y="1096098"/>
              <a:chExt cx="2881313" cy="532702"/>
            </a:xfrm>
          </p:grpSpPr>
          <p:sp>
            <p:nvSpPr>
              <p:cNvPr id="104" name="Line 7"/>
              <p:cNvSpPr>
                <a:spLocks noChangeShapeType="1"/>
              </p:cNvSpPr>
              <p:nvPr/>
            </p:nvSpPr>
            <p:spPr bwMode="auto">
              <a:xfrm>
                <a:off x="3130550" y="1628800"/>
                <a:ext cx="288131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grpSp>
            <p:nvGrpSpPr>
              <p:cNvPr id="105" name="Group 28"/>
              <p:cNvGrpSpPr/>
              <p:nvPr/>
            </p:nvGrpSpPr>
            <p:grpSpPr>
              <a:xfrm>
                <a:off x="3419872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8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9" name="Line 5"/>
                <p:cNvSpPr>
                  <a:spLocks noChangeShapeType="1"/>
                </p:cNvSpPr>
                <p:nvPr/>
              </p:nvSpPr>
              <p:spPr bwMode="auto">
                <a:xfrm rot="27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6" name="Group 28"/>
              <p:cNvGrpSpPr/>
              <p:nvPr/>
            </p:nvGrpSpPr>
            <p:grpSpPr>
              <a:xfrm>
                <a:off x="4343154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6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7" name="Line 5"/>
                <p:cNvSpPr>
                  <a:spLocks noChangeShapeType="1"/>
                </p:cNvSpPr>
                <p:nvPr/>
              </p:nvSpPr>
              <p:spPr bwMode="auto">
                <a:xfrm rot="81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7" name="Group 28"/>
              <p:cNvGrpSpPr/>
              <p:nvPr/>
            </p:nvGrpSpPr>
            <p:grpSpPr>
              <a:xfrm>
                <a:off x="3881513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4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5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8" name="Group 133"/>
              <p:cNvGrpSpPr/>
              <p:nvPr/>
            </p:nvGrpSpPr>
            <p:grpSpPr>
              <a:xfrm>
                <a:off x="5266436" y="1096098"/>
                <a:ext cx="457692" cy="460694"/>
                <a:chOff x="7597837" y="2707419"/>
                <a:chExt cx="457692" cy="460694"/>
              </a:xfrm>
            </p:grpSpPr>
            <p:sp>
              <p:nvSpPr>
                <p:cNvPr id="112" name="Oval 2"/>
                <p:cNvSpPr>
                  <a:spLocks noChangeArrowheads="1"/>
                </p:cNvSpPr>
                <p:nvPr/>
              </p:nvSpPr>
              <p:spPr bwMode="auto">
                <a:xfrm>
                  <a:off x="7597837" y="2707419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3" name="Line 5"/>
                <p:cNvSpPr>
                  <a:spLocks noChangeShapeType="1"/>
                </p:cNvSpPr>
                <p:nvPr/>
              </p:nvSpPr>
              <p:spPr bwMode="auto">
                <a:xfrm rot="5400000">
                  <a:off x="7827188" y="2754097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9" name="Group 28"/>
              <p:cNvGrpSpPr/>
              <p:nvPr/>
            </p:nvGrpSpPr>
            <p:grpSpPr>
              <a:xfrm>
                <a:off x="4804795" y="1096098"/>
                <a:ext cx="457692" cy="460694"/>
                <a:chOff x="4214810" y="2000240"/>
                <a:chExt cx="457692" cy="460694"/>
              </a:xfrm>
            </p:grpSpPr>
            <p:sp>
              <p:nvSpPr>
                <p:cNvPr id="110" name="Oval 2"/>
                <p:cNvSpPr>
                  <a:spLocks noChangeArrowheads="1"/>
                </p:cNvSpPr>
                <p:nvPr/>
              </p:nvSpPr>
              <p:spPr bwMode="auto">
                <a:xfrm>
                  <a:off x="4214810" y="2000240"/>
                  <a:ext cx="457692" cy="460694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1" name="Line 5"/>
                <p:cNvSpPr>
                  <a:spLocks noChangeShapeType="1"/>
                </p:cNvSpPr>
                <p:nvPr/>
              </p:nvSpPr>
              <p:spPr bwMode="auto">
                <a:xfrm rot="10800000">
                  <a:off x="4444161" y="2046918"/>
                  <a:ext cx="0" cy="36733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 type="triangle" w="med" len="sm"/>
                  <a:tailEnd type="triangle" w="med" len="sm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sp>
          <p:nvSpPr>
            <p:cNvPr id="91" name="Line 27"/>
            <p:cNvSpPr>
              <a:spLocks noChangeShapeType="1"/>
            </p:cNvSpPr>
            <p:nvPr/>
          </p:nvSpPr>
          <p:spPr bwMode="auto">
            <a:xfrm>
              <a:off x="4716016" y="2060848"/>
              <a:ext cx="504056" cy="936104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70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67544" y="1628800"/>
            <a:ext cx="8143932" cy="1152128"/>
          </a:xfrm>
        </p:spPr>
        <p:txBody>
          <a:bodyPr/>
          <a:lstStyle/>
          <a:p>
            <a:r>
              <a:rPr lang="en-US" sz="4800" dirty="0" smtClean="0">
                <a:solidFill>
                  <a:schemeClr val="tx1"/>
                </a:solidFill>
                <a:latin typeface="+mj-lt"/>
              </a:rPr>
              <a:t>Thank you for your attention!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1560" y="3717032"/>
            <a:ext cx="6400800" cy="714380"/>
          </a:xfrm>
        </p:spPr>
        <p:txBody>
          <a:bodyPr/>
          <a:lstStyle/>
          <a:p>
            <a:r>
              <a:rPr lang="en-US" sz="5400" dirty="0" smtClean="0"/>
              <a:t>Questions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168" y="3140968"/>
            <a:ext cx="1925712" cy="22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1312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r>
              <a:rPr lang="fr-CH" dirty="0" smtClean="0"/>
              <a:t>Quiz: Quantum Crypto</a:t>
            </a:r>
            <a:endParaRPr lang="en-US" dirty="0"/>
          </a:p>
        </p:txBody>
      </p:sp>
      <p:sp>
        <p:nvSpPr>
          <p:cNvPr id="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467544" y="1052736"/>
            <a:ext cx="68407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Which of the following are correct?</a:t>
            </a:r>
          </a:p>
          <a:p>
            <a:pPr marL="971550" lvl="1" indent="-514350">
              <a:spcBef>
                <a:spcPct val="20000"/>
              </a:spcBef>
              <a:buClr>
                <a:schemeClr val="accent1"/>
              </a:buClr>
              <a:buSzPct val="65000"/>
              <a:buFont typeface="+mj-lt"/>
              <a:buAutoNum type="arabicPeriod"/>
            </a:pPr>
            <a:endParaRPr lang="en-US" sz="2800" dirty="0" smtClean="0">
              <a:cs typeface="Arial" charset="0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539552" y="1556792"/>
            <a:ext cx="7992888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Quantum Crypto studies the impact of quantum technology on the field of cryptography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As RSA encryption will be broken by quantum computers, we should switch to other systems already now (in order to secure information for more than 10 years)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Position-based cryptography exploits the fact that information cannot travel faster than the speed of light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r>
              <a:rPr lang="en-US" sz="2800" dirty="0" smtClean="0">
                <a:cs typeface="Arial" charset="0"/>
              </a:rPr>
              <a:t>Quantum Key Distribution is fundamentally more secure than classical public-key cryptography</a:t>
            </a:r>
          </a:p>
          <a:p>
            <a:pPr marL="514350" indent="-514350">
              <a:spcBef>
                <a:spcPct val="20000"/>
              </a:spcBef>
              <a:buClr>
                <a:schemeClr val="accent1"/>
              </a:buClr>
              <a:buSzPct val="100000"/>
              <a:buFont typeface="+mj-lt"/>
              <a:buAutoNum type="alphaLcPeriod"/>
            </a:pPr>
            <a:endParaRPr lang="en-US" sz="2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5358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Are There Secure Schemes?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507288" cy="4929222"/>
          </a:xfrm>
        </p:spPr>
        <p:txBody>
          <a:bodyPr/>
          <a:lstStyle/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cs typeface="Arial" charset="0"/>
              </a:rPr>
              <a:t>Different </a:t>
            </a:r>
            <a:r>
              <a:rPr lang="en-US" dirty="0" smtClean="0">
                <a:cs typeface="Arial" charset="0"/>
              </a:rPr>
              <a:t>quantum schemes proposed by</a:t>
            </a:r>
            <a:endParaRPr lang="en-US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Chandran, Fehr, Gelles, Goyal, Ostrovsky [2010]</a:t>
            </a:r>
            <a:endParaRPr lang="en-US" sz="2800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Malaney [2010]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Kent, Munro, Spiller [2010]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Lau, Lo [2010</a:t>
            </a:r>
            <a:r>
              <a:rPr lang="nl-NL" sz="2800" dirty="0" smtClean="0">
                <a:cs typeface="Arial" charset="0"/>
              </a:rPr>
              <a:t>]</a:t>
            </a: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nl-NL" sz="2800" dirty="0">
              <a:cs typeface="Arial" charset="0"/>
            </a:endParaRPr>
          </a:p>
          <a:p>
            <a:pPr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dirty="0">
                <a:cs typeface="Arial" charset="0"/>
              </a:rPr>
              <a:t>Unfortunately they can all </a:t>
            </a:r>
            <a:r>
              <a:rPr lang="nl-NL" dirty="0" err="1">
                <a:cs typeface="Arial" charset="0"/>
              </a:rPr>
              <a:t>be</a:t>
            </a:r>
            <a:r>
              <a:rPr lang="nl-NL" dirty="0">
                <a:cs typeface="Arial" charset="0"/>
              </a:rPr>
              <a:t> </a:t>
            </a:r>
            <a:r>
              <a:rPr lang="nl-NL" dirty="0" err="1" smtClean="0">
                <a:cs typeface="Arial" charset="0"/>
              </a:rPr>
              <a:t>broken</a:t>
            </a:r>
            <a:r>
              <a:rPr lang="nl-NL" dirty="0" smtClean="0">
                <a:cs typeface="Arial" charset="0"/>
              </a:rPr>
              <a:t>!</a:t>
            </a:r>
            <a:endParaRPr lang="nl-NL" dirty="0">
              <a:cs typeface="Arial" charset="0"/>
            </a:endParaRPr>
          </a:p>
          <a:p>
            <a:pPr marL="8001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nl-NL" sz="2800" dirty="0">
                <a:cs typeface="Arial" charset="0"/>
              </a:rPr>
              <a:t>G</a:t>
            </a:r>
            <a:r>
              <a:rPr lang="nl-NL" sz="2800" dirty="0" smtClean="0">
                <a:cs typeface="Arial" charset="0"/>
              </a:rPr>
              <a:t>eneral </a:t>
            </a:r>
            <a:r>
              <a:rPr lang="nl-NL" sz="2800" dirty="0">
                <a:solidFill>
                  <a:srgbClr val="FF0000"/>
                </a:solidFill>
                <a:cs typeface="Arial" charset="0"/>
              </a:rPr>
              <a:t>no-go </a:t>
            </a:r>
            <a:r>
              <a:rPr lang="nl-NL" sz="2800" dirty="0" err="1" smtClean="0">
                <a:solidFill>
                  <a:srgbClr val="FF0000"/>
                </a:solidFill>
                <a:cs typeface="Arial" charset="0"/>
              </a:rPr>
              <a:t>theorem</a:t>
            </a:r>
            <a:r>
              <a:rPr lang="nl-NL" sz="2800" dirty="0" smtClean="0">
                <a:solidFill>
                  <a:srgbClr val="FF0000"/>
                </a:solidFill>
                <a:cs typeface="Arial" charset="0"/>
              </a:rPr>
              <a:t> </a:t>
            </a:r>
            <a:br>
              <a:rPr lang="nl-NL" sz="2800" dirty="0" smtClean="0">
                <a:solidFill>
                  <a:srgbClr val="FF0000"/>
                </a:solidFill>
                <a:cs typeface="Arial" charset="0"/>
              </a:rPr>
            </a:br>
            <a:r>
              <a:rPr lang="nl-NL" dirty="0" smtClean="0">
                <a:cs typeface="Arial" charset="0"/>
              </a:rPr>
              <a:t>[</a:t>
            </a:r>
            <a:r>
              <a:rPr lang="nl-NL" dirty="0" err="1">
                <a:cs typeface="Arial" charset="0"/>
              </a:rPr>
              <a:t>Buhrman</a:t>
            </a:r>
            <a:r>
              <a:rPr lang="nl-NL" dirty="0" smtClean="0">
                <a:cs typeface="Arial" charset="0"/>
              </a:rPr>
              <a:t>, </a:t>
            </a:r>
            <a:r>
              <a:rPr lang="nl-NL" dirty="0" err="1" smtClean="0">
                <a:cs typeface="Arial" charset="0"/>
              </a:rPr>
              <a:t>Chandran</a:t>
            </a:r>
            <a:r>
              <a:rPr lang="nl-NL" dirty="0" smtClean="0">
                <a:cs typeface="Arial" charset="0"/>
              </a:rPr>
              <a:t>, </a:t>
            </a:r>
            <a:r>
              <a:rPr lang="nl-NL" dirty="0" err="1" smtClean="0">
                <a:cs typeface="Arial" charset="0"/>
              </a:rPr>
              <a:t>Fehr</a:t>
            </a:r>
            <a:r>
              <a:rPr lang="nl-NL" dirty="0" smtClean="0">
                <a:cs typeface="Arial" charset="0"/>
              </a:rPr>
              <a:t>, </a:t>
            </a:r>
            <a:r>
              <a:rPr lang="nl-NL" dirty="0" err="1" smtClean="0">
                <a:cs typeface="Arial" charset="0"/>
              </a:rPr>
              <a:t>Gelles</a:t>
            </a:r>
            <a:r>
              <a:rPr lang="nl-NL" dirty="0" smtClean="0">
                <a:cs typeface="Arial" charset="0"/>
              </a:rPr>
              <a:t>, </a:t>
            </a:r>
            <a:r>
              <a:rPr lang="nl-NL" dirty="0" err="1" smtClean="0">
                <a:cs typeface="Arial" charset="0"/>
              </a:rPr>
              <a:t>Goyal</a:t>
            </a:r>
            <a:r>
              <a:rPr lang="nl-NL" dirty="0" smtClean="0">
                <a:cs typeface="Arial" charset="0"/>
              </a:rPr>
              <a:t>, </a:t>
            </a:r>
            <a:r>
              <a:rPr lang="nl-NL" dirty="0" err="1" smtClean="0">
                <a:cs typeface="Arial" charset="0"/>
              </a:rPr>
              <a:t>Ostrovsky</a:t>
            </a:r>
            <a:r>
              <a:rPr lang="nl-NL" dirty="0" smtClean="0">
                <a:cs typeface="Arial" charset="0"/>
              </a:rPr>
              <a:t>, Schaffner 2010]</a:t>
            </a:r>
            <a:endParaRPr lang="nl-NL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61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rmAutofit/>
          </a:bodyPr>
          <a:lstStyle/>
          <a:p>
            <a:r>
              <a:rPr lang="en-US" dirty="0"/>
              <a:t>Quantum </a:t>
            </a:r>
            <a:r>
              <a:rPr lang="en-US" dirty="0" smtClean="0"/>
              <a:t>Operations</a:t>
            </a:r>
            <a:endParaRPr lang="en-US" dirty="0"/>
          </a:p>
        </p:txBody>
      </p:sp>
      <p:sp>
        <p:nvSpPr>
          <p:cNvPr id="153" name="Content Placeholder 1"/>
          <p:cNvSpPr txBox="1">
            <a:spLocks/>
          </p:cNvSpPr>
          <p:nvPr/>
        </p:nvSpPr>
        <p:spPr>
          <a:xfrm>
            <a:off x="395536" y="764704"/>
            <a:ext cx="8429684" cy="345638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are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linear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isometries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can be described by a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unitary matrix</a:t>
            </a:r>
            <a:r>
              <a:rPr lang="en-US" sz="2600" dirty="0" smtClean="0">
                <a:cs typeface="Arial" charset="0"/>
              </a:rPr>
              <a:t>: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examples: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identity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err="1" smtClean="0">
                <a:cs typeface="Arial" charset="0"/>
              </a:rPr>
              <a:t>bitflip</a:t>
            </a:r>
            <a:r>
              <a:rPr lang="en-US" sz="2600" dirty="0" smtClean="0">
                <a:cs typeface="Arial" charset="0"/>
              </a:rPr>
              <a:t> (Pauli X): mirroring at           axis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pic>
        <p:nvPicPr>
          <p:cNvPr id="102" name="Picture 10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40152" y="1268759"/>
            <a:ext cx="2488311" cy="341452"/>
          </a:xfrm>
          <a:prstGeom prst="rect">
            <a:avLst/>
          </a:prstGeom>
          <a:noFill/>
          <a:ln/>
          <a:effectLst/>
        </p:spPr>
      </p:pic>
      <p:grpSp>
        <p:nvGrpSpPr>
          <p:cNvPr id="94" name="Group 93"/>
          <p:cNvGrpSpPr/>
          <p:nvPr/>
        </p:nvGrpSpPr>
        <p:grpSpPr>
          <a:xfrm>
            <a:off x="5868144" y="3497957"/>
            <a:ext cx="3171133" cy="2883372"/>
            <a:chOff x="5868144" y="3497957"/>
            <a:chExt cx="3171133" cy="2883372"/>
          </a:xfrm>
        </p:grpSpPr>
        <p:pic>
          <p:nvPicPr>
            <p:cNvPr id="75" name="Picture 74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532440" y="4938117"/>
              <a:ext cx="506837" cy="31336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6" name="Picture 75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48264" y="3497957"/>
              <a:ext cx="506240" cy="3130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10" name="Picture 109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169684" y="4003916"/>
              <a:ext cx="506240" cy="28639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13" name="Picture 112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100392" y="5946229"/>
              <a:ext cx="505644" cy="286057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176" name="Group 175"/>
            <p:cNvGrpSpPr/>
            <p:nvPr/>
          </p:nvGrpSpPr>
          <p:grpSpPr>
            <a:xfrm>
              <a:off x="5868144" y="3857997"/>
              <a:ext cx="2520280" cy="2523332"/>
              <a:chOff x="4572958" y="1485104"/>
              <a:chExt cx="3314742" cy="3318755"/>
            </a:xfrm>
          </p:grpSpPr>
          <p:sp>
            <p:nvSpPr>
              <p:cNvPr id="164" name="Oval 105"/>
              <p:cNvSpPr>
                <a:spLocks noChangeArrowheads="1"/>
              </p:cNvSpPr>
              <p:nvPr/>
            </p:nvSpPr>
            <p:spPr bwMode="auto">
              <a:xfrm>
                <a:off x="4788024" y="1700808"/>
                <a:ext cx="2879725" cy="2879725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AutoShape 11"/>
              <p:cNvSpPr>
                <a:spLocks noChangeArrowheads="1"/>
              </p:cNvSpPr>
              <p:nvPr/>
            </p:nvSpPr>
            <p:spPr bwMode="auto">
              <a:xfrm rot="5400000">
                <a:off x="4579160" y="3067842"/>
                <a:ext cx="3311526" cy="146049"/>
              </a:xfrm>
              <a:prstGeom prst="leftRightArrow">
                <a:avLst>
                  <a:gd name="adj1" fmla="val 44194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67" name="AutoShape 11"/>
              <p:cNvSpPr>
                <a:spLocks noChangeArrowheads="1"/>
              </p:cNvSpPr>
              <p:nvPr/>
            </p:nvSpPr>
            <p:spPr bwMode="auto">
              <a:xfrm>
                <a:off x="4576175" y="3067645"/>
                <a:ext cx="3311525" cy="146049"/>
              </a:xfrm>
              <a:prstGeom prst="leftRightArrow">
                <a:avLst>
                  <a:gd name="adj1" fmla="val 44192"/>
                  <a:gd name="adj2" fmla="val 103182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68" name="AutoShape 11"/>
              <p:cNvSpPr>
                <a:spLocks noChangeArrowheads="1"/>
              </p:cNvSpPr>
              <p:nvPr/>
            </p:nvSpPr>
            <p:spPr bwMode="auto">
              <a:xfrm rot="2697395">
                <a:off x="4572958" y="3075268"/>
                <a:ext cx="3311525" cy="146049"/>
              </a:xfrm>
              <a:prstGeom prst="leftRightArrow">
                <a:avLst>
                  <a:gd name="adj1" fmla="val 43129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  <p:sp>
            <p:nvSpPr>
              <p:cNvPr id="170" name="AutoShape 11"/>
              <p:cNvSpPr>
                <a:spLocks noChangeArrowheads="1"/>
              </p:cNvSpPr>
              <p:nvPr/>
            </p:nvSpPr>
            <p:spPr bwMode="auto">
              <a:xfrm rot="18897395">
                <a:off x="4569973" y="3075071"/>
                <a:ext cx="3311526" cy="146049"/>
              </a:xfrm>
              <a:prstGeom prst="leftRightArrow">
                <a:avLst>
                  <a:gd name="adj1" fmla="val 43151"/>
                  <a:gd name="adj2" fmla="val 103182"/>
                </a:avLst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cs typeface="Arial" charset="0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6012160" y="3885421"/>
            <a:ext cx="2304256" cy="2351891"/>
            <a:chOff x="6012160" y="3885421"/>
            <a:chExt cx="2304256" cy="2351891"/>
          </a:xfrm>
        </p:grpSpPr>
        <p:sp>
          <p:nvSpPr>
            <p:cNvPr id="163" name="Line 110"/>
            <p:cNvSpPr>
              <a:spLocks noChangeShapeType="1"/>
            </p:cNvSpPr>
            <p:nvPr/>
          </p:nvSpPr>
          <p:spPr bwMode="auto">
            <a:xfrm flipH="1">
              <a:off x="6012160" y="3933056"/>
              <a:ext cx="2304256" cy="2304256"/>
            </a:xfrm>
            <a:prstGeom prst="line">
              <a:avLst/>
            </a:prstGeom>
            <a:noFill/>
            <a:ln w="66675" cmpd="sng">
              <a:solidFill>
                <a:schemeClr val="accent1"/>
              </a:solidFill>
              <a:prstDash val="dash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Up-Down Arrow 178"/>
            <p:cNvSpPr/>
            <p:nvPr/>
          </p:nvSpPr>
          <p:spPr>
            <a:xfrm rot="-2700000">
              <a:off x="7594151" y="3885421"/>
              <a:ext cx="216024" cy="1317674"/>
            </a:xfrm>
            <a:prstGeom prst="upDownArrow">
              <a:avLst>
                <a:gd name="adj1" fmla="val 28836"/>
                <a:gd name="adj2" fmla="val 9232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0" name="Up-Down Arrow 179"/>
            <p:cNvSpPr/>
            <p:nvPr/>
          </p:nvSpPr>
          <p:spPr>
            <a:xfrm rot="-2700000">
              <a:off x="6662416" y="4749516"/>
              <a:ext cx="216024" cy="1317674"/>
            </a:xfrm>
            <a:prstGeom prst="upDownArrow">
              <a:avLst>
                <a:gd name="adj1" fmla="val 28836"/>
                <a:gd name="adj2" fmla="val 9232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104" name="Picture 10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48403" y="2732525"/>
            <a:ext cx="577267" cy="373286"/>
          </a:xfrm>
          <a:prstGeom prst="rect">
            <a:avLst/>
          </a:prstGeom>
          <a:noFill/>
          <a:ln/>
          <a:effectLst/>
        </p:spPr>
      </p:pic>
      <p:grpSp>
        <p:nvGrpSpPr>
          <p:cNvPr id="101" name="Group 100"/>
          <p:cNvGrpSpPr/>
          <p:nvPr/>
        </p:nvGrpSpPr>
        <p:grpSpPr>
          <a:xfrm>
            <a:off x="465082" y="3429000"/>
            <a:ext cx="4420594" cy="792088"/>
            <a:chOff x="465082" y="3429000"/>
            <a:chExt cx="4420594" cy="792088"/>
          </a:xfrm>
        </p:grpSpPr>
        <p:grpSp>
          <p:nvGrpSpPr>
            <p:cNvPr id="114" name="Group 28"/>
            <p:cNvGrpSpPr/>
            <p:nvPr/>
          </p:nvGrpSpPr>
          <p:grpSpPr>
            <a:xfrm>
              <a:off x="465082" y="3535006"/>
              <a:ext cx="457692" cy="460694"/>
              <a:chOff x="4214810" y="2000240"/>
              <a:chExt cx="457692" cy="460694"/>
            </a:xfrm>
          </p:grpSpPr>
          <p:sp>
            <p:nvSpPr>
              <p:cNvPr id="11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4427984" y="3544374"/>
              <a:ext cx="457692" cy="460694"/>
              <a:chOff x="7597837" y="2707419"/>
              <a:chExt cx="457692" cy="460694"/>
            </a:xfrm>
          </p:grpSpPr>
          <p:sp>
            <p:nvSpPr>
              <p:cNvPr id="137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40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1064328" y="3429000"/>
              <a:ext cx="3168352" cy="792088"/>
              <a:chOff x="1017964" y="4149080"/>
              <a:chExt cx="3168352" cy="792088"/>
            </a:xfrm>
          </p:grpSpPr>
          <p:sp>
            <p:nvSpPr>
              <p:cNvPr id="187" name="Rectangle 22"/>
              <p:cNvSpPr>
                <a:spLocks noChangeArrowheads="1"/>
              </p:cNvSpPr>
              <p:nvPr/>
            </p:nvSpPr>
            <p:spPr bwMode="auto">
              <a:xfrm>
                <a:off x="2098084" y="4149898"/>
                <a:ext cx="649188" cy="71926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Line 23"/>
              <p:cNvSpPr>
                <a:spLocks noChangeShapeType="1"/>
              </p:cNvSpPr>
              <p:nvPr/>
            </p:nvSpPr>
            <p:spPr bwMode="auto">
              <a:xfrm flipH="1">
                <a:off x="1017964" y="4509938"/>
                <a:ext cx="10806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89" name="Line 24"/>
              <p:cNvSpPr>
                <a:spLocks noChangeShapeType="1"/>
              </p:cNvSpPr>
              <p:nvPr/>
            </p:nvSpPr>
            <p:spPr bwMode="auto">
              <a:xfrm flipH="1">
                <a:off x="2746156" y="4509938"/>
                <a:ext cx="1440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194" name="Content Placeholder 1"/>
              <p:cNvSpPr txBox="1">
                <a:spLocks/>
              </p:cNvSpPr>
              <p:nvPr/>
            </p:nvSpPr>
            <p:spPr>
              <a:xfrm>
                <a:off x="2170092" y="4149080"/>
                <a:ext cx="648072" cy="792088"/>
              </a:xfrm>
              <a:prstGeom prst="rect">
                <a:avLst/>
              </a:prstGeom>
              <a:ln w="28575">
                <a:noFill/>
              </a:ln>
            </p:spPr>
            <p:txBody>
              <a:bodyPr/>
              <a:lstStyle/>
              <a:p>
                <a:pPr marL="342900" lvl="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Arial" charset="0"/>
                  </a:rPr>
                  <a:t>X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65000"/>
                  <a:buFont typeface="Wingdings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endParaRPr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465082" y="4184414"/>
            <a:ext cx="4420594" cy="792088"/>
            <a:chOff x="465082" y="4184414"/>
            <a:chExt cx="4420594" cy="792088"/>
          </a:xfrm>
        </p:grpSpPr>
        <p:grpSp>
          <p:nvGrpSpPr>
            <p:cNvPr id="42" name="Group 41"/>
            <p:cNvGrpSpPr/>
            <p:nvPr/>
          </p:nvGrpSpPr>
          <p:grpSpPr>
            <a:xfrm>
              <a:off x="1064328" y="4184414"/>
              <a:ext cx="3168352" cy="792088"/>
              <a:chOff x="1017964" y="4149080"/>
              <a:chExt cx="3168352" cy="792088"/>
            </a:xfrm>
          </p:grpSpPr>
          <p:sp>
            <p:nvSpPr>
              <p:cNvPr id="43" name="Rectangle 22"/>
              <p:cNvSpPr>
                <a:spLocks noChangeArrowheads="1"/>
              </p:cNvSpPr>
              <p:nvPr/>
            </p:nvSpPr>
            <p:spPr bwMode="auto">
              <a:xfrm>
                <a:off x="2098084" y="4149898"/>
                <a:ext cx="649188" cy="71926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23"/>
              <p:cNvSpPr>
                <a:spLocks noChangeShapeType="1"/>
              </p:cNvSpPr>
              <p:nvPr/>
            </p:nvSpPr>
            <p:spPr bwMode="auto">
              <a:xfrm flipH="1">
                <a:off x="1017964" y="4509938"/>
                <a:ext cx="10806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5" name="Line 24"/>
              <p:cNvSpPr>
                <a:spLocks noChangeShapeType="1"/>
              </p:cNvSpPr>
              <p:nvPr/>
            </p:nvSpPr>
            <p:spPr bwMode="auto">
              <a:xfrm flipH="1">
                <a:off x="2746156" y="4509938"/>
                <a:ext cx="1440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46" name="Content Placeholder 1"/>
              <p:cNvSpPr txBox="1">
                <a:spLocks/>
              </p:cNvSpPr>
              <p:nvPr/>
            </p:nvSpPr>
            <p:spPr>
              <a:xfrm>
                <a:off x="2170092" y="4149080"/>
                <a:ext cx="648072" cy="792088"/>
              </a:xfrm>
              <a:prstGeom prst="rect">
                <a:avLst/>
              </a:prstGeom>
              <a:ln w="28575">
                <a:noFill/>
              </a:ln>
            </p:spPr>
            <p:txBody>
              <a:bodyPr/>
              <a:lstStyle/>
              <a:p>
                <a:pPr marL="342900" lvl="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Arial" charset="0"/>
                  </a:rPr>
                  <a:t>X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65000"/>
                  <a:buFont typeface="Wingdings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65082" y="4290420"/>
              <a:ext cx="457692" cy="460694"/>
              <a:chOff x="7597837" y="2707419"/>
              <a:chExt cx="457692" cy="460694"/>
            </a:xfrm>
          </p:grpSpPr>
          <p:sp>
            <p:nvSpPr>
              <p:cNvPr id="4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0" name="Group 28"/>
            <p:cNvGrpSpPr/>
            <p:nvPr/>
          </p:nvGrpSpPr>
          <p:grpSpPr>
            <a:xfrm>
              <a:off x="4427984" y="4299788"/>
              <a:ext cx="457692" cy="460694"/>
              <a:chOff x="4214810" y="2000240"/>
              <a:chExt cx="457692" cy="460694"/>
            </a:xfrm>
          </p:grpSpPr>
          <p:sp>
            <p:nvSpPr>
              <p:cNvPr id="51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2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465082" y="5695246"/>
            <a:ext cx="4420594" cy="792088"/>
            <a:chOff x="465082" y="5695246"/>
            <a:chExt cx="4420594" cy="792088"/>
          </a:xfrm>
        </p:grpSpPr>
        <p:grpSp>
          <p:nvGrpSpPr>
            <p:cNvPr id="95" name="Group 28"/>
            <p:cNvGrpSpPr/>
            <p:nvPr/>
          </p:nvGrpSpPr>
          <p:grpSpPr>
            <a:xfrm>
              <a:off x="465082" y="5801248"/>
              <a:ext cx="457692" cy="460694"/>
              <a:chOff x="4214810" y="2000240"/>
              <a:chExt cx="457692" cy="460694"/>
            </a:xfrm>
          </p:grpSpPr>
          <p:sp>
            <p:nvSpPr>
              <p:cNvPr id="9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064328" y="5695246"/>
              <a:ext cx="3168352" cy="792088"/>
              <a:chOff x="1017964" y="4149080"/>
              <a:chExt cx="3168352" cy="792088"/>
            </a:xfrm>
          </p:grpSpPr>
          <p:sp>
            <p:nvSpPr>
              <p:cNvPr id="65" name="Rectangle 22"/>
              <p:cNvSpPr>
                <a:spLocks noChangeArrowheads="1"/>
              </p:cNvSpPr>
              <p:nvPr/>
            </p:nvSpPr>
            <p:spPr bwMode="auto">
              <a:xfrm>
                <a:off x="2098084" y="4149898"/>
                <a:ext cx="649188" cy="71926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23"/>
              <p:cNvSpPr>
                <a:spLocks noChangeShapeType="1"/>
              </p:cNvSpPr>
              <p:nvPr/>
            </p:nvSpPr>
            <p:spPr bwMode="auto">
              <a:xfrm flipH="1">
                <a:off x="1017964" y="4509938"/>
                <a:ext cx="10806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67" name="Line 24"/>
              <p:cNvSpPr>
                <a:spLocks noChangeShapeType="1"/>
              </p:cNvSpPr>
              <p:nvPr/>
            </p:nvSpPr>
            <p:spPr bwMode="auto">
              <a:xfrm flipH="1">
                <a:off x="2746156" y="4509938"/>
                <a:ext cx="1440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68" name="Content Placeholder 1"/>
              <p:cNvSpPr txBox="1">
                <a:spLocks/>
              </p:cNvSpPr>
              <p:nvPr/>
            </p:nvSpPr>
            <p:spPr>
              <a:xfrm>
                <a:off x="2170092" y="4149080"/>
                <a:ext cx="648072" cy="792088"/>
              </a:xfrm>
              <a:prstGeom prst="rect">
                <a:avLst/>
              </a:prstGeom>
              <a:ln w="28575">
                <a:noFill/>
              </a:ln>
            </p:spPr>
            <p:txBody>
              <a:bodyPr/>
              <a:lstStyle/>
              <a:p>
                <a:pPr marL="342900" lvl="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Arial" charset="0"/>
                  </a:rPr>
                  <a:t>X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65000"/>
                  <a:buFont typeface="Wingdings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77" name="Group 28"/>
            <p:cNvGrpSpPr/>
            <p:nvPr/>
          </p:nvGrpSpPr>
          <p:grpSpPr>
            <a:xfrm>
              <a:off x="4427984" y="5810616"/>
              <a:ext cx="457692" cy="460694"/>
              <a:chOff x="4214810" y="2000240"/>
              <a:chExt cx="457692" cy="460694"/>
            </a:xfrm>
          </p:grpSpPr>
          <p:sp>
            <p:nvSpPr>
              <p:cNvPr id="7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9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465082" y="4939828"/>
            <a:ext cx="4420594" cy="792088"/>
            <a:chOff x="465082" y="4939828"/>
            <a:chExt cx="4420594" cy="792088"/>
          </a:xfrm>
        </p:grpSpPr>
        <p:grpSp>
          <p:nvGrpSpPr>
            <p:cNvPr id="88" name="Group 28"/>
            <p:cNvGrpSpPr/>
            <p:nvPr/>
          </p:nvGrpSpPr>
          <p:grpSpPr>
            <a:xfrm>
              <a:off x="465082" y="5045834"/>
              <a:ext cx="457692" cy="460694"/>
              <a:chOff x="4214810" y="2000240"/>
              <a:chExt cx="457692" cy="460694"/>
            </a:xfrm>
          </p:grpSpPr>
          <p:sp>
            <p:nvSpPr>
              <p:cNvPr id="8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2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064328" y="4939828"/>
              <a:ext cx="3168352" cy="792088"/>
              <a:chOff x="1017964" y="4149080"/>
              <a:chExt cx="3168352" cy="792088"/>
            </a:xfrm>
          </p:grpSpPr>
          <p:sp>
            <p:nvSpPr>
              <p:cNvPr id="60" name="Rectangle 22"/>
              <p:cNvSpPr>
                <a:spLocks noChangeArrowheads="1"/>
              </p:cNvSpPr>
              <p:nvPr/>
            </p:nvSpPr>
            <p:spPr bwMode="auto">
              <a:xfrm>
                <a:off x="2098084" y="4149898"/>
                <a:ext cx="649188" cy="71926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Line 23"/>
              <p:cNvSpPr>
                <a:spLocks noChangeShapeType="1"/>
              </p:cNvSpPr>
              <p:nvPr/>
            </p:nvSpPr>
            <p:spPr bwMode="auto">
              <a:xfrm flipH="1">
                <a:off x="1017964" y="4509938"/>
                <a:ext cx="108061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62" name="Line 24"/>
              <p:cNvSpPr>
                <a:spLocks noChangeShapeType="1"/>
              </p:cNvSpPr>
              <p:nvPr/>
            </p:nvSpPr>
            <p:spPr bwMode="auto">
              <a:xfrm flipH="1">
                <a:off x="2746156" y="4509938"/>
                <a:ext cx="1440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 anchorCtr="1"/>
              <a:lstStyle/>
              <a:p>
                <a:endParaRPr lang="en-US"/>
              </a:p>
            </p:txBody>
          </p:sp>
          <p:sp>
            <p:nvSpPr>
              <p:cNvPr id="63" name="Content Placeholder 1"/>
              <p:cNvSpPr txBox="1">
                <a:spLocks/>
              </p:cNvSpPr>
              <p:nvPr/>
            </p:nvSpPr>
            <p:spPr>
              <a:xfrm>
                <a:off x="2170092" y="4149080"/>
                <a:ext cx="648072" cy="792088"/>
              </a:xfrm>
              <a:prstGeom prst="rect">
                <a:avLst/>
              </a:prstGeom>
              <a:ln w="28575">
                <a:noFill/>
              </a:ln>
            </p:spPr>
            <p:txBody>
              <a:bodyPr/>
              <a:lstStyle/>
              <a:p>
                <a:pPr marL="342900" lvl="0" indent="-342900">
                  <a:spcBef>
                    <a:spcPct val="20000"/>
                  </a:spcBef>
                  <a:buClr>
                    <a:schemeClr val="accent1"/>
                  </a:buClr>
                  <a:buSzPct val="65000"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Arial" charset="0"/>
                  </a:rPr>
                  <a:t>X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chemeClr val="accent1"/>
                  </a:buClr>
                  <a:buSzPct val="65000"/>
                  <a:buFont typeface="Wingdings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83" name="Group 28"/>
            <p:cNvGrpSpPr/>
            <p:nvPr/>
          </p:nvGrpSpPr>
          <p:grpSpPr>
            <a:xfrm>
              <a:off x="4427984" y="5055202"/>
              <a:ext cx="457692" cy="460694"/>
              <a:chOff x="4214810" y="2000240"/>
              <a:chExt cx="457692" cy="460694"/>
            </a:xfrm>
          </p:grpSpPr>
          <p:sp>
            <p:nvSpPr>
              <p:cNvPr id="90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1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9" name="Rectangle 17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713787" cy="647700"/>
          </a:xfrm>
        </p:spPr>
        <p:txBody>
          <a:bodyPr>
            <a:normAutofit/>
          </a:bodyPr>
          <a:lstStyle/>
          <a:p>
            <a:r>
              <a:rPr lang="en-US" dirty="0"/>
              <a:t>Quantum </a:t>
            </a:r>
            <a:r>
              <a:rPr lang="en-US" dirty="0" smtClean="0"/>
              <a:t>Operations</a:t>
            </a:r>
            <a:endParaRPr lang="en-US" dirty="0"/>
          </a:p>
        </p:txBody>
      </p:sp>
      <p:pic>
        <p:nvPicPr>
          <p:cNvPr id="75" name="Picture 7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532440" y="4938117"/>
            <a:ext cx="506837" cy="313369"/>
          </a:xfrm>
          <a:prstGeom prst="rect">
            <a:avLst/>
          </a:prstGeom>
          <a:noFill/>
          <a:ln/>
          <a:effectLst/>
        </p:spPr>
      </p:pic>
      <p:pic>
        <p:nvPicPr>
          <p:cNvPr id="76" name="Picture 7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948264" y="3497957"/>
            <a:ext cx="506240" cy="313000"/>
          </a:xfrm>
          <a:prstGeom prst="rect">
            <a:avLst/>
          </a:prstGeom>
          <a:noFill/>
          <a:ln/>
          <a:effectLst/>
        </p:spPr>
      </p:pic>
      <p:pic>
        <p:nvPicPr>
          <p:cNvPr id="110" name="Picture 10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69684" y="4003916"/>
            <a:ext cx="506240" cy="286395"/>
          </a:xfrm>
          <a:prstGeom prst="rect">
            <a:avLst/>
          </a:prstGeom>
          <a:noFill/>
          <a:ln/>
          <a:effectLst/>
        </p:spPr>
      </p:pic>
      <p:pic>
        <p:nvPicPr>
          <p:cNvPr id="113" name="Picture 11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00392" y="5946229"/>
            <a:ext cx="505644" cy="286057"/>
          </a:xfrm>
          <a:prstGeom prst="rect">
            <a:avLst/>
          </a:prstGeom>
          <a:noFill/>
          <a:ln/>
          <a:effectLst/>
        </p:spPr>
      </p:pic>
      <p:sp>
        <p:nvSpPr>
          <p:cNvPr id="153" name="Content Placeholder 1"/>
          <p:cNvSpPr txBox="1">
            <a:spLocks/>
          </p:cNvSpPr>
          <p:nvPr/>
        </p:nvSpPr>
        <p:spPr>
          <a:xfrm>
            <a:off x="395536" y="764704"/>
            <a:ext cx="8429684" cy="345638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are </a:t>
            </a:r>
            <a:r>
              <a:rPr lang="en-US" sz="2600" dirty="0" smtClean="0">
                <a:solidFill>
                  <a:srgbClr val="FF0000"/>
                </a:solidFill>
                <a:cs typeface="Arial" charset="0"/>
              </a:rPr>
              <a:t>linear </a:t>
            </a:r>
            <a:r>
              <a:rPr lang="en-US" sz="2600" dirty="0" err="1" smtClean="0">
                <a:solidFill>
                  <a:srgbClr val="FF0000"/>
                </a:solidFill>
                <a:cs typeface="Arial" charset="0"/>
              </a:rPr>
              <a:t>isometries</a:t>
            </a:r>
            <a:endParaRPr lang="en-US" sz="2600" dirty="0" smtClean="0">
              <a:solidFill>
                <a:srgbClr val="FF0000"/>
              </a:solidFill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can be described by a </a:t>
            </a:r>
            <a:r>
              <a:rPr lang="en-US" sz="2600" dirty="0" smtClean="0">
                <a:solidFill>
                  <a:srgbClr val="0000FF"/>
                </a:solidFill>
                <a:cs typeface="Arial" charset="0"/>
              </a:rPr>
              <a:t>unitary matrix</a:t>
            </a:r>
            <a:r>
              <a:rPr lang="en-US" sz="2600" dirty="0" smtClean="0">
                <a:cs typeface="Arial" charset="0"/>
              </a:rPr>
              <a:t>: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examples: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identity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err="1" smtClean="0">
                <a:cs typeface="Arial" charset="0"/>
              </a:rPr>
              <a:t>bitflip</a:t>
            </a:r>
            <a:r>
              <a:rPr lang="en-US" sz="2600" dirty="0" smtClean="0">
                <a:cs typeface="Arial" charset="0"/>
              </a:rPr>
              <a:t> (Pauli X): mirroring at           axis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600" dirty="0" smtClean="0">
                <a:cs typeface="Arial" charset="0"/>
              </a:rPr>
              <a:t>phase-flip (Pauli Z): mirroring at           axis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both (Pauli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XZ)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pic>
        <p:nvPicPr>
          <p:cNvPr id="162" name="Picture 161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40152" y="1287182"/>
            <a:ext cx="1397159" cy="341618"/>
          </a:xfrm>
          <a:prstGeom prst="rect">
            <a:avLst/>
          </a:prstGeom>
          <a:noFill/>
          <a:ln/>
          <a:effectLst/>
        </p:spPr>
      </p:pic>
      <p:grpSp>
        <p:nvGrpSpPr>
          <p:cNvPr id="7" name="Group 175"/>
          <p:cNvGrpSpPr/>
          <p:nvPr/>
        </p:nvGrpSpPr>
        <p:grpSpPr>
          <a:xfrm>
            <a:off x="5868144" y="3857997"/>
            <a:ext cx="2520280" cy="2523332"/>
            <a:chOff x="4572958" y="1485104"/>
            <a:chExt cx="3314742" cy="3318755"/>
          </a:xfrm>
        </p:grpSpPr>
        <p:sp>
          <p:nvSpPr>
            <p:cNvPr id="164" name="Oval 105"/>
            <p:cNvSpPr>
              <a:spLocks noChangeArrowheads="1"/>
            </p:cNvSpPr>
            <p:nvPr/>
          </p:nvSpPr>
          <p:spPr bwMode="auto">
            <a:xfrm>
              <a:off x="4788024" y="1700808"/>
              <a:ext cx="2879725" cy="2879725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AutoShape 11"/>
            <p:cNvSpPr>
              <a:spLocks noChangeArrowheads="1"/>
            </p:cNvSpPr>
            <p:nvPr/>
          </p:nvSpPr>
          <p:spPr bwMode="auto">
            <a:xfrm rot="5400000">
              <a:off x="4579160" y="3067842"/>
              <a:ext cx="3311526" cy="146049"/>
            </a:xfrm>
            <a:prstGeom prst="leftRightArrow">
              <a:avLst>
                <a:gd name="adj1" fmla="val 44194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67" name="AutoShape 11"/>
            <p:cNvSpPr>
              <a:spLocks noChangeArrowheads="1"/>
            </p:cNvSpPr>
            <p:nvPr/>
          </p:nvSpPr>
          <p:spPr bwMode="auto">
            <a:xfrm>
              <a:off x="4576175" y="3067645"/>
              <a:ext cx="3311525" cy="146049"/>
            </a:xfrm>
            <a:prstGeom prst="leftRightArrow">
              <a:avLst>
                <a:gd name="adj1" fmla="val 44192"/>
                <a:gd name="adj2" fmla="val 103182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68" name="AutoShape 11"/>
            <p:cNvSpPr>
              <a:spLocks noChangeArrowheads="1"/>
            </p:cNvSpPr>
            <p:nvPr/>
          </p:nvSpPr>
          <p:spPr bwMode="auto">
            <a:xfrm rot="2697395">
              <a:off x="4572958" y="3075268"/>
              <a:ext cx="3311525" cy="146049"/>
            </a:xfrm>
            <a:prstGeom prst="leftRightArrow">
              <a:avLst>
                <a:gd name="adj1" fmla="val 43129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  <p:sp>
          <p:nvSpPr>
            <p:cNvPr id="170" name="AutoShape 11"/>
            <p:cNvSpPr>
              <a:spLocks noChangeArrowheads="1"/>
            </p:cNvSpPr>
            <p:nvPr/>
          </p:nvSpPr>
          <p:spPr bwMode="auto">
            <a:xfrm rot="18897395">
              <a:off x="4569973" y="3075071"/>
              <a:ext cx="3311526" cy="146049"/>
            </a:xfrm>
            <a:prstGeom prst="leftRightArrow">
              <a:avLst>
                <a:gd name="adj1" fmla="val 43151"/>
                <a:gd name="adj2" fmla="val 103182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 b="1">
                <a:cs typeface="Arial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rot="2723195">
            <a:off x="6012160" y="3919377"/>
            <a:ext cx="2304256" cy="2351891"/>
            <a:chOff x="6012160" y="3885421"/>
            <a:chExt cx="2304256" cy="2351891"/>
          </a:xfrm>
        </p:grpSpPr>
        <p:sp>
          <p:nvSpPr>
            <p:cNvPr id="163" name="Line 110"/>
            <p:cNvSpPr>
              <a:spLocks noChangeShapeType="1"/>
            </p:cNvSpPr>
            <p:nvPr/>
          </p:nvSpPr>
          <p:spPr bwMode="auto">
            <a:xfrm flipH="1">
              <a:off x="6012160" y="3933056"/>
              <a:ext cx="2304256" cy="2304256"/>
            </a:xfrm>
            <a:prstGeom prst="line">
              <a:avLst/>
            </a:prstGeom>
            <a:noFill/>
            <a:ln w="66675" cmpd="sng">
              <a:solidFill>
                <a:schemeClr val="accent1"/>
              </a:solidFill>
              <a:prstDash val="dashDot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Up-Down Arrow 178"/>
            <p:cNvSpPr/>
            <p:nvPr/>
          </p:nvSpPr>
          <p:spPr>
            <a:xfrm rot="-2700000">
              <a:off x="7594151" y="3885421"/>
              <a:ext cx="216024" cy="1317674"/>
            </a:xfrm>
            <a:prstGeom prst="upDownArrow">
              <a:avLst>
                <a:gd name="adj1" fmla="val 28836"/>
                <a:gd name="adj2" fmla="val 9232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0" name="Up-Down Arrow 179"/>
            <p:cNvSpPr/>
            <p:nvPr/>
          </p:nvSpPr>
          <p:spPr>
            <a:xfrm rot="18900000">
              <a:off x="6681056" y="4784756"/>
              <a:ext cx="216024" cy="1317674"/>
            </a:xfrm>
            <a:prstGeom prst="upDownArrow">
              <a:avLst>
                <a:gd name="adj1" fmla="val 28836"/>
                <a:gd name="adj2" fmla="val 9232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136336" y="5344570"/>
            <a:ext cx="3168352" cy="792088"/>
            <a:chOff x="1136336" y="5344570"/>
            <a:chExt cx="3168352" cy="792088"/>
          </a:xfrm>
        </p:grpSpPr>
        <p:sp>
          <p:nvSpPr>
            <p:cNvPr id="187" name="Rectangle 22"/>
            <p:cNvSpPr>
              <a:spLocks noChangeArrowheads="1"/>
            </p:cNvSpPr>
            <p:nvPr/>
          </p:nvSpPr>
          <p:spPr bwMode="auto">
            <a:xfrm>
              <a:off x="2216456" y="5344570"/>
              <a:ext cx="649188" cy="71926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Line 23"/>
            <p:cNvSpPr>
              <a:spLocks noChangeShapeType="1"/>
            </p:cNvSpPr>
            <p:nvPr/>
          </p:nvSpPr>
          <p:spPr bwMode="auto">
            <a:xfrm flipH="1">
              <a:off x="1136336" y="5704610"/>
              <a:ext cx="10806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89" name="Line 24"/>
            <p:cNvSpPr>
              <a:spLocks noChangeShapeType="1"/>
            </p:cNvSpPr>
            <p:nvPr/>
          </p:nvSpPr>
          <p:spPr bwMode="auto">
            <a:xfrm flipH="1">
              <a:off x="2864528" y="5704610"/>
              <a:ext cx="14401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  <p:sp>
          <p:nvSpPr>
            <p:cNvPr id="194" name="Content Placeholder 1"/>
            <p:cNvSpPr txBox="1">
              <a:spLocks/>
            </p:cNvSpPr>
            <p:nvPr/>
          </p:nvSpPr>
          <p:spPr>
            <a:xfrm>
              <a:off x="2288464" y="5344570"/>
              <a:ext cx="648072" cy="792088"/>
            </a:xfrm>
            <a:prstGeom prst="rect">
              <a:avLst/>
            </a:prstGeom>
          </p:spPr>
          <p:txBody>
            <a:bodyPr/>
            <a:lstStyle/>
            <a:p>
              <a:pPr marL="342900" lvl="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Z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65000"/>
                <a:buFont typeface="Wingdings" charset="2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</p:grpSp>
      <p:pic>
        <p:nvPicPr>
          <p:cNvPr id="41" name="Picture 4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652120" y="3212976"/>
            <a:ext cx="577947" cy="408443"/>
          </a:xfrm>
          <a:prstGeom prst="rect">
            <a:avLst/>
          </a:prstGeom>
          <a:noFill/>
          <a:ln/>
          <a:effectLst/>
        </p:spPr>
      </p:pic>
      <p:grpSp>
        <p:nvGrpSpPr>
          <p:cNvPr id="79" name="Group 78"/>
          <p:cNvGrpSpPr/>
          <p:nvPr/>
        </p:nvGrpSpPr>
        <p:grpSpPr>
          <a:xfrm>
            <a:off x="513908" y="6165304"/>
            <a:ext cx="4371768" cy="504056"/>
            <a:chOff x="513908" y="6165304"/>
            <a:chExt cx="4371768" cy="504056"/>
          </a:xfrm>
        </p:grpSpPr>
        <p:grpSp>
          <p:nvGrpSpPr>
            <p:cNvPr id="58" name="Group 28"/>
            <p:cNvGrpSpPr/>
            <p:nvPr/>
          </p:nvGrpSpPr>
          <p:grpSpPr>
            <a:xfrm>
              <a:off x="4427984" y="6165304"/>
              <a:ext cx="457692" cy="460694"/>
              <a:chOff x="4214810" y="2000240"/>
              <a:chExt cx="457692" cy="460694"/>
            </a:xfrm>
          </p:grpSpPr>
          <p:sp>
            <p:nvSpPr>
              <p:cNvPr id="5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4" name="Group 28"/>
            <p:cNvGrpSpPr/>
            <p:nvPr/>
          </p:nvGrpSpPr>
          <p:grpSpPr>
            <a:xfrm>
              <a:off x="513908" y="6208666"/>
              <a:ext cx="457692" cy="460694"/>
              <a:chOff x="4214810" y="2000240"/>
              <a:chExt cx="457692" cy="460694"/>
            </a:xfrm>
          </p:grpSpPr>
          <p:sp>
            <p:nvSpPr>
              <p:cNvPr id="98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513908" y="5691728"/>
            <a:ext cx="4371768" cy="473576"/>
            <a:chOff x="513908" y="5691728"/>
            <a:chExt cx="4371768" cy="473576"/>
          </a:xfrm>
        </p:grpSpPr>
        <p:grpSp>
          <p:nvGrpSpPr>
            <p:cNvPr id="3" name="Group 28"/>
            <p:cNvGrpSpPr/>
            <p:nvPr/>
          </p:nvGrpSpPr>
          <p:grpSpPr>
            <a:xfrm>
              <a:off x="513908" y="5704610"/>
              <a:ext cx="457692" cy="460694"/>
              <a:chOff x="4214810" y="2000240"/>
              <a:chExt cx="457692" cy="460694"/>
            </a:xfrm>
          </p:grpSpPr>
          <p:sp>
            <p:nvSpPr>
              <p:cNvPr id="89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2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1" name="Group 28"/>
            <p:cNvGrpSpPr/>
            <p:nvPr/>
          </p:nvGrpSpPr>
          <p:grpSpPr>
            <a:xfrm>
              <a:off x="4427984" y="5691728"/>
              <a:ext cx="457692" cy="460694"/>
              <a:chOff x="4214810" y="2000240"/>
              <a:chExt cx="457692" cy="460694"/>
            </a:xfrm>
          </p:grpSpPr>
          <p:sp>
            <p:nvSpPr>
              <p:cNvPr id="62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3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513908" y="5186100"/>
            <a:ext cx="4371768" cy="475148"/>
            <a:chOff x="513908" y="5186100"/>
            <a:chExt cx="4371768" cy="475148"/>
          </a:xfrm>
        </p:grpSpPr>
        <p:grpSp>
          <p:nvGrpSpPr>
            <p:cNvPr id="5" name="Group 28"/>
            <p:cNvGrpSpPr/>
            <p:nvPr/>
          </p:nvGrpSpPr>
          <p:grpSpPr>
            <a:xfrm>
              <a:off x="513908" y="5200554"/>
              <a:ext cx="457692" cy="460694"/>
              <a:chOff x="4214810" y="2000240"/>
              <a:chExt cx="457692" cy="460694"/>
            </a:xfrm>
          </p:grpSpPr>
          <p:sp>
            <p:nvSpPr>
              <p:cNvPr id="11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4" name="Group 28"/>
            <p:cNvGrpSpPr/>
            <p:nvPr/>
          </p:nvGrpSpPr>
          <p:grpSpPr>
            <a:xfrm>
              <a:off x="4427984" y="5186100"/>
              <a:ext cx="457692" cy="460694"/>
              <a:chOff x="4214810" y="2000240"/>
              <a:chExt cx="457692" cy="460694"/>
            </a:xfrm>
          </p:grpSpPr>
          <p:sp>
            <p:nvSpPr>
              <p:cNvPr id="6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513908" y="4696498"/>
            <a:ext cx="4371768" cy="460694"/>
            <a:chOff x="513908" y="4696498"/>
            <a:chExt cx="4371768" cy="460694"/>
          </a:xfrm>
        </p:grpSpPr>
        <p:grpSp>
          <p:nvGrpSpPr>
            <p:cNvPr id="52" name="Group 51"/>
            <p:cNvGrpSpPr/>
            <p:nvPr/>
          </p:nvGrpSpPr>
          <p:grpSpPr>
            <a:xfrm>
              <a:off x="513908" y="4696498"/>
              <a:ext cx="457692" cy="460694"/>
              <a:chOff x="7597837" y="2707419"/>
              <a:chExt cx="457692" cy="460694"/>
            </a:xfrm>
          </p:grpSpPr>
          <p:sp>
            <p:nvSpPr>
              <p:cNvPr id="53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4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427984" y="4696498"/>
              <a:ext cx="457692" cy="460694"/>
              <a:chOff x="7597837" y="2707419"/>
              <a:chExt cx="457692" cy="460694"/>
            </a:xfrm>
          </p:grpSpPr>
          <p:sp>
            <p:nvSpPr>
              <p:cNvPr id="68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9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pic>
        <p:nvPicPr>
          <p:cNvPr id="77" name="Picture 76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48403" y="2732525"/>
            <a:ext cx="577267" cy="3732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17"/>
          <p:cNvGrpSpPr/>
          <p:nvPr/>
        </p:nvGrpSpPr>
        <p:grpSpPr>
          <a:xfrm>
            <a:off x="4355976" y="3717032"/>
            <a:ext cx="648072" cy="792088"/>
            <a:chOff x="8316416" y="2754640"/>
            <a:chExt cx="648072" cy="792088"/>
          </a:xfrm>
        </p:grpSpPr>
        <p:sp>
          <p:nvSpPr>
            <p:cNvPr id="158" name="Content Placeholder 1"/>
            <p:cNvSpPr txBox="1">
              <a:spLocks/>
            </p:cNvSpPr>
            <p:nvPr/>
          </p:nvSpPr>
          <p:spPr>
            <a:xfrm>
              <a:off x="8316416" y="2754640"/>
              <a:ext cx="648072" cy="792088"/>
            </a:xfrm>
            <a:prstGeom prst="rect">
              <a:avLst/>
            </a:prstGeom>
          </p:spPr>
          <p:txBody>
            <a:bodyPr/>
            <a:lstStyle/>
            <a:p>
              <a:pPr marL="342900" lvl="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U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65000"/>
                <a:buFont typeface="Wingdings" charset="2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59" name="Rectangle 22"/>
            <p:cNvSpPr>
              <a:spLocks noChangeArrowheads="1"/>
            </p:cNvSpPr>
            <p:nvPr/>
          </p:nvSpPr>
          <p:spPr bwMode="auto">
            <a:xfrm>
              <a:off x="8316416" y="2852936"/>
              <a:ext cx="576064" cy="576064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Line 7"/>
          <p:cNvSpPr>
            <a:spLocks noChangeShapeType="1"/>
          </p:cNvSpPr>
          <p:nvPr/>
        </p:nvSpPr>
        <p:spPr bwMode="auto">
          <a:xfrm>
            <a:off x="899592" y="2280340"/>
            <a:ext cx="7416824" cy="0"/>
          </a:xfrm>
          <a:prstGeom prst="line">
            <a:avLst/>
          </a:prstGeom>
          <a:noFill/>
          <a:ln w="44450">
            <a:solidFill>
              <a:srgbClr val="000000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4" name="Group 33"/>
          <p:cNvGrpSpPr/>
          <p:nvPr/>
        </p:nvGrpSpPr>
        <p:grpSpPr>
          <a:xfrm>
            <a:off x="395536" y="768172"/>
            <a:ext cx="1150423" cy="1656184"/>
            <a:chOff x="395536" y="912188"/>
            <a:chExt cx="1150423" cy="1656184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>
              <a:off x="1115616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65" name="Picture 64" descr="AliceBlue.eps"/>
            <p:cNvPicPr>
              <a:picLocks noChangeAspect="1"/>
            </p:cNvPicPr>
            <p:nvPr/>
          </p:nvPicPr>
          <p:blipFill>
            <a:blip r:embed="rId3" cstate="print"/>
            <a:srcRect b="23529"/>
            <a:stretch>
              <a:fillRect/>
            </a:stretch>
          </p:blipFill>
          <p:spPr>
            <a:xfrm>
              <a:off x="395536" y="912188"/>
              <a:ext cx="1150423" cy="1296144"/>
            </a:xfrm>
            <a:prstGeom prst="rect">
              <a:avLst/>
            </a:prstGeom>
          </p:spPr>
        </p:pic>
      </p:grpSp>
      <p:grpSp>
        <p:nvGrpSpPr>
          <p:cNvPr id="5" name="Group 35"/>
          <p:cNvGrpSpPr/>
          <p:nvPr/>
        </p:nvGrpSpPr>
        <p:grpSpPr>
          <a:xfrm>
            <a:off x="7541017" y="768172"/>
            <a:ext cx="1135439" cy="1656184"/>
            <a:chOff x="7541017" y="912188"/>
            <a:chExt cx="1135439" cy="1656184"/>
          </a:xfrm>
        </p:grpSpPr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80283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  <p:pic>
          <p:nvPicPr>
            <p:cNvPr id="70" name="Picture 69" descr="AliceBlue.eps"/>
            <p:cNvPicPr>
              <a:picLocks noChangeAspect="1"/>
            </p:cNvPicPr>
            <p:nvPr/>
          </p:nvPicPr>
          <p:blipFill>
            <a:blip r:embed="rId4" cstate="print"/>
            <a:srcRect b="22520"/>
            <a:stretch>
              <a:fillRect/>
            </a:stretch>
          </p:blipFill>
          <p:spPr>
            <a:xfrm flipH="1">
              <a:off x="7541017" y="912188"/>
              <a:ext cx="1135439" cy="1296144"/>
            </a:xfrm>
            <a:prstGeom prst="rect">
              <a:avLst/>
            </a:prstGeom>
          </p:spPr>
        </p:pic>
      </p:grpSp>
      <p:sp>
        <p:nvSpPr>
          <p:cNvPr id="42" name="Line 7"/>
          <p:cNvSpPr>
            <a:spLocks noChangeShapeType="1"/>
          </p:cNvSpPr>
          <p:nvPr/>
        </p:nvSpPr>
        <p:spPr bwMode="auto">
          <a:xfrm>
            <a:off x="4644008" y="2132856"/>
            <a:ext cx="0" cy="288032"/>
          </a:xfrm>
          <a:prstGeom prst="line">
            <a:avLst/>
          </a:prstGeom>
          <a:noFill/>
          <a:ln w="44450">
            <a:solidFill>
              <a:srgbClr val="0000FF"/>
            </a:solidFill>
            <a:prstDash val="solid"/>
            <a:round/>
            <a:headEnd/>
            <a:tailEnd type="non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Most General Single-Round Scheme</a:t>
            </a:r>
            <a:endParaRPr lang="en-US" sz="4000" dirty="0"/>
          </a:p>
        </p:txBody>
      </p:sp>
      <p:sp>
        <p:nvSpPr>
          <p:cNvPr id="186" name="Content Placeholder 1"/>
          <p:cNvSpPr txBox="1">
            <a:spLocks/>
          </p:cNvSpPr>
          <p:nvPr/>
        </p:nvSpPr>
        <p:spPr>
          <a:xfrm>
            <a:off x="467544" y="5589240"/>
            <a:ext cx="8496944" cy="115212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Let us study the attacking game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600" dirty="0" smtClean="0"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800" dirty="0" smtClean="0">
              <a:cs typeface="Arial" charset="0"/>
            </a:endParaRPr>
          </a:p>
          <a:p>
            <a:pPr marL="2857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grpSp>
        <p:nvGrpSpPr>
          <p:cNvPr id="187" name="Group 36"/>
          <p:cNvGrpSpPr/>
          <p:nvPr/>
        </p:nvGrpSpPr>
        <p:grpSpPr>
          <a:xfrm>
            <a:off x="3995936" y="764704"/>
            <a:ext cx="1080120" cy="1644690"/>
            <a:chOff x="3995936" y="923682"/>
            <a:chExt cx="1080120" cy="1644690"/>
          </a:xfrm>
        </p:grpSpPr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923682"/>
              <a:ext cx="1080120" cy="1309108"/>
            </a:xfrm>
            <a:prstGeom prst="rect">
              <a:avLst/>
            </a:prstGeom>
          </p:spPr>
        </p:pic>
        <p:sp>
          <p:nvSpPr>
            <p:cNvPr id="189" name="Line 7"/>
            <p:cNvSpPr>
              <a:spLocks noChangeShapeType="1"/>
            </p:cNvSpPr>
            <p:nvPr/>
          </p:nvSpPr>
          <p:spPr bwMode="auto">
            <a:xfrm>
              <a:off x="4644008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971600" y="2608266"/>
            <a:ext cx="2880320" cy="1282761"/>
            <a:chOff x="971600" y="2608266"/>
            <a:chExt cx="2880320" cy="1282761"/>
          </a:xfrm>
        </p:grpSpPr>
        <p:grpSp>
          <p:nvGrpSpPr>
            <p:cNvPr id="190" name="Group 189"/>
            <p:cNvGrpSpPr/>
            <p:nvPr/>
          </p:nvGrpSpPr>
          <p:grpSpPr>
            <a:xfrm>
              <a:off x="971600" y="2679336"/>
              <a:ext cx="2880320" cy="1211691"/>
              <a:chOff x="971600" y="2679336"/>
              <a:chExt cx="2880320" cy="1211691"/>
            </a:xfrm>
          </p:grpSpPr>
          <p:sp>
            <p:nvSpPr>
              <p:cNvPr id="25" name="Line 7"/>
              <p:cNvSpPr>
                <a:spLocks noChangeShapeType="1"/>
              </p:cNvSpPr>
              <p:nvPr/>
            </p:nvSpPr>
            <p:spPr bwMode="auto">
              <a:xfrm>
                <a:off x="971600" y="3083950"/>
                <a:ext cx="2880320" cy="807077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80" name="Line 39"/>
              <p:cNvSpPr>
                <a:spLocks noChangeShapeType="1"/>
              </p:cNvSpPr>
              <p:nvPr/>
            </p:nvSpPr>
            <p:spPr bwMode="auto">
              <a:xfrm rot="18900000">
                <a:off x="1269703" y="2679336"/>
                <a:ext cx="1010" cy="368352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09" name="Group 28"/>
            <p:cNvGrpSpPr/>
            <p:nvPr/>
          </p:nvGrpSpPr>
          <p:grpSpPr>
            <a:xfrm>
              <a:off x="1115616" y="2608266"/>
              <a:ext cx="457692" cy="460694"/>
              <a:chOff x="4214810" y="2000240"/>
              <a:chExt cx="457692" cy="460694"/>
            </a:xfrm>
          </p:grpSpPr>
          <p:sp>
            <p:nvSpPr>
              <p:cNvPr id="115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6" name="Line 5"/>
              <p:cNvSpPr>
                <a:spLocks noChangeShapeType="1"/>
              </p:cNvSpPr>
              <p:nvPr/>
            </p:nvSpPr>
            <p:spPr bwMode="auto">
              <a:xfrm rot="108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51" name="Group 150"/>
          <p:cNvGrpSpPr/>
          <p:nvPr/>
        </p:nvGrpSpPr>
        <p:grpSpPr>
          <a:xfrm>
            <a:off x="5508104" y="2780928"/>
            <a:ext cx="2645483" cy="1110100"/>
            <a:chOff x="5508104" y="2780928"/>
            <a:chExt cx="2645483" cy="1110100"/>
          </a:xfrm>
        </p:grpSpPr>
        <p:grpSp>
          <p:nvGrpSpPr>
            <p:cNvPr id="191" name="Group 190"/>
            <p:cNvGrpSpPr/>
            <p:nvPr/>
          </p:nvGrpSpPr>
          <p:grpSpPr>
            <a:xfrm>
              <a:off x="5508104" y="2938253"/>
              <a:ext cx="2645483" cy="952775"/>
              <a:chOff x="5508104" y="2938253"/>
              <a:chExt cx="2645483" cy="952775"/>
            </a:xfrm>
          </p:grpSpPr>
          <p:sp>
            <p:nvSpPr>
              <p:cNvPr id="33" name="Line 7"/>
              <p:cNvSpPr>
                <a:spLocks noChangeShapeType="1"/>
              </p:cNvSpPr>
              <p:nvPr/>
            </p:nvSpPr>
            <p:spPr bwMode="auto">
              <a:xfrm flipH="1">
                <a:off x="5508104" y="3242956"/>
                <a:ext cx="2592288" cy="648072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82" name="Line 5"/>
              <p:cNvSpPr>
                <a:spLocks noChangeShapeType="1"/>
              </p:cNvSpPr>
              <p:nvPr/>
            </p:nvSpPr>
            <p:spPr bwMode="auto">
              <a:xfrm rot="6300000">
                <a:off x="7465273" y="2755110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  <p:sp>
            <p:nvSpPr>
              <p:cNvPr id="76" name="Line 38"/>
              <p:cNvSpPr>
                <a:spLocks noChangeShapeType="1"/>
              </p:cNvSpPr>
              <p:nvPr/>
            </p:nvSpPr>
            <p:spPr bwMode="auto">
              <a:xfrm rot="13500000">
                <a:off x="7970206" y="2755885"/>
                <a:ext cx="1014" cy="365749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23" name="Group 133"/>
            <p:cNvGrpSpPr/>
            <p:nvPr/>
          </p:nvGrpSpPr>
          <p:grpSpPr>
            <a:xfrm>
              <a:off x="7380312" y="2780928"/>
              <a:ext cx="457692" cy="460694"/>
              <a:chOff x="7597837" y="2707419"/>
              <a:chExt cx="457692" cy="460694"/>
            </a:xfrm>
          </p:grpSpPr>
          <p:sp>
            <p:nvSpPr>
              <p:cNvPr id="124" name="Oval 2"/>
              <p:cNvSpPr>
                <a:spLocks noChangeArrowheads="1"/>
              </p:cNvSpPr>
              <p:nvPr/>
            </p:nvSpPr>
            <p:spPr bwMode="auto">
              <a:xfrm>
                <a:off x="7597837" y="2707419"/>
                <a:ext cx="457692" cy="460694"/>
              </a:xfrm>
              <a:prstGeom prst="ellipse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5" name="Line 5"/>
              <p:cNvSpPr>
                <a:spLocks noChangeShapeType="1"/>
              </p:cNvSpPr>
              <p:nvPr/>
            </p:nvSpPr>
            <p:spPr bwMode="auto">
              <a:xfrm rot="5400000">
                <a:off x="7827188" y="2754097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1043608" y="4195758"/>
            <a:ext cx="2808312" cy="817418"/>
            <a:chOff x="1043608" y="4195758"/>
            <a:chExt cx="2808312" cy="817418"/>
          </a:xfrm>
        </p:grpSpPr>
        <p:grpSp>
          <p:nvGrpSpPr>
            <p:cNvPr id="192" name="Group 191"/>
            <p:cNvGrpSpPr/>
            <p:nvPr/>
          </p:nvGrpSpPr>
          <p:grpSpPr>
            <a:xfrm>
              <a:off x="1043608" y="4195758"/>
              <a:ext cx="2808312" cy="817418"/>
              <a:chOff x="1043608" y="4195758"/>
              <a:chExt cx="2808312" cy="817418"/>
            </a:xfrm>
          </p:grpSpPr>
          <p:sp>
            <p:nvSpPr>
              <p:cNvPr id="44" name="Line 7"/>
              <p:cNvSpPr>
                <a:spLocks noChangeShapeType="1"/>
              </p:cNvSpPr>
              <p:nvPr/>
            </p:nvSpPr>
            <p:spPr bwMode="auto">
              <a:xfrm flipH="1">
                <a:off x="1043608" y="4293791"/>
                <a:ext cx="2808312" cy="719385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96" name="Line 5"/>
              <p:cNvSpPr>
                <a:spLocks noChangeShapeType="1"/>
              </p:cNvSpPr>
              <p:nvPr/>
            </p:nvSpPr>
            <p:spPr bwMode="auto">
              <a:xfrm rot="10800000">
                <a:off x="2209063" y="419575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26" name="Group 28"/>
            <p:cNvGrpSpPr/>
            <p:nvPr/>
          </p:nvGrpSpPr>
          <p:grpSpPr>
            <a:xfrm>
              <a:off x="1475656" y="4293096"/>
              <a:ext cx="457692" cy="460694"/>
              <a:chOff x="4214810" y="2000240"/>
              <a:chExt cx="457692" cy="460694"/>
            </a:xfrm>
          </p:grpSpPr>
          <p:sp>
            <p:nvSpPr>
              <p:cNvPr id="127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28" name="Line 5"/>
              <p:cNvSpPr>
                <a:spLocks noChangeShapeType="1"/>
              </p:cNvSpPr>
              <p:nvPr/>
            </p:nvSpPr>
            <p:spPr bwMode="auto">
              <a:xfrm rot="27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  <p:grpSp>
        <p:nvGrpSpPr>
          <p:cNvPr id="143" name="Group 37"/>
          <p:cNvGrpSpPr/>
          <p:nvPr/>
        </p:nvGrpSpPr>
        <p:grpSpPr>
          <a:xfrm>
            <a:off x="5652120" y="1127576"/>
            <a:ext cx="1006872" cy="1293312"/>
            <a:chOff x="2483768" y="1275060"/>
            <a:chExt cx="1006872" cy="1293312"/>
          </a:xfrm>
        </p:grpSpPr>
        <p:pic>
          <p:nvPicPr>
            <p:cNvPr id="144" name="Picture 2" descr="D:\presentations\Noisy Storage\EvilCatTranspar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483768" y="1275060"/>
              <a:ext cx="1006872" cy="1001812"/>
            </a:xfrm>
            <a:prstGeom prst="rect">
              <a:avLst/>
            </a:prstGeom>
            <a:noFill/>
          </p:spPr>
        </p:pic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298782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46" name="Group 38"/>
          <p:cNvGrpSpPr/>
          <p:nvPr/>
        </p:nvGrpSpPr>
        <p:grpSpPr>
          <a:xfrm>
            <a:off x="2381525" y="836712"/>
            <a:ext cx="949021" cy="1584176"/>
            <a:chOff x="5764661" y="984196"/>
            <a:chExt cx="949021" cy="1584176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661" y="984196"/>
              <a:ext cx="949021" cy="1220668"/>
            </a:xfrm>
            <a:prstGeom prst="rect">
              <a:avLst/>
            </a:prstGeom>
          </p:spPr>
        </p:pic>
        <p:sp>
          <p:nvSpPr>
            <p:cNvPr id="148" name="Line 7"/>
            <p:cNvSpPr>
              <a:spLocks noChangeShapeType="1"/>
            </p:cNvSpPr>
            <p:nvPr/>
          </p:nvSpPr>
          <p:spPr bwMode="auto">
            <a:xfrm>
              <a:off x="6228184" y="2280340"/>
              <a:ext cx="0" cy="288032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prstDash val="solid"/>
              <a:round/>
              <a:headEnd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endParaRPr lang="en-US" dirty="0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5436096" y="4350115"/>
            <a:ext cx="2736304" cy="792088"/>
            <a:chOff x="5436096" y="4350115"/>
            <a:chExt cx="2736304" cy="792088"/>
          </a:xfrm>
        </p:grpSpPr>
        <p:grpSp>
          <p:nvGrpSpPr>
            <p:cNvPr id="193" name="Group 192"/>
            <p:cNvGrpSpPr/>
            <p:nvPr/>
          </p:nvGrpSpPr>
          <p:grpSpPr>
            <a:xfrm>
              <a:off x="5436096" y="4350115"/>
              <a:ext cx="2736304" cy="792088"/>
              <a:chOff x="5436096" y="4350115"/>
              <a:chExt cx="2736304" cy="792088"/>
            </a:xfrm>
          </p:grpSpPr>
          <p:sp>
            <p:nvSpPr>
              <p:cNvPr id="35" name="Line 7"/>
              <p:cNvSpPr>
                <a:spLocks noChangeShapeType="1"/>
              </p:cNvSpPr>
              <p:nvPr/>
            </p:nvSpPr>
            <p:spPr bwMode="auto">
              <a:xfrm>
                <a:off x="5436096" y="4350115"/>
                <a:ext cx="2736304" cy="792088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:ln>
              <a:effectLst/>
            </p:spPr>
            <p:txBody>
              <a:bodyPr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08" name="Line 39"/>
              <p:cNvSpPr>
                <a:spLocks noChangeShapeType="1"/>
              </p:cNvSpPr>
              <p:nvPr/>
            </p:nvSpPr>
            <p:spPr bwMode="auto">
              <a:xfrm rot="2700000">
                <a:off x="7396376" y="4337022"/>
                <a:ext cx="1010" cy="368352"/>
              </a:xfrm>
              <a:prstGeom prst="line">
                <a:avLst/>
              </a:prstGeom>
              <a:noFill/>
              <a:ln w="44450">
                <a:solidFill>
                  <a:schemeClr val="bg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  <p:grpSp>
          <p:nvGrpSpPr>
            <p:cNvPr id="152" name="Group 28"/>
            <p:cNvGrpSpPr/>
            <p:nvPr/>
          </p:nvGrpSpPr>
          <p:grpSpPr>
            <a:xfrm>
              <a:off x="7452320" y="4365104"/>
              <a:ext cx="457692" cy="460694"/>
              <a:chOff x="4214810" y="2000240"/>
              <a:chExt cx="457692" cy="460694"/>
            </a:xfrm>
          </p:grpSpPr>
          <p:sp>
            <p:nvSpPr>
              <p:cNvPr id="153" name="Oval 2"/>
              <p:cNvSpPr>
                <a:spLocks noChangeArrowheads="1"/>
              </p:cNvSpPr>
              <p:nvPr/>
            </p:nvSpPr>
            <p:spPr bwMode="auto">
              <a:xfrm>
                <a:off x="4214810" y="2000240"/>
                <a:ext cx="457692" cy="460694"/>
              </a:xfrm>
              <a:prstGeom prst="ellipse">
                <a:avLst/>
              </a:prstGeom>
              <a:solidFill>
                <a:srgbClr val="FF0000"/>
              </a:solidFill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54" name="Line 5"/>
              <p:cNvSpPr>
                <a:spLocks noChangeShapeType="1"/>
              </p:cNvSpPr>
              <p:nvPr/>
            </p:nvSpPr>
            <p:spPr bwMode="auto">
              <a:xfrm rot="8100000">
                <a:off x="4444161" y="2046918"/>
                <a:ext cx="0" cy="367338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 anchor="ctr" anchorCtr="1"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450728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r>
              <a:rPr lang="fr-CH" dirty="0" smtClean="0"/>
              <a:t>Quiz: eXclusive OR (XOR) Function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953381"/>
              </p:ext>
            </p:extLst>
          </p:nvPr>
        </p:nvGraphicFramePr>
        <p:xfrm>
          <a:off x="1187624" y="2132856"/>
          <a:ext cx="6264695" cy="4032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036"/>
                <a:gridCol w="1328875"/>
                <a:gridCol w="1898392"/>
                <a:gridCol w="1898392"/>
              </a:tblGrid>
              <a:tr h="748883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x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y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x </a:t>
                      </a:r>
                      <a:r>
                        <a:rPr lang="en-US" sz="4000" baseline="0" dirty="0" smtClean="0">
                          <a:latin typeface="cmsy10"/>
                          <a:ea typeface="cmsy10"/>
                          <a:cs typeface="cmsy10"/>
                        </a:rPr>
                        <a:t>©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baseline="0" dirty="0" smtClean="0"/>
                        <a:t>y</a:t>
                      </a:r>
                      <a:endParaRPr lang="en-US" sz="4000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a.)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10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01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10</a:t>
                      </a:r>
                      <a:endParaRPr lang="en-US" sz="4000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b.)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110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010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100</a:t>
                      </a:r>
                      <a:endParaRPr lang="en-US" sz="4000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c.)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0011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0100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0000</a:t>
                      </a:r>
                      <a:endParaRPr lang="en-US" sz="4000" dirty="0"/>
                    </a:p>
                  </a:txBody>
                  <a:tcPr/>
                </a:tc>
              </a:tr>
              <a:tr h="82089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d.)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1011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1101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 smtClean="0"/>
                        <a:t>0110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98"/>
          <p:cNvSpPr>
            <a:spLocks noChangeArrowheads="1"/>
          </p:cNvSpPr>
          <p:nvPr/>
        </p:nvSpPr>
        <p:spPr bwMode="auto">
          <a:xfrm>
            <a:off x="755576" y="1268760"/>
            <a:ext cx="68407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Which of the following are correct?</a:t>
            </a:r>
          </a:p>
        </p:txBody>
      </p:sp>
    </p:spTree>
    <p:extLst>
      <p:ext uri="{BB962C8B-B14F-4D97-AF65-F5344CB8AC3E}">
        <p14:creationId xmlns:p14="http://schemas.microsoft.com/office/powerpoint/2010/main" val="10156154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17"/>
          <p:cNvGrpSpPr/>
          <p:nvPr/>
        </p:nvGrpSpPr>
        <p:grpSpPr>
          <a:xfrm>
            <a:off x="4251960" y="2492896"/>
            <a:ext cx="648072" cy="792088"/>
            <a:chOff x="8316416" y="2754640"/>
            <a:chExt cx="648072" cy="792088"/>
          </a:xfrm>
        </p:grpSpPr>
        <p:sp>
          <p:nvSpPr>
            <p:cNvPr id="192" name="Content Placeholder 1"/>
            <p:cNvSpPr txBox="1">
              <a:spLocks/>
            </p:cNvSpPr>
            <p:nvPr/>
          </p:nvSpPr>
          <p:spPr>
            <a:xfrm>
              <a:off x="8316416" y="2754640"/>
              <a:ext cx="648072" cy="792088"/>
            </a:xfrm>
            <a:prstGeom prst="rect">
              <a:avLst/>
            </a:prstGeom>
          </p:spPr>
          <p:txBody>
            <a:bodyPr/>
            <a:lstStyle/>
            <a:p>
              <a:pPr marL="342900" lvl="0" indent="-342900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U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65000"/>
                <a:buFont typeface="Wingdings" charset="2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93" name="Rectangle 22"/>
            <p:cNvSpPr>
              <a:spLocks noChangeArrowheads="1"/>
            </p:cNvSpPr>
            <p:nvPr/>
          </p:nvSpPr>
          <p:spPr bwMode="auto">
            <a:xfrm>
              <a:off x="8316416" y="2852936"/>
              <a:ext cx="576064" cy="576064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3" name="Group 204"/>
          <p:cNvGrpSpPr/>
          <p:nvPr/>
        </p:nvGrpSpPr>
        <p:grpSpPr>
          <a:xfrm>
            <a:off x="6372200" y="1556792"/>
            <a:ext cx="865187" cy="792163"/>
            <a:chOff x="5177248" y="2526481"/>
            <a:chExt cx="865187" cy="792163"/>
          </a:xfrm>
        </p:grpSpPr>
        <p:sp>
          <p:nvSpPr>
            <p:cNvPr id="174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175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176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sp>
        <p:nvSpPr>
          <p:cNvPr id="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51488"/>
            <a:ext cx="8784976" cy="85723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Distributed Q Computation in 1 Round</a:t>
            </a:r>
            <a:endParaRPr lang="en-US" sz="4000" dirty="0"/>
          </a:p>
        </p:txBody>
      </p:sp>
      <p:sp>
        <p:nvSpPr>
          <p:cNvPr id="143" name="Content Placeholder 1"/>
          <p:cNvSpPr txBox="1">
            <a:spLocks/>
          </p:cNvSpPr>
          <p:nvPr/>
        </p:nvSpPr>
        <p:spPr>
          <a:xfrm>
            <a:off x="395536" y="4005064"/>
            <a:ext cx="8496944" cy="216024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using some form of </a:t>
            </a:r>
            <a:r>
              <a:rPr lang="en-US" sz="2800" dirty="0" smtClean="0">
                <a:solidFill>
                  <a:srgbClr val="0000FF"/>
                </a:solidFill>
                <a:cs typeface="Arial" charset="0"/>
              </a:rPr>
              <a:t>back-and-forth teleportation</a:t>
            </a:r>
            <a:r>
              <a:rPr lang="en-US" sz="2800" dirty="0" smtClean="0">
                <a:cs typeface="Arial" charset="0"/>
              </a:rPr>
              <a:t>,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800" dirty="0" smtClean="0">
                <a:cs typeface="Arial" charset="0"/>
              </a:rPr>
              <a:t>players </a:t>
            </a:r>
            <a:r>
              <a:rPr lang="en-US" sz="2800" dirty="0">
                <a:cs typeface="Arial" charset="0"/>
              </a:rPr>
              <a:t>succeed with probability arbitrarily close to </a:t>
            </a:r>
            <a:r>
              <a:rPr lang="en-US" sz="2800" dirty="0" smtClean="0">
                <a:cs typeface="Arial" charset="0"/>
              </a:rPr>
              <a:t>1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800" dirty="0" smtClean="0">
                <a:cs typeface="Arial" charset="0"/>
              </a:rPr>
              <a:t>requires an </a:t>
            </a:r>
            <a:r>
              <a:rPr lang="en-US" sz="2800" dirty="0" smtClean="0">
                <a:solidFill>
                  <a:srgbClr val="FF0000"/>
                </a:solidFill>
                <a:cs typeface="Arial" charset="0"/>
              </a:rPr>
              <a:t>exponential amount </a:t>
            </a:r>
            <a:r>
              <a:rPr lang="en-US" sz="2800" dirty="0" smtClean="0">
                <a:cs typeface="Arial" charset="0"/>
              </a:rPr>
              <a:t>of EPR pairs</a:t>
            </a:r>
            <a:endParaRPr lang="en-US" sz="2800" dirty="0">
              <a:cs typeface="Arial" charset="0"/>
            </a:endParaRPr>
          </a:p>
        </p:txBody>
      </p:sp>
      <p:pic>
        <p:nvPicPr>
          <p:cNvPr id="76" name="Picture 2" descr="D:\presentations\Noisy Storage\EvilCat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64288" y="908720"/>
            <a:ext cx="1006872" cy="1001812"/>
          </a:xfrm>
          <a:prstGeom prst="rect">
            <a:avLst/>
          </a:prstGeom>
          <a:noFill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4" y="764704"/>
            <a:ext cx="842476" cy="1083626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691680" y="980728"/>
            <a:ext cx="5544616" cy="936104"/>
            <a:chOff x="1691680" y="980728"/>
            <a:chExt cx="5544616" cy="936104"/>
          </a:xfrm>
        </p:grpSpPr>
        <p:grpSp>
          <p:nvGrpSpPr>
            <p:cNvPr id="79" name="Group 128"/>
            <p:cNvGrpSpPr/>
            <p:nvPr/>
          </p:nvGrpSpPr>
          <p:grpSpPr>
            <a:xfrm>
              <a:off x="1691680" y="980728"/>
              <a:ext cx="5256584" cy="648072"/>
              <a:chOff x="1907704" y="2492896"/>
              <a:chExt cx="5256584" cy="648072"/>
            </a:xfrm>
          </p:grpSpPr>
          <p:sp>
            <p:nvSpPr>
              <p:cNvPr id="149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50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5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9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0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61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51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52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53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4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5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56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0" name="Group 256"/>
            <p:cNvGrpSpPr/>
            <p:nvPr/>
          </p:nvGrpSpPr>
          <p:grpSpPr>
            <a:xfrm>
              <a:off x="1763688" y="1052736"/>
              <a:ext cx="5256584" cy="648072"/>
              <a:chOff x="1907704" y="2492896"/>
              <a:chExt cx="5256584" cy="648072"/>
            </a:xfrm>
          </p:grpSpPr>
          <p:sp>
            <p:nvSpPr>
              <p:cNvPr id="124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25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44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45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6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7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48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26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2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9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31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32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1" name="Group 270"/>
            <p:cNvGrpSpPr/>
            <p:nvPr/>
          </p:nvGrpSpPr>
          <p:grpSpPr>
            <a:xfrm>
              <a:off x="1835696" y="1124744"/>
              <a:ext cx="5256584" cy="648072"/>
              <a:chOff x="1907704" y="2492896"/>
              <a:chExt cx="5256584" cy="648072"/>
            </a:xfrm>
          </p:grpSpPr>
          <p:sp>
            <p:nvSpPr>
              <p:cNvPr id="111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112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19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0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1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2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23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13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14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15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6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7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8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2" name="Group 284"/>
            <p:cNvGrpSpPr/>
            <p:nvPr/>
          </p:nvGrpSpPr>
          <p:grpSpPr>
            <a:xfrm>
              <a:off x="1907704" y="1196752"/>
              <a:ext cx="5256584" cy="648072"/>
              <a:chOff x="1907704" y="2492896"/>
              <a:chExt cx="5256584" cy="648072"/>
            </a:xfrm>
          </p:grpSpPr>
          <p:sp>
            <p:nvSpPr>
              <p:cNvPr id="97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99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06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7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8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9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10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100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101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02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3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4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105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  <p:grpSp>
          <p:nvGrpSpPr>
            <p:cNvPr id="83" name="Group 298"/>
            <p:cNvGrpSpPr/>
            <p:nvPr/>
          </p:nvGrpSpPr>
          <p:grpSpPr>
            <a:xfrm>
              <a:off x="1979712" y="1268760"/>
              <a:ext cx="5256584" cy="648072"/>
              <a:chOff x="1907704" y="2492896"/>
              <a:chExt cx="5256584" cy="648072"/>
            </a:xfrm>
          </p:grpSpPr>
          <p:sp>
            <p:nvSpPr>
              <p:cNvPr id="84" name="Oval 54"/>
              <p:cNvSpPr>
                <a:spLocks noChangeArrowheads="1"/>
              </p:cNvSpPr>
              <p:nvPr/>
            </p:nvSpPr>
            <p:spPr bwMode="auto">
              <a:xfrm rot="16200000">
                <a:off x="4211960" y="188640"/>
                <a:ext cx="648072" cy="5256584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46275"/>
                      <a:invGamma/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85" name="Group 172"/>
              <p:cNvGrpSpPr/>
              <p:nvPr/>
            </p:nvGrpSpPr>
            <p:grpSpPr>
              <a:xfrm>
                <a:off x="277180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92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93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4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5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6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  <p:grpSp>
            <p:nvGrpSpPr>
              <p:cNvPr id="86" name="Group 173"/>
              <p:cNvGrpSpPr/>
              <p:nvPr/>
            </p:nvGrpSpPr>
            <p:grpSpPr>
              <a:xfrm>
                <a:off x="6012160" y="2564904"/>
                <a:ext cx="457692" cy="460694"/>
                <a:chOff x="3731760" y="2948800"/>
                <a:chExt cx="457692" cy="460694"/>
              </a:xfrm>
            </p:grpSpPr>
            <p:sp>
              <p:nvSpPr>
                <p:cNvPr id="87" name="Oval 2"/>
                <p:cNvSpPr>
                  <a:spLocks noChangeArrowheads="1"/>
                </p:cNvSpPr>
                <p:nvPr/>
              </p:nvSpPr>
              <p:spPr bwMode="auto">
                <a:xfrm>
                  <a:off x="3731760" y="2948800"/>
                  <a:ext cx="457692" cy="460694"/>
                </a:xfrm>
                <a:prstGeom prst="ellipse">
                  <a:avLst/>
                </a:prstGeom>
                <a:solidFill>
                  <a:srgbClr val="66FF33"/>
                </a:solidFill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960489" y="2976129"/>
                  <a:ext cx="0" cy="402800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89" name="Line 45"/>
                <p:cNvSpPr>
                  <a:spLocks noChangeShapeType="1"/>
                </p:cNvSpPr>
                <p:nvPr/>
              </p:nvSpPr>
              <p:spPr bwMode="auto">
                <a:xfrm rot="16200000">
                  <a:off x="3959933" y="2975574"/>
                  <a:ext cx="0" cy="403912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0" name="Line 46"/>
                <p:cNvSpPr>
                  <a:spLocks noChangeShapeType="1"/>
                </p:cNvSpPr>
                <p:nvPr/>
              </p:nvSpPr>
              <p:spPr bwMode="auto">
                <a:xfrm rot="13500000">
                  <a:off x="3958820" y="2975573"/>
                  <a:ext cx="1113" cy="402799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  <p:sp>
              <p:nvSpPr>
                <p:cNvPr id="91" name="Line 47"/>
                <p:cNvSpPr>
                  <a:spLocks noChangeShapeType="1"/>
                </p:cNvSpPr>
                <p:nvPr/>
              </p:nvSpPr>
              <p:spPr bwMode="auto">
                <a:xfrm rot="18900000">
                  <a:off x="3957151" y="2976129"/>
                  <a:ext cx="1113" cy="403913"/>
                </a:xfrm>
                <a:prstGeom prst="line">
                  <a:avLst/>
                </a:prstGeom>
                <a:solidFill>
                  <a:srgbClr val="00FF00"/>
                </a:solidFill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anchor="ctr" anchorCtr="1"/>
                <a:lstStyle/>
                <a:p>
                  <a:endParaRPr lang="de-DE"/>
                </a:p>
              </p:txBody>
            </p:sp>
          </p:grpSp>
        </p:grpSp>
      </p:grpSp>
      <p:grpSp>
        <p:nvGrpSpPr>
          <p:cNvPr id="130" name="Group 204"/>
          <p:cNvGrpSpPr/>
          <p:nvPr/>
        </p:nvGrpSpPr>
        <p:grpSpPr>
          <a:xfrm>
            <a:off x="1979712" y="1556792"/>
            <a:ext cx="865187" cy="792163"/>
            <a:chOff x="5177248" y="2526481"/>
            <a:chExt cx="865187" cy="792163"/>
          </a:xfrm>
        </p:grpSpPr>
        <p:sp>
          <p:nvSpPr>
            <p:cNvPr id="133" name="Oval 91"/>
            <p:cNvSpPr>
              <a:spLocks noChangeArrowheads="1"/>
            </p:cNvSpPr>
            <p:nvPr/>
          </p:nvSpPr>
          <p:spPr bwMode="auto">
            <a:xfrm>
              <a:off x="5321710" y="2670944"/>
              <a:ext cx="576262" cy="576263"/>
            </a:xfrm>
            <a:prstGeom prst="ellips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cs typeface="Arial" charset="0"/>
              </a:endParaRPr>
            </a:p>
          </p:txBody>
        </p:sp>
        <p:sp useBgFill="1">
          <p:nvSpPr>
            <p:cNvPr id="134" name="Rectangle 92"/>
            <p:cNvSpPr>
              <a:spLocks noChangeArrowheads="1"/>
            </p:cNvSpPr>
            <p:nvPr/>
          </p:nvSpPr>
          <p:spPr bwMode="auto">
            <a:xfrm>
              <a:off x="5177248" y="2886844"/>
              <a:ext cx="865187" cy="431800"/>
            </a:xfrm>
            <a:prstGeom prst="rect">
              <a:avLst/>
            </a:prstGeom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4000">
                <a:cs typeface="Arial" charset="0"/>
              </a:endParaRPr>
            </a:p>
          </p:txBody>
        </p:sp>
        <p:sp>
          <p:nvSpPr>
            <p:cNvPr id="135" name="Line 93"/>
            <p:cNvSpPr>
              <a:spLocks noChangeShapeType="1"/>
            </p:cNvSpPr>
            <p:nvPr/>
          </p:nvSpPr>
          <p:spPr bwMode="auto">
            <a:xfrm flipV="1">
              <a:off x="5609048" y="2526481"/>
              <a:ext cx="215900" cy="288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 anchorCtr="1"/>
            <a:lstStyle/>
            <a:p>
              <a:endParaRPr lang="en-US"/>
            </a:p>
          </p:txBody>
        </p:sp>
      </p:grpSp>
      <p:grpSp>
        <p:nvGrpSpPr>
          <p:cNvPr id="139" name="Group 28"/>
          <p:cNvGrpSpPr/>
          <p:nvPr/>
        </p:nvGrpSpPr>
        <p:grpSpPr>
          <a:xfrm>
            <a:off x="1187624" y="1988840"/>
            <a:ext cx="457692" cy="460694"/>
            <a:chOff x="4214810" y="2000240"/>
            <a:chExt cx="457692" cy="460694"/>
          </a:xfrm>
        </p:grpSpPr>
        <p:sp>
          <p:nvSpPr>
            <p:cNvPr id="14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41" name="Line 5"/>
            <p:cNvSpPr>
              <a:spLocks noChangeShapeType="1"/>
            </p:cNvSpPr>
            <p:nvPr/>
          </p:nvSpPr>
          <p:spPr bwMode="auto">
            <a:xfrm rot="108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65" name="Group 133"/>
          <p:cNvGrpSpPr/>
          <p:nvPr/>
        </p:nvGrpSpPr>
        <p:grpSpPr>
          <a:xfrm>
            <a:off x="7092280" y="2060848"/>
            <a:ext cx="457692" cy="460694"/>
            <a:chOff x="7597837" y="2707419"/>
            <a:chExt cx="457692" cy="460694"/>
          </a:xfrm>
        </p:grpSpPr>
        <p:sp>
          <p:nvSpPr>
            <p:cNvPr id="166" name="Oval 2"/>
            <p:cNvSpPr>
              <a:spLocks noChangeArrowheads="1"/>
            </p:cNvSpPr>
            <p:nvPr/>
          </p:nvSpPr>
          <p:spPr bwMode="auto">
            <a:xfrm>
              <a:off x="7597837" y="2707419"/>
              <a:ext cx="457692" cy="460694"/>
            </a:xfrm>
            <a:prstGeom prst="ellipse">
              <a:avLst/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67" name="Line 5"/>
            <p:cNvSpPr>
              <a:spLocks noChangeShapeType="1"/>
            </p:cNvSpPr>
            <p:nvPr/>
          </p:nvSpPr>
          <p:spPr bwMode="auto">
            <a:xfrm rot="5400000">
              <a:off x="7827188" y="2754097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sp>
        <p:nvSpPr>
          <p:cNvPr id="171" name="Line 7"/>
          <p:cNvSpPr>
            <a:spLocks noChangeShapeType="1"/>
          </p:cNvSpPr>
          <p:nvPr/>
        </p:nvSpPr>
        <p:spPr bwMode="auto">
          <a:xfrm flipH="1">
            <a:off x="2864335" y="2504173"/>
            <a:ext cx="3286201" cy="799309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172" name="Line 7"/>
          <p:cNvSpPr>
            <a:spLocks noChangeShapeType="1"/>
          </p:cNvSpPr>
          <p:nvPr/>
        </p:nvSpPr>
        <p:spPr bwMode="auto">
          <a:xfrm>
            <a:off x="2864336" y="2420888"/>
            <a:ext cx="3291840" cy="938254"/>
          </a:xfrm>
          <a:prstGeom prst="line">
            <a:avLst/>
          </a:prstGeom>
          <a:noFill/>
          <a:ln w="508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 dirty="0"/>
          </a:p>
        </p:txBody>
      </p:sp>
      <p:grpSp>
        <p:nvGrpSpPr>
          <p:cNvPr id="179" name="Group 28"/>
          <p:cNvGrpSpPr/>
          <p:nvPr/>
        </p:nvGrpSpPr>
        <p:grpSpPr>
          <a:xfrm>
            <a:off x="1187624" y="3140968"/>
            <a:ext cx="457692" cy="460694"/>
            <a:chOff x="4214810" y="2000240"/>
            <a:chExt cx="457692" cy="460694"/>
          </a:xfrm>
        </p:grpSpPr>
        <p:sp>
          <p:nvSpPr>
            <p:cNvPr id="180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1" name="Line 5"/>
            <p:cNvSpPr>
              <a:spLocks noChangeShapeType="1"/>
            </p:cNvSpPr>
            <p:nvPr/>
          </p:nvSpPr>
          <p:spPr bwMode="auto">
            <a:xfrm rot="27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  <p:grpSp>
        <p:nvGrpSpPr>
          <p:cNvPr id="186" name="Group 28"/>
          <p:cNvGrpSpPr/>
          <p:nvPr/>
        </p:nvGrpSpPr>
        <p:grpSpPr>
          <a:xfrm>
            <a:off x="7092280" y="3140968"/>
            <a:ext cx="457692" cy="460694"/>
            <a:chOff x="4214810" y="2000240"/>
            <a:chExt cx="457692" cy="460694"/>
          </a:xfrm>
        </p:grpSpPr>
        <p:sp>
          <p:nvSpPr>
            <p:cNvPr id="187" name="Oval 2"/>
            <p:cNvSpPr>
              <a:spLocks noChangeArrowheads="1"/>
            </p:cNvSpPr>
            <p:nvPr/>
          </p:nvSpPr>
          <p:spPr bwMode="auto">
            <a:xfrm>
              <a:off x="4214810" y="2000240"/>
              <a:ext cx="457692" cy="460694"/>
            </a:xfrm>
            <a:prstGeom prst="ellipse">
              <a:avLst/>
            </a:prstGeom>
            <a:solidFill>
              <a:srgbClr val="FF0000"/>
            </a:solidFill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de-DE"/>
            </a:p>
          </p:txBody>
        </p:sp>
        <p:sp>
          <p:nvSpPr>
            <p:cNvPr id="188" name="Line 5"/>
            <p:cNvSpPr>
              <a:spLocks noChangeShapeType="1"/>
            </p:cNvSpPr>
            <p:nvPr/>
          </p:nvSpPr>
          <p:spPr bwMode="auto">
            <a:xfrm rot="8100000">
              <a:off x="4444161" y="2046918"/>
              <a:ext cx="0" cy="36733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 type="triangle" w="med" len="sm"/>
              <a:tailEnd type="triangle" w="med" len="sm"/>
            </a:ln>
            <a:effectLst/>
          </p:spPr>
          <p:txBody>
            <a:bodyPr anchor="ctr" anchorCtr="1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313023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  <p:bldP spid="171" grpId="0" animBg="1"/>
      <p:bldP spid="17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History of Public-Key Crypto</a:t>
            </a:r>
            <a:endParaRPr lang="en-US" dirty="0"/>
          </a:p>
        </p:txBody>
      </p:sp>
      <p:pic>
        <p:nvPicPr>
          <p:cNvPr id="518183" name="Picture 39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388796" y="764704"/>
            <a:ext cx="647700" cy="48418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518184" name="Picture 40" descr="BS0099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388796" y="188640"/>
            <a:ext cx="647700" cy="4841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107504" y="1124744"/>
            <a:ext cx="864096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E</a:t>
            </a:r>
            <a:r>
              <a:rPr lang="de-CH" sz="2400" dirty="0" smtClean="0">
                <a:cs typeface="Arial" charset="0"/>
              </a:rPr>
              <a:t>arly 1970s: </a:t>
            </a:r>
            <a:r>
              <a:rPr lang="de-CH" sz="2400" dirty="0" err="1" smtClean="0">
                <a:cs typeface="Arial" charset="0"/>
                <a:hlinkClick r:id="rId4"/>
              </a:rPr>
              <a:t>invented</a:t>
            </a:r>
            <a:r>
              <a:rPr lang="de-CH" sz="2400" dirty="0" smtClean="0">
                <a:cs typeface="Arial" charset="0"/>
                <a:hlinkClick r:id="rId4"/>
              </a:rPr>
              <a:t> </a:t>
            </a:r>
            <a:r>
              <a:rPr lang="de-CH" sz="2400" dirty="0" smtClean="0">
                <a:cs typeface="Arial" charset="0"/>
              </a:rPr>
              <a:t>in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„</a:t>
            </a:r>
            <a:r>
              <a:rPr lang="de-CH" sz="2400" dirty="0" err="1" smtClean="0">
                <a:cs typeface="Arial" charset="0"/>
              </a:rPr>
              <a:t>classified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world</a:t>
            </a:r>
            <a:r>
              <a:rPr lang="de-CH" sz="2400" dirty="0" smtClean="0">
                <a:cs typeface="Arial" charset="0"/>
              </a:rPr>
              <a:t>“ </a:t>
            </a:r>
            <a:r>
              <a:rPr lang="de-CH" sz="2400" dirty="0" err="1" smtClean="0">
                <a:cs typeface="Arial" charset="0"/>
              </a:rPr>
              <a:t>at</a:t>
            </a:r>
            <a:r>
              <a:rPr lang="de-CH" sz="2400" dirty="0" smtClean="0">
                <a:cs typeface="Arial" charset="0"/>
              </a:rPr>
              <a:t> </a:t>
            </a:r>
            <a:r>
              <a:rPr lang="de-CH" sz="2400" dirty="0" err="1" smtClean="0">
                <a:cs typeface="Arial" charset="0"/>
              </a:rPr>
              <a:t>the</a:t>
            </a:r>
            <a:r>
              <a:rPr lang="de-CH" sz="2400" dirty="0" smtClean="0">
                <a:cs typeface="Arial" charset="0"/>
              </a:rPr>
              <a:t> </a:t>
            </a:r>
            <a:br>
              <a:rPr lang="de-CH" sz="2400" dirty="0" smtClean="0">
                <a:cs typeface="Arial" charset="0"/>
              </a:rPr>
            </a:br>
            <a:r>
              <a:rPr lang="de-CH" sz="2400" dirty="0" smtClean="0"/>
              <a:t>British </a:t>
            </a:r>
            <a:r>
              <a:rPr lang="de-CH" sz="2400" dirty="0" err="1" smtClean="0">
                <a:hlinkClick r:id="rId5"/>
              </a:rPr>
              <a:t>Government</a:t>
            </a:r>
            <a:r>
              <a:rPr lang="de-CH" sz="2400" dirty="0" smtClean="0">
                <a:hlinkClick r:id="rId5"/>
              </a:rPr>
              <a:t> Communications </a:t>
            </a:r>
            <a:r>
              <a:rPr lang="de-CH" sz="2400" dirty="0">
                <a:hlinkClick r:id="rId5"/>
              </a:rPr>
              <a:t>Head </a:t>
            </a:r>
            <a:r>
              <a:rPr lang="de-CH" sz="2400" dirty="0" err="1">
                <a:hlinkClick r:id="rId5"/>
              </a:rPr>
              <a:t>Quarters</a:t>
            </a:r>
            <a:r>
              <a:rPr lang="de-CH" sz="2400" dirty="0">
                <a:hlinkClick r:id="rId5"/>
              </a:rPr>
              <a:t> </a:t>
            </a:r>
            <a:r>
              <a:rPr lang="de-CH" sz="2400" dirty="0" smtClean="0"/>
              <a:t>(GCHQ) </a:t>
            </a:r>
            <a:r>
              <a:rPr lang="de-CH" sz="2400" dirty="0" err="1" smtClean="0"/>
              <a:t>by</a:t>
            </a:r>
            <a:r>
              <a:rPr lang="de-CH" sz="2400" dirty="0" smtClean="0"/>
              <a:t> Ellis, </a:t>
            </a:r>
            <a:r>
              <a:rPr lang="de-CH" sz="2400" dirty="0" err="1" smtClean="0"/>
              <a:t>Cocks</a:t>
            </a:r>
            <a:r>
              <a:rPr lang="de-CH" sz="2400" dirty="0" smtClean="0"/>
              <a:t>, Williamson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b="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b="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de-CH" sz="24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de-CH" sz="2400" dirty="0">
                <a:cs typeface="Arial" charset="0"/>
              </a:rPr>
              <a:t>M</a:t>
            </a:r>
            <a:r>
              <a:rPr lang="de-CH" sz="2400" b="0" dirty="0" smtClean="0">
                <a:cs typeface="Arial" charset="0"/>
              </a:rPr>
              <a:t>id/</a:t>
            </a:r>
            <a:r>
              <a:rPr lang="de-CH" sz="2400" b="0" dirty="0" err="1" smtClean="0">
                <a:cs typeface="Arial" charset="0"/>
              </a:rPr>
              <a:t>late</a:t>
            </a:r>
            <a:r>
              <a:rPr lang="de-CH" sz="2400" b="0" dirty="0" smtClean="0">
                <a:cs typeface="Arial" charset="0"/>
              </a:rPr>
              <a:t> 1970s: </a:t>
            </a:r>
            <a:r>
              <a:rPr lang="de-CH" sz="2400" b="0" dirty="0" err="1" smtClean="0">
                <a:cs typeface="Arial" charset="0"/>
              </a:rPr>
              <a:t>invented</a:t>
            </a:r>
            <a:r>
              <a:rPr lang="de-CH" sz="2400" b="0" dirty="0" smtClean="0">
                <a:cs typeface="Arial" charset="0"/>
              </a:rPr>
              <a:t> in </a:t>
            </a:r>
            <a:r>
              <a:rPr lang="de-CH" sz="2400" b="0" dirty="0" err="1" smtClean="0">
                <a:cs typeface="Arial" charset="0"/>
              </a:rPr>
              <a:t>the</a:t>
            </a:r>
            <a:r>
              <a:rPr lang="de-CH" sz="2400" b="0" dirty="0" smtClean="0">
                <a:cs typeface="Arial" charset="0"/>
              </a:rPr>
              <a:t> „</a:t>
            </a:r>
            <a:r>
              <a:rPr lang="de-CH" sz="2400" b="0" dirty="0" err="1" smtClean="0">
                <a:cs typeface="Arial" charset="0"/>
              </a:rPr>
              <a:t>academic</a:t>
            </a:r>
            <a:r>
              <a:rPr lang="de-CH" sz="2400" b="0" dirty="0" smtClean="0">
                <a:cs typeface="Arial" charset="0"/>
              </a:rPr>
              <a:t> </a:t>
            </a:r>
            <a:r>
              <a:rPr lang="de-CH" sz="2400" b="0" dirty="0" err="1" smtClean="0">
                <a:cs typeface="Arial" charset="0"/>
              </a:rPr>
              <a:t>world</a:t>
            </a:r>
            <a:r>
              <a:rPr lang="de-CH" sz="2400" dirty="0" smtClean="0">
                <a:cs typeface="Arial" charset="0"/>
              </a:rPr>
              <a:t>“</a:t>
            </a:r>
            <a:br>
              <a:rPr lang="de-CH" sz="2400" dirty="0" smtClean="0">
                <a:cs typeface="Arial" charset="0"/>
              </a:rPr>
            </a:br>
            <a:r>
              <a:rPr lang="de-CH" sz="2400" dirty="0" err="1" smtClean="0">
                <a:cs typeface="Arial" charset="0"/>
              </a:rPr>
              <a:t>by</a:t>
            </a:r>
            <a:r>
              <a:rPr lang="de-CH" sz="2400" b="0" dirty="0" smtClean="0">
                <a:cs typeface="Arial" charset="0"/>
              </a:rPr>
              <a:t> Merkle, Hellman, Diffie, </a:t>
            </a:r>
            <a:r>
              <a:rPr lang="de-CH" sz="2400" b="0" dirty="0" err="1" smtClean="0">
                <a:cs typeface="Arial" charset="0"/>
              </a:rPr>
              <a:t>and</a:t>
            </a:r>
            <a:r>
              <a:rPr lang="de-CH" sz="2400" b="0" dirty="0" smtClean="0">
                <a:cs typeface="Arial" charset="0"/>
              </a:rPr>
              <a:t> </a:t>
            </a:r>
            <a:r>
              <a:rPr lang="de-CH" sz="2400" b="0" dirty="0" err="1" smtClean="0">
                <a:cs typeface="Arial" charset="0"/>
              </a:rPr>
              <a:t>Rivest</a:t>
            </a:r>
            <a:r>
              <a:rPr lang="de-CH" sz="2400" dirty="0">
                <a:cs typeface="Arial" charset="0"/>
              </a:rPr>
              <a:t>, </a:t>
            </a:r>
            <a:r>
              <a:rPr lang="de-CH" sz="2400" dirty="0" err="1" smtClean="0">
                <a:cs typeface="Arial" charset="0"/>
              </a:rPr>
              <a:t>Shamir</a:t>
            </a:r>
            <a:r>
              <a:rPr lang="de-CH" sz="2400" dirty="0" smtClean="0">
                <a:cs typeface="Arial" charset="0"/>
              </a:rPr>
              <a:t>, </a:t>
            </a:r>
            <a:r>
              <a:rPr lang="de-CH" sz="2400" dirty="0" err="1" smtClean="0">
                <a:cs typeface="Arial" charset="0"/>
              </a:rPr>
              <a:t>Adleman</a:t>
            </a:r>
            <a:r>
              <a:rPr lang="de-CH" sz="2400" dirty="0" smtClean="0">
                <a:cs typeface="Arial" charset="0"/>
              </a:rPr>
              <a:t>  </a:t>
            </a:r>
            <a:endParaRPr lang="de-CH" sz="2400" b="0" dirty="0">
              <a:cs typeface="Arial" charset="0"/>
            </a:endParaRPr>
          </a:p>
        </p:txBody>
      </p:sp>
      <p:pic>
        <p:nvPicPr>
          <p:cNvPr id="28" name="Picture 27" descr="AliceBlue.eps"/>
          <p:cNvPicPr>
            <a:picLocks noChangeAspect="1"/>
          </p:cNvPicPr>
          <p:nvPr/>
        </p:nvPicPr>
        <p:blipFill>
          <a:blip r:embed="rId6" cstate="print"/>
          <a:srcRect b="22520"/>
          <a:stretch>
            <a:fillRect/>
          </a:stretch>
        </p:blipFill>
        <p:spPr>
          <a:xfrm flipH="1">
            <a:off x="7420017" y="188640"/>
            <a:ext cx="896399" cy="996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2348880"/>
            <a:ext cx="3789164" cy="1437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b="44145"/>
          <a:stretch/>
        </p:blipFill>
        <p:spPr>
          <a:xfrm>
            <a:off x="755576" y="4941168"/>
            <a:ext cx="2952328" cy="1517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5967" b="18048"/>
          <a:stretch/>
        </p:blipFill>
        <p:spPr>
          <a:xfrm>
            <a:off x="4211960" y="4960955"/>
            <a:ext cx="4355976" cy="1564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0032" y="2492896"/>
            <a:ext cx="1979712" cy="89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4288" y="2348880"/>
            <a:ext cx="1584176" cy="1584176"/>
          </a:xfrm>
          <a:prstGeom prst="rect">
            <a:avLst/>
          </a:prstGeom>
        </p:spPr>
      </p:pic>
      <p:sp>
        <p:nvSpPr>
          <p:cNvPr id="30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0743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r>
              <a:rPr lang="fr-CH" dirty="0" smtClean="0"/>
              <a:t>eXclusive OR (XOR) Function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355094"/>
              </p:ext>
            </p:extLst>
          </p:nvPr>
        </p:nvGraphicFramePr>
        <p:xfrm>
          <a:off x="1979712" y="1196752"/>
          <a:ext cx="4464496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651"/>
                <a:gridCol w="1358760"/>
                <a:gridCol w="1941085"/>
              </a:tblGrid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x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y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x </a:t>
                      </a:r>
                      <a:r>
                        <a:rPr lang="en-US" sz="4000" baseline="0" dirty="0" smtClean="0">
                          <a:latin typeface="cmsy10"/>
                          <a:ea typeface="cmsy10"/>
                          <a:cs typeface="cmsy10"/>
                        </a:rPr>
                        <a:t>©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baseline="0" dirty="0" smtClean="0"/>
                        <a:t>y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</a:tr>
              <a:tr h="76328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0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ectangle 298"/>
          <p:cNvSpPr>
            <a:spLocks noChangeArrowheads="1"/>
          </p:cNvSpPr>
          <p:nvPr/>
        </p:nvSpPr>
        <p:spPr bwMode="auto">
          <a:xfrm>
            <a:off x="539552" y="5157192"/>
            <a:ext cx="684076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cs typeface="Arial" charset="0"/>
              </a:rPr>
              <a:t>Some properties: 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 smtClean="0"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cs typeface="Arial" charset="0"/>
              </a:rPr>
              <a:t> x : x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©</a:t>
            </a:r>
            <a:r>
              <a:rPr lang="en-US" sz="2800" dirty="0" smtClean="0">
                <a:cs typeface="Arial" charset="0"/>
              </a:rPr>
              <a:t> 0 = x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800" dirty="0">
                <a:latin typeface="cmsy10"/>
                <a:ea typeface="cmsy10"/>
                <a:cs typeface="cmsy10"/>
              </a:rPr>
              <a:t>8</a:t>
            </a:r>
            <a:r>
              <a:rPr lang="en-US" sz="2800" dirty="0">
                <a:cs typeface="Arial" charset="0"/>
              </a:rPr>
              <a:t> x : x </a:t>
            </a:r>
            <a:r>
              <a:rPr lang="en-US" sz="2800" dirty="0">
                <a:latin typeface="cmsy10"/>
                <a:ea typeface="cmsy10"/>
                <a:cs typeface="cmsy10"/>
              </a:rPr>
              <a:t>©</a:t>
            </a:r>
            <a:r>
              <a:rPr lang="en-US" sz="2800" dirty="0">
                <a:cs typeface="Arial" charset="0"/>
              </a:rPr>
              <a:t> x = 0</a:t>
            </a:r>
          </a:p>
          <a:p>
            <a:pPr marL="800100" lvl="1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800" dirty="0" smtClean="0">
              <a:cs typeface="Arial" charset="0"/>
            </a:endParaRPr>
          </a:p>
        </p:txBody>
      </p:sp>
      <p:sp>
        <p:nvSpPr>
          <p:cNvPr id="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298"/>
          <p:cNvSpPr>
            <a:spLocks noChangeArrowheads="1"/>
          </p:cNvSpPr>
          <p:nvPr/>
        </p:nvSpPr>
        <p:spPr bwMode="auto">
          <a:xfrm>
            <a:off x="3203848" y="5904656"/>
            <a:ext cx="4176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)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8</a:t>
            </a:r>
            <a:r>
              <a:rPr lang="en-US" sz="2800" dirty="0" smtClean="0">
                <a:cs typeface="Arial" charset="0"/>
              </a:rPr>
              <a:t> </a:t>
            </a:r>
            <a:r>
              <a:rPr lang="en-US" sz="2800" dirty="0" err="1" smtClean="0">
                <a:cs typeface="Arial" charset="0"/>
              </a:rPr>
              <a:t>x,y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smtClean="0">
                <a:cs typeface="Arial" charset="0"/>
              </a:rPr>
              <a:t>: x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©</a:t>
            </a:r>
            <a:r>
              <a:rPr lang="en-US" sz="2800" dirty="0" smtClean="0">
                <a:cs typeface="Arial" charset="0"/>
              </a:rPr>
              <a:t> y </a:t>
            </a:r>
            <a:r>
              <a:rPr lang="en-US" sz="2800" dirty="0" smtClean="0">
                <a:latin typeface="cmsy10"/>
                <a:ea typeface="cmsy10"/>
                <a:cs typeface="cmsy10"/>
              </a:rPr>
              <a:t>©</a:t>
            </a:r>
            <a:r>
              <a:rPr lang="en-US" sz="2800" dirty="0" smtClean="0">
                <a:cs typeface="Arial" charset="0"/>
              </a:rPr>
              <a:t> y = x</a:t>
            </a:r>
          </a:p>
        </p:txBody>
      </p:sp>
    </p:spTree>
    <p:extLst>
      <p:ext uri="{BB962C8B-B14F-4D97-AF65-F5344CB8AC3E}">
        <p14:creationId xmlns:p14="http://schemas.microsoft.com/office/powerpoint/2010/main" val="5769446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bldLvl="2"/>
      <p:bldP spid="6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88640"/>
            <a:ext cx="8229600" cy="720725"/>
          </a:xfrm>
        </p:spPr>
        <p:txBody>
          <a:bodyPr>
            <a:noAutofit/>
          </a:bodyPr>
          <a:lstStyle/>
          <a:p>
            <a:pPr algn="l"/>
            <a:r>
              <a:rPr lang="fr-CH" dirty="0" smtClean="0"/>
              <a:t>One-Time Pad Encryption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0" y="148478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Alice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91907" y="2204864"/>
            <a:ext cx="116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Bob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298"/>
          <p:cNvSpPr>
            <a:spLocks noChangeArrowheads="1"/>
          </p:cNvSpPr>
          <p:nvPr/>
        </p:nvSpPr>
        <p:spPr bwMode="auto">
          <a:xfrm>
            <a:off x="395536" y="3645024"/>
            <a:ext cx="68407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Goal: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Eve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does not learn </a:t>
            </a:r>
            <a:r>
              <a:rPr lang="en-US" sz="2400" dirty="0" smtClean="0">
                <a:cs typeface="Arial" charset="0"/>
              </a:rPr>
              <a:t>the message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Setting: Alice and Bob share a key k</a:t>
            </a: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Recipe: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 smtClean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4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400" dirty="0" smtClean="0">
                <a:cs typeface="Arial" charset="0"/>
              </a:rPr>
              <a:t>Is it secure?</a:t>
            </a:r>
          </a:p>
        </p:txBody>
      </p:sp>
      <p:pic>
        <p:nvPicPr>
          <p:cNvPr id="36" name="Picture 35" descr="AliceBlu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27584" y="1484784"/>
            <a:ext cx="1059740" cy="1080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87824" y="1700808"/>
            <a:ext cx="2195795" cy="1731698"/>
            <a:chOff x="2987824" y="1700808"/>
            <a:chExt cx="2195795" cy="1731698"/>
          </a:xfrm>
        </p:grpSpPr>
        <p:sp>
          <p:nvSpPr>
            <p:cNvPr id="518171" name="Line 27"/>
            <p:cNvSpPr>
              <a:spLocks noChangeShapeType="1"/>
            </p:cNvSpPr>
            <p:nvPr/>
          </p:nvSpPr>
          <p:spPr bwMode="auto">
            <a:xfrm flipV="1">
              <a:off x="3851920" y="1700808"/>
              <a:ext cx="216023" cy="64807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83968" y="2852936"/>
              <a:ext cx="899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0" dirty="0" smtClean="0">
                  <a:latin typeface="Arial" pitchFamily="34" charset="0"/>
                  <a:cs typeface="Arial" pitchFamily="34" charset="0"/>
                </a:rPr>
                <a:t>Eve</a:t>
              </a:r>
            </a:p>
          </p:txBody>
        </p:sp>
        <p:pic>
          <p:nvPicPr>
            <p:cNvPr id="38" name="Picture 37" descr="QueenOfHearts.png"/>
            <p:cNvPicPr>
              <a:picLocks noChangeAspect="1"/>
            </p:cNvPicPr>
            <p:nvPr/>
          </p:nvPicPr>
          <p:blipFill>
            <a:blip r:embed="rId4" cstate="print"/>
            <a:srcRect l="6597" r="7636"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sp>
        <p:nvSpPr>
          <p:cNvPr id="518151" name="Line 7"/>
          <p:cNvSpPr>
            <a:spLocks noChangeShapeType="1"/>
          </p:cNvSpPr>
          <p:nvPr/>
        </p:nvSpPr>
        <p:spPr bwMode="auto">
          <a:xfrm>
            <a:off x="3130550" y="1628800"/>
            <a:ext cx="2881313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" name="Picture 1" descr="MC9004414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56792"/>
            <a:ext cx="864096" cy="864096"/>
          </a:xfrm>
          <a:prstGeom prst="rect">
            <a:avLst/>
          </a:prstGeom>
        </p:spPr>
      </p:pic>
      <p:pic>
        <p:nvPicPr>
          <p:cNvPr id="22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628800"/>
            <a:ext cx="1285425" cy="914208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676742"/>
              </p:ext>
            </p:extLst>
          </p:nvPr>
        </p:nvGraphicFramePr>
        <p:xfrm>
          <a:off x="6516216" y="3717032"/>
          <a:ext cx="16561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/>
                <a:gridCol w="504056"/>
                <a:gridCol w="7200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 </a:t>
                      </a:r>
                      <a:r>
                        <a:rPr lang="en-US" baseline="0" dirty="0" smtClean="0">
                          <a:latin typeface="cmsy10"/>
                          <a:ea typeface="cmsy10"/>
                          <a:cs typeface="cmsy10"/>
                        </a:rPr>
                        <a:t>©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99592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758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496" y="57239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5896" y="573325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	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</a:t>
            </a:r>
            <a:r>
              <a:rPr lang="en-US" dirty="0" smtClean="0">
                <a:solidFill>
                  <a:srgbClr val="0000FF"/>
                </a:solidFill>
                <a:latin typeface="Consolas"/>
                <a:cs typeface="Consolas"/>
              </a:rPr>
              <a:t>1111</a:t>
            </a:r>
          </a:p>
          <a:p>
            <a:pPr>
              <a:tabLst>
                <a:tab pos="628650" algn="l"/>
              </a:tabLs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©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k	=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©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k </a:t>
            </a:r>
            <a:r>
              <a:rPr lang="en-US" dirty="0" smtClean="0">
                <a:latin typeface="cmsy10"/>
                <a:ea typeface="cmsy10"/>
                <a:cs typeface="cmsy10"/>
              </a:rPr>
              <a:t>©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cmsy10"/>
                <a:ea typeface="cmsy10"/>
                <a:cs typeface="cmsy10"/>
              </a:rPr>
              <a:t>©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0 = </a:t>
            </a: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dirty="0">
              <a:solidFill>
                <a:srgbClr val="0000FF"/>
              </a:solidFill>
              <a:latin typeface="Consolas"/>
              <a:cs typeface="Consola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67944" y="501317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7944" y="5373216"/>
            <a:ext cx="3268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k = </a:t>
            </a:r>
            <a:r>
              <a:rPr lang="en-US" dirty="0">
                <a:latin typeface="Consolas"/>
                <a:cs typeface="Consolas"/>
              </a:rPr>
              <a:t>0101 1011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3528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 = </a:t>
            </a:r>
            <a:r>
              <a:rPr lang="en-US" b="0" dirty="0" smtClean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31840" y="112474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FF0000"/>
                </a:solidFill>
                <a:latin typeface="Consolas"/>
                <a:cs typeface="Consolas"/>
              </a:rPr>
              <a:t>0101 0100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72200" y="112474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b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cmsy10"/>
                <a:ea typeface="cmsy10"/>
                <a:cs typeface="cmsy10"/>
              </a:rPr>
              <a:t>©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k = </a:t>
            </a:r>
            <a:r>
              <a:rPr lang="en-US" dirty="0">
                <a:solidFill>
                  <a:srgbClr val="0000FF"/>
                </a:solidFill>
                <a:latin typeface="Consolas"/>
                <a:cs typeface="Consolas"/>
              </a:rPr>
              <a:t>0000 1111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9512" y="2348880"/>
            <a:ext cx="9001000" cy="1152128"/>
            <a:chOff x="179512" y="2348880"/>
            <a:chExt cx="9001000" cy="1152128"/>
          </a:xfrm>
        </p:grpSpPr>
        <p:pic>
          <p:nvPicPr>
            <p:cNvPr id="518183" name="Picture 39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11560" y="2564904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18184" name="Picture 40" descr="BS00996_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7631867" y="2708920"/>
              <a:ext cx="647700" cy="48418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179512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48264" y="3131676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dirty="0">
                  <a:latin typeface="Consolas"/>
                  <a:cs typeface="Consolas"/>
                </a:rPr>
                <a:t>0101 1011</a:t>
              </a:r>
            </a:p>
          </p:txBody>
        </p:sp>
        <p:sp>
          <p:nvSpPr>
            <p:cNvPr id="34" name="AutoShape 109"/>
            <p:cNvSpPr>
              <a:spLocks noChangeArrowheads="1"/>
            </p:cNvSpPr>
            <p:nvPr/>
          </p:nvSpPr>
          <p:spPr bwMode="auto">
            <a:xfrm>
              <a:off x="4355976" y="2348880"/>
              <a:ext cx="1368152" cy="648072"/>
            </a:xfrm>
            <a:prstGeom prst="cloudCallout">
              <a:avLst>
                <a:gd name="adj1" fmla="val -68259"/>
                <a:gd name="adj2" fmla="val 35277"/>
              </a:avLst>
            </a:prstGeom>
            <a:solidFill>
              <a:srgbClr val="A8EAE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 = </a:t>
              </a:r>
              <a:r>
                <a:rPr lang="en-US" sz="2400" dirty="0">
                  <a:latin typeface="Consolas"/>
                  <a:cs typeface="Consolas"/>
                </a:rPr>
                <a:t>?</a:t>
              </a:r>
            </a:p>
          </p:txBody>
        </p:sp>
      </p:grpSp>
      <p:sp>
        <p:nvSpPr>
          <p:cNvPr id="35" name="Slide Number Placeholder 15"/>
          <p:cNvSpPr txBox="1">
            <a:spLocks/>
          </p:cNvSpPr>
          <p:nvPr/>
        </p:nvSpPr>
        <p:spPr>
          <a:xfrm>
            <a:off x="0" y="761236"/>
            <a:ext cx="533400" cy="2444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B5E19-F10A-4C2F-BF6F-11C513378A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6867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uiExpand="1" build="p" bldLvl="2"/>
      <p:bldP spid="80" grpId="1" uiExpand="1" build="allAtOnce"/>
      <p:bldP spid="23" grpId="0"/>
      <p:bldP spid="24" grpId="0"/>
      <p:bldP spid="25" grpId="0"/>
      <p:bldP spid="26" grpId="0" uiExpand="1" build="p"/>
      <p:bldP spid="27" grpId="0"/>
      <p:bldP spid="28" grpId="0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TEPHANIE20WEHNER@KDJFIGQU8FWXY5L9" val="2812"/>
  <p:tag name="FIRSTCHRIS@C02FJ266DH2T3PP7" val="4422"/>
  <p:tag name="FIRSTCSCHAFF1@C02KDURWDNCT3PP7" val="5009"/>
  <p:tag name="DEFAULTDISPLAYSOURCE" val="\documentclass{article}\pagestyle{empty}&#10;\begin{document}&#10;&#10;\end{document}&#10;"/>
  <p:tag name="EMBEDFONT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U U^\dag = \id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1"/>
  <p:tag name="PICTUREFILESIZE" val="293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\begin{minipage}{10cm}qubit as unit vector in $\mathbb{C}^2$\end{minipage}"/>
  <p:tag name="LOG" val="This is e-TeX, Version 3.141592-2.2 (MiKTeX 2.4) (preloaded format=latex 2007.1.28)  24 APR 2007 15:33&#10;entering extended mode&#10;**Text*Box*209&#10;(Text Box 209.tex&#10;LaTeX2e &lt;2003/12/01&gt;&#10;Babel &lt;v3.8g&gt; and hyphenation patterns for english, french, german, ngerman, du&#10;mylang, nohyphenation, loaded.&#10;(C:\Program Files\MiKTeX-2.4.1705\texmf\tex\latex\base\article.cls&#10;Document Class: article 2004/02/16 v1.4f Standard LaTeX document class&#10;(C:\Program Files\MiKTeX-2.4.1705\texmf\tex\latex\base\size10.clo&#10;File: size10.clo 2004/02/16 v1.4f Standard LaTeX file (size option)&#10;)&#10;\c@part=\count79&#10;\c@section=\count80&#10;\c@subsection=\count81&#10;\c@subsubsection=\count82&#10;\c@paragraph=\count83&#10;\c@subparagraph=\count84&#10;\c@figure=\count85&#10;\c@table=\count86&#10;\abovecaptionskip=\skip41&#10;\belowcaptionskip=\skip42&#10;\bibindent=\dimen102&#10;) (C:\Program Files\MiKTeX-2.4.1705\texmf\tex\latex\tools\xspace.sty&#10;Package: xspace 1997/10/13 v1.06 Space after command names (DPC)&#10;) (C:\Program Files\MiKTeX-2.4.1705\texmf\tex\latex\amsfonts\amssymb.sty&#10;Package: amssymb 2002/01/22 v2.2d&#10;(C:\Program Files\MiKTeX-2.4.1705\texmf\tex\latex\amsfonts\amsfonts.sty&#10;Package: amsfonts 2001/10/25 v2.2f&#10;\@emptytoks=\toks14&#10;\symAMSa=\mathgroup4&#10;\symAMSb=\mathgroup5&#10;LaTeX Font Info:    Overwriting math alphabet `\mathfrak' in version `bold'&#10;(Font)                  U/euf/m/n --&gt; U/euf/b/n on input line 132.&#10;)) (C:\Program Files\MiKTeX-2.4.1705\texmf\tex\latex\amsmath\amsmath.sty&#10;Package: amsmath 2000/07/18 v2.13 AMS math features&#10;\@mathmargin=\skip43&#10;For additional information on amsmath, use the `?' option.&#10;(C:\Program Files\MiKTeX-2.4.1705\texmf\tex\latex\amsmath\amstext.sty&#10;Package: amstext 2000/06/29 v2.01&#10;(C:\Program Files\MiKTeX-2.4.1705\texmf\tex\latex\amsmath\amsgen.sty&#10;File: amsgen.sty 1999/11/30 v2.0&#10;\@emptytoks=\toks15&#10;\ex@=\dimen103&#10;)) (C:\Program Files\MiKTeX-2.4.1705\texmf\tex\latex\amsmath\amsbsy.sty&#10;Package: amsbsy 1999/11/29 v1.2d&#10;\pmbraise@=\dimen104&#10;) (C:\Program Files\MiKTeX-2.4.1705\texmf\tex\latex\amsmath\amsopn.sty&#10;Package: amsopn 1999/12/14 v2.01 operator names&#10;)&#10;\inf@bad=\count87&#10;LaTeX Info: Redefining \frac on input line 211.&#10;\uproot@=\count88&#10;\leftroot@=\count89&#10;LaTeX Info: Redefining \overline on input line 307.&#10;\classnum@=\count90&#10;\DOTSCASE@=\count91&#10;LaTeX Info: Redefining \ldots on input line 379.&#10;LaTeX Info: Redefining \dots on input line 382.&#10;LaTeX Info: Redefining \cdots on input line 467.&#10;\Mathstrutbox@=\box26&#10;\strutbox@=\box27&#10;\big@size=\dimen105&#10;LaTeX Font Info:    Redeclaring font encoding OML on input line 567.&#10;LaTeX Font Info:    Redeclaring font encoding OMS on input line 568.&#10;\macc@depth=\count92&#10;\c@MaxMatrixCols=\count93&#10;\dotsspace@=\muskip10&#10;\c@parentequation=\count94&#10;\dspbrk@lvl=\count95&#10;\tag@help=\toks16&#10;\row@=\count96&#10;\column@=\count97&#10;\maxfields@=\count98&#10;\andhelp@=\toks17&#10;\eqnshift@=\dimen106&#10;\alignsep@=\dimen107&#10;\tagshift@=\dimen108&#10;\tagwidth@=\dimen109&#10;\totwidth@=\dimen110&#10;\lineht@=\dimen111&#10;\@envbody=\toks18&#10;\multlinegap=\skip44&#10;\multlinetaggap=\skip45&#10;\mathdisplay@stack=\toks19&#10;LaTeX Info: Redefining \[ on input line 2666.&#10;LaTeX Info: Redefining \] on input line 2667.&#10;) (D:\Latex\tex\latex\qip\qip.sty&#10;Package: qip 2003/11/05 Package for quantum information processing&#10;(C:\Program Files\MiKTeX-2.4.1705\texmf\tex\latex\base\ifthen.sty&#10;Package: ifthen 2001/05/26 v1.1c Standard LaTeX ifthen package (DPC)&#10;)) (C:\Program Files\MiKTeX-2.4.1705\texmf\tex\latex\graphics\color.sty&#10;Package: color 1999/02/16 v1.0i Standard LaTeX Color (DPC)&#10;(C:\Program Files\MiKTeX-2.4.1705\texmf\tex\latex\00miktex\color.cfg&#10;File: color.cfg 2003/03/08 v1.0 MiKTeX 'color' configuration&#10;)&#10;Package color Info: Driver file: dvips.def on input line 125.&#10;(C:\Program Files\MiKTeX-2.4.1705\texmf\tex\latex\graphics\dvips.def&#10;File: dvips.def 1999/02/16 v3.0i Driver-dependant file (DPC,SPQR)&#10;) (C:\Program Files\MiKTeX-2.4.1705\texmf\tex\latex\graphics\dvipsnam.def&#10;File: dvipsnam.def 1999/02/16 v3.0i Driver-dependant file (DPC,SPQR)&#10;))&#10;No file &quot;Text Box 209&quot;.aux.&#10;LaTeX Font Info:    Checking defaults for OML/cmm/m/it on input line 52.&#10;LaTeX Font Info:    ... okay on input line 52.&#10;LaTeX Font Info:    Checking defaults for T1/cmr/m/n on input line 52.&#10;LaTeX Font Info:    ... okay on input line 52.&#10;LaTeX Font Info:    Checking defaults for OT1/cmr/m/n on input line 52.&#10;LaTeX Font Info:    ... okay on input line 52.&#10;LaTeX Font Info:    Checking defaults for OMS/cmsy/m/n on input line 52.&#10;LaTeX Font Info:    ... okay on input line 52.&#10;LaTeX Font Info:    Checking defaults for OMX/cmex/m/n on input line 52.&#10;LaTeX Font Info:    ... okay on input line 52.&#10;LaTeX Font Info:    Checking defaults for U/cmr/m/n on input line 52.&#10;LaTeX Font Info:    ... okay on input line 52.&#10;! Text line contains an invalid character.&#10;l.53 \begin{minipage}{10cm}&#10;                            qubit as unit vector in $\mathbb{C}^2$\end{minip...&#10;A funny symbol that I can't read has just been input.&#10;Continue, and I'll forget that it ever happened.&#10;&#10;LaTeX Font Info:    Try loading font information for U+msa on input line 53.&#10;(C:\Program Files\MiKTeX-2.4.1705\texmf\tex\latex\amsfonts\umsa.fd&#10;File: umsa.fd 2002/01/19 v2.2g AMS font definitions&#10;)&#10;LaTeX Font Info:    Try loading font information for U+msb on input line 53.&#10;(C:\Program Files\MiKTeX-2.4.1705\texmf\tex\latex\amsfonts\umsb.fd&#10;File: umsb.fd 2002/01/19 v2.2g AMS font definitions&#10;) [1&#10;&#10;] (Text Box 209.aux) ) &#10;Here is how much of TeX's memory you used:&#10; 1629 strings out of 95888&#10; 17940 string characters out of 1194316&#10; 61467 words of memory out of 1065244&#10; 4648 multiletter control sequences out of 60000&#10; 5339 words of font info for 22 fonts, out of 1000000 for 2000&#10; 18 hyphenation exceptions out of 4999&#10; 27i,5n,24p,261b,133s stack positions out of 5000i,500n,10000p,200000b,32768s&#10;&#10;Output written on &quot;Text Box 209.dvi&quot; (1 page, 420 bytes).&#10;"/>
  <p:tag name="CTOP" val="160.625"/>
  <p:tag name="CLEFT" val="206"/>
  <p:tag name="CWIDTH" val="237"/>
  <p:tag name="CHEIGHT" val="21.25"/>
  <p:tag name="MAG" val="21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ket{00} +\ket{01} +\ket{10} + \ket{11}}{2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4"/>
  <p:tag name="PICTUREFILESIZE" val="102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300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80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0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62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1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5"/>
  <p:tag name="PICTUREFILESIZE" val="218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+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508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frac{\quad - \quad}{\sqrt{2}}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29"/>
  <p:tag name="PICTUREFILESIZE" val="244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"/>
  <p:tag name="PICTUREFILESIZE" val="13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92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4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x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30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y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33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f(x,y)\\&#10;=(a,b)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53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25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323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2"/>
  <p:tag name="PICTUREFILESIZE" val="28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"/>
  <p:tag name="PICTUREFILESIZE" val="160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5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90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61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red 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4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"/>
  <p:tag name="PICTUREFILESIZE" val="122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sigma \in_R \{ 0,1,2,3 \}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7"/>
  <p:tag name="PICTUREFILESIZE" val="687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b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"/>
  <p:tag name="PICTUREFILESIZE" val="85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0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90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mbox{ if } b=1&#10;\end{align*}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32"/>
  <p:tag name="PICTUREFILESIZE" val="161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5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1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U U^\dag = U^\dag U = \id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3"/>
  <p:tag name="PICTUREFILESIZE" val="395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\times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11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0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202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workshop}&#10;\begin{document}&#10;\begin{align*}&#10;\ket{1}_+&#10;\end{align*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7"/>
  <p:tag name="PICTUREFILESIZE" val="19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12403</TotalTime>
  <Words>3038</Words>
  <Application>Microsoft Macintosh PowerPoint</Application>
  <PresentationFormat>On-screen Show (4:3)</PresentationFormat>
  <Paragraphs>694</Paragraphs>
  <Slides>71</Slides>
  <Notes>48</Notes>
  <HiddenSlides>6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Office Theme</vt:lpstr>
      <vt:lpstr>Custom Design</vt:lpstr>
      <vt:lpstr>Quantum Cryptography</vt:lpstr>
      <vt:lpstr>1969: Man on the Moon</vt:lpstr>
      <vt:lpstr>What will you learn from this Talk?</vt:lpstr>
      <vt:lpstr>Classical Cryptography</vt:lpstr>
      <vt:lpstr>Modern Cryptography</vt:lpstr>
      <vt:lpstr>Secure Encryption</vt:lpstr>
      <vt:lpstr>Quiz: eXclusive OR (XOR) Function</vt:lpstr>
      <vt:lpstr>eXclusive OR (XOR) Function</vt:lpstr>
      <vt:lpstr>One-Time Pad Encryption</vt:lpstr>
      <vt:lpstr>Perfect Security</vt:lpstr>
      <vt:lpstr>Problems With One-Time Pad</vt:lpstr>
      <vt:lpstr>Quiz: Encryption &amp; Authentication</vt:lpstr>
      <vt:lpstr>Symmetric-Key Cryptography</vt:lpstr>
      <vt:lpstr>Public-Key Cryptography</vt:lpstr>
      <vt:lpstr>Quiz: RSA</vt:lpstr>
      <vt:lpstr>RSA Public-Key Encryption</vt:lpstr>
      <vt:lpstr>What will you Learn from this Talk?</vt:lpstr>
      <vt:lpstr>Quantum Bit: Polarization of a Photon</vt:lpstr>
      <vt:lpstr>Qubit: Rectilinear/Computational Basis</vt:lpstr>
      <vt:lpstr>Detecting a Qubit</vt:lpstr>
      <vt:lpstr>Measuring a Qubit</vt:lpstr>
      <vt:lpstr>Diagonal/Hadamard Basis</vt:lpstr>
      <vt:lpstr>Measuring Collapses the State</vt:lpstr>
      <vt:lpstr>Measuring Collapses the State</vt:lpstr>
      <vt:lpstr>Quantum Mechanics </vt:lpstr>
      <vt:lpstr>PowerPoint Presentation</vt:lpstr>
      <vt:lpstr>What will you Learn from this Talk?</vt:lpstr>
      <vt:lpstr>Many Qubits</vt:lpstr>
      <vt:lpstr>Quantum Computing</vt:lpstr>
      <vt:lpstr>Quantum Algorithms: Factoring</vt:lpstr>
      <vt:lpstr>Can We Build Quantum Computers?</vt:lpstr>
      <vt:lpstr>Post-Quantum Cryptography</vt:lpstr>
      <vt:lpstr>Lattice-Based Cryptography</vt:lpstr>
      <vt:lpstr>Lattice-Based Cryptography</vt:lpstr>
      <vt:lpstr>Quiz: Post-Quantum Crypto</vt:lpstr>
      <vt:lpstr>What will you Learn from this Talk?</vt:lpstr>
      <vt:lpstr>Demonstration of Quantum Technology</vt:lpstr>
      <vt:lpstr>No-Cloning Theorem</vt:lpstr>
      <vt:lpstr>Quantum Key Distribution (QKD)</vt:lpstr>
      <vt:lpstr>Quantum Key Distribution (QKD)</vt:lpstr>
      <vt:lpstr>Quantum Key Distribution (QKD)</vt:lpstr>
      <vt:lpstr>Quantum Key Distribution (QKD)</vt:lpstr>
      <vt:lpstr>Quiz: Quantum Key Distribution</vt:lpstr>
      <vt:lpstr>What will you Learn from this Talk?</vt:lpstr>
      <vt:lpstr>Position-Based Cryptography</vt:lpstr>
      <vt:lpstr>Position-Based Cryptography</vt:lpstr>
      <vt:lpstr>Position-Based Cryptography</vt:lpstr>
      <vt:lpstr>Basic task: Position Verification</vt:lpstr>
      <vt:lpstr>Position Verification: First Try</vt:lpstr>
      <vt:lpstr>Position Verification: Second Try</vt:lpstr>
      <vt:lpstr>The Attack</vt:lpstr>
      <vt:lpstr>Position Verification: Quantum Try</vt:lpstr>
      <vt:lpstr>Attacking Game</vt:lpstr>
      <vt:lpstr>EPR Pairs</vt:lpstr>
      <vt:lpstr>Quantum Teleportation</vt:lpstr>
      <vt:lpstr>Teleportation Attack</vt:lpstr>
      <vt:lpstr>No-Go Theorem</vt:lpstr>
      <vt:lpstr>Quiz: Position-Based Q Crypto</vt:lpstr>
      <vt:lpstr>What have you learned today?</vt:lpstr>
      <vt:lpstr>What Have You Learned from this Talk?</vt:lpstr>
      <vt:lpstr>What Have You Learned from this Talk?</vt:lpstr>
      <vt:lpstr>What Have You Learned from this Talk?</vt:lpstr>
      <vt:lpstr>What Have You Learned from this Talk?</vt:lpstr>
      <vt:lpstr>Thank you for your attention!</vt:lpstr>
      <vt:lpstr>Quiz: Quantum Crypto</vt:lpstr>
      <vt:lpstr>Are There Secure Schemes?</vt:lpstr>
      <vt:lpstr>Quantum Operations</vt:lpstr>
      <vt:lpstr>Quantum Operations</vt:lpstr>
      <vt:lpstr>Most General Single-Round Scheme</vt:lpstr>
      <vt:lpstr>Distributed Q Computation in 1 Round</vt:lpstr>
      <vt:lpstr>History of Public-Key Crypto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Noisy Storage talk</dc:title>
  <dc:creator>Christian Schaffner</dc:creator>
  <cp:lastModifiedBy>Christian Schaffner</cp:lastModifiedBy>
  <cp:revision>1763</cp:revision>
  <dcterms:created xsi:type="dcterms:W3CDTF">2010-01-20T16:17:28Z</dcterms:created>
  <dcterms:modified xsi:type="dcterms:W3CDTF">2015-03-10T13:08:22Z</dcterms:modified>
</cp:coreProperties>
</file>