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9" r:id="rId3"/>
    <p:sldId id="280" r:id="rId4"/>
    <p:sldId id="257" r:id="rId5"/>
    <p:sldId id="273" r:id="rId6"/>
    <p:sldId id="287" r:id="rId7"/>
    <p:sldId id="288" r:id="rId8"/>
    <p:sldId id="289" r:id="rId9"/>
    <p:sldId id="290" r:id="rId10"/>
    <p:sldId id="281" r:id="rId11"/>
    <p:sldId id="275" r:id="rId12"/>
    <p:sldId id="276" r:id="rId13"/>
    <p:sldId id="277" r:id="rId14"/>
    <p:sldId id="278" r:id="rId15"/>
    <p:sldId id="282" r:id="rId16"/>
    <p:sldId id="283" r:id="rId17"/>
    <p:sldId id="284" r:id="rId18"/>
    <p:sldId id="285" r:id="rId19"/>
    <p:sldId id="286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38" autoAdjust="0"/>
  </p:normalViewPr>
  <p:slideViewPr>
    <p:cSldViewPr>
      <p:cViewPr>
        <p:scale>
          <a:sx n="80" d="100"/>
          <a:sy n="80" d="100"/>
        </p:scale>
        <p:origin x="-1116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57289-2A82-4CCC-9CC2-67C87754E8C6}" type="datetimeFigureOut">
              <a:rPr lang="nl-NL" smtClean="0"/>
              <a:pPr/>
              <a:t>11-1-2015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F5371-5218-40BA-AF82-AA36863EC36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4101066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F5371-5218-40BA-AF82-AA36863EC36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A0539-41D4-4C28-91A0-D5FE91FC15D8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12F8-D6A8-492E-A028-C4332C25ED50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9D323-AE40-4ED3-9EF0-027ECCFDE007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1D7E7-7E05-4790-9EFD-CF2818356BB6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7568-6052-42BB-9672-51C662130BD0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61270-D06B-44BA-99C6-DFD4BD016EB2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A6187-95C4-4D28-AFC5-6E4F6B36ABD9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609E-11F2-4664-80B1-1192C192FCED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3429-EA6A-4727-ADAB-847B19B60067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A509-AC6F-4FFA-BA9A-B3FEB54826F1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9B95-6F63-4D37-ADF2-8EEAB065BEEA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CA51C-01AF-4770-9A07-71FAF39C9FFD}" type="datetime1">
              <a:rPr lang="nl-NL" smtClean="0"/>
              <a:pPr/>
              <a:t>11-1-2015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January xx   Zero-Knowledge Proofs (1)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0AC8B-16AD-4A2E-801F-275E083A395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1979712" y="-1539552"/>
            <a:ext cx="129614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400" dirty="0" smtClean="0">
                <a:solidFill>
                  <a:srgbClr val="FF0000"/>
                </a:solidFill>
                <a:latin typeface="AR DECODE" pitchFamily="2" charset="0"/>
              </a:rPr>
              <a:t>0</a:t>
            </a:r>
            <a:endParaRPr lang="nl-NL" sz="2400" dirty="0">
              <a:solidFill>
                <a:srgbClr val="FF0000"/>
              </a:solidFill>
              <a:latin typeface="AR DECODE" pitchFamily="2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3779912" y="1124744"/>
            <a:ext cx="3201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</a:rPr>
              <a:t>Knowledge </a:t>
            </a:r>
            <a:r>
              <a:rPr lang="nl-NL" sz="2800" dirty="0" err="1" smtClean="0">
                <a:solidFill>
                  <a:srgbClr val="FF0000"/>
                </a:solidFill>
              </a:rPr>
              <a:t>Proofs</a:t>
            </a:r>
            <a:r>
              <a:rPr lang="nl-NL" sz="2800" dirty="0" smtClean="0">
                <a:solidFill>
                  <a:srgbClr val="FF0000"/>
                </a:solidFill>
              </a:rPr>
              <a:t>(2)</a:t>
            </a:r>
            <a:endParaRPr lang="nl-NL" sz="2800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2794843" y="5517232"/>
            <a:ext cx="33926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 smtClean="0"/>
              <a:t>Suzanne van Wijk &amp; Maaike Zwart</a:t>
            </a:r>
          </a:p>
          <a:p>
            <a:pPr algn="ctr"/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2699792" y="1124744"/>
            <a:ext cx="833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</a:rPr>
              <a:t>Zero</a:t>
            </a:r>
            <a:endParaRPr lang="nl-NL" sz="2800" dirty="0">
              <a:solidFill>
                <a:srgbClr val="FF0000"/>
              </a:solidFill>
            </a:endParaRPr>
          </a:p>
        </p:txBody>
      </p:sp>
      <p:pic>
        <p:nvPicPr>
          <p:cNvPr id="15" name="Afbeelding 14" descr="EVEwall-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2564904"/>
            <a:ext cx="6372200" cy="2658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4660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</a:rPr>
              <a:t>Perfect Zero-Knowledge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2862" y="1565017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Allows</a:t>
            </a:r>
            <a:r>
              <a:rPr lang="nl-NL" dirty="0" smtClean="0"/>
              <a:t> the simulator to </a:t>
            </a:r>
            <a:r>
              <a:rPr lang="nl-NL" dirty="0" err="1" smtClean="0"/>
              <a:t>sometimes</a:t>
            </a:r>
            <a:r>
              <a:rPr lang="nl-NL" dirty="0" smtClean="0"/>
              <a:t>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know</a:t>
            </a:r>
            <a:r>
              <a:rPr lang="nl-NL" dirty="0" smtClean="0"/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3568" y="342900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But</a:t>
            </a:r>
            <a:r>
              <a:rPr lang="nl-NL" dirty="0" smtClean="0"/>
              <a:t> the moment </a:t>
            </a:r>
            <a:r>
              <a:rPr lang="nl-NL" dirty="0" err="1" smtClean="0"/>
              <a:t>he</a:t>
            </a:r>
            <a:r>
              <a:rPr lang="nl-NL" dirty="0" smtClean="0"/>
              <a:t> </a:t>
            </a:r>
            <a:r>
              <a:rPr lang="nl-NL" i="1" dirty="0" smtClean="0"/>
              <a:t>does </a:t>
            </a:r>
            <a:r>
              <a:rPr lang="nl-NL" dirty="0" err="1" smtClean="0"/>
              <a:t>know</a:t>
            </a:r>
            <a:r>
              <a:rPr lang="nl-NL" dirty="0" smtClean="0"/>
              <a:t>, </a:t>
            </a:r>
            <a:r>
              <a:rPr lang="nl-NL" dirty="0" err="1" smtClean="0"/>
              <a:t>he’d</a:t>
            </a:r>
            <a:r>
              <a:rPr lang="nl-NL" dirty="0" smtClean="0"/>
              <a:t> </a:t>
            </a:r>
            <a:r>
              <a:rPr lang="nl-NL" dirty="0" err="1" smtClean="0"/>
              <a:t>better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very</a:t>
            </a:r>
            <a:r>
              <a:rPr lang="nl-NL" dirty="0" smtClean="0"/>
              <a:t> </a:t>
            </a:r>
            <a:r>
              <a:rPr lang="nl-NL" dirty="0" err="1" smtClean="0"/>
              <a:t>sure</a:t>
            </a:r>
            <a:r>
              <a:rPr lang="nl-NL" dirty="0" smtClean="0"/>
              <a:t>, </a:t>
            </a:r>
            <a:r>
              <a:rPr lang="nl-NL" dirty="0" err="1" smtClean="0"/>
              <a:t>since</a:t>
            </a:r>
            <a:r>
              <a:rPr lang="nl-NL" dirty="0" smtClean="0"/>
              <a:t> the </a:t>
            </a:r>
            <a:r>
              <a:rPr lang="nl-NL" dirty="0" err="1" smtClean="0"/>
              <a:t>two</a:t>
            </a:r>
            <a:r>
              <a:rPr lang="nl-NL" dirty="0" smtClean="0"/>
              <a:t> </a:t>
            </a:r>
            <a:r>
              <a:rPr lang="nl-NL" dirty="0" err="1" smtClean="0"/>
              <a:t>outputs</a:t>
            </a:r>
            <a:r>
              <a:rPr lang="nl-NL" dirty="0" smtClean="0"/>
              <a:t> have to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exactly</a:t>
            </a:r>
            <a:r>
              <a:rPr lang="nl-NL" dirty="0" smtClean="0"/>
              <a:t> the </a:t>
            </a:r>
            <a:r>
              <a:rPr lang="nl-NL" dirty="0" err="1" smtClean="0"/>
              <a:t>same</a:t>
            </a:r>
            <a:r>
              <a:rPr lang="nl-NL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1208" y="2473583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Since</a:t>
            </a:r>
            <a:r>
              <a:rPr lang="nl-NL" dirty="0" smtClean="0"/>
              <a:t> the </a:t>
            </a:r>
            <a:r>
              <a:rPr lang="nl-NL" dirty="0" err="1" smtClean="0"/>
              <a:t>probability</a:t>
            </a:r>
            <a:r>
              <a:rPr lang="nl-NL" dirty="0" smtClean="0"/>
              <a:t> is ≤ ½, we </a:t>
            </a:r>
            <a:r>
              <a:rPr lang="nl-NL" dirty="0" err="1" smtClean="0"/>
              <a:t>can</a:t>
            </a:r>
            <a:r>
              <a:rPr lang="nl-NL" dirty="0" smtClean="0"/>
              <a:t> </a:t>
            </a:r>
            <a:r>
              <a:rPr lang="nl-NL" dirty="0" err="1" smtClean="0"/>
              <a:t>ask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r>
              <a:rPr lang="nl-NL" dirty="0" smtClean="0"/>
              <a:t> to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negligable</a:t>
            </a:r>
            <a:r>
              <a:rPr lang="nl-NL" dirty="0" smtClean="0"/>
              <a:t>.</a:t>
            </a:r>
          </a:p>
          <a:p>
            <a:r>
              <a:rPr lang="nl-NL" dirty="0" smtClean="0"/>
              <a:t>	</a:t>
            </a:r>
            <a:r>
              <a:rPr lang="nl-NL" i="1" dirty="0" err="1" smtClean="0"/>
              <a:t>By</a:t>
            </a:r>
            <a:r>
              <a:rPr lang="nl-NL" i="1" dirty="0" smtClean="0"/>
              <a:t> </a:t>
            </a:r>
            <a:r>
              <a:rPr lang="nl-NL" i="1" dirty="0" err="1" smtClean="0"/>
              <a:t>enough</a:t>
            </a:r>
            <a:r>
              <a:rPr lang="nl-NL" i="1" dirty="0" smtClean="0"/>
              <a:t> </a:t>
            </a:r>
            <a:r>
              <a:rPr lang="nl-NL" i="1" dirty="0" err="1" smtClean="0"/>
              <a:t>repetitions</a:t>
            </a:r>
            <a:r>
              <a:rPr lang="nl-NL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0845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4686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</a:rPr>
              <a:t>Is </a:t>
            </a:r>
            <a:r>
              <a:rPr lang="nl-NL" sz="3600" dirty="0" err="1" smtClean="0">
                <a:solidFill>
                  <a:srgbClr val="FF0000"/>
                </a:solidFill>
              </a:rPr>
              <a:t>perfection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necessary</a:t>
            </a:r>
            <a:r>
              <a:rPr lang="nl-NL" sz="3600" dirty="0" smtClean="0">
                <a:solidFill>
                  <a:srgbClr val="FF0000"/>
                </a:solidFill>
              </a:rPr>
              <a:t>?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2862" y="1565017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Short </a:t>
            </a:r>
            <a:r>
              <a:rPr lang="nl-NL" dirty="0" err="1" smtClean="0"/>
              <a:t>answer</a:t>
            </a:r>
            <a:r>
              <a:rPr lang="nl-NL" dirty="0" smtClean="0"/>
              <a:t>: No.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1208" y="2473583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Long </a:t>
            </a:r>
            <a:r>
              <a:rPr lang="nl-NL" dirty="0" err="1" smtClean="0"/>
              <a:t>answer</a:t>
            </a:r>
            <a:r>
              <a:rPr lang="nl-NL" dirty="0" smtClean="0"/>
              <a:t>: It is </a:t>
            </a:r>
            <a:r>
              <a:rPr lang="nl-NL" dirty="0" err="1" smtClean="0"/>
              <a:t>sufficient</a:t>
            </a:r>
            <a:r>
              <a:rPr lang="nl-NL" dirty="0" smtClean="0"/>
              <a:t> </a:t>
            </a:r>
            <a:r>
              <a:rPr lang="nl-NL" dirty="0" err="1" smtClean="0"/>
              <a:t>if</a:t>
            </a:r>
            <a:r>
              <a:rPr lang="nl-NL" dirty="0" smtClean="0"/>
              <a:t> </a:t>
            </a:r>
            <a:r>
              <a:rPr lang="nl-NL" dirty="0" err="1" smtClean="0"/>
              <a:t>they</a:t>
            </a:r>
            <a:r>
              <a:rPr lang="nl-NL" dirty="0" smtClean="0"/>
              <a:t> are </a:t>
            </a:r>
            <a:r>
              <a:rPr lang="nl-NL" i="1" dirty="0" err="1" smtClean="0"/>
              <a:t>similar</a:t>
            </a:r>
            <a:r>
              <a:rPr lang="nl-NL" i="1" dirty="0" smtClean="0"/>
              <a:t> </a:t>
            </a:r>
            <a:r>
              <a:rPr lang="nl-NL" i="1" dirty="0" err="1" smtClean="0"/>
              <a:t>enough</a:t>
            </a:r>
            <a:r>
              <a:rPr lang="nl-NL" i="1" dirty="0" smtClean="0"/>
              <a:t>.</a:t>
            </a:r>
            <a:r>
              <a:rPr lang="nl-NL" dirty="0" smtClean="0"/>
              <a:t> 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259632" y="2924944"/>
            <a:ext cx="1476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How</a:t>
            </a:r>
            <a:r>
              <a:rPr lang="nl-NL" dirty="0" smtClean="0"/>
              <a:t> </a:t>
            </a:r>
            <a:r>
              <a:rPr lang="nl-NL" dirty="0" err="1" smtClean="0"/>
              <a:t>similar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1259632" y="328498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Why</a:t>
            </a:r>
            <a:r>
              <a:rPr lang="nl-NL" dirty="0" smtClean="0"/>
              <a:t> is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good</a:t>
            </a:r>
            <a:r>
              <a:rPr lang="nl-NL" dirty="0" smtClean="0"/>
              <a:t> </a:t>
            </a:r>
            <a:r>
              <a:rPr lang="nl-NL" dirty="0" err="1" smtClean="0"/>
              <a:t>enough</a:t>
            </a:r>
            <a:r>
              <a:rPr lang="nl-NL" dirty="0" smtClean="0"/>
              <a:t>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48346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6575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Computational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indistinguishability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340768"/>
            <a:ext cx="4267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Two</a:t>
            </a:r>
            <a:r>
              <a:rPr lang="nl-NL" dirty="0" smtClean="0"/>
              <a:t> random variables are </a:t>
            </a:r>
            <a:r>
              <a:rPr lang="nl-NL" i="1" dirty="0" err="1" smtClean="0"/>
              <a:t>computationally</a:t>
            </a:r>
            <a:r>
              <a:rPr lang="nl-NL" i="1" dirty="0" smtClean="0"/>
              <a:t> </a:t>
            </a:r>
            <a:r>
              <a:rPr lang="nl-NL" i="1" dirty="0" err="1" smtClean="0"/>
              <a:t>indistinguishable</a:t>
            </a:r>
            <a:r>
              <a:rPr lang="nl-NL" i="1" dirty="0" smtClean="0"/>
              <a:t> </a:t>
            </a:r>
            <a:r>
              <a:rPr lang="nl-NL" dirty="0" err="1" smtClean="0"/>
              <a:t>if</a:t>
            </a:r>
            <a:r>
              <a:rPr lang="nl-NL" dirty="0" smtClean="0"/>
              <a:t> a </a:t>
            </a:r>
            <a:r>
              <a:rPr lang="nl-NL" dirty="0" err="1" smtClean="0"/>
              <a:t>polynomial</a:t>
            </a:r>
            <a:r>
              <a:rPr lang="nl-NL" dirty="0" smtClean="0"/>
              <a:t>-time </a:t>
            </a:r>
            <a:r>
              <a:rPr lang="nl-NL" dirty="0" err="1" smtClean="0"/>
              <a:t>algorithm</a:t>
            </a:r>
            <a:r>
              <a:rPr lang="nl-NL" dirty="0" smtClean="0"/>
              <a:t> </a:t>
            </a:r>
            <a:r>
              <a:rPr lang="nl-NL" dirty="0" err="1" smtClean="0"/>
              <a:t>cannot</a:t>
            </a:r>
            <a:r>
              <a:rPr lang="nl-NL" dirty="0" smtClean="0"/>
              <a:t> </a:t>
            </a:r>
            <a:r>
              <a:rPr lang="nl-NL" dirty="0" err="1" smtClean="0"/>
              <a:t>distinguish</a:t>
            </a:r>
            <a:r>
              <a:rPr lang="nl-NL" dirty="0" smtClean="0"/>
              <a:t> </a:t>
            </a:r>
            <a:r>
              <a:rPr lang="nl-NL" dirty="0" err="1" smtClean="0"/>
              <a:t>between</a:t>
            </a:r>
            <a:r>
              <a:rPr lang="nl-NL" dirty="0" smtClean="0"/>
              <a:t> </a:t>
            </a:r>
            <a:r>
              <a:rPr lang="nl-NL" dirty="0" err="1" smtClean="0"/>
              <a:t>them</a:t>
            </a:r>
            <a:r>
              <a:rPr lang="nl-NL" dirty="0" smtClean="0"/>
              <a:t>. </a:t>
            </a:r>
            <a:r>
              <a:rPr lang="nl-NL" dirty="0" err="1" smtClean="0"/>
              <a:t>So</a:t>
            </a:r>
            <a:r>
              <a:rPr lang="nl-NL" dirty="0" smtClean="0"/>
              <a:t>: </a:t>
            </a:r>
          </a:p>
        </p:txBody>
      </p:sp>
      <p:pic>
        <p:nvPicPr>
          <p:cNvPr id="11" name="Afbeelding 50" descr="Wall-e.jpg"/>
          <p:cNvPicPr>
            <a:picLocks noChangeAspect="1"/>
          </p:cNvPicPr>
          <p:nvPr/>
        </p:nvPicPr>
        <p:blipFill>
          <a:blip r:embed="rId2" cstate="print"/>
          <a:srcRect l="22072" r="21520"/>
          <a:stretch>
            <a:fillRect/>
          </a:stretch>
        </p:blipFill>
        <p:spPr>
          <a:xfrm>
            <a:off x="6228184" y="1412776"/>
            <a:ext cx="1296144" cy="1838254"/>
          </a:xfrm>
          <a:prstGeom prst="rect">
            <a:avLst/>
          </a:prstGeom>
        </p:spPr>
      </p:pic>
      <p:sp>
        <p:nvSpPr>
          <p:cNvPr id="15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164290" y="3636681"/>
            <a:ext cx="4831644" cy="661912"/>
          </a:xfrm>
          <a:prstGeom prst="rect">
            <a:avLst/>
          </a:prstGeom>
          <a:blipFill rotWithShape="1">
            <a:blip r:embed="rId3" cstate="print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8" name="Wolkvormige toelichting 17"/>
          <p:cNvSpPr/>
          <p:nvPr/>
        </p:nvSpPr>
        <p:spPr>
          <a:xfrm>
            <a:off x="5364088" y="980728"/>
            <a:ext cx="1008112" cy="720080"/>
          </a:xfrm>
          <a:prstGeom prst="cloudCallout">
            <a:avLst>
              <a:gd name="adj1" fmla="val 43956"/>
              <a:gd name="adj2" fmla="val 7569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S?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0" name="Wolkvormige toelichting 19"/>
          <p:cNvSpPr/>
          <p:nvPr/>
        </p:nvSpPr>
        <p:spPr>
          <a:xfrm>
            <a:off x="7380312" y="836712"/>
            <a:ext cx="1008112" cy="720080"/>
          </a:xfrm>
          <a:prstGeom prst="cloudCallout">
            <a:avLst>
              <a:gd name="adj1" fmla="val -57350"/>
              <a:gd name="adj2" fmla="val 6744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R?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22" name="Rechte verbindingslijn met pijl 21"/>
          <p:cNvCxnSpPr/>
          <p:nvPr/>
        </p:nvCxnSpPr>
        <p:spPr>
          <a:xfrm flipV="1">
            <a:off x="4067944" y="4149080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vak 25"/>
          <p:cNvSpPr txBox="1"/>
          <p:nvPr/>
        </p:nvSpPr>
        <p:spPr>
          <a:xfrm>
            <a:off x="2483768" y="4653136"/>
            <a:ext cx="280831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The output of the </a:t>
            </a:r>
            <a:r>
              <a:rPr lang="nl-NL" dirty="0" err="1" smtClean="0"/>
              <a:t>polynomial-time</a:t>
            </a:r>
            <a:r>
              <a:rPr lang="nl-NL" dirty="0" smtClean="0"/>
              <a:t> </a:t>
            </a:r>
            <a:r>
              <a:rPr lang="nl-NL" dirty="0" err="1" smtClean="0"/>
              <a:t>algorithm</a:t>
            </a:r>
            <a:r>
              <a:rPr lang="nl-NL" dirty="0" smtClean="0"/>
              <a:t> </a:t>
            </a:r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working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R </a:t>
            </a:r>
            <a:endParaRPr lang="nl-NL" dirty="0"/>
          </a:p>
        </p:txBody>
      </p:sp>
      <p:cxnSp>
        <p:nvCxnSpPr>
          <p:cNvPr id="27" name="Rechte verbindingslijn met pijl 26"/>
          <p:cNvCxnSpPr/>
          <p:nvPr/>
        </p:nvCxnSpPr>
        <p:spPr>
          <a:xfrm flipH="1" flipV="1">
            <a:off x="6588224" y="4149080"/>
            <a:ext cx="14401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5580112" y="4653136"/>
            <a:ext cx="280831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The output of the </a:t>
            </a:r>
            <a:r>
              <a:rPr lang="nl-NL" dirty="0" err="1" smtClean="0"/>
              <a:t>polynomial-time</a:t>
            </a:r>
            <a:r>
              <a:rPr lang="nl-NL" dirty="0" smtClean="0"/>
              <a:t> </a:t>
            </a:r>
            <a:r>
              <a:rPr lang="nl-NL" dirty="0" err="1" smtClean="0"/>
              <a:t>algorithm</a:t>
            </a:r>
            <a:r>
              <a:rPr lang="nl-NL" dirty="0" smtClean="0"/>
              <a:t> </a:t>
            </a:r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working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S </a:t>
            </a:r>
            <a:endParaRPr lang="nl-NL" dirty="0"/>
          </a:p>
        </p:txBody>
      </p:sp>
      <p:sp>
        <p:nvSpPr>
          <p:cNvPr id="30" name="Tekstvak 29"/>
          <p:cNvSpPr txBox="1"/>
          <p:nvPr/>
        </p:nvSpPr>
        <p:spPr>
          <a:xfrm>
            <a:off x="2987824" y="4941168"/>
            <a:ext cx="237626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The </a:t>
            </a:r>
            <a:r>
              <a:rPr lang="nl-NL" dirty="0" err="1" smtClean="0"/>
              <a:t>difference</a:t>
            </a:r>
            <a:r>
              <a:rPr lang="nl-NL" dirty="0" smtClean="0"/>
              <a:t> in </a:t>
            </a:r>
            <a:r>
              <a:rPr lang="nl-NL" dirty="0" err="1" smtClean="0"/>
              <a:t>dealing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R and S…</a:t>
            </a:r>
            <a:endParaRPr lang="nl-NL" dirty="0"/>
          </a:p>
        </p:txBody>
      </p:sp>
      <p:cxnSp>
        <p:nvCxnSpPr>
          <p:cNvPr id="32" name="Rechte verbindingslijn met pijl 31"/>
          <p:cNvCxnSpPr/>
          <p:nvPr/>
        </p:nvCxnSpPr>
        <p:spPr>
          <a:xfrm flipV="1">
            <a:off x="4499992" y="4149080"/>
            <a:ext cx="72008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vak 33"/>
          <p:cNvSpPr txBox="1"/>
          <p:nvPr/>
        </p:nvSpPr>
        <p:spPr>
          <a:xfrm>
            <a:off x="6156176" y="4941168"/>
            <a:ext cx="252028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…must </a:t>
            </a:r>
            <a:r>
              <a:rPr lang="nl-NL" dirty="0" err="1" smtClean="0"/>
              <a:t>be</a:t>
            </a:r>
            <a:r>
              <a:rPr lang="nl-NL" dirty="0" smtClean="0"/>
              <a:t> smaller </a:t>
            </a:r>
            <a:r>
              <a:rPr lang="nl-NL" dirty="0" err="1" smtClean="0"/>
              <a:t>than</a:t>
            </a:r>
            <a:r>
              <a:rPr lang="nl-NL" dirty="0" smtClean="0"/>
              <a:t> 1 </a:t>
            </a:r>
            <a:r>
              <a:rPr lang="nl-NL" dirty="0" err="1" smtClean="0"/>
              <a:t>devided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a </a:t>
            </a:r>
            <a:r>
              <a:rPr lang="nl-NL" dirty="0" err="1" smtClean="0"/>
              <a:t>polynomial</a:t>
            </a:r>
            <a:endParaRPr lang="nl-NL" dirty="0"/>
          </a:p>
        </p:txBody>
      </p:sp>
      <p:cxnSp>
        <p:nvCxnSpPr>
          <p:cNvPr id="35" name="Rechte verbindingslijn met pijl 34"/>
          <p:cNvCxnSpPr/>
          <p:nvPr/>
        </p:nvCxnSpPr>
        <p:spPr>
          <a:xfrm flipH="1" flipV="1">
            <a:off x="7164288" y="4149080"/>
            <a:ext cx="50405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0" grpId="0" animBg="1"/>
      <p:bldP spid="26" grpId="0" animBg="1"/>
      <p:bldP spid="26" grpId="1" animBg="1"/>
      <p:bldP spid="28" grpId="0" animBg="1"/>
      <p:bldP spid="28" grpId="1" animBg="1"/>
      <p:bldP spid="30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6113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Computational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Zero-Knowledge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987824" y="2924944"/>
            <a:ext cx="2452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(</a:t>
            </a:r>
            <a:r>
              <a:rPr lang="nl-NL" dirty="0" err="1" smtClean="0"/>
              <a:t>Note</a:t>
            </a:r>
            <a:r>
              <a:rPr lang="nl-NL" dirty="0" smtClean="0"/>
              <a:t> </a:t>
            </a:r>
            <a:r>
              <a:rPr lang="nl-NL" dirty="0" err="1" smtClean="0"/>
              <a:t>taking</a:t>
            </a:r>
            <a:r>
              <a:rPr lang="nl-NL" dirty="0" smtClean="0"/>
              <a:t> is </a:t>
            </a:r>
            <a:r>
              <a:rPr lang="nl-NL" dirty="0" err="1" smtClean="0"/>
              <a:t>advised</a:t>
            </a:r>
            <a:r>
              <a:rPr lang="nl-NL" dirty="0" smtClean="0"/>
              <a:t>!)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7388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Computational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Zero-Knowledge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2400" dirty="0" smtClean="0">
                <a:solidFill>
                  <a:srgbClr val="FF0000"/>
                </a:solidFill>
              </a:rPr>
              <a:t>- </a:t>
            </a:r>
            <a:r>
              <a:rPr lang="nl-NL" sz="2400" dirty="0" err="1" smtClean="0">
                <a:solidFill>
                  <a:srgbClr val="FF0000"/>
                </a:solidFill>
              </a:rPr>
              <a:t>Exercise</a:t>
            </a:r>
            <a:endParaRPr lang="nl-NL" sz="4000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27584" y="2060848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Show </a:t>
            </a:r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/>
              <a:t>allowing</a:t>
            </a:r>
            <a:r>
              <a:rPr lang="nl-NL" dirty="0" smtClean="0"/>
              <a:t> M to output a special </a:t>
            </a:r>
            <a:r>
              <a:rPr lang="nl-NL" dirty="0" err="1" smtClean="0"/>
              <a:t>symbol</a:t>
            </a:r>
            <a:r>
              <a:rPr lang="nl-NL" dirty="0" smtClean="0"/>
              <a:t> (</a:t>
            </a:r>
            <a:r>
              <a:rPr lang="nl-NL" dirty="0" err="1" smtClean="0"/>
              <a:t>like</a:t>
            </a:r>
            <a:r>
              <a:rPr lang="nl-NL" dirty="0" smtClean="0"/>
              <a:t> in Perfect ZK)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probability</a:t>
            </a:r>
            <a:r>
              <a:rPr lang="nl-NL" dirty="0" smtClean="0"/>
              <a:t> </a:t>
            </a:r>
            <a:r>
              <a:rPr lang="nl-NL" dirty="0" err="1" smtClean="0"/>
              <a:t>bounded</a:t>
            </a:r>
            <a:r>
              <a:rPr lang="nl-NL" dirty="0" smtClean="0"/>
              <a:t> </a:t>
            </a:r>
            <a:r>
              <a:rPr lang="nl-NL" dirty="0" err="1" smtClean="0"/>
              <a:t>above</a:t>
            </a:r>
            <a:r>
              <a:rPr lang="nl-NL" dirty="0" smtClean="0"/>
              <a:t> </a:t>
            </a:r>
            <a:r>
              <a:rPr lang="nl-NL" dirty="0" err="1" smtClean="0"/>
              <a:t>by</a:t>
            </a:r>
            <a:r>
              <a:rPr lang="nl-NL" dirty="0" smtClean="0"/>
              <a:t> ½ does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add</a:t>
            </a:r>
            <a:r>
              <a:rPr lang="nl-NL" dirty="0" smtClean="0"/>
              <a:t> to the power of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definition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2567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Compromise</a:t>
            </a:r>
            <a:endParaRPr lang="nl-NL" sz="4000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683568" y="1628800"/>
            <a:ext cx="4826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We </a:t>
            </a:r>
            <a:r>
              <a:rPr lang="nl-NL" dirty="0" err="1" smtClean="0"/>
              <a:t>don’t</a:t>
            </a:r>
            <a:r>
              <a:rPr lang="nl-NL" dirty="0" smtClean="0"/>
              <a:t> </a:t>
            </a:r>
            <a:r>
              <a:rPr lang="nl-NL" dirty="0" err="1" smtClean="0"/>
              <a:t>actually</a:t>
            </a:r>
            <a:r>
              <a:rPr lang="nl-NL" dirty="0" smtClean="0"/>
              <a:t> </a:t>
            </a:r>
            <a:r>
              <a:rPr lang="nl-NL" dirty="0" err="1" smtClean="0"/>
              <a:t>need</a:t>
            </a:r>
            <a:r>
              <a:rPr lang="nl-NL" dirty="0" smtClean="0"/>
              <a:t> Perfect </a:t>
            </a:r>
            <a:r>
              <a:rPr lang="nl-NL" dirty="0" err="1" smtClean="0"/>
              <a:t>Zero-Knowledge</a:t>
            </a:r>
            <a:r>
              <a:rPr lang="nl-NL" dirty="0" smtClean="0"/>
              <a:t>…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83568" y="2564904"/>
            <a:ext cx="7271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…</a:t>
            </a:r>
            <a:r>
              <a:rPr lang="nl-NL" dirty="0" err="1" smtClean="0"/>
              <a:t>but</a:t>
            </a:r>
            <a:r>
              <a:rPr lang="nl-NL" dirty="0" smtClean="0"/>
              <a:t> we </a:t>
            </a:r>
            <a:r>
              <a:rPr lang="nl-NL" dirty="0" err="1" smtClean="0"/>
              <a:t>might</a:t>
            </a:r>
            <a:r>
              <a:rPr lang="nl-NL" dirty="0" smtClean="0"/>
              <a:t> want </a:t>
            </a:r>
            <a:r>
              <a:rPr lang="nl-NL" dirty="0" err="1" smtClean="0"/>
              <a:t>something</a:t>
            </a:r>
            <a:r>
              <a:rPr lang="nl-NL" dirty="0" smtClean="0"/>
              <a:t> more </a:t>
            </a:r>
            <a:r>
              <a:rPr lang="nl-NL" dirty="0" err="1" smtClean="0"/>
              <a:t>than</a:t>
            </a:r>
            <a:r>
              <a:rPr lang="nl-NL" dirty="0" smtClean="0"/>
              <a:t> </a:t>
            </a:r>
            <a:r>
              <a:rPr lang="nl-NL" dirty="0" err="1" smtClean="0"/>
              <a:t>Computational</a:t>
            </a:r>
            <a:r>
              <a:rPr lang="nl-NL" dirty="0" smtClean="0"/>
              <a:t> </a:t>
            </a:r>
            <a:r>
              <a:rPr lang="nl-NL" dirty="0" err="1" smtClean="0"/>
              <a:t>Zero-Knowledge</a:t>
            </a:r>
            <a:r>
              <a:rPr lang="nl-NL" dirty="0" smtClean="0"/>
              <a:t> </a:t>
            </a:r>
          </a:p>
          <a:p>
            <a:r>
              <a:rPr lang="nl-NL" dirty="0" smtClean="0"/>
              <a:t>	</a:t>
            </a:r>
            <a:r>
              <a:rPr lang="nl-NL" sz="1400" dirty="0" smtClean="0"/>
              <a:t>(</a:t>
            </a:r>
            <a:r>
              <a:rPr lang="nl-NL" sz="1400" dirty="0" err="1" smtClean="0"/>
              <a:t>because</a:t>
            </a:r>
            <a:r>
              <a:rPr lang="nl-NL" sz="1400" dirty="0" smtClean="0"/>
              <a:t> </a:t>
            </a:r>
            <a:r>
              <a:rPr lang="nl-NL" sz="1400" dirty="0" err="1" smtClean="0"/>
              <a:t>better</a:t>
            </a:r>
            <a:r>
              <a:rPr lang="nl-NL" sz="1400" dirty="0" smtClean="0"/>
              <a:t> is… </a:t>
            </a:r>
            <a:r>
              <a:rPr lang="nl-NL" sz="1400" dirty="0" err="1" smtClean="0"/>
              <a:t>well</a:t>
            </a:r>
            <a:r>
              <a:rPr lang="nl-NL" sz="1400" dirty="0" smtClean="0"/>
              <a:t>… </a:t>
            </a:r>
            <a:r>
              <a:rPr lang="nl-NL" sz="1400" dirty="0" err="1" smtClean="0"/>
              <a:t>better</a:t>
            </a:r>
            <a:r>
              <a:rPr lang="nl-NL" sz="1400" dirty="0" smtClean="0"/>
              <a:t>)</a:t>
            </a:r>
            <a:endParaRPr lang="nl-NL" dirty="0" smtClean="0"/>
          </a:p>
        </p:txBody>
      </p:sp>
      <p:sp>
        <p:nvSpPr>
          <p:cNvPr id="15" name="Tekstvak 14"/>
          <p:cNvSpPr txBox="1"/>
          <p:nvPr/>
        </p:nvSpPr>
        <p:spPr>
          <a:xfrm>
            <a:off x="2339752" y="3861048"/>
            <a:ext cx="4810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 err="1" smtClean="0"/>
              <a:t>Almost-Perfect</a:t>
            </a:r>
            <a:r>
              <a:rPr lang="nl-NL" sz="2000" b="1" dirty="0" smtClean="0"/>
              <a:t> (</a:t>
            </a:r>
            <a:r>
              <a:rPr lang="nl-NL" sz="2000" b="1" dirty="0" err="1" smtClean="0"/>
              <a:t>Statistical</a:t>
            </a:r>
            <a:r>
              <a:rPr lang="nl-NL" sz="2000" b="1" dirty="0" smtClean="0"/>
              <a:t>) </a:t>
            </a:r>
            <a:r>
              <a:rPr lang="nl-NL" sz="2000" b="1" dirty="0" err="1" smtClean="0"/>
              <a:t>Zero-Knowledge</a:t>
            </a:r>
            <a:endParaRPr lang="nl-NL" sz="2000" b="1" dirty="0"/>
          </a:p>
        </p:txBody>
      </p:sp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5200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Statistically</a:t>
            </a:r>
            <a:r>
              <a:rPr lang="nl-NL" sz="3600" dirty="0" smtClean="0">
                <a:solidFill>
                  <a:srgbClr val="FF0000"/>
                </a:solidFill>
              </a:rPr>
              <a:t> close </a:t>
            </a:r>
            <a:r>
              <a:rPr lang="nl-NL" sz="3600" dirty="0" err="1" smtClean="0">
                <a:solidFill>
                  <a:srgbClr val="FF0000"/>
                </a:solidFill>
              </a:rPr>
              <a:t>functions</a:t>
            </a:r>
            <a:endParaRPr lang="nl-NL" sz="4000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55576" y="1484784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Ensembles are </a:t>
            </a:r>
            <a:r>
              <a:rPr lang="nl-NL" dirty="0" err="1" smtClean="0"/>
              <a:t>só</a:t>
            </a:r>
            <a:r>
              <a:rPr lang="nl-NL" dirty="0" smtClean="0"/>
              <a:t> close </a:t>
            </a:r>
            <a:r>
              <a:rPr lang="nl-NL" dirty="0" err="1" smtClean="0"/>
              <a:t>that</a:t>
            </a:r>
            <a:r>
              <a:rPr lang="nl-NL" dirty="0" smtClean="0"/>
              <a:t> even </a:t>
            </a:r>
            <a:r>
              <a:rPr lang="nl-NL" dirty="0" err="1" smtClean="0"/>
              <a:t>if</a:t>
            </a:r>
            <a:r>
              <a:rPr lang="nl-NL" dirty="0" smtClean="0"/>
              <a:t> </a:t>
            </a:r>
            <a:r>
              <a:rPr lang="nl-NL" dirty="0" err="1" smtClean="0"/>
              <a:t>one</a:t>
            </a:r>
            <a:r>
              <a:rPr lang="nl-NL" dirty="0" smtClean="0"/>
              <a:t> has </a:t>
            </a:r>
            <a:r>
              <a:rPr lang="nl-NL" dirty="0" err="1" smtClean="0"/>
              <a:t>infinite</a:t>
            </a:r>
            <a:r>
              <a:rPr lang="nl-NL" dirty="0" smtClean="0"/>
              <a:t> time, </a:t>
            </a:r>
            <a:r>
              <a:rPr lang="nl-NL" dirty="0" err="1" smtClean="0"/>
              <a:t>one</a:t>
            </a:r>
            <a:r>
              <a:rPr lang="nl-NL" dirty="0" smtClean="0"/>
              <a:t> </a:t>
            </a:r>
            <a:r>
              <a:rPr lang="nl-NL" dirty="0" err="1" smtClean="0"/>
              <a:t>couldn’t</a:t>
            </a:r>
            <a:r>
              <a:rPr lang="nl-NL" dirty="0" smtClean="0"/>
              <a:t> </a:t>
            </a:r>
            <a:r>
              <a:rPr lang="nl-NL" dirty="0" err="1" smtClean="0"/>
              <a:t>distinguish</a:t>
            </a:r>
            <a:r>
              <a:rPr lang="nl-NL" dirty="0" smtClean="0"/>
              <a:t> </a:t>
            </a:r>
            <a:r>
              <a:rPr lang="nl-NL" dirty="0" err="1" smtClean="0"/>
              <a:t>between</a:t>
            </a:r>
            <a:r>
              <a:rPr lang="nl-NL" dirty="0" smtClean="0"/>
              <a:t> </a:t>
            </a:r>
            <a:r>
              <a:rPr lang="nl-NL" dirty="0" err="1" smtClean="0"/>
              <a:t>them</a:t>
            </a:r>
            <a:r>
              <a:rPr lang="nl-NL" dirty="0" smtClean="0"/>
              <a:t>.</a:t>
            </a:r>
            <a:endParaRPr lang="nl-NL" dirty="0"/>
          </a:p>
        </p:txBody>
      </p:sp>
      <p:pic>
        <p:nvPicPr>
          <p:cNvPr id="11" name="Afbeelding 10" descr="e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2636912"/>
            <a:ext cx="1357749" cy="1459508"/>
          </a:xfrm>
          <a:prstGeom prst="rect">
            <a:avLst/>
          </a:prstGeom>
        </p:spPr>
      </p:pic>
      <p:sp>
        <p:nvSpPr>
          <p:cNvPr id="12" name="Wolkvormige toelichting 11"/>
          <p:cNvSpPr/>
          <p:nvPr/>
        </p:nvSpPr>
        <p:spPr>
          <a:xfrm>
            <a:off x="5004048" y="1988840"/>
            <a:ext cx="1008112" cy="720080"/>
          </a:xfrm>
          <a:prstGeom prst="cloudCallout">
            <a:avLst>
              <a:gd name="adj1" fmla="val 43956"/>
              <a:gd name="adj2" fmla="val 7569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S?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3" name="Wolkvormige toelichting 12"/>
          <p:cNvSpPr/>
          <p:nvPr/>
        </p:nvSpPr>
        <p:spPr>
          <a:xfrm>
            <a:off x="7092280" y="1988840"/>
            <a:ext cx="1008112" cy="720080"/>
          </a:xfrm>
          <a:prstGeom prst="cloudCallout">
            <a:avLst>
              <a:gd name="adj1" fmla="val -57350"/>
              <a:gd name="adj2" fmla="val 6744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R?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4437112"/>
            <a:ext cx="5038725" cy="876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6117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Almost-Perfect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Zero-Knowledge</a:t>
            </a:r>
            <a:endParaRPr lang="nl-NL" sz="4000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2195736" y="2924944"/>
            <a:ext cx="4775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(</a:t>
            </a:r>
            <a:r>
              <a:rPr lang="nl-NL" dirty="0" err="1" smtClean="0"/>
              <a:t>Something</a:t>
            </a:r>
            <a:r>
              <a:rPr lang="nl-NL" dirty="0" smtClean="0"/>
              <a:t> more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might</a:t>
            </a:r>
            <a:r>
              <a:rPr lang="nl-NL" dirty="0" smtClean="0"/>
              <a:t> want to </a:t>
            </a:r>
            <a:r>
              <a:rPr lang="nl-NL" dirty="0" err="1" smtClean="0"/>
              <a:t>write</a:t>
            </a:r>
            <a:r>
              <a:rPr lang="nl-NL" dirty="0" smtClean="0"/>
              <a:t> down)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395536" y="260648"/>
            <a:ext cx="8502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</a:rPr>
              <a:t>Perfect vs. </a:t>
            </a:r>
            <a:r>
              <a:rPr lang="nl-NL" sz="3600" dirty="0" err="1" smtClean="0">
                <a:solidFill>
                  <a:srgbClr val="FF0000"/>
                </a:solidFill>
              </a:rPr>
              <a:t>Almost-Perfect</a:t>
            </a:r>
            <a:r>
              <a:rPr lang="nl-NL" sz="3600" dirty="0" smtClean="0">
                <a:solidFill>
                  <a:srgbClr val="FF0000"/>
                </a:solidFill>
              </a:rPr>
              <a:t> vs. </a:t>
            </a:r>
            <a:r>
              <a:rPr lang="nl-NL" sz="3600" dirty="0" err="1" smtClean="0">
                <a:solidFill>
                  <a:srgbClr val="FF0000"/>
                </a:solidFill>
              </a:rPr>
              <a:t>Computational</a:t>
            </a:r>
            <a:endParaRPr lang="nl-NL" sz="4000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683568" y="1412776"/>
            <a:ext cx="1211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err="1" smtClean="0"/>
              <a:t>Exercise</a:t>
            </a:r>
            <a:endParaRPr lang="nl-NL" b="1" dirty="0"/>
          </a:p>
        </p:txBody>
      </p:sp>
      <p:sp>
        <p:nvSpPr>
          <p:cNvPr id="12" name="Tekstvak 11"/>
          <p:cNvSpPr txBox="1"/>
          <p:nvPr/>
        </p:nvSpPr>
        <p:spPr>
          <a:xfrm>
            <a:off x="755576" y="2132856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Show </a:t>
            </a:r>
            <a:r>
              <a:rPr lang="nl-NL" dirty="0" err="1" smtClean="0"/>
              <a:t>that</a:t>
            </a:r>
            <a:r>
              <a:rPr lang="nl-NL" dirty="0" smtClean="0"/>
              <a:t> perfect </a:t>
            </a:r>
            <a:r>
              <a:rPr lang="nl-NL" dirty="0" err="1" smtClean="0"/>
              <a:t>zero-knowledge</a:t>
            </a:r>
            <a:r>
              <a:rPr lang="nl-NL" dirty="0" smtClean="0"/>
              <a:t> </a:t>
            </a:r>
            <a:r>
              <a:rPr lang="nl-NL" dirty="0" err="1" smtClean="0"/>
              <a:t>implies</a:t>
            </a:r>
            <a:r>
              <a:rPr lang="nl-NL" dirty="0" smtClean="0"/>
              <a:t> </a:t>
            </a:r>
            <a:r>
              <a:rPr lang="nl-NL" dirty="0" err="1" smtClean="0"/>
              <a:t>almost-perfect</a:t>
            </a:r>
            <a:r>
              <a:rPr lang="nl-NL" dirty="0" smtClean="0"/>
              <a:t> </a:t>
            </a:r>
            <a:r>
              <a:rPr lang="nl-NL" dirty="0" err="1" smtClean="0"/>
              <a:t>zero-knowledge</a:t>
            </a:r>
            <a:r>
              <a:rPr lang="nl-NL" dirty="0" smtClean="0"/>
              <a:t>, and </a:t>
            </a:r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/>
              <a:t>almost-perfect</a:t>
            </a:r>
            <a:r>
              <a:rPr lang="nl-NL" dirty="0" smtClean="0"/>
              <a:t> </a:t>
            </a:r>
            <a:r>
              <a:rPr lang="nl-NL" dirty="0" err="1" smtClean="0"/>
              <a:t>zero-knowledge</a:t>
            </a:r>
            <a:r>
              <a:rPr lang="nl-NL" dirty="0" smtClean="0"/>
              <a:t> </a:t>
            </a:r>
            <a:r>
              <a:rPr lang="nl-NL" dirty="0" err="1" smtClean="0"/>
              <a:t>implies</a:t>
            </a:r>
            <a:r>
              <a:rPr lang="nl-NL" dirty="0" smtClean="0"/>
              <a:t> </a:t>
            </a:r>
            <a:r>
              <a:rPr lang="nl-NL" dirty="0" err="1" smtClean="0"/>
              <a:t>computational</a:t>
            </a:r>
            <a:r>
              <a:rPr lang="nl-NL" dirty="0" smtClean="0"/>
              <a:t> </a:t>
            </a:r>
            <a:r>
              <a:rPr lang="nl-NL" dirty="0" err="1" smtClean="0"/>
              <a:t>zero-knowledge</a:t>
            </a:r>
            <a:r>
              <a:rPr lang="nl-NL" dirty="0" smtClean="0"/>
              <a:t>. </a:t>
            </a:r>
          </a:p>
        </p:txBody>
      </p:sp>
      <p:sp>
        <p:nvSpPr>
          <p:cNvPr id="14" name="Rechthoek 13"/>
          <p:cNvSpPr/>
          <p:nvPr/>
        </p:nvSpPr>
        <p:spPr>
          <a:xfrm>
            <a:off x="971600" y="3573016"/>
            <a:ext cx="1584176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Perfect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3779912" y="3573016"/>
            <a:ext cx="1584176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Almost-Perfect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0" name="Rechthoek 19"/>
          <p:cNvSpPr/>
          <p:nvPr/>
        </p:nvSpPr>
        <p:spPr>
          <a:xfrm>
            <a:off x="6588224" y="3573016"/>
            <a:ext cx="1584176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Computational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1" name="PIJL-RECHTS 20"/>
          <p:cNvSpPr/>
          <p:nvPr/>
        </p:nvSpPr>
        <p:spPr>
          <a:xfrm>
            <a:off x="2555776" y="3789040"/>
            <a:ext cx="1224136" cy="216024"/>
          </a:xfrm>
          <a:prstGeom prst="rightArrow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PIJL-RECHTS 21"/>
          <p:cNvSpPr/>
          <p:nvPr/>
        </p:nvSpPr>
        <p:spPr>
          <a:xfrm>
            <a:off x="5364088" y="3789040"/>
            <a:ext cx="1224136" cy="216024"/>
          </a:xfrm>
          <a:prstGeom prst="rightArrow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/>
          <p:cNvSpPr txBox="1"/>
          <p:nvPr/>
        </p:nvSpPr>
        <p:spPr>
          <a:xfrm>
            <a:off x="2627784" y="4725144"/>
            <a:ext cx="1293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Homework</a:t>
            </a:r>
            <a:r>
              <a:rPr lang="nl-NL" dirty="0" smtClean="0"/>
              <a:t>!</a:t>
            </a:r>
            <a:endParaRPr lang="nl-NL" dirty="0"/>
          </a:p>
        </p:txBody>
      </p:sp>
      <p:cxnSp>
        <p:nvCxnSpPr>
          <p:cNvPr id="23" name="Rechte verbindingslijn met pijl 22"/>
          <p:cNvCxnSpPr>
            <a:stCxn id="15" idx="0"/>
          </p:cNvCxnSpPr>
          <p:nvPr/>
        </p:nvCxnSpPr>
        <p:spPr>
          <a:xfrm flipV="1">
            <a:off x="3274724" y="4149080"/>
            <a:ext cx="1132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2093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Next</a:t>
            </a:r>
            <a:r>
              <a:rPr lang="nl-NL" sz="3600" dirty="0" smtClean="0">
                <a:solidFill>
                  <a:srgbClr val="FF0000"/>
                </a:solidFill>
              </a:rPr>
              <a:t> Time</a:t>
            </a:r>
            <a:endParaRPr lang="nl-NL" sz="4000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2987824" y="1700808"/>
            <a:ext cx="2687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What</a:t>
            </a:r>
            <a:r>
              <a:rPr lang="nl-NL" dirty="0" smtClean="0"/>
              <a:t> </a:t>
            </a:r>
            <a:r>
              <a:rPr lang="nl-NL" dirty="0" err="1" smtClean="0"/>
              <a:t>can</a:t>
            </a:r>
            <a:r>
              <a:rPr lang="nl-NL" dirty="0" smtClean="0"/>
              <a:t> we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?!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195736" y="2852936"/>
            <a:ext cx="4391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Zero-knowledge</a:t>
            </a:r>
            <a:r>
              <a:rPr lang="nl-NL" dirty="0" smtClean="0"/>
              <a:t> </a:t>
            </a:r>
            <a:r>
              <a:rPr lang="nl-NL" dirty="0" err="1" smtClean="0"/>
              <a:t>proofs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b="1" dirty="0" smtClean="0">
                <a:solidFill>
                  <a:srgbClr val="FF0000"/>
                </a:solidFill>
              </a:rPr>
              <a:t>ALL</a:t>
            </a:r>
            <a:r>
              <a:rPr lang="nl-NL" dirty="0" smtClean="0"/>
              <a:t> NP </a:t>
            </a:r>
            <a:r>
              <a:rPr lang="nl-NL" dirty="0" err="1" smtClean="0"/>
              <a:t>problems</a:t>
            </a:r>
            <a:r>
              <a:rPr lang="nl-NL" dirty="0" smtClean="0"/>
              <a:t>!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1835696" y="4077072"/>
            <a:ext cx="5439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Last </a:t>
            </a:r>
            <a:r>
              <a:rPr lang="nl-NL" dirty="0" err="1" smtClean="0"/>
              <a:t>but</a:t>
            </a:r>
            <a:r>
              <a:rPr lang="nl-NL" dirty="0" smtClean="0"/>
              <a:t>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least</a:t>
            </a:r>
            <a:r>
              <a:rPr lang="nl-NL" dirty="0" smtClean="0"/>
              <a:t>: </a:t>
            </a:r>
            <a:r>
              <a:rPr lang="nl-NL" dirty="0" err="1" smtClean="0"/>
              <a:t>build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own</a:t>
            </a:r>
            <a:r>
              <a:rPr lang="nl-NL" dirty="0" smtClean="0"/>
              <a:t> </a:t>
            </a:r>
            <a:r>
              <a:rPr lang="nl-NL" dirty="0" err="1" smtClean="0"/>
              <a:t>zero-knowledge</a:t>
            </a:r>
            <a:r>
              <a:rPr lang="nl-NL" dirty="0" smtClean="0"/>
              <a:t> </a:t>
            </a:r>
            <a:r>
              <a:rPr lang="nl-NL" dirty="0" err="1" smtClean="0"/>
              <a:t>proof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897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1891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</a:rPr>
              <a:t>Last time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70080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 smtClean="0"/>
          </a:p>
        </p:txBody>
      </p:sp>
      <p:pic>
        <p:nvPicPr>
          <p:cNvPr id="11" name="Afbeelding 10" descr="Wall-e.jpg"/>
          <p:cNvPicPr>
            <a:picLocks noChangeAspect="1"/>
          </p:cNvPicPr>
          <p:nvPr/>
        </p:nvPicPr>
        <p:blipFill>
          <a:blip r:embed="rId2" cstate="print"/>
          <a:srcRect l="21416" r="19095"/>
          <a:stretch>
            <a:fillRect/>
          </a:stretch>
        </p:blipFill>
        <p:spPr>
          <a:xfrm>
            <a:off x="1691680" y="1988840"/>
            <a:ext cx="943464" cy="1268760"/>
          </a:xfrm>
          <a:prstGeom prst="rect">
            <a:avLst/>
          </a:prstGeom>
        </p:spPr>
      </p:pic>
      <p:sp>
        <p:nvSpPr>
          <p:cNvPr id="12" name="Tekstvak 11"/>
          <p:cNvSpPr txBox="1"/>
          <p:nvPr/>
        </p:nvSpPr>
        <p:spPr>
          <a:xfrm>
            <a:off x="1331640" y="3284984"/>
            <a:ext cx="1728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Turing</a:t>
            </a:r>
            <a:r>
              <a:rPr lang="nl-NL" dirty="0" smtClean="0"/>
              <a:t> Machines</a:t>
            </a:r>
            <a:endParaRPr lang="nl-NL" dirty="0"/>
          </a:p>
        </p:txBody>
      </p:sp>
      <p:cxnSp>
        <p:nvCxnSpPr>
          <p:cNvPr id="13" name="Vorm 12"/>
          <p:cNvCxnSpPr/>
          <p:nvPr/>
        </p:nvCxnSpPr>
        <p:spPr>
          <a:xfrm rot="5400000" flipH="1" flipV="1">
            <a:off x="2827645" y="460510"/>
            <a:ext cx="936104" cy="2120556"/>
          </a:xfrm>
          <a:prstGeom prst="curvedConnector2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Afbeelding 13" descr="Wall-e.jpg"/>
          <p:cNvPicPr>
            <a:picLocks noChangeAspect="1"/>
          </p:cNvPicPr>
          <p:nvPr/>
        </p:nvPicPr>
        <p:blipFill>
          <a:blip r:embed="rId2" cstate="print"/>
          <a:srcRect l="21416" r="19095"/>
          <a:stretch>
            <a:fillRect/>
          </a:stretch>
        </p:blipFill>
        <p:spPr>
          <a:xfrm>
            <a:off x="4427983" y="548680"/>
            <a:ext cx="943464" cy="1268760"/>
          </a:xfrm>
          <a:prstGeom prst="rect">
            <a:avLst/>
          </a:prstGeom>
        </p:spPr>
      </p:pic>
      <p:pic>
        <p:nvPicPr>
          <p:cNvPr id="15" name="Afbeelding 14" descr="eve.jpg"/>
          <p:cNvPicPr>
            <a:picLocks noChangeAspect="1"/>
          </p:cNvPicPr>
          <p:nvPr/>
        </p:nvPicPr>
        <p:blipFill>
          <a:blip r:embed="rId3" cstate="print"/>
          <a:srcRect l="13215" r="7496"/>
          <a:stretch>
            <a:fillRect/>
          </a:stretch>
        </p:blipFill>
        <p:spPr>
          <a:xfrm>
            <a:off x="5364088" y="548680"/>
            <a:ext cx="936104" cy="1269099"/>
          </a:xfrm>
          <a:prstGeom prst="rect">
            <a:avLst/>
          </a:prstGeom>
        </p:spPr>
      </p:pic>
      <p:sp>
        <p:nvSpPr>
          <p:cNvPr id="18" name="Tekstvak 17"/>
          <p:cNvSpPr txBox="1"/>
          <p:nvPr/>
        </p:nvSpPr>
        <p:spPr>
          <a:xfrm>
            <a:off x="4283968" y="1844824"/>
            <a:ext cx="2130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Interactive</a:t>
            </a:r>
            <a:r>
              <a:rPr lang="nl-NL" dirty="0" smtClean="0"/>
              <a:t> machines</a:t>
            </a:r>
            <a:endParaRPr lang="nl-NL" dirty="0"/>
          </a:p>
        </p:txBody>
      </p:sp>
      <p:cxnSp>
        <p:nvCxnSpPr>
          <p:cNvPr id="19" name="Rechte verbindingslijn met pijl 18"/>
          <p:cNvCxnSpPr/>
          <p:nvPr/>
        </p:nvCxnSpPr>
        <p:spPr>
          <a:xfrm>
            <a:off x="5004048" y="908720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Vorm 19"/>
          <p:cNvCxnSpPr>
            <a:stCxn id="15" idx="3"/>
          </p:cNvCxnSpPr>
          <p:nvPr/>
        </p:nvCxnSpPr>
        <p:spPr>
          <a:xfrm>
            <a:off x="6300192" y="1183230"/>
            <a:ext cx="1368151" cy="1669706"/>
          </a:xfrm>
          <a:prstGeom prst="curvedConnector2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Afbeelding 20" descr="Wall-e.jpg"/>
          <p:cNvPicPr>
            <a:picLocks noChangeAspect="1"/>
          </p:cNvPicPr>
          <p:nvPr/>
        </p:nvPicPr>
        <p:blipFill>
          <a:blip r:embed="rId2" cstate="print"/>
          <a:srcRect l="21416" r="19095"/>
          <a:stretch>
            <a:fillRect/>
          </a:stretch>
        </p:blipFill>
        <p:spPr>
          <a:xfrm>
            <a:off x="6516215" y="2852936"/>
            <a:ext cx="943464" cy="1268760"/>
          </a:xfrm>
          <a:prstGeom prst="rect">
            <a:avLst/>
          </a:prstGeom>
        </p:spPr>
      </p:pic>
      <p:pic>
        <p:nvPicPr>
          <p:cNvPr id="22" name="Afbeelding 21" descr="eve.jpg"/>
          <p:cNvPicPr>
            <a:picLocks noChangeAspect="1"/>
          </p:cNvPicPr>
          <p:nvPr/>
        </p:nvPicPr>
        <p:blipFill>
          <a:blip r:embed="rId3" cstate="print"/>
          <a:srcRect l="13215" r="7496"/>
          <a:stretch>
            <a:fillRect/>
          </a:stretch>
        </p:blipFill>
        <p:spPr>
          <a:xfrm>
            <a:off x="7452320" y="2852936"/>
            <a:ext cx="936104" cy="1269099"/>
          </a:xfrm>
          <a:prstGeom prst="rect">
            <a:avLst/>
          </a:prstGeom>
        </p:spPr>
      </p:pic>
      <p:sp>
        <p:nvSpPr>
          <p:cNvPr id="23" name="Toelichting met afgeronde rechthoek 22"/>
          <p:cNvSpPr/>
          <p:nvPr/>
        </p:nvSpPr>
        <p:spPr>
          <a:xfrm>
            <a:off x="7884368" y="2420888"/>
            <a:ext cx="360040" cy="360040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!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4" name="Toelichting met afgeronde rechthoek 23"/>
          <p:cNvSpPr/>
          <p:nvPr/>
        </p:nvSpPr>
        <p:spPr>
          <a:xfrm>
            <a:off x="6732240" y="2420888"/>
            <a:ext cx="360040" cy="360040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?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6300192" y="4149080"/>
            <a:ext cx="255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Interactive</a:t>
            </a:r>
            <a:r>
              <a:rPr lang="nl-NL" dirty="0" smtClean="0"/>
              <a:t> </a:t>
            </a:r>
            <a:r>
              <a:rPr lang="nl-NL" dirty="0" err="1" smtClean="0"/>
              <a:t>Proof</a:t>
            </a:r>
            <a:r>
              <a:rPr lang="nl-NL" dirty="0" smtClean="0"/>
              <a:t> Systems</a:t>
            </a:r>
            <a:endParaRPr lang="nl-NL" dirty="0"/>
          </a:p>
        </p:txBody>
      </p:sp>
      <p:cxnSp>
        <p:nvCxnSpPr>
          <p:cNvPr id="26" name="Vorm 25"/>
          <p:cNvCxnSpPr>
            <a:stCxn id="25" idx="2"/>
          </p:cNvCxnSpPr>
          <p:nvPr/>
        </p:nvCxnSpPr>
        <p:spPr>
          <a:xfrm rot="5400000">
            <a:off x="6151306" y="3803203"/>
            <a:ext cx="710790" cy="2141209"/>
          </a:xfrm>
          <a:prstGeom prst="curvedConnector2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vak 26"/>
          <p:cNvSpPr txBox="1"/>
          <p:nvPr/>
        </p:nvSpPr>
        <p:spPr>
          <a:xfrm>
            <a:off x="2627784" y="4725144"/>
            <a:ext cx="2808312" cy="95410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Zero-Knowledge</a:t>
            </a:r>
            <a:r>
              <a:rPr lang="nl-NL" sz="2800" dirty="0" smtClean="0"/>
              <a:t> </a:t>
            </a:r>
            <a:r>
              <a:rPr lang="nl-NL" sz="2800" dirty="0" err="1" smtClean="0"/>
              <a:t>Proofs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 animBg="1"/>
      <p:bldP spid="24" grpId="0" animBg="1"/>
      <p:bldP spid="25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1274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Today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70080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 smtClean="0"/>
          </a:p>
        </p:txBody>
      </p:sp>
      <p:sp>
        <p:nvSpPr>
          <p:cNvPr id="27" name="Tekstvak 26"/>
          <p:cNvSpPr txBox="1"/>
          <p:nvPr/>
        </p:nvSpPr>
        <p:spPr>
          <a:xfrm>
            <a:off x="2771800" y="1196752"/>
            <a:ext cx="2808312" cy="95410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Perfect</a:t>
            </a:r>
          </a:p>
          <a:p>
            <a:r>
              <a:rPr lang="nl-NL" sz="2800" dirty="0" err="1" smtClean="0"/>
              <a:t>Zero-Knowledge</a:t>
            </a:r>
            <a:endParaRPr lang="nl-NL" sz="2800" dirty="0"/>
          </a:p>
        </p:txBody>
      </p:sp>
      <p:sp>
        <p:nvSpPr>
          <p:cNvPr id="28" name="Tekstvak 27"/>
          <p:cNvSpPr txBox="1"/>
          <p:nvPr/>
        </p:nvSpPr>
        <p:spPr>
          <a:xfrm>
            <a:off x="2771800" y="4509120"/>
            <a:ext cx="2808312" cy="95410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Computational</a:t>
            </a:r>
            <a:r>
              <a:rPr lang="nl-NL" sz="2800" dirty="0" smtClean="0"/>
              <a:t> </a:t>
            </a:r>
            <a:r>
              <a:rPr lang="nl-NL" sz="2800" dirty="0" err="1" smtClean="0"/>
              <a:t>Zero-Knowledge</a:t>
            </a:r>
            <a:endParaRPr lang="nl-NL" sz="2800" dirty="0"/>
          </a:p>
        </p:txBody>
      </p:sp>
      <p:sp>
        <p:nvSpPr>
          <p:cNvPr id="29" name="Tekstvak 28"/>
          <p:cNvSpPr txBox="1"/>
          <p:nvPr/>
        </p:nvSpPr>
        <p:spPr>
          <a:xfrm>
            <a:off x="2771800" y="2852936"/>
            <a:ext cx="2808312" cy="95410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Almost</a:t>
            </a:r>
            <a:r>
              <a:rPr lang="nl-NL" sz="2800" dirty="0" smtClean="0"/>
              <a:t> Perfect</a:t>
            </a:r>
          </a:p>
          <a:p>
            <a:r>
              <a:rPr lang="nl-NL" sz="2800" dirty="0" err="1" smtClean="0"/>
              <a:t>Zero-Knowledge</a:t>
            </a:r>
            <a:endParaRPr lang="nl-NL" sz="2800" dirty="0"/>
          </a:p>
        </p:txBody>
      </p:sp>
      <p:cxnSp>
        <p:nvCxnSpPr>
          <p:cNvPr id="33" name="Gekromde verbindingslijn 32"/>
          <p:cNvCxnSpPr>
            <a:stCxn id="27" idx="1"/>
            <a:endCxn id="28" idx="1"/>
          </p:cNvCxnSpPr>
          <p:nvPr/>
        </p:nvCxnSpPr>
        <p:spPr>
          <a:xfrm rot="10800000" flipV="1">
            <a:off x="2771800" y="1673806"/>
            <a:ext cx="12700" cy="3312368"/>
          </a:xfrm>
          <a:prstGeom prst="curvedConnector3">
            <a:avLst>
              <a:gd name="adj1" fmla="val 11805193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kromde verbindingslijn 35"/>
          <p:cNvCxnSpPr>
            <a:stCxn id="28" idx="3"/>
            <a:endCxn id="29" idx="3"/>
          </p:cNvCxnSpPr>
          <p:nvPr/>
        </p:nvCxnSpPr>
        <p:spPr>
          <a:xfrm flipV="1">
            <a:off x="5580112" y="3329990"/>
            <a:ext cx="12700" cy="1656184"/>
          </a:xfrm>
          <a:prstGeom prst="curvedConnector3">
            <a:avLst>
              <a:gd name="adj1" fmla="val 694286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2590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Come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again</a:t>
            </a:r>
            <a:r>
              <a:rPr lang="nl-NL" sz="3600" dirty="0" smtClean="0">
                <a:solidFill>
                  <a:srgbClr val="FF0000"/>
                </a:solidFill>
              </a:rPr>
              <a:t>?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70080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Zero-Knowledge </a:t>
            </a:r>
            <a:r>
              <a:rPr lang="nl-NL" i="1" dirty="0" err="1" smtClean="0"/>
              <a:t>proofs</a:t>
            </a:r>
            <a:r>
              <a:rPr lang="nl-NL" dirty="0" smtClean="0"/>
              <a:t>: </a:t>
            </a:r>
            <a:r>
              <a:rPr lang="nl-NL" dirty="0" err="1" smtClean="0"/>
              <a:t>Proving</a:t>
            </a:r>
            <a:r>
              <a:rPr lang="nl-NL" dirty="0" smtClean="0"/>
              <a:t> a statement without </a:t>
            </a:r>
            <a:r>
              <a:rPr lang="nl-NL" dirty="0" err="1" smtClean="0"/>
              <a:t>revealing</a:t>
            </a:r>
            <a:r>
              <a:rPr lang="nl-NL" dirty="0" smtClean="0"/>
              <a:t> </a:t>
            </a:r>
            <a:r>
              <a:rPr lang="nl-NL" dirty="0" err="1" smtClean="0"/>
              <a:t>anything</a:t>
            </a:r>
            <a:r>
              <a:rPr lang="nl-NL" dirty="0" smtClean="0"/>
              <a:t> </a:t>
            </a:r>
            <a:r>
              <a:rPr lang="nl-NL" dirty="0" err="1" smtClean="0"/>
              <a:t>other</a:t>
            </a:r>
            <a:r>
              <a:rPr lang="nl-NL" dirty="0" smtClean="0"/>
              <a:t> </a:t>
            </a:r>
            <a:r>
              <a:rPr lang="nl-NL" dirty="0" err="1" smtClean="0"/>
              <a:t>than</a:t>
            </a:r>
            <a:r>
              <a:rPr lang="nl-NL" dirty="0" smtClean="0"/>
              <a:t> the </a:t>
            </a:r>
            <a:r>
              <a:rPr lang="nl-NL" dirty="0" err="1" smtClean="0"/>
              <a:t>validity</a:t>
            </a:r>
            <a:r>
              <a:rPr lang="nl-NL" dirty="0" smtClean="0"/>
              <a:t> of the claim.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72390" y="2780928"/>
            <a:ext cx="2999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‘</a:t>
            </a:r>
            <a:r>
              <a:rPr lang="nl-NL" dirty="0"/>
              <a:t>I </a:t>
            </a:r>
            <a:r>
              <a:rPr lang="nl-NL" dirty="0" err="1"/>
              <a:t>know</a:t>
            </a:r>
            <a:r>
              <a:rPr lang="nl-NL" dirty="0"/>
              <a:t> </a:t>
            </a:r>
            <a:r>
              <a:rPr lang="nl-NL" dirty="0" err="1"/>
              <a:t>where</a:t>
            </a:r>
            <a:r>
              <a:rPr lang="nl-NL" dirty="0"/>
              <a:t> </a:t>
            </a:r>
            <a:r>
              <a:rPr lang="nl-NL" dirty="0" err="1"/>
              <a:t>Waldo</a:t>
            </a:r>
            <a:r>
              <a:rPr lang="nl-NL" dirty="0"/>
              <a:t> is’</a:t>
            </a:r>
          </a:p>
          <a:p>
            <a:r>
              <a:rPr lang="nl-NL" dirty="0"/>
              <a:t>‘I </a:t>
            </a:r>
            <a:r>
              <a:rPr lang="nl-NL" dirty="0" err="1"/>
              <a:t>know</a:t>
            </a:r>
            <a:r>
              <a:rPr lang="nl-NL" dirty="0"/>
              <a:t> the </a:t>
            </a:r>
            <a:r>
              <a:rPr lang="nl-NL" dirty="0" err="1"/>
              <a:t>secret</a:t>
            </a:r>
            <a:r>
              <a:rPr lang="nl-NL" dirty="0"/>
              <a:t> of the </a:t>
            </a:r>
            <a:r>
              <a:rPr lang="nl-NL" dirty="0" err="1"/>
              <a:t>cave</a:t>
            </a:r>
            <a:r>
              <a:rPr lang="nl-NL" dirty="0" smtClean="0"/>
              <a:t>’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059832" y="3933056"/>
            <a:ext cx="3639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‘I </a:t>
            </a:r>
            <a:r>
              <a:rPr lang="nl-NL" dirty="0" err="1" smtClean="0"/>
              <a:t>know</a:t>
            </a:r>
            <a:r>
              <a:rPr lang="nl-NL" dirty="0" smtClean="0"/>
              <a:t> the 3-colouring of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graph</a:t>
            </a:r>
            <a:r>
              <a:rPr lang="nl-NL" dirty="0" smtClean="0"/>
              <a:t>’</a:t>
            </a:r>
          </a:p>
          <a:p>
            <a:r>
              <a:rPr lang="nl-NL" dirty="0" smtClean="0"/>
              <a:t>‘These </a:t>
            </a:r>
            <a:r>
              <a:rPr lang="nl-NL" dirty="0" err="1" smtClean="0"/>
              <a:t>graphs</a:t>
            </a:r>
            <a:r>
              <a:rPr lang="nl-NL" dirty="0" smtClean="0"/>
              <a:t> are </a:t>
            </a:r>
            <a:r>
              <a:rPr lang="nl-NL" dirty="0" err="1" smtClean="0"/>
              <a:t>isomorphic</a:t>
            </a:r>
            <a:r>
              <a:rPr lang="nl-NL" dirty="0" smtClean="0"/>
              <a:t>’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2590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Come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again</a:t>
            </a:r>
            <a:r>
              <a:rPr lang="nl-NL" sz="3600" dirty="0" smtClean="0">
                <a:solidFill>
                  <a:srgbClr val="FF0000"/>
                </a:solidFill>
              </a:rPr>
              <a:t>?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170080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An </a:t>
            </a:r>
            <a:r>
              <a:rPr lang="nl-NL" dirty="0" err="1" smtClean="0"/>
              <a:t>interactive</a:t>
            </a:r>
            <a:r>
              <a:rPr lang="nl-NL" dirty="0" smtClean="0"/>
              <a:t> </a:t>
            </a:r>
            <a:r>
              <a:rPr lang="nl-NL" dirty="0" err="1" smtClean="0"/>
              <a:t>proof</a:t>
            </a:r>
            <a:r>
              <a:rPr lang="nl-NL" dirty="0" smtClean="0"/>
              <a:t> is zero-</a:t>
            </a:r>
            <a:r>
              <a:rPr lang="nl-NL" dirty="0" err="1" smtClean="0"/>
              <a:t>knowledge</a:t>
            </a:r>
            <a:r>
              <a:rPr lang="nl-NL" dirty="0" smtClean="0"/>
              <a:t> </a:t>
            </a:r>
            <a:r>
              <a:rPr lang="nl-NL" dirty="0" err="1" smtClean="0"/>
              <a:t>if</a:t>
            </a:r>
            <a:r>
              <a:rPr lang="nl-NL" dirty="0" smtClean="0"/>
              <a:t> the output </a:t>
            </a:r>
            <a:r>
              <a:rPr lang="nl-NL" dirty="0" err="1" smtClean="0"/>
              <a:t>can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simulated</a:t>
            </a:r>
            <a:r>
              <a:rPr lang="nl-NL" dirty="0" smtClean="0"/>
              <a:t> without </a:t>
            </a:r>
            <a:r>
              <a:rPr lang="nl-NL" dirty="0" err="1" smtClean="0"/>
              <a:t>interaction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the </a:t>
            </a:r>
            <a:r>
              <a:rPr lang="nl-NL" dirty="0" err="1" smtClean="0"/>
              <a:t>prover</a:t>
            </a:r>
            <a:endParaRPr lang="nl-NL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051720" y="3068960"/>
            <a:ext cx="4734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Ali Baba’s </a:t>
            </a:r>
            <a:r>
              <a:rPr lang="nl-NL" dirty="0" err="1" smtClean="0"/>
              <a:t>brother</a:t>
            </a:r>
            <a:r>
              <a:rPr lang="nl-NL" dirty="0" smtClean="0"/>
              <a:t> </a:t>
            </a:r>
            <a:r>
              <a:rPr lang="nl-NL" dirty="0" err="1" smtClean="0"/>
              <a:t>pretending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know</a:t>
            </a:r>
            <a:r>
              <a:rPr lang="nl-NL" dirty="0" smtClean="0"/>
              <a:t> the </a:t>
            </a:r>
            <a:r>
              <a:rPr lang="nl-NL" dirty="0" err="1" smtClean="0"/>
              <a:t>secret</a:t>
            </a:r>
            <a:endParaRPr lang="en-US" dirty="0"/>
          </a:p>
        </p:txBody>
      </p:sp>
      <p:sp>
        <p:nvSpPr>
          <p:cNvPr id="11" name="Tekstvak 10"/>
          <p:cNvSpPr txBox="1"/>
          <p:nvPr/>
        </p:nvSpPr>
        <p:spPr>
          <a:xfrm>
            <a:off x="2771800" y="4221088"/>
            <a:ext cx="3582840" cy="36933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nl-NL" dirty="0" smtClean="0"/>
              <a:t>Simulator has to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polynomial</a:t>
            </a:r>
            <a:r>
              <a:rPr lang="nl-NL" dirty="0" smtClean="0"/>
              <a:t> time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73557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2590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err="1" smtClean="0">
                <a:solidFill>
                  <a:srgbClr val="FF0000"/>
                </a:solidFill>
              </a:rPr>
              <a:t>Come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3600" dirty="0" err="1" smtClean="0">
                <a:solidFill>
                  <a:srgbClr val="FF0000"/>
                </a:solidFill>
              </a:rPr>
              <a:t>again</a:t>
            </a:r>
            <a:r>
              <a:rPr lang="nl-NL" sz="3600" dirty="0" smtClean="0">
                <a:solidFill>
                  <a:srgbClr val="FF0000"/>
                </a:solidFill>
              </a:rPr>
              <a:t>?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49289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(</a:t>
            </a:r>
            <a:r>
              <a:rPr lang="nl-NL" dirty="0" err="1" smtClean="0"/>
              <a:t>Definition</a:t>
            </a:r>
            <a:r>
              <a:rPr lang="nl-NL" dirty="0" smtClean="0"/>
              <a:t> Perfect </a:t>
            </a:r>
            <a:r>
              <a:rPr lang="nl-NL" dirty="0" err="1" smtClean="0"/>
              <a:t>Zero-Knowledge</a:t>
            </a:r>
            <a:r>
              <a:rPr lang="nl-NL" dirty="0" smtClean="0"/>
              <a:t>)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xmlns="" val="73557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5985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</a:rPr>
              <a:t>Perfect </a:t>
            </a:r>
            <a:r>
              <a:rPr lang="nl-NL" sz="3600" dirty="0" err="1" smtClean="0">
                <a:solidFill>
                  <a:srgbClr val="FF0000"/>
                </a:solidFill>
              </a:rPr>
              <a:t>Zero-Knowledge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2400" dirty="0" smtClean="0">
                <a:solidFill>
                  <a:srgbClr val="FF0000"/>
                </a:solidFill>
              </a:rPr>
              <a:t>- </a:t>
            </a:r>
            <a:r>
              <a:rPr lang="nl-NL" sz="2400" dirty="0" err="1" smtClean="0">
                <a:solidFill>
                  <a:srgbClr val="FF0000"/>
                </a:solidFill>
              </a:rPr>
              <a:t>Example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539552" y="1340768"/>
            <a:ext cx="2039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Graph</a:t>
            </a:r>
            <a:r>
              <a:rPr lang="nl-NL" dirty="0" smtClean="0"/>
              <a:t> </a:t>
            </a:r>
            <a:r>
              <a:rPr lang="nl-NL" dirty="0" err="1" smtClean="0"/>
              <a:t>Isomorphism</a:t>
            </a:r>
            <a:endParaRPr lang="nl-NL" dirty="0" smtClean="0"/>
          </a:p>
        </p:txBody>
      </p:sp>
      <p:sp>
        <p:nvSpPr>
          <p:cNvPr id="12" name="Tekstvak 11"/>
          <p:cNvSpPr txBox="1"/>
          <p:nvPr/>
        </p:nvSpPr>
        <p:spPr>
          <a:xfrm>
            <a:off x="611560" y="2132856"/>
            <a:ext cx="2231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Input: </a:t>
            </a:r>
            <a:r>
              <a:rPr lang="nl-NL" dirty="0" err="1" smtClean="0"/>
              <a:t>graphs</a:t>
            </a:r>
            <a:r>
              <a:rPr lang="nl-NL" dirty="0" smtClean="0"/>
              <a:t> </a:t>
            </a:r>
            <a:r>
              <a:rPr lang="nl-NL" i="1" dirty="0" smtClean="0"/>
              <a:t>G</a:t>
            </a:r>
            <a:r>
              <a:rPr lang="nl-NL" dirty="0" smtClean="0"/>
              <a:t> and </a:t>
            </a:r>
            <a:r>
              <a:rPr lang="nl-NL" i="1" dirty="0" smtClean="0"/>
              <a:t>H</a:t>
            </a:r>
            <a:endParaRPr lang="nl-NL" i="1" dirty="0"/>
          </a:p>
        </p:txBody>
      </p:sp>
      <p:sp>
        <p:nvSpPr>
          <p:cNvPr id="13" name="Tekstvak 12"/>
          <p:cNvSpPr txBox="1"/>
          <p:nvPr/>
        </p:nvSpPr>
        <p:spPr>
          <a:xfrm>
            <a:off x="611560" y="2420888"/>
            <a:ext cx="4432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Claim: </a:t>
            </a:r>
            <a:r>
              <a:rPr lang="nl-NL" i="1" dirty="0" smtClean="0"/>
              <a:t>G</a:t>
            </a:r>
            <a:r>
              <a:rPr lang="nl-NL" dirty="0" smtClean="0"/>
              <a:t> and </a:t>
            </a:r>
            <a:r>
              <a:rPr lang="nl-NL" i="1" dirty="0" smtClean="0"/>
              <a:t>H</a:t>
            </a:r>
            <a:r>
              <a:rPr lang="nl-NL" dirty="0" smtClean="0"/>
              <a:t> are </a:t>
            </a:r>
            <a:r>
              <a:rPr lang="nl-NL" dirty="0" err="1" smtClean="0"/>
              <a:t>isomorphic</a:t>
            </a:r>
            <a:r>
              <a:rPr lang="nl-NL" dirty="0" smtClean="0"/>
              <a:t> (i.e., </a:t>
            </a:r>
            <a:r>
              <a:rPr lang="nl-NL" i="1" dirty="0" smtClean="0"/>
              <a:t>G = </a:t>
            </a:r>
            <a:r>
              <a:rPr lang="el-GR" i="1" dirty="0" smtClean="0"/>
              <a:t>ψ</a:t>
            </a:r>
            <a:r>
              <a:rPr lang="nl-NL" i="1" dirty="0" smtClean="0"/>
              <a:t>(H)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83569" y="2996952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Protocol:</a:t>
            </a:r>
          </a:p>
          <a:p>
            <a:pPr marL="342900" indent="-342900">
              <a:buAutoNum type="arabicParenBoth"/>
            </a:pPr>
            <a:r>
              <a:rPr lang="nl-NL" dirty="0" err="1" smtClean="0"/>
              <a:t>Prover</a:t>
            </a:r>
            <a:r>
              <a:rPr lang="nl-NL" dirty="0" smtClean="0"/>
              <a:t> </a:t>
            </a:r>
            <a:r>
              <a:rPr lang="nl-NL" dirty="0" err="1" smtClean="0"/>
              <a:t>sends</a:t>
            </a:r>
            <a:r>
              <a:rPr lang="nl-NL" dirty="0" smtClean="0"/>
              <a:t> </a:t>
            </a:r>
            <a:r>
              <a:rPr lang="nl-NL" dirty="0" err="1" smtClean="0"/>
              <a:t>isomorphic</a:t>
            </a:r>
            <a:r>
              <a:rPr lang="nl-NL" dirty="0" smtClean="0"/>
              <a:t> </a:t>
            </a:r>
            <a:r>
              <a:rPr lang="nl-NL" dirty="0" err="1" smtClean="0"/>
              <a:t>copy</a:t>
            </a:r>
            <a:r>
              <a:rPr lang="nl-NL" dirty="0" smtClean="0"/>
              <a:t> </a:t>
            </a:r>
            <a:r>
              <a:rPr lang="nl-NL" i="1" dirty="0" smtClean="0"/>
              <a:t>F = </a:t>
            </a:r>
            <a:r>
              <a:rPr lang="el-GR" i="1" dirty="0" smtClean="0"/>
              <a:t>φ</a:t>
            </a:r>
            <a:r>
              <a:rPr lang="nl-NL" i="1" dirty="0" smtClean="0"/>
              <a:t>(G) </a:t>
            </a:r>
            <a:r>
              <a:rPr lang="nl-NL" dirty="0" smtClean="0"/>
              <a:t>to the </a:t>
            </a:r>
            <a:r>
              <a:rPr lang="nl-NL" dirty="0" err="1" smtClean="0"/>
              <a:t>verifier</a:t>
            </a:r>
            <a:endParaRPr lang="nl-NL" dirty="0" smtClean="0"/>
          </a:p>
          <a:p>
            <a:pPr marL="342900" indent="-342900">
              <a:buAutoNum type="arabicParenBoth"/>
            </a:pPr>
            <a:r>
              <a:rPr lang="nl-NL" dirty="0" err="1" smtClean="0"/>
              <a:t>Verifier</a:t>
            </a:r>
            <a:r>
              <a:rPr lang="nl-NL" dirty="0" smtClean="0"/>
              <a:t> </a:t>
            </a:r>
            <a:r>
              <a:rPr lang="nl-NL" dirty="0" err="1" smtClean="0"/>
              <a:t>randomly</a:t>
            </a:r>
            <a:r>
              <a:rPr lang="nl-NL" dirty="0" smtClean="0"/>
              <a:t> selects </a:t>
            </a:r>
            <a:r>
              <a:rPr lang="nl-NL" i="1" dirty="0" smtClean="0"/>
              <a:t>G </a:t>
            </a:r>
            <a:r>
              <a:rPr lang="nl-NL" dirty="0" err="1" smtClean="0"/>
              <a:t>or</a:t>
            </a:r>
            <a:r>
              <a:rPr lang="nl-NL" dirty="0" smtClean="0"/>
              <a:t> </a:t>
            </a:r>
            <a:r>
              <a:rPr lang="nl-NL" i="1" dirty="0" smtClean="0"/>
              <a:t>H</a:t>
            </a:r>
          </a:p>
          <a:p>
            <a:pPr marL="342900" indent="-342900">
              <a:buAutoNum type="arabicParenBoth"/>
            </a:pPr>
            <a:r>
              <a:rPr lang="nl-NL" dirty="0" err="1" smtClean="0"/>
              <a:t>Prover</a:t>
            </a:r>
            <a:r>
              <a:rPr lang="nl-NL" dirty="0" smtClean="0"/>
              <a:t> </a:t>
            </a:r>
            <a:r>
              <a:rPr lang="nl-NL" dirty="0" err="1" smtClean="0"/>
              <a:t>sends</a:t>
            </a:r>
            <a:r>
              <a:rPr lang="nl-NL" dirty="0" smtClean="0"/>
              <a:t> </a:t>
            </a:r>
            <a:r>
              <a:rPr lang="el-GR" i="1" dirty="0" smtClean="0"/>
              <a:t>φ</a:t>
            </a:r>
            <a:r>
              <a:rPr lang="nl-NL" i="1" dirty="0" smtClean="0"/>
              <a:t> </a:t>
            </a:r>
            <a:r>
              <a:rPr lang="nl-NL" dirty="0" err="1" smtClean="0"/>
              <a:t>if</a:t>
            </a:r>
            <a:r>
              <a:rPr lang="nl-NL" dirty="0" smtClean="0"/>
              <a:t> </a:t>
            </a:r>
            <a:r>
              <a:rPr lang="nl-NL" dirty="0" err="1" smtClean="0"/>
              <a:t>verifier</a:t>
            </a:r>
            <a:r>
              <a:rPr lang="nl-NL" dirty="0" smtClean="0"/>
              <a:t> </a:t>
            </a:r>
            <a:r>
              <a:rPr lang="nl-NL" dirty="0" err="1" smtClean="0"/>
              <a:t>selected</a:t>
            </a:r>
            <a:r>
              <a:rPr lang="nl-NL" dirty="0" smtClean="0"/>
              <a:t> </a:t>
            </a:r>
            <a:r>
              <a:rPr lang="nl-NL" i="1" dirty="0" smtClean="0"/>
              <a:t>G </a:t>
            </a:r>
            <a:r>
              <a:rPr lang="nl-NL" dirty="0" smtClean="0"/>
              <a:t>and </a:t>
            </a:r>
            <a:r>
              <a:rPr lang="el-GR" i="1" dirty="0" smtClean="0"/>
              <a:t>φ ◦ ψ </a:t>
            </a:r>
            <a:r>
              <a:rPr lang="nl-NL" dirty="0" err="1" smtClean="0"/>
              <a:t>otherwise</a:t>
            </a:r>
            <a:endParaRPr lang="nl-NL" i="1" dirty="0" smtClean="0"/>
          </a:p>
          <a:p>
            <a:pPr marL="342900" indent="-342900">
              <a:buAutoNum type="arabicParenBoth"/>
            </a:pPr>
            <a:r>
              <a:rPr lang="nl-NL" dirty="0" err="1" smtClean="0"/>
              <a:t>Verifier</a:t>
            </a:r>
            <a:r>
              <a:rPr lang="nl-NL" dirty="0" smtClean="0"/>
              <a:t> </a:t>
            </a:r>
            <a:r>
              <a:rPr lang="nl-NL" dirty="0" err="1" smtClean="0"/>
              <a:t>accepts</a:t>
            </a:r>
            <a:r>
              <a:rPr lang="nl-NL" dirty="0" smtClean="0"/>
              <a:t> </a:t>
            </a:r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function</a:t>
            </a:r>
            <a:r>
              <a:rPr lang="nl-NL" dirty="0" smtClean="0"/>
              <a:t> </a:t>
            </a:r>
            <a:r>
              <a:rPr lang="nl-NL" dirty="0" err="1" smtClean="0"/>
              <a:t>received</a:t>
            </a:r>
            <a:r>
              <a:rPr lang="nl-NL" dirty="0" smtClean="0"/>
              <a:t> </a:t>
            </a:r>
            <a:r>
              <a:rPr lang="nl-NL" dirty="0" err="1" smtClean="0"/>
              <a:t>from</a:t>
            </a:r>
            <a:r>
              <a:rPr lang="nl-NL" dirty="0" smtClean="0"/>
              <a:t> </a:t>
            </a:r>
            <a:r>
              <a:rPr lang="nl-NL" dirty="0" err="1" smtClean="0"/>
              <a:t>prover</a:t>
            </a:r>
            <a:r>
              <a:rPr lang="nl-NL" dirty="0" smtClean="0"/>
              <a:t> is indeed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isomorphism</a:t>
            </a:r>
            <a:r>
              <a:rPr lang="nl-NL" dirty="0" smtClean="0"/>
              <a:t> </a:t>
            </a:r>
            <a:r>
              <a:rPr lang="nl-NL" dirty="0" err="1" smtClean="0"/>
              <a:t>between</a:t>
            </a:r>
            <a:r>
              <a:rPr lang="nl-NL" dirty="0" smtClean="0"/>
              <a:t> </a:t>
            </a:r>
            <a:r>
              <a:rPr lang="nl-NL" i="1" dirty="0" smtClean="0"/>
              <a:t>G </a:t>
            </a:r>
            <a:r>
              <a:rPr lang="nl-NL" dirty="0" smtClean="0"/>
              <a:t>(</a:t>
            </a:r>
            <a:r>
              <a:rPr lang="nl-NL" dirty="0" err="1" smtClean="0"/>
              <a:t>or</a:t>
            </a:r>
            <a:r>
              <a:rPr lang="nl-NL" dirty="0" smtClean="0"/>
              <a:t> </a:t>
            </a:r>
            <a:r>
              <a:rPr lang="nl-NL" i="1" dirty="0" smtClean="0"/>
              <a:t>H </a:t>
            </a:r>
            <a:r>
              <a:rPr lang="nl-NL" dirty="0" err="1" smtClean="0"/>
              <a:t>respectively</a:t>
            </a:r>
            <a:r>
              <a:rPr lang="nl-NL" dirty="0" smtClean="0"/>
              <a:t>)</a:t>
            </a:r>
            <a:r>
              <a:rPr lang="nl-NL" i="1" dirty="0" smtClean="0"/>
              <a:t> </a:t>
            </a:r>
            <a:r>
              <a:rPr lang="nl-NL" dirty="0" smtClean="0"/>
              <a:t>and </a:t>
            </a:r>
            <a:r>
              <a:rPr lang="nl-NL" i="1" dirty="0" smtClean="0"/>
              <a:t>F</a:t>
            </a:r>
            <a:r>
              <a:rPr lang="nl-NL" dirty="0" smtClean="0"/>
              <a:t>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73557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5985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</a:rPr>
              <a:t>Perfect </a:t>
            </a:r>
            <a:r>
              <a:rPr lang="nl-NL" sz="3600" dirty="0" err="1" smtClean="0">
                <a:solidFill>
                  <a:srgbClr val="FF0000"/>
                </a:solidFill>
              </a:rPr>
              <a:t>Zero-Knowledge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2400" dirty="0" smtClean="0">
                <a:solidFill>
                  <a:srgbClr val="FF0000"/>
                </a:solidFill>
              </a:rPr>
              <a:t>- </a:t>
            </a:r>
            <a:r>
              <a:rPr lang="nl-NL" sz="2400" dirty="0" err="1" smtClean="0">
                <a:solidFill>
                  <a:srgbClr val="FF0000"/>
                </a:solidFill>
              </a:rPr>
              <a:t>Example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539552" y="1340768"/>
            <a:ext cx="2039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Graph</a:t>
            </a:r>
            <a:r>
              <a:rPr lang="nl-NL" dirty="0" smtClean="0"/>
              <a:t> </a:t>
            </a:r>
            <a:r>
              <a:rPr lang="nl-NL" dirty="0" err="1" smtClean="0"/>
              <a:t>Isomorphism</a:t>
            </a:r>
            <a:endParaRPr lang="nl-NL" dirty="0" smtClean="0"/>
          </a:p>
        </p:txBody>
      </p:sp>
      <p:sp>
        <p:nvSpPr>
          <p:cNvPr id="15" name="Tekstvak 14"/>
          <p:cNvSpPr txBox="1"/>
          <p:nvPr/>
        </p:nvSpPr>
        <p:spPr>
          <a:xfrm>
            <a:off x="611560" y="2204864"/>
            <a:ext cx="4013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Why</a:t>
            </a:r>
            <a:r>
              <a:rPr lang="nl-NL" dirty="0" smtClean="0"/>
              <a:t> is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interactive</a:t>
            </a:r>
            <a:r>
              <a:rPr lang="nl-NL" dirty="0" smtClean="0"/>
              <a:t> </a:t>
            </a:r>
            <a:r>
              <a:rPr lang="nl-NL" dirty="0" err="1" smtClean="0"/>
              <a:t>proof</a:t>
            </a:r>
            <a:r>
              <a:rPr lang="nl-NL" dirty="0" smtClean="0"/>
              <a:t> system?  </a:t>
            </a:r>
            <a:endParaRPr lang="nl-NL" dirty="0"/>
          </a:p>
        </p:txBody>
      </p:sp>
      <p:sp>
        <p:nvSpPr>
          <p:cNvPr id="18" name="Tekstvak 17"/>
          <p:cNvSpPr txBox="1"/>
          <p:nvPr/>
        </p:nvSpPr>
        <p:spPr>
          <a:xfrm>
            <a:off x="611560" y="2780928"/>
            <a:ext cx="3585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Why</a:t>
            </a:r>
            <a:r>
              <a:rPr lang="nl-NL" dirty="0" smtClean="0"/>
              <a:t> is </a:t>
            </a:r>
            <a:r>
              <a:rPr lang="nl-NL" dirty="0" err="1" smtClean="0"/>
              <a:t>this</a:t>
            </a:r>
            <a:r>
              <a:rPr lang="nl-NL" dirty="0" smtClean="0"/>
              <a:t> a </a:t>
            </a:r>
            <a:r>
              <a:rPr lang="nl-NL" dirty="0" err="1" smtClean="0"/>
              <a:t>zero-knowledge</a:t>
            </a:r>
            <a:r>
              <a:rPr lang="nl-NL" dirty="0" smtClean="0"/>
              <a:t> </a:t>
            </a:r>
            <a:r>
              <a:rPr lang="nl-NL" dirty="0" err="1" smtClean="0"/>
              <a:t>proof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4572000" y="2204864"/>
            <a:ext cx="1625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 </a:t>
            </a:r>
            <a:r>
              <a:rPr lang="nl-NL" dirty="0" smtClean="0">
                <a:sym typeface="Wingdings" pitchFamily="2" charset="2"/>
              </a:rPr>
              <a:t> </a:t>
            </a:r>
            <a:r>
              <a:rPr lang="nl-NL" dirty="0" err="1" smtClean="0">
                <a:sym typeface="Wingdings" pitchFamily="2" charset="2"/>
              </a:rPr>
              <a:t>Homework</a:t>
            </a:r>
            <a:r>
              <a:rPr lang="nl-NL" dirty="0" smtClean="0">
                <a:sym typeface="Wingdings" pitchFamily="2" charset="2"/>
              </a:rPr>
              <a:t>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73557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23528" y="6381328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January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Zero-Knowledge Proofs (2)</a:t>
            </a: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ijdelijke aanduiding voor voettekst 7"/>
          <p:cNvSpPr txBox="1">
            <a:spLocks/>
          </p:cNvSpPr>
          <p:nvPr/>
        </p:nvSpPr>
        <p:spPr>
          <a:xfrm>
            <a:off x="558011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Maaike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Zwart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Suzanne van </a:t>
            </a:r>
            <a:r>
              <a:rPr lang="en-US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Wijk</a:t>
            </a:r>
            <a:endParaRPr kumimoji="0" lang="nl-N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jdelijke aanduiding voor voettekst 7"/>
          <p:cNvSpPr txBox="1">
            <a:spLocks/>
          </p:cNvSpPr>
          <p:nvPr/>
        </p:nvSpPr>
        <p:spPr>
          <a:xfrm>
            <a:off x="3059832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Project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0" y="6165304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539552" y="260648"/>
            <a:ext cx="5985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</a:rPr>
              <a:t>Perfect </a:t>
            </a:r>
            <a:r>
              <a:rPr lang="nl-NL" sz="3600" dirty="0" err="1" smtClean="0">
                <a:solidFill>
                  <a:srgbClr val="FF0000"/>
                </a:solidFill>
              </a:rPr>
              <a:t>Zero-Knowledge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r>
              <a:rPr lang="nl-NL" sz="2400" dirty="0" smtClean="0">
                <a:solidFill>
                  <a:srgbClr val="FF0000"/>
                </a:solidFill>
              </a:rPr>
              <a:t>- </a:t>
            </a:r>
            <a:r>
              <a:rPr lang="nl-NL" sz="2400" dirty="0" err="1" smtClean="0">
                <a:solidFill>
                  <a:srgbClr val="FF0000"/>
                </a:solidFill>
              </a:rPr>
              <a:t>Example</a:t>
            </a:r>
            <a:endParaRPr lang="nl-NL" sz="3600" dirty="0">
              <a:solidFill>
                <a:srgbClr val="FF0000"/>
              </a:solidFill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683568" y="1268760"/>
            <a:ext cx="3585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Why</a:t>
            </a:r>
            <a:r>
              <a:rPr lang="nl-NL" dirty="0" smtClean="0"/>
              <a:t> is </a:t>
            </a:r>
            <a:r>
              <a:rPr lang="nl-NL" dirty="0" err="1" smtClean="0"/>
              <a:t>this</a:t>
            </a:r>
            <a:r>
              <a:rPr lang="nl-NL" dirty="0" smtClean="0"/>
              <a:t> a </a:t>
            </a:r>
            <a:r>
              <a:rPr lang="nl-NL" dirty="0" err="1" smtClean="0"/>
              <a:t>zero-knowledge</a:t>
            </a:r>
            <a:r>
              <a:rPr lang="nl-NL" dirty="0" smtClean="0"/>
              <a:t> </a:t>
            </a:r>
            <a:r>
              <a:rPr lang="nl-NL" dirty="0" err="1" smtClean="0"/>
              <a:t>proof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827584" y="2204864"/>
            <a:ext cx="240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ym typeface="Wingdings" pitchFamily="2" charset="2"/>
              </a:rPr>
              <a:t> We </a:t>
            </a:r>
            <a:r>
              <a:rPr lang="nl-NL" dirty="0" err="1" smtClean="0">
                <a:sym typeface="Wingdings" pitchFamily="2" charset="2"/>
              </a:rPr>
              <a:t>need</a:t>
            </a:r>
            <a:r>
              <a:rPr lang="nl-NL" dirty="0" smtClean="0">
                <a:sym typeface="Wingdings" pitchFamily="2" charset="2"/>
              </a:rPr>
              <a:t> a simulator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1403648" y="2996952"/>
            <a:ext cx="3763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For a </a:t>
            </a:r>
            <a:r>
              <a:rPr lang="nl-NL" dirty="0" err="1" smtClean="0"/>
              <a:t>verifier</a:t>
            </a:r>
            <a:r>
              <a:rPr lang="nl-NL" dirty="0" smtClean="0"/>
              <a:t> </a:t>
            </a:r>
            <a:r>
              <a:rPr lang="nl-NL" dirty="0" err="1" smtClean="0"/>
              <a:t>who</a:t>
            </a:r>
            <a:r>
              <a:rPr lang="nl-NL" dirty="0" smtClean="0"/>
              <a:t> </a:t>
            </a:r>
            <a:r>
              <a:rPr lang="nl-NL" dirty="0" err="1" smtClean="0"/>
              <a:t>follows</a:t>
            </a:r>
            <a:r>
              <a:rPr lang="nl-NL" dirty="0" smtClean="0"/>
              <a:t> the protocol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1403648" y="3501008"/>
            <a:ext cx="7210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For a </a:t>
            </a:r>
            <a:r>
              <a:rPr lang="nl-NL" dirty="0" err="1" smtClean="0"/>
              <a:t>verifier</a:t>
            </a:r>
            <a:r>
              <a:rPr lang="nl-NL" dirty="0" smtClean="0"/>
              <a:t> </a:t>
            </a:r>
            <a:r>
              <a:rPr lang="nl-NL" dirty="0" err="1" smtClean="0"/>
              <a:t>who</a:t>
            </a:r>
            <a:r>
              <a:rPr lang="nl-NL" dirty="0" smtClean="0"/>
              <a:t> </a:t>
            </a:r>
            <a:r>
              <a:rPr lang="nl-NL" dirty="0" err="1" smtClean="0"/>
              <a:t>follows</a:t>
            </a:r>
            <a:r>
              <a:rPr lang="nl-NL" dirty="0" smtClean="0"/>
              <a:t> the protocol, </a:t>
            </a:r>
            <a:r>
              <a:rPr lang="nl-NL" dirty="0" err="1" smtClean="0"/>
              <a:t>but</a:t>
            </a:r>
            <a:r>
              <a:rPr lang="nl-NL" dirty="0" smtClean="0"/>
              <a:t> </a:t>
            </a:r>
            <a:r>
              <a:rPr lang="nl-NL" dirty="0" err="1" smtClean="0"/>
              <a:t>outputs</a:t>
            </a:r>
            <a:r>
              <a:rPr lang="nl-NL" dirty="0" smtClean="0"/>
              <a:t> the </a:t>
            </a:r>
            <a:r>
              <a:rPr lang="nl-NL" dirty="0" err="1" smtClean="0"/>
              <a:t>entire</a:t>
            </a:r>
            <a:r>
              <a:rPr lang="nl-NL" dirty="0" smtClean="0"/>
              <a:t> </a:t>
            </a:r>
            <a:r>
              <a:rPr lang="nl-NL" dirty="0" err="1" smtClean="0"/>
              <a:t>conversation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73557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9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26871</TotalTime>
  <Words>869</Words>
  <Application>Microsoft Office PowerPoint</Application>
  <PresentationFormat>Diavoorstelling (4:3)</PresentationFormat>
  <Paragraphs>151</Paragraphs>
  <Slides>19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Suzanne van Wijk</dc:creator>
  <cp:lastModifiedBy>Suzanne van Wijk</cp:lastModifiedBy>
  <cp:revision>797</cp:revision>
  <dcterms:created xsi:type="dcterms:W3CDTF">2014-10-03T10:21:25Z</dcterms:created>
  <dcterms:modified xsi:type="dcterms:W3CDTF">2015-01-12T11:23:59Z</dcterms:modified>
</cp:coreProperties>
</file>