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53"/>
  </p:notesMasterIdLst>
  <p:sldIdLst>
    <p:sldId id="256" r:id="rId2"/>
    <p:sldId id="419" r:id="rId3"/>
    <p:sldId id="257" r:id="rId4"/>
    <p:sldId id="263" r:id="rId5"/>
    <p:sldId id="366" r:id="rId6"/>
    <p:sldId id="370" r:id="rId7"/>
    <p:sldId id="336" r:id="rId8"/>
    <p:sldId id="374" r:id="rId9"/>
    <p:sldId id="429" r:id="rId10"/>
    <p:sldId id="393" r:id="rId11"/>
    <p:sldId id="394" r:id="rId12"/>
    <p:sldId id="395" r:id="rId13"/>
    <p:sldId id="396" r:id="rId14"/>
    <p:sldId id="376" r:id="rId15"/>
    <p:sldId id="441" r:id="rId16"/>
    <p:sldId id="442" r:id="rId17"/>
    <p:sldId id="445" r:id="rId18"/>
    <p:sldId id="443" r:id="rId19"/>
    <p:sldId id="444" r:id="rId20"/>
    <p:sldId id="417" r:id="rId21"/>
    <p:sldId id="276" r:id="rId22"/>
    <p:sldId id="345" r:id="rId23"/>
    <p:sldId id="346" r:id="rId24"/>
    <p:sldId id="347" r:id="rId25"/>
    <p:sldId id="435" r:id="rId26"/>
    <p:sldId id="436" r:id="rId27"/>
    <p:sldId id="359" r:id="rId28"/>
    <p:sldId id="430" r:id="rId29"/>
    <p:sldId id="431" r:id="rId30"/>
    <p:sldId id="432" r:id="rId31"/>
    <p:sldId id="433" r:id="rId32"/>
    <p:sldId id="434" r:id="rId33"/>
    <p:sldId id="358" r:id="rId34"/>
    <p:sldId id="350" r:id="rId35"/>
    <p:sldId id="351" r:id="rId36"/>
    <p:sldId id="352" r:id="rId37"/>
    <p:sldId id="353" r:id="rId38"/>
    <p:sldId id="354" r:id="rId39"/>
    <p:sldId id="356" r:id="rId40"/>
    <p:sldId id="421" r:id="rId41"/>
    <p:sldId id="426" r:id="rId42"/>
    <p:sldId id="428" r:id="rId43"/>
    <p:sldId id="423" r:id="rId44"/>
    <p:sldId id="437" r:id="rId45"/>
    <p:sldId id="438" r:id="rId46"/>
    <p:sldId id="439" r:id="rId47"/>
    <p:sldId id="440" r:id="rId48"/>
    <p:sldId id="446" r:id="rId49"/>
    <p:sldId id="407" r:id="rId50"/>
    <p:sldId id="360" r:id="rId51"/>
    <p:sldId id="361" r:id="rId5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99"/>
    <a:srgbClr val="993366"/>
    <a:srgbClr val="FF0000"/>
    <a:srgbClr val="FF0066"/>
    <a:srgbClr val="00FF00"/>
    <a:srgbClr val="96969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1364" autoAdjust="0"/>
  </p:normalViewPr>
  <p:slideViewPr>
    <p:cSldViewPr snapToGrid="0" showGuides="1">
      <p:cViewPr varScale="1">
        <p:scale>
          <a:sx n="64" d="100"/>
          <a:sy n="64" d="100"/>
        </p:scale>
        <p:origin x="1452" y="52"/>
      </p:cViewPr>
      <p:guideLst>
        <p:guide orient="horz" pos="27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DC530-47F5-4277-966C-C207A47FFD0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616A1-A61C-4942-82D4-F0A7BFB8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616A1-A61C-4942-82D4-F0A7BFB88D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616A1-A61C-4942-82D4-F0A7BFB88D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3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EC8BF-6305-4537-B426-FEF821B8E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5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41B5-4591-4777-B8AD-3965BD91A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8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EE2B6-4178-4026-8001-C4BCCC7B4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3E15-C920-4601-B6F4-F439660F8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0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20F1-63BA-4CB8-87CD-2B3F0849D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2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D69E8-3332-4154-A867-3B1A5C3A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6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DA5A3-BFB5-4C43-AE8E-5C4EADE77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6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61B88-7E6B-4250-8A7A-DACC60229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8600-FE08-431E-AAEE-D07D029E5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1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E220C-6C25-46A6-B313-0DE824B8B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4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67F7B-2FF7-460C-A06F-BDE5B79C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8F311-62A7-4A69-BDA9-B95459F8B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8DDA20C0-6390-4F51-839C-1E09A17C9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077200" cy="2438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  <a:ea typeface="Gungsuh" pitchFamily="18" charset="-127"/>
              </a:rPr>
              <a:t>Enumerative Lattice Algorithms in any Norm via   M-Ellipsoid Coverings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200400"/>
            <a:ext cx="7874000" cy="2832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Daniel Dadush </a:t>
            </a:r>
            <a:r>
              <a:rPr lang="en-US" sz="2800" dirty="0" smtClean="0">
                <a:latin typeface="Comic Sans MS" pitchFamily="66" charset="0"/>
              </a:rPr>
              <a:t>(CWI)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Joint with Chris </a:t>
            </a:r>
            <a:r>
              <a:rPr lang="en-US" sz="2800" dirty="0" err="1" smtClean="0">
                <a:latin typeface="Comic Sans MS" pitchFamily="66" charset="0"/>
              </a:rPr>
              <a:t>Peikert</a:t>
            </a:r>
            <a:r>
              <a:rPr lang="en-US" sz="2800" dirty="0" smtClean="0">
                <a:latin typeface="Comic Sans MS" pitchFamily="66" charset="0"/>
              </a:rPr>
              <a:t> and Santosh Vempala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Algorithms: SVP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773540"/>
              </p:ext>
            </p:extLst>
          </p:nvPr>
        </p:nvGraphicFramePr>
        <p:xfrm>
          <a:off x="439391" y="1163790"/>
          <a:ext cx="8300850" cy="38003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9947"/>
                <a:gridCol w="1108859"/>
                <a:gridCol w="1129030"/>
                <a:gridCol w="1068779"/>
                <a:gridCol w="1116280"/>
                <a:gridCol w="949150"/>
                <a:gridCol w="2018805"/>
              </a:tblGrid>
              <a:tr h="41638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Norms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mic Sans MS" pitchFamily="66" charset="0"/>
                        </a:rPr>
                        <a:t>Approx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Time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Space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Random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Type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Authors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93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O(n/</a:t>
                      </a:r>
                      <a:r>
                        <a:rPr lang="en-US" sz="2000" baseline="30000" dirty="0" err="1" smtClean="0">
                          <a:latin typeface="Comic Sans MS" pitchFamily="66" charset="0"/>
                        </a:rPr>
                        <a:t>logn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LLL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83,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Sch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518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n/2e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Kan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87,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Hel 86,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Blo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00, HS 08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829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all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Monte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Carlo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AKS 01, BN 07,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AJ 09, D11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</a:p>
                    <a:p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MV 10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17066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all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Las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Vegas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this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paper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>
            <a:off x="130628" y="1852549"/>
            <a:ext cx="2493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116778" y="2479949"/>
            <a:ext cx="2493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601329" y="5465017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latin typeface="Comic Sans MS" pitchFamily="66" charset="0"/>
              </a:rPr>
              <a:t>Basis Reduction Algorithms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Algorithms: SVP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49727"/>
              </p:ext>
            </p:extLst>
          </p:nvPr>
        </p:nvGraphicFramePr>
        <p:xfrm>
          <a:off x="439391" y="1163790"/>
          <a:ext cx="8300850" cy="38003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9947"/>
                <a:gridCol w="1108859"/>
                <a:gridCol w="1129030"/>
                <a:gridCol w="1068779"/>
                <a:gridCol w="1116280"/>
                <a:gridCol w="949150"/>
                <a:gridCol w="2018805"/>
              </a:tblGrid>
              <a:tr h="41638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Norms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mic Sans MS" pitchFamily="66" charset="0"/>
                        </a:rPr>
                        <a:t>Approx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Time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Space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Random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Type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Authors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93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O(n/</a:t>
                      </a:r>
                      <a:r>
                        <a:rPr lang="en-US" sz="2000" baseline="30000" dirty="0" err="1" smtClean="0">
                          <a:latin typeface="Comic Sans MS" pitchFamily="66" charset="0"/>
                        </a:rPr>
                        <a:t>logn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LLL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83,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Sch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518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n/2e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Kan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87,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Hel 86,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Blo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00, HS 08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829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all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Monte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Carlo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AKS 01, BN 07,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AJ 09, D11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</a:p>
                    <a:p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MV 10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17066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all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Las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Vegas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this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paper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126678" y="3178599"/>
            <a:ext cx="2493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612542" y="5484587"/>
            <a:ext cx="511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omic Sans MS" pitchFamily="66" charset="0"/>
              </a:rPr>
              <a:t>Randomized Sieving Algorithms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Algorithms: SVP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45977"/>
              </p:ext>
            </p:extLst>
          </p:nvPr>
        </p:nvGraphicFramePr>
        <p:xfrm>
          <a:off x="439391" y="1163790"/>
          <a:ext cx="8300850" cy="38003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9947"/>
                <a:gridCol w="1108859"/>
                <a:gridCol w="1129030"/>
                <a:gridCol w="1068779"/>
                <a:gridCol w="1116280"/>
                <a:gridCol w="949150"/>
                <a:gridCol w="2018805"/>
              </a:tblGrid>
              <a:tr h="41638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Norms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mic Sans MS" pitchFamily="66" charset="0"/>
                        </a:rPr>
                        <a:t>Approx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Time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Space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Random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Type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Authors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93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O(n/</a:t>
                      </a:r>
                      <a:r>
                        <a:rPr lang="en-US" sz="2000" baseline="30000" dirty="0" err="1" smtClean="0">
                          <a:latin typeface="Comic Sans MS" pitchFamily="66" charset="0"/>
                        </a:rPr>
                        <a:t>logn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LLL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83,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Sch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518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n/2e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Kan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87,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Hel 86,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Blo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00, HS 08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829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all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Monte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Carlo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AKS 01, BN 07,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AJ 09, D11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</a:p>
                    <a:p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MV 10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17066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all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Las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Vegas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this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paper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112828" y="3912874"/>
            <a:ext cx="2493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612510" y="5462650"/>
            <a:ext cx="4868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latin typeface="Comic Sans MS" pitchFamily="66" charset="0"/>
              </a:rPr>
              <a:t>Voronoi</a:t>
            </a:r>
            <a:r>
              <a:rPr lang="en-US" sz="2400" dirty="0" smtClean="0">
                <a:latin typeface="Comic Sans MS" pitchFamily="66" charset="0"/>
              </a:rPr>
              <a:t> cell based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       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00953" y="4552163"/>
            <a:ext cx="2493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8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Algorithms: SVP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512677"/>
              </p:ext>
            </p:extLst>
          </p:nvPr>
        </p:nvGraphicFramePr>
        <p:xfrm>
          <a:off x="439391" y="1163790"/>
          <a:ext cx="8300850" cy="38003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9947"/>
                <a:gridCol w="1108859"/>
                <a:gridCol w="1129030"/>
                <a:gridCol w="1068779"/>
                <a:gridCol w="1116280"/>
                <a:gridCol w="949150"/>
                <a:gridCol w="2018805"/>
              </a:tblGrid>
              <a:tr h="41638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Norms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mic Sans MS" pitchFamily="66" charset="0"/>
                        </a:rPr>
                        <a:t>Approx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Time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Space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Random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Type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Authors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93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O(n/</a:t>
                      </a:r>
                      <a:r>
                        <a:rPr lang="en-US" sz="2000" baseline="30000" dirty="0" err="1" smtClean="0">
                          <a:latin typeface="Comic Sans MS" pitchFamily="66" charset="0"/>
                        </a:rPr>
                        <a:t>logn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LLL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83,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Sch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518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n/2e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Kan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87,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Hel 86,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Blo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00, HS 08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829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all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Monte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Carlo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AKS 01, BN 07,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AJ 09, D11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</a:p>
                    <a:p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MV 10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17066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all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Las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Vegas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this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paper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1885" y="5284525"/>
            <a:ext cx="876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omic Sans MS" pitchFamily="66" charset="0"/>
              </a:rPr>
              <a:t>Remarks: Output is guaranteed (Las Vegas).</a:t>
            </a:r>
          </a:p>
          <a:p>
            <a:pPr algn="l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           Randomness only used to preprocess norm.</a:t>
            </a:r>
          </a:p>
          <a:p>
            <a:pPr algn="l"/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           Deterministic for </a:t>
            </a:r>
            <a:r>
              <a:rPr lang="en-US" sz="2400" dirty="0" err="1" smtClean="0">
                <a:latin typeface="Comic Sans MS" pitchFamily="66" charset="0"/>
              </a:rPr>
              <a:t>l</a:t>
            </a:r>
            <a:r>
              <a:rPr lang="en-US" sz="2400" baseline="-25000" dirty="0" err="1" smtClean="0">
                <a:latin typeface="Comic Sans MS" pitchFamily="66" charset="0"/>
              </a:rPr>
              <a:t>p</a:t>
            </a:r>
            <a:r>
              <a:rPr lang="en-US" sz="2400" dirty="0" smtClean="0">
                <a:latin typeface="Comic Sans MS" pitchFamily="66" charset="0"/>
              </a:rPr>
              <a:t> norms.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00953" y="4552163"/>
            <a:ext cx="2493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768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Algorithms: CVP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51961"/>
              </p:ext>
            </p:extLst>
          </p:nvPr>
        </p:nvGraphicFramePr>
        <p:xfrm>
          <a:off x="439391" y="1163790"/>
          <a:ext cx="8300850" cy="472507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9947"/>
                <a:gridCol w="1108859"/>
                <a:gridCol w="1129030"/>
                <a:gridCol w="1068779"/>
                <a:gridCol w="1116280"/>
                <a:gridCol w="949150"/>
                <a:gridCol w="2018805"/>
              </a:tblGrid>
              <a:tr h="41638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Norms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mic Sans MS" pitchFamily="66" charset="0"/>
                        </a:rPr>
                        <a:t>Approx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Time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Space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Random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Type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Authors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93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O(n/</a:t>
                      </a:r>
                      <a:r>
                        <a:rPr lang="en-US" sz="2000" baseline="30000" dirty="0" err="1" smtClean="0">
                          <a:latin typeface="Comic Sans MS" pitchFamily="66" charset="0"/>
                        </a:rPr>
                        <a:t>logn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LLL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83, Bab 86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Sch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518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n/2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Kan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87,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Hel 86,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Blo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00, HS 08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829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all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1+</a:t>
                      </a:r>
                      <a:r>
                        <a:rPr lang="en-US" sz="2000" dirty="0" smtClean="0">
                          <a:latin typeface="Comic Sans MS" pitchFamily="66" charset="0"/>
                          <a:sym typeface="Mathematica1"/>
                        </a:rPr>
                        <a:t>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mic Sans MS" pitchFamily="66" charset="0"/>
                        </a:rPr>
                        <a:t>(1/</a:t>
                      </a:r>
                      <a:r>
                        <a:rPr lang="en-US" sz="2000" dirty="0" smtClean="0">
                          <a:latin typeface="Comic Sans MS" pitchFamily="66" charset="0"/>
                          <a:sym typeface="Mathematica1"/>
                        </a:rPr>
                        <a:t>)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Comic Sans MS" pitchFamily="66" charset="0"/>
                          <a:sym typeface="Mathematica1"/>
                        </a:rPr>
                        <a:t>(1/</a:t>
                      </a:r>
                      <a:r>
                        <a:rPr lang="en-US" sz="2000" dirty="0" smtClean="0">
                          <a:latin typeface="Comic Sans MS" pitchFamily="66" charset="0"/>
                          <a:sym typeface="Mathematica1"/>
                        </a:rPr>
                        <a:t>)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en-US" sz="2000" dirty="0" smtClean="0">
                          <a:latin typeface="Comic Sans MS" pitchFamily="66" charset="0"/>
                          <a:sym typeface="Mathematica1"/>
                        </a:rPr>
                        <a:t>1/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Monte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Carlo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AKS 01-02, BN 07,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AJ 09, D11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829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“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*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d</a:t>
                      </a:r>
                      <a:r>
                        <a:rPr lang="en-US" sz="2000" baseline="30000" dirty="0" err="1" smtClean="0">
                          <a:latin typeface="Comic Sans MS" pitchFamily="66" charset="0"/>
                        </a:rPr>
                        <a:t>O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d</a:t>
                      </a:r>
                      <a:r>
                        <a:rPr lang="en-US" sz="2000" baseline="30000" dirty="0" err="1" smtClean="0">
                          <a:latin typeface="Comic Sans MS" pitchFamily="66" charset="0"/>
                        </a:rPr>
                        <a:t>O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d</a:t>
                      </a:r>
                      <a:r>
                        <a:rPr lang="en-US" sz="2000" baseline="30000" dirty="0" err="1" smtClean="0">
                          <a:latin typeface="Comic Sans MS" pitchFamily="66" charset="0"/>
                        </a:rPr>
                        <a:t>O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(n)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“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“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mic Sans MS" pitchFamily="66" charset="0"/>
                        </a:rPr>
                        <a:t>l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</a:p>
                    <a:p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MV 10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717066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all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*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d</a:t>
                      </a:r>
                      <a:r>
                        <a:rPr lang="en-US" sz="2000" baseline="30000" dirty="0" err="1" smtClean="0">
                          <a:latin typeface="Comic Sans MS" pitchFamily="66" charset="0"/>
                        </a:rPr>
                        <a:t>O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Las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Vegas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this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paper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6534" y="6065900"/>
            <a:ext cx="7188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Comic Sans MS" pitchFamily="66" charset="0"/>
              </a:rPr>
              <a:t>* assume distance to target ≤ d x (length of SVP)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30628" y="4227549"/>
            <a:ext cx="2493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116778" y="5519949"/>
            <a:ext cx="2493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347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Flatness Theorem and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9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993366"/>
                    </a:solidFill>
                    <a:latin typeface="Comic Sans MS" pitchFamily="66" charset="0"/>
                  </a:rPr>
                  <a:t>Flatness Theorem: </a:t>
                </a:r>
                <a:r>
                  <a:rPr lang="en-US" sz="2800" dirty="0" smtClean="0">
                    <a:latin typeface="Comic Sans MS" pitchFamily="66" charset="0"/>
                  </a:rPr>
                  <a:t>Either (</a:t>
                </a:r>
                <a:r>
                  <a:rPr lang="en-US" sz="2800" dirty="0" err="1" smtClean="0">
                    <a:latin typeface="Comic Sans MS" pitchFamily="66" charset="0"/>
                  </a:rPr>
                  <a:t>K+t</a:t>
                </a:r>
                <a:r>
                  <a:rPr lang="en-US" sz="2800" dirty="0" smtClean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Mathematica1" pitchFamily="2" charset="2"/>
                      </a:rPr>
                      <m:t>≠∅</m:t>
                    </m:r>
                    <m:r>
                      <a:rPr lang="en-US" sz="2800" i="1" dirty="0" smtClean="0">
                        <a:latin typeface="Cambria Math"/>
                        <a:sym typeface="Mathematica1" pitchFamily="2" charset="2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  <a:ea typeface="Cambria Math"/>
                        <a:sym typeface="Mathematica1" pitchFamily="2" charset="2"/>
                      </a:rPr>
                      <m:t>∀</m:t>
                    </m:r>
                    <m:r>
                      <a:rPr lang="en-US" sz="2800" i="1" dirty="0" smtClean="0">
                        <a:latin typeface="Cambria Math"/>
                        <a:sym typeface="Mathematica1" pitchFamily="2" charset="2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t,  or there exists y in L*\{0} such that</a:t>
                </a:r>
              </a:p>
              <a:p>
                <a:pPr eaLnBrk="1" hangingPunct="1">
                  <a:lnSpc>
                    <a:spcPct val="10000"/>
                  </a:lnSpc>
                  <a:buFontTx/>
                  <a:buNone/>
                </a:pPr>
                <a:endParaRPr lang="en-US" dirty="0" smtClean="0">
                  <a:latin typeface="Comic Sans MS" pitchFamily="66" charset="0"/>
                  <a:sym typeface="Mathematica1" pitchFamily="2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latin typeface="Comic Sans MS" pitchFamily="66" charset="0"/>
                    <a:sym typeface="Mathematica1" pitchFamily="2" charset="2"/>
                  </a:rPr>
                  <a:t>  </a:t>
                </a:r>
                <a:r>
                  <a:rPr lang="en-US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width</a:t>
                </a:r>
                <a:r>
                  <a:rPr lang="en-US" baseline="-25000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K</a:t>
                </a:r>
                <a:r>
                  <a:rPr lang="en-US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(y) = </a:t>
                </a:r>
                <a:r>
                  <a:rPr lang="en-US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max</a:t>
                </a:r>
                <a:r>
                  <a:rPr lang="en-US" baseline="-25000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x</a:t>
                </a:r>
                <a:r>
                  <a:rPr lang="en-US" baseline="-250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  K</a:t>
                </a:r>
                <a:r>
                  <a:rPr lang="en-US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 </a:t>
                </a:r>
                <a:r>
                  <a:rPr lang="en-US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y</a:t>
                </a:r>
                <a:r>
                  <a:rPr lang="en-US" baseline="30000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t</a:t>
                </a:r>
                <a:r>
                  <a:rPr lang="en-US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x</a:t>
                </a:r>
                <a:r>
                  <a:rPr lang="en-US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 – min</a:t>
                </a:r>
                <a:r>
                  <a:rPr lang="en-US" baseline="-250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x  K </a:t>
                </a:r>
                <a:r>
                  <a:rPr lang="en-US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y</a:t>
                </a:r>
                <a:r>
                  <a:rPr lang="en-US" baseline="30000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t</a:t>
                </a:r>
                <a:r>
                  <a:rPr lang="en-US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x</a:t>
                </a:r>
                <a:r>
                  <a:rPr lang="en-US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f(n)</a:t>
                </a:r>
                <a:endParaRPr lang="en-US" baseline="-25000" dirty="0" smtClean="0">
                  <a:solidFill>
                    <a:srgbClr val="000099"/>
                  </a:solidFill>
                  <a:latin typeface="Comic Sans MS" pitchFamily="66" charset="0"/>
                  <a:sym typeface="Mathematica1" pitchFamily="2" charset="2"/>
                </a:endParaRPr>
              </a:p>
              <a:p>
                <a:pPr eaLnBrk="1" hangingPunct="1">
                  <a:buFontTx/>
                  <a:buNone/>
                </a:pPr>
                <a:endParaRPr lang="en-US" baseline="-25000" dirty="0" smtClean="0">
                  <a:latin typeface="Comic Sans MS" pitchFamily="66" charset="0"/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166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852" t="-175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988" name="Group 76"/>
          <p:cNvGrpSpPr>
            <a:grpSpLocks/>
          </p:cNvGrpSpPr>
          <p:nvPr/>
        </p:nvGrpSpPr>
        <p:grpSpPr bwMode="auto">
          <a:xfrm>
            <a:off x="1377950" y="4005263"/>
            <a:ext cx="5568950" cy="1924050"/>
            <a:chOff x="868" y="2523"/>
            <a:chExt cx="3508" cy="1212"/>
          </a:xfrm>
        </p:grpSpPr>
        <p:sp>
          <p:nvSpPr>
            <p:cNvPr id="20494" name="AutoShape 64"/>
            <p:cNvSpPr>
              <a:spLocks noChangeArrowheads="1"/>
            </p:cNvSpPr>
            <p:nvPr/>
          </p:nvSpPr>
          <p:spPr bwMode="auto">
            <a:xfrm>
              <a:off x="2040" y="2560"/>
              <a:ext cx="1160" cy="1144"/>
            </a:xfrm>
            <a:prstGeom prst="rtTriangl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Oval 29"/>
            <p:cNvSpPr>
              <a:spLocks noChangeAspect="1" noChangeArrowheads="1"/>
            </p:cNvSpPr>
            <p:nvPr/>
          </p:nvSpPr>
          <p:spPr bwMode="auto">
            <a:xfrm>
              <a:off x="2600" y="368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Oval 30"/>
            <p:cNvSpPr>
              <a:spLocks noChangeAspect="1" noChangeArrowheads="1"/>
            </p:cNvSpPr>
            <p:nvPr/>
          </p:nvSpPr>
          <p:spPr bwMode="auto">
            <a:xfrm>
              <a:off x="2596" y="311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Oval 31"/>
            <p:cNvSpPr>
              <a:spLocks noChangeAspect="1" noChangeArrowheads="1"/>
            </p:cNvSpPr>
            <p:nvPr/>
          </p:nvSpPr>
          <p:spPr bwMode="auto">
            <a:xfrm>
              <a:off x="2600" y="253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498" name="Oval 33"/>
            <p:cNvSpPr>
              <a:spLocks noChangeAspect="1" noChangeArrowheads="1"/>
            </p:cNvSpPr>
            <p:nvPr/>
          </p:nvSpPr>
          <p:spPr bwMode="auto">
            <a:xfrm>
              <a:off x="3176" y="368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34"/>
            <p:cNvSpPr>
              <a:spLocks noChangeAspect="1" noChangeArrowheads="1"/>
            </p:cNvSpPr>
            <p:nvPr/>
          </p:nvSpPr>
          <p:spPr bwMode="auto">
            <a:xfrm>
              <a:off x="3172" y="311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Oval 35"/>
            <p:cNvSpPr>
              <a:spLocks noChangeAspect="1" noChangeArrowheads="1"/>
            </p:cNvSpPr>
            <p:nvPr/>
          </p:nvSpPr>
          <p:spPr bwMode="auto">
            <a:xfrm>
              <a:off x="3176" y="253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501" name="Oval 37"/>
            <p:cNvSpPr>
              <a:spLocks noChangeAspect="1" noChangeArrowheads="1"/>
            </p:cNvSpPr>
            <p:nvPr/>
          </p:nvSpPr>
          <p:spPr bwMode="auto">
            <a:xfrm>
              <a:off x="3752" y="368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8"/>
            <p:cNvSpPr>
              <a:spLocks noChangeAspect="1" noChangeArrowheads="1"/>
            </p:cNvSpPr>
            <p:nvPr/>
          </p:nvSpPr>
          <p:spPr bwMode="auto">
            <a:xfrm>
              <a:off x="3748" y="311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39"/>
            <p:cNvSpPr>
              <a:spLocks noChangeAspect="1" noChangeArrowheads="1"/>
            </p:cNvSpPr>
            <p:nvPr/>
          </p:nvSpPr>
          <p:spPr bwMode="auto">
            <a:xfrm>
              <a:off x="3752" y="253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504" name="Oval 41"/>
            <p:cNvSpPr>
              <a:spLocks noChangeAspect="1" noChangeArrowheads="1"/>
            </p:cNvSpPr>
            <p:nvPr/>
          </p:nvSpPr>
          <p:spPr bwMode="auto">
            <a:xfrm>
              <a:off x="4328" y="368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42"/>
            <p:cNvSpPr>
              <a:spLocks noChangeAspect="1" noChangeArrowheads="1"/>
            </p:cNvSpPr>
            <p:nvPr/>
          </p:nvSpPr>
          <p:spPr bwMode="auto">
            <a:xfrm>
              <a:off x="4324" y="311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43"/>
            <p:cNvSpPr>
              <a:spLocks noChangeAspect="1" noChangeArrowheads="1"/>
            </p:cNvSpPr>
            <p:nvPr/>
          </p:nvSpPr>
          <p:spPr bwMode="auto">
            <a:xfrm>
              <a:off x="4328" y="253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507" name="Oval 45"/>
            <p:cNvSpPr>
              <a:spLocks noChangeAspect="1" noChangeArrowheads="1"/>
            </p:cNvSpPr>
            <p:nvPr/>
          </p:nvSpPr>
          <p:spPr bwMode="auto">
            <a:xfrm>
              <a:off x="872" y="367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46"/>
            <p:cNvSpPr>
              <a:spLocks noChangeAspect="1" noChangeArrowheads="1"/>
            </p:cNvSpPr>
            <p:nvPr/>
          </p:nvSpPr>
          <p:spPr bwMode="auto">
            <a:xfrm>
              <a:off x="868" y="310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47"/>
            <p:cNvSpPr>
              <a:spLocks noChangeAspect="1" noChangeArrowheads="1"/>
            </p:cNvSpPr>
            <p:nvPr/>
          </p:nvSpPr>
          <p:spPr bwMode="auto">
            <a:xfrm>
              <a:off x="872" y="252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510" name="Oval 49"/>
            <p:cNvSpPr>
              <a:spLocks noChangeAspect="1" noChangeArrowheads="1"/>
            </p:cNvSpPr>
            <p:nvPr/>
          </p:nvSpPr>
          <p:spPr bwMode="auto">
            <a:xfrm>
              <a:off x="1448" y="367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50"/>
            <p:cNvSpPr>
              <a:spLocks noChangeAspect="1" noChangeArrowheads="1"/>
            </p:cNvSpPr>
            <p:nvPr/>
          </p:nvSpPr>
          <p:spPr bwMode="auto">
            <a:xfrm>
              <a:off x="1444" y="310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Oval 51"/>
            <p:cNvSpPr>
              <a:spLocks noChangeAspect="1" noChangeArrowheads="1"/>
            </p:cNvSpPr>
            <p:nvPr/>
          </p:nvSpPr>
          <p:spPr bwMode="auto">
            <a:xfrm>
              <a:off x="1448" y="252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513" name="Oval 53"/>
            <p:cNvSpPr>
              <a:spLocks noChangeAspect="1" noChangeArrowheads="1"/>
            </p:cNvSpPr>
            <p:nvPr/>
          </p:nvSpPr>
          <p:spPr bwMode="auto">
            <a:xfrm>
              <a:off x="2024" y="367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Oval 54"/>
            <p:cNvSpPr>
              <a:spLocks noChangeAspect="1" noChangeArrowheads="1"/>
            </p:cNvSpPr>
            <p:nvPr/>
          </p:nvSpPr>
          <p:spPr bwMode="auto">
            <a:xfrm>
              <a:off x="2020" y="310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55"/>
            <p:cNvSpPr>
              <a:spLocks noChangeAspect="1" noChangeArrowheads="1"/>
            </p:cNvSpPr>
            <p:nvPr/>
          </p:nvSpPr>
          <p:spPr bwMode="auto">
            <a:xfrm>
              <a:off x="2024" y="252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516" name="Text Box 74"/>
            <p:cNvSpPr txBox="1">
              <a:spLocks noChangeArrowheads="1"/>
            </p:cNvSpPr>
            <p:nvPr/>
          </p:nvSpPr>
          <p:spPr bwMode="auto">
            <a:xfrm>
              <a:off x="2176" y="3235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3200">
                  <a:latin typeface="Comic Sans MS" pitchFamily="66" charset="0"/>
                </a:rPr>
                <a:t>K</a:t>
              </a:r>
            </a:p>
          </p:txBody>
        </p:sp>
        <p:sp>
          <p:nvSpPr>
            <p:cNvPr id="20517" name="Text Box 75"/>
            <p:cNvSpPr txBox="1">
              <a:spLocks noChangeArrowheads="1"/>
            </p:cNvSpPr>
            <p:nvPr/>
          </p:nvSpPr>
          <p:spPr bwMode="auto">
            <a:xfrm>
              <a:off x="3936" y="2664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3200">
                  <a:latin typeface="Comic Sans MS" pitchFamily="66" charset="0"/>
                </a:rPr>
                <a:t>L</a:t>
              </a:r>
            </a:p>
          </p:txBody>
        </p:sp>
      </p:grpSp>
      <p:grpSp>
        <p:nvGrpSpPr>
          <p:cNvPr id="166989" name="Group 77"/>
          <p:cNvGrpSpPr>
            <a:grpSpLocks/>
          </p:cNvGrpSpPr>
          <p:nvPr/>
        </p:nvGrpSpPr>
        <p:grpSpPr bwMode="auto">
          <a:xfrm>
            <a:off x="3238500" y="3505200"/>
            <a:ext cx="2636838" cy="3022600"/>
            <a:chOff x="2040" y="2208"/>
            <a:chExt cx="1661" cy="1904"/>
          </a:xfrm>
        </p:grpSpPr>
        <p:sp>
          <p:nvSpPr>
            <p:cNvPr id="20486" name="Line 65"/>
            <p:cNvSpPr>
              <a:spLocks noChangeShapeType="1"/>
            </p:cNvSpPr>
            <p:nvPr/>
          </p:nvSpPr>
          <p:spPr bwMode="auto">
            <a:xfrm>
              <a:off x="2044" y="2208"/>
              <a:ext cx="4" cy="18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66"/>
            <p:cNvSpPr>
              <a:spLocks noChangeShapeType="1"/>
            </p:cNvSpPr>
            <p:nvPr/>
          </p:nvSpPr>
          <p:spPr bwMode="auto">
            <a:xfrm>
              <a:off x="2624" y="2212"/>
              <a:ext cx="4" cy="18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67"/>
            <p:cNvSpPr>
              <a:spLocks noChangeShapeType="1"/>
            </p:cNvSpPr>
            <p:nvPr/>
          </p:nvSpPr>
          <p:spPr bwMode="auto">
            <a:xfrm>
              <a:off x="3200" y="2224"/>
              <a:ext cx="4" cy="18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Text Box 68"/>
            <p:cNvSpPr txBox="1">
              <a:spLocks noChangeArrowheads="1"/>
            </p:cNvSpPr>
            <p:nvPr/>
          </p:nvSpPr>
          <p:spPr bwMode="auto">
            <a:xfrm>
              <a:off x="2040" y="3795"/>
              <a:ext cx="5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Comic Sans MS" pitchFamily="66" charset="0"/>
                  <a:sym typeface="Mathematica1" pitchFamily="2" charset="2"/>
                </a:rPr>
                <a:t>y</a:t>
              </a:r>
              <a:r>
                <a:rPr lang="en-US" sz="2000" baseline="30000">
                  <a:latin typeface="Comic Sans MS" pitchFamily="66" charset="0"/>
                  <a:sym typeface="Mathematica1" pitchFamily="2" charset="2"/>
                </a:rPr>
                <a:t>t</a:t>
              </a:r>
              <a:r>
                <a:rPr lang="en-US" sz="2000">
                  <a:latin typeface="Comic Sans MS" pitchFamily="66" charset="0"/>
                  <a:sym typeface="Mathematica1" pitchFamily="2" charset="2"/>
                </a:rPr>
                <a:t>x=0</a:t>
              </a:r>
            </a:p>
          </p:txBody>
        </p:sp>
        <p:sp>
          <p:nvSpPr>
            <p:cNvPr id="20490" name="Text Box 69"/>
            <p:cNvSpPr txBox="1">
              <a:spLocks noChangeArrowheads="1"/>
            </p:cNvSpPr>
            <p:nvPr/>
          </p:nvSpPr>
          <p:spPr bwMode="auto">
            <a:xfrm>
              <a:off x="2613" y="3787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Comic Sans MS" pitchFamily="66" charset="0"/>
                  <a:sym typeface="Mathematica1" pitchFamily="2" charset="2"/>
                </a:rPr>
                <a:t>y</a:t>
              </a:r>
              <a:r>
                <a:rPr lang="en-US" sz="2000" baseline="30000">
                  <a:latin typeface="Comic Sans MS" pitchFamily="66" charset="0"/>
                  <a:sym typeface="Mathematica1" pitchFamily="2" charset="2"/>
                </a:rPr>
                <a:t>t</a:t>
              </a:r>
              <a:r>
                <a:rPr lang="en-US" sz="2000">
                  <a:latin typeface="Comic Sans MS" pitchFamily="66" charset="0"/>
                  <a:sym typeface="Mathematica1" pitchFamily="2" charset="2"/>
                </a:rPr>
                <a:t>x=1</a:t>
              </a:r>
            </a:p>
          </p:txBody>
        </p:sp>
        <p:sp>
          <p:nvSpPr>
            <p:cNvPr id="20491" name="Text Box 70"/>
            <p:cNvSpPr txBox="1">
              <a:spLocks noChangeArrowheads="1"/>
            </p:cNvSpPr>
            <p:nvPr/>
          </p:nvSpPr>
          <p:spPr bwMode="auto">
            <a:xfrm>
              <a:off x="3179" y="3787"/>
              <a:ext cx="5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Comic Sans MS" pitchFamily="66" charset="0"/>
                  <a:sym typeface="Mathematica1" pitchFamily="2" charset="2"/>
                </a:rPr>
                <a:t>y</a:t>
              </a:r>
              <a:r>
                <a:rPr lang="en-US" sz="2000" baseline="30000">
                  <a:latin typeface="Comic Sans MS" pitchFamily="66" charset="0"/>
                  <a:sym typeface="Mathematica1" pitchFamily="2" charset="2"/>
                </a:rPr>
                <a:t>t</a:t>
              </a:r>
              <a:r>
                <a:rPr lang="en-US" sz="2000">
                  <a:latin typeface="Comic Sans MS" pitchFamily="66" charset="0"/>
                  <a:sym typeface="Mathematica1" pitchFamily="2" charset="2"/>
                </a:rPr>
                <a:t>x=2</a:t>
              </a:r>
            </a:p>
          </p:txBody>
        </p:sp>
        <p:sp>
          <p:nvSpPr>
            <p:cNvPr id="20492" name="Line 71"/>
            <p:cNvSpPr>
              <a:spLocks noChangeShapeType="1"/>
            </p:cNvSpPr>
            <p:nvPr/>
          </p:nvSpPr>
          <p:spPr bwMode="auto">
            <a:xfrm>
              <a:off x="2624" y="3136"/>
              <a:ext cx="576" cy="0"/>
            </a:xfrm>
            <a:prstGeom prst="line">
              <a:avLst/>
            </a:prstGeom>
            <a:noFill/>
            <a:ln w="31750">
              <a:solidFill>
                <a:srgbClr val="CC0099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Text Box 72"/>
            <p:cNvSpPr txBox="1">
              <a:spLocks noChangeArrowheads="1"/>
            </p:cNvSpPr>
            <p:nvPr/>
          </p:nvSpPr>
          <p:spPr bwMode="auto">
            <a:xfrm>
              <a:off x="2777" y="2782"/>
              <a:ext cx="2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latin typeface="Comic Sans MS" pitchFamily="66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Flatness Theorem and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940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0376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993366"/>
                    </a:solidFill>
                    <a:latin typeface="Comic Sans MS" pitchFamily="66" charset="0"/>
                  </a:rPr>
                  <a:t>Flatness Theorem: </a:t>
                </a:r>
                <a:r>
                  <a:rPr lang="en-US" sz="2800" dirty="0" smtClean="0">
                    <a:latin typeface="Comic Sans MS" pitchFamily="66" charset="0"/>
                  </a:rPr>
                  <a:t>Either </a:t>
                </a:r>
                <a:r>
                  <a:rPr lang="en-US" sz="2800" dirty="0">
                    <a:latin typeface="Comic Sans MS" pitchFamily="66" charset="0"/>
                  </a:rPr>
                  <a:t>(</a:t>
                </a:r>
                <a:r>
                  <a:rPr lang="en-US" sz="2800" dirty="0" err="1">
                    <a:latin typeface="Comic Sans MS" pitchFamily="66" charset="0"/>
                  </a:rPr>
                  <a:t>K+t</a:t>
                </a:r>
                <a:r>
                  <a:rPr lang="en-US" sz="2800" dirty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>
                    <a:latin typeface="Comic Sans MS" pitchFamily="66" charset="0"/>
                    <a:sym typeface="Mathematica1" pitchFamily="2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  <a:sym typeface="Mathematica1" pitchFamily="2" charset="2"/>
                      </a:rPr>
                      <m:t>≠∅</m:t>
                    </m:r>
                    <m:r>
                      <a:rPr lang="en-US" sz="2800" i="1" dirty="0">
                        <a:latin typeface="Cambria Math"/>
                        <a:sym typeface="Mathematica1" pitchFamily="2" charset="2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  <a:sym typeface="Mathematica1" pitchFamily="2" charset="2"/>
                      </a:rPr>
                      <m:t>∀</m:t>
                    </m:r>
                    <m:r>
                      <a:rPr lang="en-US" sz="2800" i="1" dirty="0">
                        <a:latin typeface="Cambria Math"/>
                        <a:sym typeface="Mathematica1" pitchFamily="2" charset="2"/>
                      </a:rPr>
                      <m:t> </m:t>
                    </m:r>
                  </m:oMath>
                </a14:m>
                <a:r>
                  <a:rPr lang="en-US" sz="2800" dirty="0">
                    <a:latin typeface="Comic Sans MS" pitchFamily="66" charset="0"/>
                    <a:sym typeface="Mathematica1" pitchFamily="2" charset="2"/>
                  </a:rPr>
                  <a:t>t, or there exists y in L*\{0} such that</a:t>
                </a:r>
              </a:p>
              <a:p>
                <a:pPr eaLnBrk="1" hangingPunct="1">
                  <a:lnSpc>
                    <a:spcPct val="10000"/>
                  </a:lnSpc>
                  <a:buFontTx/>
                  <a:buNone/>
                </a:pPr>
                <a:endParaRPr lang="en-US" dirty="0" smtClean="0">
                  <a:latin typeface="Comic Sans MS" pitchFamily="66" charset="0"/>
                  <a:sym typeface="Mathematica1" pitchFamily="2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latin typeface="Comic Sans MS" pitchFamily="66" charset="0"/>
                    <a:sym typeface="Mathematica1" pitchFamily="2" charset="2"/>
                  </a:rPr>
                  <a:t>  </a:t>
                </a:r>
                <a:r>
                  <a:rPr lang="en-US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width</a:t>
                </a:r>
                <a:r>
                  <a:rPr lang="en-US" baseline="-25000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K</a:t>
                </a:r>
                <a:r>
                  <a:rPr lang="en-US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(y) = </a:t>
                </a:r>
                <a:r>
                  <a:rPr lang="en-US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max</a:t>
                </a:r>
                <a:r>
                  <a:rPr lang="en-US" baseline="-25000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x</a:t>
                </a:r>
                <a:r>
                  <a:rPr lang="en-US" baseline="-250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  K</a:t>
                </a:r>
                <a:r>
                  <a:rPr lang="en-US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 </a:t>
                </a:r>
                <a:r>
                  <a:rPr lang="en-US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y</a:t>
                </a:r>
                <a:r>
                  <a:rPr lang="en-US" baseline="30000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t</a:t>
                </a:r>
                <a:r>
                  <a:rPr lang="en-US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x</a:t>
                </a:r>
                <a:r>
                  <a:rPr lang="en-US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 – min</a:t>
                </a:r>
                <a:r>
                  <a:rPr lang="en-US" baseline="-250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x  K </a:t>
                </a:r>
                <a:r>
                  <a:rPr lang="en-US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y</a:t>
                </a:r>
                <a:r>
                  <a:rPr lang="en-US" baseline="30000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t</a:t>
                </a:r>
                <a:r>
                  <a:rPr lang="en-US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x</a:t>
                </a:r>
                <a:r>
                  <a:rPr lang="en-US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f(n)</a:t>
                </a:r>
              </a:p>
              <a:p>
                <a:pPr eaLnBrk="1" hangingPunct="1">
                  <a:lnSpc>
                    <a:spcPct val="50000"/>
                  </a:lnSpc>
                  <a:buFontTx/>
                  <a:buNone/>
                </a:pPr>
                <a:endParaRPr lang="en-US" sz="2800" dirty="0" smtClean="0">
                  <a:latin typeface="Comic Sans MS" pitchFamily="66" charset="0"/>
                  <a:sym typeface="Mathematica1" pitchFamily="2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800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width</a:t>
                </a:r>
                <a:r>
                  <a:rPr lang="en-US" sz="2800" baseline="-25000" dirty="0" err="1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K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(·)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 is a norm, hence optimal y above is the solution to an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omic Sans MS" pitchFamily="66" charset="0"/>
                    <a:sym typeface="Mathematica1" pitchFamily="2" charset="2"/>
                  </a:rPr>
                  <a:t>SVP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.</a:t>
                </a:r>
              </a:p>
              <a:p>
                <a:pPr eaLnBrk="1" hangingPunct="1">
                  <a:lnSpc>
                    <a:spcPct val="50000"/>
                  </a:lnSpc>
                  <a:buFontTx/>
                  <a:buNone/>
                </a:pPr>
                <a:endParaRPr lang="en-US" sz="2800" dirty="0" smtClean="0">
                  <a:latin typeface="Comic Sans MS" pitchFamily="66" charset="0"/>
                  <a:sym typeface="Mathematica1" pitchFamily="2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Best known bound is </a:t>
                </a:r>
                <a:r>
                  <a:rPr lang="en-US" sz="2800" dirty="0" smtClean="0">
                    <a:solidFill>
                      <a:srgbClr val="993366"/>
                    </a:solidFill>
                    <a:latin typeface="Comic Sans MS" pitchFamily="66" charset="0"/>
                    <a:sym typeface="Mathematica1" pitchFamily="2" charset="2"/>
                  </a:rPr>
                  <a:t>f(n) = </a:t>
                </a:r>
                <a:r>
                  <a:rPr lang="en-US" sz="2800" dirty="0" smtClean="0">
                    <a:solidFill>
                      <a:srgbClr val="993366"/>
                    </a:solidFill>
                    <a:latin typeface="Comic Sans MS" pitchFamily="66" charset="0"/>
                  </a:rPr>
                  <a:t>Õ(n</a:t>
                </a:r>
                <a:r>
                  <a:rPr lang="en-US" sz="2800" baseline="30000" dirty="0" smtClean="0">
                    <a:solidFill>
                      <a:srgbClr val="993366"/>
                    </a:solidFill>
                    <a:latin typeface="Comic Sans MS" pitchFamily="66" charset="0"/>
                  </a:rPr>
                  <a:t>4/3</a:t>
                </a:r>
                <a:r>
                  <a:rPr lang="en-US" sz="2800" dirty="0" smtClean="0">
                    <a:solidFill>
                      <a:srgbClr val="993366"/>
                    </a:solidFill>
                    <a:latin typeface="Comic Sans MS" pitchFamily="66" charset="0"/>
                  </a:rPr>
                  <a:t>)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</a:rPr>
                  <a:t>[</a:t>
                </a:r>
                <a:r>
                  <a:rPr lang="en-US" sz="2400" dirty="0" err="1" smtClean="0">
                    <a:latin typeface="Comic Sans MS" pitchFamily="66" charset="0"/>
                  </a:rPr>
                  <a:t>Rud</a:t>
                </a:r>
                <a:r>
                  <a:rPr lang="en-US" sz="2400" dirty="0" smtClean="0">
                    <a:latin typeface="Comic Sans MS" pitchFamily="66" charset="0"/>
                  </a:rPr>
                  <a:t> 00]</a:t>
                </a:r>
                <a:r>
                  <a:rPr lang="en-US" sz="2800" dirty="0" smtClean="0">
                    <a:latin typeface="Comic Sans MS" pitchFamily="66" charset="0"/>
                  </a:rPr>
                  <a:t> but is conjectured to be </a:t>
                </a:r>
                <a:r>
                  <a:rPr lang="en-US" sz="2800" dirty="0" smtClean="0">
                    <a:solidFill>
                      <a:srgbClr val="993366"/>
                    </a:solidFill>
                    <a:latin typeface="Comic Sans MS" pitchFamily="66" charset="0"/>
                  </a:rPr>
                  <a:t>f(n) = </a:t>
                </a:r>
                <a:r>
                  <a:rPr lang="el-GR" sz="2800" dirty="0" smtClean="0">
                    <a:solidFill>
                      <a:srgbClr val="993366"/>
                    </a:solidFill>
                    <a:latin typeface="Comic Sans MS" pitchFamily="66" charset="0"/>
                  </a:rPr>
                  <a:t>Θ</a:t>
                </a:r>
                <a:r>
                  <a:rPr lang="en-US" sz="2800" dirty="0" smtClean="0">
                    <a:solidFill>
                      <a:srgbClr val="993366"/>
                    </a:solidFill>
                    <a:latin typeface="Comic Sans MS" pitchFamily="66" charset="0"/>
                  </a:rPr>
                  <a:t>(n)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</a:rPr>
                  <a:t>[BLPS 99]</a:t>
                </a:r>
                <a:r>
                  <a:rPr lang="en-US" sz="2800" dirty="0" smtClean="0">
                    <a:latin typeface="Comic Sans MS" pitchFamily="66" charset="0"/>
                  </a:rPr>
                  <a:t>.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6794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03763"/>
              </a:xfrm>
              <a:blipFill rotWithShape="1">
                <a:blip r:embed="rId2"/>
                <a:stretch>
                  <a:fillRect l="-1852" t="-1686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4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Algorithms: IP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29558"/>
              </p:ext>
            </p:extLst>
          </p:nvPr>
        </p:nvGraphicFramePr>
        <p:xfrm>
          <a:off x="1425016" y="1223165"/>
          <a:ext cx="6875809" cy="3305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5685"/>
                <a:gridCol w="1140034"/>
                <a:gridCol w="1045028"/>
                <a:gridCol w="1045005"/>
                <a:gridCol w="2090057"/>
              </a:tblGrid>
              <a:tr h="4163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Feasible Region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Time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Space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Type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Authors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93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LP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</a:t>
                      </a:r>
                      <a:r>
                        <a:rPr lang="en-US" sz="1600" baseline="500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Lenstra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462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LP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2.5n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Kannan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87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43149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Quasiconvex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Polynomials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2n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Hildebrand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Köppe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10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17066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Comic Sans MS" pitchFamily="66" charset="0"/>
                        </a:rPr>
                        <a:t>Separation Oracle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Õ(n)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4/3n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Las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Vegas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this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paper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3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Algorithms: IP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83350"/>
              </p:ext>
            </p:extLst>
          </p:nvPr>
        </p:nvGraphicFramePr>
        <p:xfrm>
          <a:off x="1425016" y="1223165"/>
          <a:ext cx="6875809" cy="3305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5685"/>
                <a:gridCol w="1140034"/>
                <a:gridCol w="1045028"/>
                <a:gridCol w="1045005"/>
                <a:gridCol w="2090057"/>
              </a:tblGrid>
              <a:tr h="4163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Feasible Region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Time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Space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Type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Authors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93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LP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</a:t>
                      </a:r>
                      <a:r>
                        <a:rPr lang="en-US" sz="1600" baseline="500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Lenstra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462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LP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2.5n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Kannan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87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43149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Quasiconvex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Polynomials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2n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Hildebrand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Köppe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10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17066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Comic Sans MS" pitchFamily="66" charset="0"/>
                        </a:rPr>
                        <a:t>Separation Oracle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Õ(n)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4/3n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Las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Vegas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this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paper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507" y="4868900"/>
            <a:ext cx="8182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 smtClean="0">
                <a:latin typeface="Comic Sans MS" pitchFamily="66" charset="0"/>
              </a:rPr>
              <a:t>Lenstra</a:t>
            </a:r>
            <a:r>
              <a:rPr lang="en-US" sz="2400" b="1" dirty="0" smtClean="0">
                <a:latin typeface="Comic Sans MS" pitchFamily="66" charset="0"/>
              </a:rPr>
              <a:t>: </a:t>
            </a:r>
            <a:r>
              <a:rPr lang="en-US" sz="2200" dirty="0" smtClean="0">
                <a:latin typeface="Comic Sans MS" pitchFamily="66" charset="0"/>
              </a:rPr>
              <a:t>Any </a:t>
            </a:r>
            <a:r>
              <a:rPr lang="en-US" sz="2200" b="1" dirty="0" smtClean="0">
                <a:latin typeface="Comic Sans MS" pitchFamily="66" charset="0"/>
              </a:rPr>
              <a:t>n</a:t>
            </a:r>
            <a:r>
              <a:rPr lang="en-US" sz="2200" dirty="0" smtClean="0">
                <a:latin typeface="Comic Sans MS" pitchFamily="66" charset="0"/>
              </a:rPr>
              <a:t> dimensional </a:t>
            </a:r>
            <a:r>
              <a:rPr lang="en-US" sz="2200" b="1" dirty="0" smtClean="0">
                <a:latin typeface="Comic Sans MS" pitchFamily="66" charset="0"/>
              </a:rPr>
              <a:t>IP</a:t>
            </a:r>
            <a:r>
              <a:rPr lang="en-US" sz="2200" dirty="0" smtClean="0">
                <a:latin typeface="Comic Sans MS" pitchFamily="66" charset="0"/>
              </a:rPr>
              <a:t> can be </a:t>
            </a:r>
            <a:r>
              <a:rPr lang="en-US" sz="2200" b="1" dirty="0" smtClean="0">
                <a:latin typeface="Comic Sans MS" pitchFamily="66" charset="0"/>
              </a:rPr>
              <a:t>reduced to bounded number</a:t>
            </a:r>
            <a:r>
              <a:rPr lang="en-US" sz="2200" dirty="0" smtClean="0">
                <a:latin typeface="Comic Sans MS" pitchFamily="66" charset="0"/>
              </a:rPr>
              <a:t> of </a:t>
            </a:r>
            <a:r>
              <a:rPr lang="en-US" sz="2200" b="1" dirty="0" smtClean="0">
                <a:latin typeface="Comic Sans MS" pitchFamily="66" charset="0"/>
              </a:rPr>
              <a:t>n-1</a:t>
            </a:r>
            <a:r>
              <a:rPr lang="en-US" sz="2200" dirty="0" smtClean="0">
                <a:latin typeface="Comic Sans MS" pitchFamily="66" charset="0"/>
              </a:rPr>
              <a:t> dimensional </a:t>
            </a:r>
            <a:r>
              <a:rPr lang="en-US" sz="2200" b="1" dirty="0" smtClean="0">
                <a:latin typeface="Comic Sans MS" pitchFamily="66" charset="0"/>
              </a:rPr>
              <a:t>IPs</a:t>
            </a:r>
            <a:r>
              <a:rPr lang="en-US" sz="2200" dirty="0" smtClean="0">
                <a:latin typeface="Comic Sans MS" pitchFamily="66" charset="0"/>
              </a:rPr>
              <a:t> by computing a </a:t>
            </a:r>
            <a:r>
              <a:rPr lang="en-US" sz="2200" b="1" dirty="0" smtClean="0">
                <a:latin typeface="Comic Sans MS" pitchFamily="66" charset="0"/>
              </a:rPr>
              <a:t>“flatness” </a:t>
            </a:r>
            <a:r>
              <a:rPr lang="en-US" sz="2200" dirty="0" smtClean="0">
                <a:latin typeface="Comic Sans MS" pitchFamily="66" charset="0"/>
              </a:rPr>
              <a:t>direction of the feasible region. 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070741" y="2105843"/>
            <a:ext cx="2493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852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Algorithms: IP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01903"/>
              </p:ext>
            </p:extLst>
          </p:nvPr>
        </p:nvGraphicFramePr>
        <p:xfrm>
          <a:off x="1425016" y="1223165"/>
          <a:ext cx="6875809" cy="3305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5685"/>
                <a:gridCol w="1140034"/>
                <a:gridCol w="1045028"/>
                <a:gridCol w="1045005"/>
                <a:gridCol w="2090057"/>
              </a:tblGrid>
              <a:tr h="4163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Feasible Region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Time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Space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Type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Authors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93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LP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</a:t>
                      </a:r>
                      <a:r>
                        <a:rPr lang="en-US" sz="1600" baseline="500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Lenstra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462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LP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2.5n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Kannan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83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43149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Quasiconvex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Polynomials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2n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Hildebrand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Köppe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10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17066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Comic Sans MS" pitchFamily="66" charset="0"/>
                        </a:rPr>
                        <a:t>Separation Oracle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Õ(n)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4/3n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Las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Vegas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this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paper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507" y="4868900"/>
            <a:ext cx="8182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 smtClean="0">
                <a:latin typeface="Comic Sans MS" pitchFamily="66" charset="0"/>
              </a:rPr>
              <a:t>Lenstra</a:t>
            </a:r>
            <a:r>
              <a:rPr lang="en-US" sz="2400" b="1" dirty="0" smtClean="0">
                <a:latin typeface="Comic Sans MS" pitchFamily="66" charset="0"/>
              </a:rPr>
              <a:t>: </a:t>
            </a:r>
            <a:r>
              <a:rPr lang="en-US" sz="2200" dirty="0" smtClean="0">
                <a:latin typeface="Comic Sans MS" pitchFamily="66" charset="0"/>
              </a:rPr>
              <a:t>Computing  a “flatness” direction corresponds to solving a general norm SVP on the dual lattice with respect to width norm of feasible region.</a:t>
            </a:r>
            <a:endParaRPr lang="en-US" sz="2200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070741" y="2105843"/>
            <a:ext cx="2493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23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Outline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336800"/>
            <a:ext cx="8686800" cy="3429000"/>
          </a:xfrm>
        </p:spPr>
        <p:txBody>
          <a:bodyPr/>
          <a:lstStyle/>
          <a:p>
            <a:pPr marL="609600" indent="-609600" eaLnBrk="1" hangingPunct="1"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</a:rPr>
              <a:t>Introduction: Classic Lattice Problems.</a:t>
            </a:r>
          </a:p>
          <a:p>
            <a:pPr marL="609600" indent="-609600" eaLnBrk="1" hangingPunct="1"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Results: Algorithms for SVP / CVP / IP.</a:t>
            </a:r>
          </a:p>
          <a:p>
            <a:pPr marL="609600" indent="-609600" eaLnBrk="1" hangingPunct="1"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Analysis of SVP algorithm.</a:t>
            </a:r>
          </a:p>
          <a:p>
            <a:pPr marL="609600" indent="-609600" eaLnBrk="1" hangingPunct="1"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How to build M-ellipsoid.</a:t>
            </a:r>
          </a:p>
          <a:p>
            <a:pPr marL="609600" indent="-609600" eaLnBrk="1" hangingPunct="1"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Conclusions / Open Problems.</a:t>
            </a:r>
          </a:p>
        </p:txBody>
      </p:sp>
    </p:spTree>
    <p:extLst>
      <p:ext uri="{BB962C8B-B14F-4D97-AF65-F5344CB8AC3E}">
        <p14:creationId xmlns:p14="http://schemas.microsoft.com/office/powerpoint/2010/main" val="8592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Algorithms: IP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34714"/>
              </p:ext>
            </p:extLst>
          </p:nvPr>
        </p:nvGraphicFramePr>
        <p:xfrm>
          <a:off x="1425016" y="1223165"/>
          <a:ext cx="6875809" cy="3305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5685"/>
                <a:gridCol w="1140034"/>
                <a:gridCol w="1045028"/>
                <a:gridCol w="1045005"/>
                <a:gridCol w="2090057"/>
              </a:tblGrid>
              <a:tr h="4163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Feasible Region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Time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Space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Type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Authors</a:t>
                      </a:r>
                      <a:endParaRPr lang="en-US" dirty="0">
                        <a:solidFill>
                          <a:srgbClr val="993366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93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LP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</a:t>
                      </a:r>
                      <a:r>
                        <a:rPr lang="en-US" sz="1600" baseline="500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Lenstra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83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462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LP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2.5n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poly(n)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Kannan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83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43149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Quasiconvex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Polynomials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Comic Sans MS" pitchFamily="66" charset="0"/>
                        </a:rPr>
                        <a:t>O(n)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2n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det.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Hildebrand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Köppe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10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17066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Comic Sans MS" pitchFamily="66" charset="0"/>
                        </a:rPr>
                        <a:t>Separation Oracle</a:t>
                      </a:r>
                      <a:endParaRPr lang="en-US" sz="2000" baseline="-25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Õ(n)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4/3n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Comic Sans MS" pitchFamily="66" charset="0"/>
                        </a:rPr>
                        <a:t>O(n)</a:t>
                      </a:r>
                      <a:endParaRPr lang="en-US" sz="2000" baseline="30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Las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Vegas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this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paper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9382" y="4892650"/>
            <a:ext cx="85977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latin typeface="Comic Sans MS" pitchFamily="66" charset="0"/>
              </a:rPr>
              <a:t>Improvement: </a:t>
            </a:r>
            <a:r>
              <a:rPr lang="en-US" sz="2200" dirty="0" smtClean="0">
                <a:latin typeface="Comic Sans MS" pitchFamily="66" charset="0"/>
              </a:rPr>
              <a:t>Make reduction more efficient by directly solving general norm SVP problem. Avoids loss due the ellipsoidal approximation of the feasible region used in previous works.</a:t>
            </a:r>
            <a:endParaRPr lang="en-US" sz="2200" dirty="0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048978" y="4160274"/>
            <a:ext cx="24938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06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Core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latin typeface="Comic Sans MS" pitchFamily="66" charset="0"/>
                  </a:rPr>
                  <a:t>L lattice, K convex body in </a:t>
                </a:r>
                <a:r>
                  <a:rPr lang="en-US" dirty="0" err="1" smtClean="0">
                    <a:latin typeface="Comic Sans MS" pitchFamily="66" charset="0"/>
                  </a:rPr>
                  <a:t>R</a:t>
                </a:r>
                <a:r>
                  <a:rPr lang="en-US" baseline="30000" dirty="0" err="1" smtClean="0">
                    <a:latin typeface="Comic Sans MS" pitchFamily="66" charset="0"/>
                  </a:rPr>
                  <a:t>n</a:t>
                </a:r>
                <a:endParaRPr lang="en-US" baseline="30000" dirty="0" smtClean="0">
                  <a:latin typeface="Comic Sans MS" pitchFamily="66" charset="0"/>
                </a:endParaRPr>
              </a:p>
              <a:p>
                <a:pPr eaLnBrk="1" hangingPunct="1">
                  <a:lnSpc>
                    <a:spcPct val="50000"/>
                  </a:lnSpc>
                  <a:buFontTx/>
                  <a:buNone/>
                </a:pPr>
                <a:endParaRPr lang="en-US" baseline="30000" dirty="0" smtClean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The core subroutine of SVP algorithm:</a:t>
                </a:r>
              </a:p>
              <a:p>
                <a:pPr eaLnBrk="1" hangingPunct="1">
                  <a:lnSpc>
                    <a:spcPct val="10000"/>
                  </a:lnSpc>
                  <a:buFontTx/>
                  <a:buNone/>
                </a:pPr>
                <a:endParaRPr lang="en-US" dirty="0" smtClean="0">
                  <a:solidFill>
                    <a:srgbClr val="990099"/>
                  </a:solidFill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990099"/>
                    </a:solidFill>
                    <a:latin typeface="Comic Sans MS" pitchFamily="66" charset="0"/>
                  </a:rPr>
                  <a:t>Enumeration Algorithm:</a:t>
                </a:r>
                <a:endParaRPr lang="en-US" dirty="0" smtClean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Can enumerate K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L in expected 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                  2</a:t>
                </a:r>
                <a:r>
                  <a:rPr lang="en-US" sz="2800" baseline="30000" dirty="0" smtClean="0">
                    <a:latin typeface="Comic Sans MS" pitchFamily="66" charset="0"/>
                  </a:rPr>
                  <a:t>O(n) </a:t>
                </a:r>
                <a:r>
                  <a:rPr lang="en-US" sz="2800" dirty="0" smtClean="0">
                    <a:latin typeface="Comic Sans MS" pitchFamily="66" charset="0"/>
                  </a:rPr>
                  <a:t>G(K,L)-time and space.</a:t>
                </a:r>
              </a:p>
              <a:p>
                <a:pPr eaLnBrk="1" hangingPunct="1">
                  <a:buFontTx/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Here G(K,L) = max |(</a:t>
                </a:r>
                <a:r>
                  <a:rPr lang="en-US" sz="2800" dirty="0" err="1" smtClean="0">
                    <a:latin typeface="Comic Sans MS" pitchFamily="66" charset="0"/>
                  </a:rPr>
                  <a:t>K+x</a:t>
                </a:r>
                <a:r>
                  <a:rPr lang="en-US" sz="2800" dirty="0" smtClean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L| over x in </a:t>
                </a:r>
                <a:r>
                  <a:rPr lang="en-US" sz="2800" dirty="0" err="1" smtClean="0">
                    <a:latin typeface="Comic Sans MS" pitchFamily="66" charset="0"/>
                  </a:rPr>
                  <a:t>R</a:t>
                </a:r>
                <a:r>
                  <a:rPr lang="en-US" sz="2800" baseline="30000" dirty="0" err="1" smtClean="0">
                    <a:latin typeface="Comic Sans MS" pitchFamily="66" charset="0"/>
                  </a:rPr>
                  <a:t>n</a:t>
                </a:r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14" name="Group 94"/>
          <p:cNvGrpSpPr>
            <a:grpSpLocks/>
          </p:cNvGrpSpPr>
          <p:nvPr/>
        </p:nvGrpSpPr>
        <p:grpSpPr bwMode="auto">
          <a:xfrm>
            <a:off x="3603625" y="2514600"/>
            <a:ext cx="2368550" cy="3614738"/>
            <a:chOff x="2270" y="1584"/>
            <a:chExt cx="1492" cy="2277"/>
          </a:xfrm>
        </p:grpSpPr>
        <p:sp>
          <p:nvSpPr>
            <p:cNvPr id="37917" name="AutoShape 90"/>
            <p:cNvSpPr>
              <a:spLocks noChangeAspect="1" noChangeArrowheads="1"/>
            </p:cNvSpPr>
            <p:nvPr/>
          </p:nvSpPr>
          <p:spPr bwMode="auto">
            <a:xfrm rot="-3222892">
              <a:off x="1766" y="2300"/>
              <a:ext cx="2209" cy="85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Text Box 91"/>
            <p:cNvSpPr txBox="1">
              <a:spLocks noChangeArrowheads="1"/>
            </p:cNvSpPr>
            <p:nvPr/>
          </p:nvSpPr>
          <p:spPr bwMode="auto">
            <a:xfrm>
              <a:off x="2270" y="3496"/>
              <a:ext cx="3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993366"/>
                  </a:solidFill>
                  <a:latin typeface="Comic Sans MS" pitchFamily="66" charset="0"/>
                </a:rPr>
                <a:t>-y</a:t>
              </a:r>
            </a:p>
          </p:txBody>
        </p:sp>
        <p:sp>
          <p:nvSpPr>
            <p:cNvPr id="37919" name="Text Box 92"/>
            <p:cNvSpPr txBox="1">
              <a:spLocks noChangeArrowheads="1"/>
            </p:cNvSpPr>
            <p:nvPr/>
          </p:nvSpPr>
          <p:spPr bwMode="auto">
            <a:xfrm>
              <a:off x="3513" y="1584"/>
              <a:ext cx="2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993366"/>
                  </a:solidFill>
                  <a:latin typeface="Comic Sans MS" pitchFamily="66" charset="0"/>
                </a:rPr>
                <a:t>y</a:t>
              </a:r>
            </a:p>
          </p:txBody>
        </p:sp>
      </p:grpSp>
      <p:sp>
        <p:nvSpPr>
          <p:cNvPr id="37891" name="AutoShape 84"/>
          <p:cNvSpPr>
            <a:spLocks noChangeAspect="1" noChangeArrowheads="1"/>
          </p:cNvSpPr>
          <p:nvPr/>
        </p:nvSpPr>
        <p:spPr bwMode="auto">
          <a:xfrm rot="-3222892">
            <a:off x="3770312" y="4025901"/>
            <a:ext cx="1616075" cy="62230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Text Box 87"/>
          <p:cNvSpPr txBox="1">
            <a:spLocks noChangeArrowheads="1"/>
          </p:cNvSpPr>
          <p:nvPr/>
        </p:nvSpPr>
        <p:spPr bwMode="auto">
          <a:xfrm>
            <a:off x="4351338" y="43259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0</a:t>
            </a: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SVP Algorithm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384300"/>
            <a:ext cx="7359650" cy="663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Goal:</a:t>
            </a:r>
            <a:r>
              <a:rPr lang="en-US" smtClean="0">
                <a:latin typeface="Comic Sans MS" pitchFamily="66" charset="0"/>
              </a:rPr>
              <a:t>  </a:t>
            </a:r>
            <a:r>
              <a:rPr lang="en-US" sz="2800" smtClean="0">
                <a:latin typeface="Comic Sans MS" pitchFamily="66" charset="0"/>
              </a:rPr>
              <a:t>Find y in L\{0} minimizing ||y||</a:t>
            </a:r>
          </a:p>
        </p:txBody>
      </p:sp>
      <p:sp>
        <p:nvSpPr>
          <p:cNvPr id="37895" name="Oval 4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5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898" name="Oval 52"/>
          <p:cNvSpPr>
            <a:spLocks noChangeAspect="1" noChangeArrowheads="1"/>
          </p:cNvSpPr>
          <p:nvPr/>
        </p:nvSpPr>
        <p:spPr bwMode="auto">
          <a:xfrm>
            <a:off x="54340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53"/>
          <p:cNvSpPr>
            <a:spLocks noChangeAspect="1" noChangeArrowheads="1"/>
          </p:cNvSpPr>
          <p:nvPr/>
        </p:nvSpPr>
        <p:spPr bwMode="auto">
          <a:xfrm>
            <a:off x="54276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Oval 54"/>
          <p:cNvSpPr>
            <a:spLocks noChangeAspect="1" noChangeArrowheads="1"/>
          </p:cNvSpPr>
          <p:nvPr/>
        </p:nvSpPr>
        <p:spPr bwMode="auto">
          <a:xfrm>
            <a:off x="54340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01" name="Oval 56"/>
          <p:cNvSpPr>
            <a:spLocks noChangeAspect="1" noChangeArrowheads="1"/>
          </p:cNvSpPr>
          <p:nvPr/>
        </p:nvSpPr>
        <p:spPr bwMode="auto">
          <a:xfrm>
            <a:off x="63484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Oval 57"/>
          <p:cNvSpPr>
            <a:spLocks noChangeAspect="1" noChangeArrowheads="1"/>
          </p:cNvSpPr>
          <p:nvPr/>
        </p:nvSpPr>
        <p:spPr bwMode="auto">
          <a:xfrm>
            <a:off x="63420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Oval 58"/>
          <p:cNvSpPr>
            <a:spLocks noChangeAspect="1" noChangeArrowheads="1"/>
          </p:cNvSpPr>
          <p:nvPr/>
        </p:nvSpPr>
        <p:spPr bwMode="auto">
          <a:xfrm>
            <a:off x="63484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04" name="Oval 60"/>
          <p:cNvSpPr>
            <a:spLocks noChangeAspect="1" noChangeArrowheads="1"/>
          </p:cNvSpPr>
          <p:nvPr/>
        </p:nvSpPr>
        <p:spPr bwMode="auto">
          <a:xfrm>
            <a:off x="72628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Oval 61"/>
          <p:cNvSpPr>
            <a:spLocks noChangeAspect="1" noChangeArrowheads="1"/>
          </p:cNvSpPr>
          <p:nvPr/>
        </p:nvSpPr>
        <p:spPr bwMode="auto">
          <a:xfrm>
            <a:off x="72564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Oval 62"/>
          <p:cNvSpPr>
            <a:spLocks noChangeAspect="1" noChangeArrowheads="1"/>
          </p:cNvSpPr>
          <p:nvPr/>
        </p:nvSpPr>
        <p:spPr bwMode="auto">
          <a:xfrm>
            <a:off x="72628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07" name="Oval 64"/>
          <p:cNvSpPr>
            <a:spLocks noChangeAspect="1" noChangeArrowheads="1"/>
          </p:cNvSpPr>
          <p:nvPr/>
        </p:nvSpPr>
        <p:spPr bwMode="auto">
          <a:xfrm>
            <a:off x="17764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Oval 65"/>
          <p:cNvSpPr>
            <a:spLocks noChangeAspect="1" noChangeArrowheads="1"/>
          </p:cNvSpPr>
          <p:nvPr/>
        </p:nvSpPr>
        <p:spPr bwMode="auto">
          <a:xfrm>
            <a:off x="17700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Oval 66"/>
          <p:cNvSpPr>
            <a:spLocks noChangeAspect="1" noChangeArrowheads="1"/>
          </p:cNvSpPr>
          <p:nvPr/>
        </p:nvSpPr>
        <p:spPr bwMode="auto">
          <a:xfrm>
            <a:off x="17764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10" name="Oval 68"/>
          <p:cNvSpPr>
            <a:spLocks noChangeAspect="1" noChangeArrowheads="1"/>
          </p:cNvSpPr>
          <p:nvPr/>
        </p:nvSpPr>
        <p:spPr bwMode="auto">
          <a:xfrm>
            <a:off x="26908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Oval 69"/>
          <p:cNvSpPr>
            <a:spLocks noChangeAspect="1" noChangeArrowheads="1"/>
          </p:cNvSpPr>
          <p:nvPr/>
        </p:nvSpPr>
        <p:spPr bwMode="auto">
          <a:xfrm>
            <a:off x="26844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Oval 70"/>
          <p:cNvSpPr>
            <a:spLocks noChangeAspect="1" noChangeArrowheads="1"/>
          </p:cNvSpPr>
          <p:nvPr/>
        </p:nvSpPr>
        <p:spPr bwMode="auto">
          <a:xfrm>
            <a:off x="26908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13" name="Oval 72"/>
          <p:cNvSpPr>
            <a:spLocks noChangeAspect="1" noChangeArrowheads="1"/>
          </p:cNvSpPr>
          <p:nvPr/>
        </p:nvSpPr>
        <p:spPr bwMode="auto">
          <a:xfrm>
            <a:off x="36052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Oval 73"/>
          <p:cNvSpPr>
            <a:spLocks noChangeAspect="1" noChangeArrowheads="1"/>
          </p:cNvSpPr>
          <p:nvPr/>
        </p:nvSpPr>
        <p:spPr bwMode="auto">
          <a:xfrm>
            <a:off x="35988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Oval 74"/>
          <p:cNvSpPr>
            <a:spLocks noChangeAspect="1" noChangeArrowheads="1"/>
          </p:cNvSpPr>
          <p:nvPr/>
        </p:nvSpPr>
        <p:spPr bwMode="auto">
          <a:xfrm>
            <a:off x="36052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16" name="Text Box 93"/>
          <p:cNvSpPr txBox="1">
            <a:spLocks noChangeArrowheads="1"/>
          </p:cNvSpPr>
          <p:nvPr/>
        </p:nvSpPr>
        <p:spPr bwMode="auto">
          <a:xfrm>
            <a:off x="4581525" y="3722688"/>
            <a:ext cx="439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205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3"/>
          <p:cNvSpPr>
            <a:spLocks noChangeAspect="1" noChangeArrowheads="1"/>
          </p:cNvSpPr>
          <p:nvPr/>
        </p:nvSpPr>
        <p:spPr bwMode="auto">
          <a:xfrm rot="-3222892">
            <a:off x="3770312" y="4025901"/>
            <a:ext cx="1616075" cy="62230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351338" y="43259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0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SVP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7" name="Rectangle 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60450" y="1397000"/>
                <a:ext cx="6013450" cy="663575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Alg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:</a:t>
                </a:r>
                <a:r>
                  <a:rPr lang="en-US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Scale B so that B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L = {0}.</a:t>
                </a:r>
              </a:p>
            </p:txBody>
          </p:sp>
        </mc:Choice>
        <mc:Fallback xmlns="">
          <p:sp>
            <p:nvSpPr>
              <p:cNvPr id="38917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0450" y="1397000"/>
                <a:ext cx="6013450" cy="663575"/>
              </a:xfrm>
              <a:blipFill rotWithShape="1">
                <a:blip r:embed="rId2"/>
                <a:stretch>
                  <a:fillRect l="-2637" t="-11927" b="-17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8" name="Oval 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Oval 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1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21" name="Oval 11"/>
          <p:cNvSpPr>
            <a:spLocks noChangeAspect="1" noChangeArrowheads="1"/>
          </p:cNvSpPr>
          <p:nvPr/>
        </p:nvSpPr>
        <p:spPr bwMode="auto">
          <a:xfrm>
            <a:off x="54340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2"/>
          <p:cNvSpPr>
            <a:spLocks noChangeAspect="1" noChangeArrowheads="1"/>
          </p:cNvSpPr>
          <p:nvPr/>
        </p:nvSpPr>
        <p:spPr bwMode="auto">
          <a:xfrm>
            <a:off x="54276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Oval 13"/>
          <p:cNvSpPr>
            <a:spLocks noChangeAspect="1" noChangeArrowheads="1"/>
          </p:cNvSpPr>
          <p:nvPr/>
        </p:nvSpPr>
        <p:spPr bwMode="auto">
          <a:xfrm>
            <a:off x="54340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24" name="Oval 14"/>
          <p:cNvSpPr>
            <a:spLocks noChangeAspect="1" noChangeArrowheads="1"/>
          </p:cNvSpPr>
          <p:nvPr/>
        </p:nvSpPr>
        <p:spPr bwMode="auto">
          <a:xfrm>
            <a:off x="63484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Oval 15"/>
          <p:cNvSpPr>
            <a:spLocks noChangeAspect="1" noChangeArrowheads="1"/>
          </p:cNvSpPr>
          <p:nvPr/>
        </p:nvSpPr>
        <p:spPr bwMode="auto">
          <a:xfrm>
            <a:off x="63420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16"/>
          <p:cNvSpPr>
            <a:spLocks noChangeAspect="1" noChangeArrowheads="1"/>
          </p:cNvSpPr>
          <p:nvPr/>
        </p:nvSpPr>
        <p:spPr bwMode="auto">
          <a:xfrm>
            <a:off x="63484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27" name="Oval 17"/>
          <p:cNvSpPr>
            <a:spLocks noChangeAspect="1" noChangeArrowheads="1"/>
          </p:cNvSpPr>
          <p:nvPr/>
        </p:nvSpPr>
        <p:spPr bwMode="auto">
          <a:xfrm>
            <a:off x="72628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18"/>
          <p:cNvSpPr>
            <a:spLocks noChangeAspect="1" noChangeArrowheads="1"/>
          </p:cNvSpPr>
          <p:nvPr/>
        </p:nvSpPr>
        <p:spPr bwMode="auto">
          <a:xfrm>
            <a:off x="72564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Oval 19"/>
          <p:cNvSpPr>
            <a:spLocks noChangeAspect="1" noChangeArrowheads="1"/>
          </p:cNvSpPr>
          <p:nvPr/>
        </p:nvSpPr>
        <p:spPr bwMode="auto">
          <a:xfrm>
            <a:off x="72628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30" name="Oval 20"/>
          <p:cNvSpPr>
            <a:spLocks noChangeAspect="1" noChangeArrowheads="1"/>
          </p:cNvSpPr>
          <p:nvPr/>
        </p:nvSpPr>
        <p:spPr bwMode="auto">
          <a:xfrm>
            <a:off x="17764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Oval 21"/>
          <p:cNvSpPr>
            <a:spLocks noChangeAspect="1" noChangeArrowheads="1"/>
          </p:cNvSpPr>
          <p:nvPr/>
        </p:nvSpPr>
        <p:spPr bwMode="auto">
          <a:xfrm>
            <a:off x="17700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Oval 22"/>
          <p:cNvSpPr>
            <a:spLocks noChangeAspect="1" noChangeArrowheads="1"/>
          </p:cNvSpPr>
          <p:nvPr/>
        </p:nvSpPr>
        <p:spPr bwMode="auto">
          <a:xfrm>
            <a:off x="17764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33" name="Oval 23"/>
          <p:cNvSpPr>
            <a:spLocks noChangeAspect="1" noChangeArrowheads="1"/>
          </p:cNvSpPr>
          <p:nvPr/>
        </p:nvSpPr>
        <p:spPr bwMode="auto">
          <a:xfrm>
            <a:off x="26908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Oval 24"/>
          <p:cNvSpPr>
            <a:spLocks noChangeAspect="1" noChangeArrowheads="1"/>
          </p:cNvSpPr>
          <p:nvPr/>
        </p:nvSpPr>
        <p:spPr bwMode="auto">
          <a:xfrm>
            <a:off x="26844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Oval 25"/>
          <p:cNvSpPr>
            <a:spLocks noChangeAspect="1" noChangeArrowheads="1"/>
          </p:cNvSpPr>
          <p:nvPr/>
        </p:nvSpPr>
        <p:spPr bwMode="auto">
          <a:xfrm>
            <a:off x="26908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36" name="Oval 26"/>
          <p:cNvSpPr>
            <a:spLocks noChangeAspect="1" noChangeArrowheads="1"/>
          </p:cNvSpPr>
          <p:nvPr/>
        </p:nvSpPr>
        <p:spPr bwMode="auto">
          <a:xfrm>
            <a:off x="36052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Oval 27"/>
          <p:cNvSpPr>
            <a:spLocks noChangeAspect="1" noChangeArrowheads="1"/>
          </p:cNvSpPr>
          <p:nvPr/>
        </p:nvSpPr>
        <p:spPr bwMode="auto">
          <a:xfrm>
            <a:off x="35988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Oval 28"/>
          <p:cNvSpPr>
            <a:spLocks noChangeAspect="1" noChangeArrowheads="1"/>
          </p:cNvSpPr>
          <p:nvPr/>
        </p:nvSpPr>
        <p:spPr bwMode="auto">
          <a:xfrm>
            <a:off x="36052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39" name="Text Box 31"/>
          <p:cNvSpPr txBox="1">
            <a:spLocks noChangeArrowheads="1"/>
          </p:cNvSpPr>
          <p:nvPr/>
        </p:nvSpPr>
        <p:spPr bwMode="auto">
          <a:xfrm>
            <a:off x="4581525" y="3722688"/>
            <a:ext cx="439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949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5" name="Group 35"/>
          <p:cNvGrpSpPr>
            <a:grpSpLocks/>
          </p:cNvGrpSpPr>
          <p:nvPr/>
        </p:nvGrpSpPr>
        <p:grpSpPr bwMode="auto">
          <a:xfrm>
            <a:off x="3689350" y="2054225"/>
            <a:ext cx="1795463" cy="4578350"/>
            <a:chOff x="2324" y="1294"/>
            <a:chExt cx="1131" cy="2884"/>
          </a:xfrm>
        </p:grpSpPr>
        <p:sp>
          <p:nvSpPr>
            <p:cNvPr id="39982" name="AutoShape 33"/>
            <p:cNvSpPr>
              <a:spLocks noChangeAspect="1" noChangeArrowheads="1"/>
            </p:cNvSpPr>
            <p:nvPr/>
          </p:nvSpPr>
          <p:spPr bwMode="auto">
            <a:xfrm rot="-3222892">
              <a:off x="1438" y="2180"/>
              <a:ext cx="2884" cy="1112"/>
            </a:xfrm>
            <a:prstGeom prst="hexagon">
              <a:avLst>
                <a:gd name="adj" fmla="val 64838"/>
                <a:gd name="vf" fmla="val 11547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Text Box 32"/>
            <p:cNvSpPr txBox="1">
              <a:spLocks noChangeArrowheads="1"/>
            </p:cNvSpPr>
            <p:nvPr/>
          </p:nvSpPr>
          <p:spPr bwMode="auto">
            <a:xfrm>
              <a:off x="3022" y="1689"/>
              <a:ext cx="4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3200">
                  <a:latin typeface="Comic Sans MS" pitchFamily="66" charset="0"/>
                </a:rPr>
                <a:t>4B</a:t>
              </a:r>
            </a:p>
          </p:txBody>
        </p:sp>
      </p:grpSp>
      <p:grpSp>
        <p:nvGrpSpPr>
          <p:cNvPr id="163874" name="Group 34"/>
          <p:cNvGrpSpPr>
            <a:grpSpLocks/>
          </p:cNvGrpSpPr>
          <p:nvPr/>
        </p:nvGrpSpPr>
        <p:grpSpPr bwMode="auto">
          <a:xfrm>
            <a:off x="3983038" y="2817813"/>
            <a:ext cx="1362075" cy="3049587"/>
            <a:chOff x="2509" y="1775"/>
            <a:chExt cx="858" cy="1921"/>
          </a:xfrm>
        </p:grpSpPr>
        <p:sp>
          <p:nvSpPr>
            <p:cNvPr id="39980" name="AutoShape 2"/>
            <p:cNvSpPr>
              <a:spLocks noChangeAspect="1" noChangeArrowheads="1"/>
            </p:cNvSpPr>
            <p:nvPr/>
          </p:nvSpPr>
          <p:spPr bwMode="auto">
            <a:xfrm rot="-3222892">
              <a:off x="1919" y="2365"/>
              <a:ext cx="1921" cy="741"/>
            </a:xfrm>
            <a:prstGeom prst="hexagon">
              <a:avLst>
                <a:gd name="adj" fmla="val 64811"/>
                <a:gd name="vf" fmla="val 11547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Text Box 31"/>
            <p:cNvSpPr txBox="1">
              <a:spLocks noChangeArrowheads="1"/>
            </p:cNvSpPr>
            <p:nvPr/>
          </p:nvSpPr>
          <p:spPr bwMode="auto">
            <a:xfrm>
              <a:off x="2934" y="2027"/>
              <a:ext cx="4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3200">
                  <a:latin typeface="Comic Sans MS" pitchFamily="66" charset="0"/>
                </a:rPr>
                <a:t>2B</a:t>
              </a:r>
            </a:p>
          </p:txBody>
        </p:sp>
      </p:grpSp>
      <p:sp>
        <p:nvSpPr>
          <p:cNvPr id="3994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SVP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47" name="Rectangle 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435100"/>
                <a:ext cx="8826500" cy="101917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Alg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: </a:t>
                </a:r>
                <a:r>
                  <a:rPr lang="en-US" sz="2800" dirty="0" smtClean="0">
                    <a:latin typeface="Comic Sans MS" pitchFamily="66" charset="0"/>
                  </a:rPr>
                  <a:t>Compute 2</a:t>
                </a:r>
                <a:r>
                  <a:rPr lang="en-US" sz="2800" baseline="30000" dirty="0" smtClean="0">
                    <a:latin typeface="Comic Sans MS" pitchFamily="66" charset="0"/>
                  </a:rPr>
                  <a:t>i</a:t>
                </a:r>
                <a:r>
                  <a:rPr lang="en-US" sz="2800" dirty="0" smtClean="0">
                    <a:latin typeface="Comic Sans MS" pitchFamily="66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  <a:sym typeface="Mathematica1" pitchFamily="2" charset="2"/>
                      </a:rPr>
                      <m:t>∩ 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L for </a:t>
                </a:r>
                <a:r>
                  <a:rPr lang="en-US" sz="2800" dirty="0" err="1" smtClean="0">
                    <a:latin typeface="Comic Sans MS" pitchFamily="66" charset="0"/>
                  </a:rPr>
                  <a:t>i</a:t>
                </a:r>
                <a:r>
                  <a:rPr lang="en-US" sz="2800" dirty="0" smtClean="0">
                    <a:latin typeface="Comic Sans MS" pitchFamily="66" charset="0"/>
                  </a:rPr>
                  <a:t>=1,2,… until 2</a:t>
                </a:r>
                <a:r>
                  <a:rPr lang="en-US" sz="2800" baseline="30000" dirty="0" smtClean="0">
                    <a:latin typeface="Comic Sans MS" pitchFamily="66" charset="0"/>
                  </a:rPr>
                  <a:t>i</a:t>
                </a:r>
                <a:r>
                  <a:rPr lang="en-US" sz="2800" dirty="0" smtClean="0">
                    <a:latin typeface="Comic Sans MS" pitchFamily="66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Mathematica1" pitchFamily="2" charset="2"/>
                      </a:rPr>
                      <m:t>≠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{0}.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         Return Shortest lattice vectors found.</a:t>
                </a:r>
              </a:p>
            </p:txBody>
          </p:sp>
        </mc:Choice>
        <mc:Fallback xmlns="">
          <p:sp>
            <p:nvSpPr>
              <p:cNvPr id="163847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435100"/>
                <a:ext cx="8826500" cy="1019175"/>
              </a:xfrm>
              <a:blipFill rotWithShape="1">
                <a:blip r:embed="rId2"/>
                <a:stretch>
                  <a:fillRect l="-1727" t="-125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2" name="Oval 11"/>
          <p:cNvSpPr>
            <a:spLocks noChangeAspect="1" noChangeArrowheads="1"/>
          </p:cNvSpPr>
          <p:nvPr/>
        </p:nvSpPr>
        <p:spPr bwMode="auto">
          <a:xfrm>
            <a:off x="54340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Oval 14"/>
          <p:cNvSpPr>
            <a:spLocks noChangeAspect="1" noChangeArrowheads="1"/>
          </p:cNvSpPr>
          <p:nvPr/>
        </p:nvSpPr>
        <p:spPr bwMode="auto">
          <a:xfrm>
            <a:off x="63484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15"/>
          <p:cNvSpPr>
            <a:spLocks noChangeAspect="1" noChangeArrowheads="1"/>
          </p:cNvSpPr>
          <p:nvPr/>
        </p:nvSpPr>
        <p:spPr bwMode="auto">
          <a:xfrm>
            <a:off x="63420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17"/>
          <p:cNvSpPr>
            <a:spLocks noChangeAspect="1" noChangeArrowheads="1"/>
          </p:cNvSpPr>
          <p:nvPr/>
        </p:nvSpPr>
        <p:spPr bwMode="auto">
          <a:xfrm>
            <a:off x="72628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8"/>
          <p:cNvSpPr>
            <a:spLocks noChangeAspect="1" noChangeArrowheads="1"/>
          </p:cNvSpPr>
          <p:nvPr/>
        </p:nvSpPr>
        <p:spPr bwMode="auto">
          <a:xfrm>
            <a:off x="72564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Oval 19"/>
          <p:cNvSpPr>
            <a:spLocks noChangeAspect="1" noChangeArrowheads="1"/>
          </p:cNvSpPr>
          <p:nvPr/>
        </p:nvSpPr>
        <p:spPr bwMode="auto">
          <a:xfrm>
            <a:off x="72628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48" name="Oval 20"/>
          <p:cNvSpPr>
            <a:spLocks noChangeAspect="1" noChangeArrowheads="1"/>
          </p:cNvSpPr>
          <p:nvPr/>
        </p:nvSpPr>
        <p:spPr bwMode="auto">
          <a:xfrm>
            <a:off x="17764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Oval 21"/>
          <p:cNvSpPr>
            <a:spLocks noChangeAspect="1" noChangeArrowheads="1"/>
          </p:cNvSpPr>
          <p:nvPr/>
        </p:nvSpPr>
        <p:spPr bwMode="auto">
          <a:xfrm>
            <a:off x="17700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Oval 22"/>
          <p:cNvSpPr>
            <a:spLocks noChangeAspect="1" noChangeArrowheads="1"/>
          </p:cNvSpPr>
          <p:nvPr/>
        </p:nvSpPr>
        <p:spPr bwMode="auto">
          <a:xfrm>
            <a:off x="17764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51" name="Oval 23"/>
          <p:cNvSpPr>
            <a:spLocks noChangeAspect="1" noChangeArrowheads="1"/>
          </p:cNvSpPr>
          <p:nvPr/>
        </p:nvSpPr>
        <p:spPr bwMode="auto">
          <a:xfrm>
            <a:off x="26908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Oval 24"/>
          <p:cNvSpPr>
            <a:spLocks noChangeAspect="1" noChangeArrowheads="1"/>
          </p:cNvSpPr>
          <p:nvPr/>
        </p:nvSpPr>
        <p:spPr bwMode="auto">
          <a:xfrm>
            <a:off x="26844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Oval 25"/>
          <p:cNvSpPr>
            <a:spLocks noChangeAspect="1" noChangeArrowheads="1"/>
          </p:cNvSpPr>
          <p:nvPr/>
        </p:nvSpPr>
        <p:spPr bwMode="auto">
          <a:xfrm>
            <a:off x="26908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39954" name="Group 36"/>
          <p:cNvGrpSpPr>
            <a:grpSpLocks/>
          </p:cNvGrpSpPr>
          <p:nvPr/>
        </p:nvGrpSpPr>
        <p:grpSpPr bwMode="auto">
          <a:xfrm>
            <a:off x="3598863" y="2921000"/>
            <a:ext cx="1911350" cy="2832100"/>
            <a:chOff x="2267" y="1840"/>
            <a:chExt cx="1204" cy="1784"/>
          </a:xfrm>
        </p:grpSpPr>
        <p:sp>
          <p:nvSpPr>
            <p:cNvPr id="39974" name="Oval 8"/>
            <p:cNvSpPr>
              <a:spLocks noChangeAspect="1" noChangeArrowheads="1"/>
            </p:cNvSpPr>
            <p:nvPr/>
          </p:nvSpPr>
          <p:spPr bwMode="auto">
            <a:xfrm>
              <a:off x="2847" y="357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Oval 10"/>
            <p:cNvSpPr>
              <a:spLocks noChangeAspect="1" noChangeArrowheads="1"/>
            </p:cNvSpPr>
            <p:nvPr/>
          </p:nvSpPr>
          <p:spPr bwMode="auto">
            <a:xfrm>
              <a:off x="2847" y="184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76" name="Oval 12"/>
            <p:cNvSpPr>
              <a:spLocks noChangeAspect="1" noChangeArrowheads="1"/>
            </p:cNvSpPr>
            <p:nvPr/>
          </p:nvSpPr>
          <p:spPr bwMode="auto">
            <a:xfrm>
              <a:off x="3419" y="2708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Oval 13"/>
            <p:cNvSpPr>
              <a:spLocks noChangeAspect="1" noChangeArrowheads="1"/>
            </p:cNvSpPr>
            <p:nvPr/>
          </p:nvSpPr>
          <p:spPr bwMode="auto">
            <a:xfrm>
              <a:off x="3423" y="184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78" name="Oval 26"/>
            <p:cNvSpPr>
              <a:spLocks noChangeAspect="1" noChangeArrowheads="1"/>
            </p:cNvSpPr>
            <p:nvPr/>
          </p:nvSpPr>
          <p:spPr bwMode="auto">
            <a:xfrm>
              <a:off x="2271" y="357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Oval 27"/>
            <p:cNvSpPr>
              <a:spLocks noChangeAspect="1" noChangeArrowheads="1"/>
            </p:cNvSpPr>
            <p:nvPr/>
          </p:nvSpPr>
          <p:spPr bwMode="auto">
            <a:xfrm>
              <a:off x="2267" y="270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5" name="Oval 28"/>
          <p:cNvSpPr>
            <a:spLocks noChangeAspect="1" noChangeArrowheads="1"/>
          </p:cNvSpPr>
          <p:nvPr/>
        </p:nvSpPr>
        <p:spPr bwMode="auto">
          <a:xfrm>
            <a:off x="36052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163877" name="Group 37"/>
          <p:cNvGrpSpPr>
            <a:grpSpLocks/>
          </p:cNvGrpSpPr>
          <p:nvPr/>
        </p:nvGrpSpPr>
        <p:grpSpPr bwMode="auto">
          <a:xfrm>
            <a:off x="3598863" y="2921000"/>
            <a:ext cx="1911350" cy="2832100"/>
            <a:chOff x="2267" y="1840"/>
            <a:chExt cx="1204" cy="1784"/>
          </a:xfrm>
        </p:grpSpPr>
        <p:sp>
          <p:nvSpPr>
            <p:cNvPr id="39968" name="Oval 38"/>
            <p:cNvSpPr>
              <a:spLocks noChangeAspect="1" noChangeArrowheads="1"/>
            </p:cNvSpPr>
            <p:nvPr/>
          </p:nvSpPr>
          <p:spPr bwMode="auto">
            <a:xfrm>
              <a:off x="2847" y="3576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Oval 39"/>
            <p:cNvSpPr>
              <a:spLocks noChangeAspect="1" noChangeArrowheads="1"/>
            </p:cNvSpPr>
            <p:nvPr/>
          </p:nvSpPr>
          <p:spPr bwMode="auto">
            <a:xfrm>
              <a:off x="2847" y="1840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70" name="Oval 40"/>
            <p:cNvSpPr>
              <a:spLocks noChangeAspect="1" noChangeArrowheads="1"/>
            </p:cNvSpPr>
            <p:nvPr/>
          </p:nvSpPr>
          <p:spPr bwMode="auto">
            <a:xfrm>
              <a:off x="3419" y="2708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Oval 41"/>
            <p:cNvSpPr>
              <a:spLocks noChangeAspect="1" noChangeArrowheads="1"/>
            </p:cNvSpPr>
            <p:nvPr/>
          </p:nvSpPr>
          <p:spPr bwMode="auto">
            <a:xfrm>
              <a:off x="3423" y="1840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72" name="Oval 42"/>
            <p:cNvSpPr>
              <a:spLocks noChangeAspect="1" noChangeArrowheads="1"/>
            </p:cNvSpPr>
            <p:nvPr/>
          </p:nvSpPr>
          <p:spPr bwMode="auto">
            <a:xfrm>
              <a:off x="2271" y="3572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Oval 43"/>
            <p:cNvSpPr>
              <a:spLocks noChangeAspect="1" noChangeArrowheads="1"/>
            </p:cNvSpPr>
            <p:nvPr/>
          </p:nvSpPr>
          <p:spPr bwMode="auto">
            <a:xfrm>
              <a:off x="2267" y="2704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7" name="Oval 45"/>
          <p:cNvSpPr>
            <a:spLocks noChangeAspect="1" noChangeArrowheads="1"/>
          </p:cNvSpPr>
          <p:nvPr/>
        </p:nvSpPr>
        <p:spPr bwMode="auto">
          <a:xfrm>
            <a:off x="63611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163886" name="Group 46"/>
          <p:cNvGrpSpPr>
            <a:grpSpLocks/>
          </p:cNvGrpSpPr>
          <p:nvPr/>
        </p:nvGrpSpPr>
        <p:grpSpPr bwMode="auto">
          <a:xfrm>
            <a:off x="3605213" y="2921000"/>
            <a:ext cx="1905000" cy="2825750"/>
            <a:chOff x="2271" y="1840"/>
            <a:chExt cx="1200" cy="1780"/>
          </a:xfrm>
        </p:grpSpPr>
        <p:sp>
          <p:nvSpPr>
            <p:cNvPr id="39966" name="Oval 44"/>
            <p:cNvSpPr>
              <a:spLocks noChangeAspect="1" noChangeArrowheads="1"/>
            </p:cNvSpPr>
            <p:nvPr/>
          </p:nvSpPr>
          <p:spPr bwMode="auto">
            <a:xfrm>
              <a:off x="3423" y="1840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67" name="Oval 16"/>
            <p:cNvSpPr>
              <a:spLocks noChangeAspect="1" noChangeArrowheads="1"/>
            </p:cNvSpPr>
            <p:nvPr/>
          </p:nvSpPr>
          <p:spPr bwMode="auto">
            <a:xfrm>
              <a:off x="2271" y="3572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63889" name="Group 49"/>
          <p:cNvGrpSpPr>
            <a:grpSpLocks/>
          </p:cNvGrpSpPr>
          <p:nvPr/>
        </p:nvGrpSpPr>
        <p:grpSpPr bwMode="auto">
          <a:xfrm>
            <a:off x="3603625" y="2514600"/>
            <a:ext cx="2368550" cy="3614738"/>
            <a:chOff x="2270" y="1584"/>
            <a:chExt cx="1492" cy="2277"/>
          </a:xfrm>
        </p:grpSpPr>
        <p:sp>
          <p:nvSpPr>
            <p:cNvPr id="39964" name="Text Box 47"/>
            <p:cNvSpPr txBox="1">
              <a:spLocks noChangeArrowheads="1"/>
            </p:cNvSpPr>
            <p:nvPr/>
          </p:nvSpPr>
          <p:spPr bwMode="auto">
            <a:xfrm>
              <a:off x="2270" y="3496"/>
              <a:ext cx="3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993366"/>
                  </a:solidFill>
                  <a:latin typeface="Comic Sans MS" pitchFamily="66" charset="0"/>
                </a:rPr>
                <a:t>-y</a:t>
              </a:r>
            </a:p>
          </p:txBody>
        </p:sp>
        <p:sp>
          <p:nvSpPr>
            <p:cNvPr id="39965" name="Text Box 48"/>
            <p:cNvSpPr txBox="1">
              <a:spLocks noChangeArrowheads="1"/>
            </p:cNvSpPr>
            <p:nvPr/>
          </p:nvSpPr>
          <p:spPr bwMode="auto">
            <a:xfrm>
              <a:off x="3513" y="1584"/>
              <a:ext cx="2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993366"/>
                  </a:solidFill>
                  <a:latin typeface="Comic Sans MS" pitchFamily="66" charset="0"/>
                </a:rPr>
                <a:t>y</a:t>
              </a:r>
            </a:p>
          </p:txBody>
        </p:sp>
      </p:grpSp>
      <p:sp>
        <p:nvSpPr>
          <p:cNvPr id="39960" name="AutoShape 52"/>
          <p:cNvSpPr>
            <a:spLocks noChangeAspect="1" noChangeArrowheads="1"/>
          </p:cNvSpPr>
          <p:nvPr/>
        </p:nvSpPr>
        <p:spPr bwMode="auto">
          <a:xfrm rot="-3222892">
            <a:off x="3770312" y="4025901"/>
            <a:ext cx="1616075" cy="62230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Text Box 53"/>
          <p:cNvSpPr txBox="1">
            <a:spLocks noChangeArrowheads="1"/>
          </p:cNvSpPr>
          <p:nvPr/>
        </p:nvSpPr>
        <p:spPr bwMode="auto">
          <a:xfrm>
            <a:off x="4581525" y="3722688"/>
            <a:ext cx="439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B</a:t>
            </a:r>
          </a:p>
        </p:txBody>
      </p:sp>
      <p:sp>
        <p:nvSpPr>
          <p:cNvPr id="39962" name="Oval 54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Text Box 4"/>
          <p:cNvSpPr txBox="1">
            <a:spLocks noChangeArrowheads="1"/>
          </p:cNvSpPr>
          <p:nvPr/>
        </p:nvSpPr>
        <p:spPr bwMode="auto">
          <a:xfrm>
            <a:off x="4351338" y="43259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782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SVP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1450" y="1346200"/>
                <a:ext cx="8801100" cy="5008563"/>
              </a:xfrm>
            </p:spPr>
            <p:txBody>
              <a:bodyPr/>
              <a:lstStyle/>
              <a:p>
                <a:pPr algn="ctr" eaLnBrk="1" hangingPunct="1"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Runtime: </a:t>
                </a:r>
              </a:p>
              <a:p>
                <a:pPr eaLnBrk="1" hangingPunct="1">
                  <a:lnSpc>
                    <a:spcPct val="10000"/>
                  </a:lnSpc>
                  <a:buFontTx/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Simply need to show 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G(2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i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B,L) = 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O(n)</a:t>
                </a:r>
                <a:r>
                  <a:rPr lang="en-US" sz="2800" baseline="30000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in last stage.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We know that </a:t>
                </a:r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</a:rPr>
                  <a:t>2</a:t>
                </a:r>
                <a:r>
                  <a:rPr lang="en-US" sz="2800" baseline="30000" dirty="0" smtClean="0">
                    <a:solidFill>
                      <a:srgbClr val="CC0099"/>
                    </a:solidFill>
                    <a:latin typeface="Comic Sans MS" pitchFamily="66" charset="0"/>
                  </a:rPr>
                  <a:t>i-1</a:t>
                </a:r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C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</a:rPr>
                  <a:t> L = {0}.</a:t>
                </a:r>
              </a:p>
              <a:p>
                <a:pPr eaLnBrk="1" hangingPunct="1">
                  <a:lnSpc>
                    <a:spcPct val="10000"/>
                  </a:lnSpc>
                  <a:buFontTx/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Claim:</a:t>
                </a:r>
                <a:r>
                  <a:rPr lang="en-US" sz="2800" dirty="0" smtClean="0">
                    <a:latin typeface="Comic Sans MS" pitchFamily="66" charset="0"/>
                  </a:rPr>
                  <a:t> If </a:t>
                </a:r>
                <a:r>
                  <a:rPr lang="en-US" sz="2800" dirty="0" err="1" smtClean="0">
                    <a:latin typeface="Comic Sans MS" pitchFamily="66" charset="0"/>
                  </a:rPr>
                  <a:t>x,y</a:t>
                </a:r>
                <a:r>
                  <a:rPr lang="en-US" sz="2800" dirty="0" smtClean="0">
                    <a:latin typeface="Comic Sans MS" pitchFamily="66" charset="0"/>
                  </a:rPr>
                  <a:t> in L, x 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</a:t>
                </a:r>
                <a:r>
                  <a:rPr lang="en-US" sz="2800" dirty="0" smtClean="0">
                    <a:latin typeface="Comic Sans MS" pitchFamily="66" charset="0"/>
                  </a:rPr>
                  <a:t> y, then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          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x + 2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i-2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 y + 2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i-2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B 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∅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.</a:t>
                </a:r>
              </a:p>
              <a:p>
                <a:pPr eaLnBrk="1" hangingPunct="1">
                  <a:buFontTx/>
                  <a:buNone/>
                </a:pPr>
                <a:endParaRPr lang="en-US" sz="2800" dirty="0" smtClean="0">
                  <a:latin typeface="Comic Sans MS" pitchFamily="66" charset="0"/>
                  <a:sym typeface="Mathematica1" pitchFamily="2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Assume not. Take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z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 in the intersection. Then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≠</m:t>
                    </m:r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 ||x-y||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 ||x-z|| + ||z-y||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 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i-2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 + 2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i-2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 = 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i-1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.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But then </a:t>
                </a:r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C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≠</m:t>
                    </m:r>
                  </m:oMath>
                </a14:m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 x-y  2</a:t>
                </a:r>
                <a:r>
                  <a:rPr lang="en-US" sz="2800" baseline="300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i-1</a:t>
                </a:r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C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</a:rPr>
                  <a:t> L</a:t>
                </a:r>
                <a:r>
                  <a:rPr lang="en-US" sz="2800" dirty="0" smtClean="0">
                    <a:latin typeface="Comic Sans MS" pitchFamily="66" charset="0"/>
                  </a:rPr>
                  <a:t>, a contradiction.</a:t>
                </a:r>
              </a:p>
            </p:txBody>
          </p:sp>
        </mc:Choice>
        <mc:Fallback xmlns="">
          <p:sp>
            <p:nvSpPr>
              <p:cNvPr id="165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1450" y="1346200"/>
                <a:ext cx="8801100" cy="5008563"/>
              </a:xfrm>
              <a:blipFill rotWithShape="1">
                <a:blip r:embed="rId2"/>
                <a:stretch>
                  <a:fillRect l="-1385" t="-1583" b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905" name="Group 17"/>
          <p:cNvGrpSpPr>
            <a:grpSpLocks/>
          </p:cNvGrpSpPr>
          <p:nvPr/>
        </p:nvGrpSpPr>
        <p:grpSpPr bwMode="auto">
          <a:xfrm>
            <a:off x="5978525" y="2630488"/>
            <a:ext cx="1882775" cy="1879600"/>
            <a:chOff x="3766" y="1657"/>
            <a:chExt cx="1186" cy="1184"/>
          </a:xfrm>
        </p:grpSpPr>
        <p:sp>
          <p:nvSpPr>
            <p:cNvPr id="40965" name="AutoShape 4"/>
            <p:cNvSpPr>
              <a:spLocks noChangeAspect="1" noChangeArrowheads="1"/>
            </p:cNvSpPr>
            <p:nvPr/>
          </p:nvSpPr>
          <p:spPr bwMode="auto">
            <a:xfrm rot="-3222892">
              <a:off x="4247" y="2136"/>
              <a:ext cx="1018" cy="392"/>
            </a:xfrm>
            <a:prstGeom prst="hexagon">
              <a:avLst>
                <a:gd name="adj" fmla="val 64923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Oval 6"/>
            <p:cNvSpPr>
              <a:spLocks noChangeAspect="1" noChangeArrowheads="1"/>
            </p:cNvSpPr>
            <p:nvPr/>
          </p:nvSpPr>
          <p:spPr bwMode="auto">
            <a:xfrm>
              <a:off x="4731" y="232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AutoShape 7"/>
            <p:cNvSpPr>
              <a:spLocks noChangeAspect="1" noChangeArrowheads="1"/>
            </p:cNvSpPr>
            <p:nvPr/>
          </p:nvSpPr>
          <p:spPr bwMode="auto">
            <a:xfrm rot="-3222892">
              <a:off x="3543" y="2128"/>
              <a:ext cx="1018" cy="392"/>
            </a:xfrm>
            <a:prstGeom prst="hexagon">
              <a:avLst>
                <a:gd name="adj" fmla="val 64923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3766" y="2345"/>
              <a:ext cx="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>
                  <a:latin typeface="Comic Sans MS" pitchFamily="66" charset="0"/>
                </a:rPr>
                <a:t>x</a:t>
              </a:r>
            </a:p>
          </p:txBody>
        </p:sp>
        <p:sp>
          <p:nvSpPr>
            <p:cNvPr id="40969" name="Oval 11"/>
            <p:cNvSpPr>
              <a:spLocks noChangeAspect="1" noChangeArrowheads="1"/>
            </p:cNvSpPr>
            <p:nvPr/>
          </p:nvSpPr>
          <p:spPr bwMode="auto">
            <a:xfrm>
              <a:off x="4027" y="229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Text Box 12"/>
            <p:cNvSpPr txBox="1">
              <a:spLocks noChangeArrowheads="1"/>
            </p:cNvSpPr>
            <p:nvPr/>
          </p:nvSpPr>
          <p:spPr bwMode="auto">
            <a:xfrm>
              <a:off x="4475" y="2369"/>
              <a:ext cx="2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>
                  <a:latin typeface="Comic Sans MS" pitchFamily="66" charset="0"/>
                </a:rPr>
                <a:t>y</a:t>
              </a:r>
            </a:p>
          </p:txBody>
        </p:sp>
        <p:sp>
          <p:nvSpPr>
            <p:cNvPr id="40971" name="Text Box 13"/>
            <p:cNvSpPr txBox="1">
              <a:spLocks noChangeArrowheads="1"/>
            </p:cNvSpPr>
            <p:nvPr/>
          </p:nvSpPr>
          <p:spPr bwMode="auto">
            <a:xfrm>
              <a:off x="4351" y="1657"/>
              <a:ext cx="59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>
                  <a:latin typeface="Comic Sans MS" pitchFamily="66" charset="0"/>
                </a:rPr>
                <a:t>2</a:t>
              </a:r>
              <a:r>
                <a:rPr lang="en-US" sz="2800" baseline="30000">
                  <a:latin typeface="Comic Sans MS" pitchFamily="66" charset="0"/>
                </a:rPr>
                <a:t>i-2</a:t>
              </a:r>
              <a:r>
                <a:rPr lang="en-US" sz="280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40972" name="Line 15"/>
            <p:cNvSpPr>
              <a:spLocks noChangeShapeType="1"/>
            </p:cNvSpPr>
            <p:nvPr/>
          </p:nvSpPr>
          <p:spPr bwMode="auto">
            <a:xfrm flipH="1">
              <a:off x="4192" y="1920"/>
              <a:ext cx="376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6"/>
            <p:cNvSpPr>
              <a:spLocks noChangeShapeType="1"/>
            </p:cNvSpPr>
            <p:nvPr/>
          </p:nvSpPr>
          <p:spPr bwMode="auto">
            <a:xfrm>
              <a:off x="4664" y="1912"/>
              <a:ext cx="14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49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SVP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1450" y="1587500"/>
                <a:ext cx="8801100" cy="4729163"/>
              </a:xfrm>
            </p:spPr>
            <p:txBody>
              <a:bodyPr/>
              <a:lstStyle/>
              <a:p>
                <a:pPr algn="ctr" eaLnBrk="1" hangingPunct="1"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Runtime: </a:t>
                </a:r>
              </a:p>
              <a:p>
                <a:pPr eaLnBrk="1" hangingPunct="1">
                  <a:lnSpc>
                    <a:spcPct val="10000"/>
                  </a:lnSpc>
                  <a:buFontTx/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Must show that </a:t>
                </a:r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|(2</a:t>
                </a:r>
                <a:r>
                  <a:rPr lang="en-US" sz="2800" baseline="300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i</a:t>
                </a:r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B + t)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C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 L| = 2</a:t>
                </a:r>
                <a:r>
                  <a:rPr lang="en-US" sz="2800" baseline="300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O(n)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sym typeface="Mathematica1" pitchFamily="2" charset="2"/>
                      </a:rPr>
                      <m:t>∀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Mathematica1" pitchFamily="2" charset="2"/>
                      </a:rPr>
                      <m:t>𝜖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 </a:t>
                </a:r>
                <a:r>
                  <a:rPr lang="en-US" sz="2800" dirty="0" err="1" smtClean="0">
                    <a:latin typeface="Comic Sans MS" pitchFamily="66" charset="0"/>
                    <a:sym typeface="Mathematica1" pitchFamily="2" charset="2"/>
                  </a:rPr>
                  <a:t>R</a:t>
                </a:r>
                <a:r>
                  <a:rPr lang="en-US" sz="2800" baseline="30000" dirty="0" err="1" smtClean="0">
                    <a:latin typeface="Comic Sans MS" pitchFamily="66" charset="0"/>
                    <a:sym typeface="Mathematica1" pitchFamily="2" charset="2"/>
                  </a:rPr>
                  <a:t>n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.</a:t>
                </a:r>
              </a:p>
              <a:p>
                <a:pPr eaLnBrk="1" hangingPunct="1">
                  <a:lnSpc>
                    <a:spcPct val="20000"/>
                  </a:lnSpc>
                  <a:buFontTx/>
                  <a:buNone/>
                </a:pPr>
                <a:endParaRPr lang="en-US" sz="2800" dirty="0" smtClean="0">
                  <a:latin typeface="Comic Sans MS" pitchFamily="66" charset="0"/>
                  <a:sym typeface="Mathematica1" pitchFamily="2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By the claim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 err="1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vol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(((2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i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B + t)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 L) + 2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i-2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B) = |(2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i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B + t)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 L|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vol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(2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i-2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B).</a:t>
                </a:r>
              </a:p>
              <a:p>
                <a:pPr eaLnBrk="1" hangingPunct="1">
                  <a:lnSpc>
                    <a:spcPct val="30000"/>
                  </a:lnSpc>
                  <a:buFontTx/>
                  <a:buNone/>
                </a:pPr>
                <a:endParaRPr lang="en-US" sz="2800" dirty="0" smtClean="0">
                  <a:latin typeface="Comic Sans MS" pitchFamily="66" charset="0"/>
                  <a:sym typeface="Mathematica1" pitchFamily="2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On the other hand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 err="1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vol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((2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i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B + t) + 2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i-2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B) =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vol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(5 2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i-2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B) = 5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n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vol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(2</a:t>
                </a:r>
                <a:r>
                  <a:rPr lang="en-US" sz="2800" baseline="300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i-2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Comic Sans MS" pitchFamily="66" charset="0"/>
                    <a:sym typeface="Mathematica1" pitchFamily="2" charset="2"/>
                  </a:rPr>
                  <a:t>B).</a:t>
                </a:r>
              </a:p>
              <a:p>
                <a:pPr eaLnBrk="1" hangingPunct="1">
                  <a:lnSpc>
                    <a:spcPct val="30000"/>
                  </a:lnSpc>
                  <a:buFontTx/>
                  <a:buNone/>
                </a:pPr>
                <a:endParaRPr lang="en-US" sz="2800" dirty="0" smtClean="0">
                  <a:latin typeface="Comic Sans MS" pitchFamily="66" charset="0"/>
                  <a:sym typeface="Mathematica1" pitchFamily="2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Hence </a:t>
                </a:r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|(2</a:t>
                </a:r>
                <a:r>
                  <a:rPr lang="en-US" sz="2800" baseline="300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i</a:t>
                </a:r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B + t)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C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 L|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C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 5</a:t>
                </a:r>
                <a:r>
                  <a:rPr lang="en-US" sz="2800" baseline="30000" dirty="0" smtClean="0">
                    <a:solidFill>
                      <a:srgbClr val="CC0099"/>
                    </a:solidFill>
                    <a:latin typeface="Comic Sans MS" pitchFamily="66" charset="0"/>
                    <a:sym typeface="Mathematica1" pitchFamily="2" charset="2"/>
                  </a:rPr>
                  <a:t>n</a:t>
                </a:r>
                <a:r>
                  <a:rPr lang="en-US" sz="2800" baseline="30000" dirty="0" smtClean="0">
                    <a:latin typeface="Comic Sans MS" pitchFamily="66" charset="0"/>
                    <a:sym typeface="Mathematica1" pitchFamily="2" charset="2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as needed.</a:t>
                </a:r>
              </a:p>
            </p:txBody>
          </p:sp>
        </mc:Choice>
        <mc:Fallback xmlns="">
          <p:sp>
            <p:nvSpPr>
              <p:cNvPr id="175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1450" y="1587500"/>
                <a:ext cx="8801100" cy="4729163"/>
              </a:xfrm>
              <a:blipFill rotWithShape="1">
                <a:blip r:embed="rId2"/>
                <a:stretch>
                  <a:fillRect l="-1385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4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Enumeration Algorithm: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22338" y="2728800"/>
                <a:ext cx="7299325" cy="2592388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990099"/>
                    </a:solidFill>
                    <a:latin typeface="Comic Sans MS" pitchFamily="66" charset="0"/>
                  </a:rPr>
                  <a:t>Ellipsoid Enumerator</a:t>
                </a:r>
                <a:r>
                  <a:rPr lang="en-US" sz="2800" dirty="0" smtClean="0">
                    <a:solidFill>
                      <a:srgbClr val="990099"/>
                    </a:solidFill>
                    <a:latin typeface="Comic Sans MS" pitchFamily="66" charset="0"/>
                  </a:rPr>
                  <a:t>: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E ellipsoid and t in </a:t>
                </a:r>
                <a:r>
                  <a:rPr lang="en-US" sz="2800" dirty="0" err="1" smtClean="0">
                    <a:latin typeface="Comic Sans MS" pitchFamily="66" charset="0"/>
                  </a:rPr>
                  <a:t>R</a:t>
                </a:r>
                <a:r>
                  <a:rPr lang="en-US" sz="2800" baseline="30000" dirty="0" err="1" smtClean="0">
                    <a:latin typeface="Comic Sans MS" pitchFamily="66" charset="0"/>
                  </a:rPr>
                  <a:t>n</a:t>
                </a:r>
                <a:r>
                  <a:rPr lang="en-US" sz="2800" dirty="0" smtClean="0">
                    <a:latin typeface="Comic Sans MS" pitchFamily="66" charset="0"/>
                  </a:rPr>
                  <a:t>. (E + t)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L can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be computed in deterministic 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      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(1+ |(E + t)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 </m:t>
                    </m:r>
                    <m:r>
                      <a:rPr lang="en-US" sz="2800" i="1" dirty="0">
                        <a:solidFill>
                          <a:srgbClr val="000099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 L|) 2</a:t>
                </a:r>
                <a:r>
                  <a:rPr lang="en-US" sz="2800" baseline="300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O(n)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-time and 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>
                    <a:solidFill>
                      <a:srgbClr val="000099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                                2</a:t>
                </a:r>
                <a:r>
                  <a:rPr lang="en-US" sz="2800" baseline="300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O(n)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-space</a:t>
                </a:r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22338" y="2728800"/>
                <a:ext cx="7299325" cy="2592388"/>
              </a:xfrm>
              <a:blipFill rotWithShape="1">
                <a:blip r:embed="rId2"/>
                <a:stretch>
                  <a:fillRect l="-2087" t="-3059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798" name="Text Box 30"/>
          <p:cNvSpPr txBox="1">
            <a:spLocks noChangeArrowheads="1"/>
          </p:cNvSpPr>
          <p:nvPr/>
        </p:nvSpPr>
        <p:spPr bwMode="auto">
          <a:xfrm>
            <a:off x="835025" y="5281613"/>
            <a:ext cx="7816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 dirty="0" smtClean="0">
                <a:latin typeface="Comic Sans MS" pitchFamily="66" charset="0"/>
              </a:rPr>
              <a:t>This is a slight tweak </a:t>
            </a:r>
            <a:r>
              <a:rPr lang="en-US" sz="2800" dirty="0">
                <a:latin typeface="Comic Sans MS" pitchFamily="66" charset="0"/>
              </a:rPr>
              <a:t>of the </a:t>
            </a:r>
            <a:r>
              <a:rPr lang="en-US" sz="2800" dirty="0" err="1">
                <a:latin typeface="Comic Sans MS" pitchFamily="66" charset="0"/>
              </a:rPr>
              <a:t>Micciancio-Voulgaris</a:t>
            </a:r>
            <a:r>
              <a:rPr lang="en-US" sz="2800" dirty="0">
                <a:latin typeface="Comic Sans MS" pitchFamily="66" charset="0"/>
              </a:rPr>
              <a:t> algorithm for CVP.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922338" y="1340601"/>
                <a:ext cx="7299325" cy="1422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990099"/>
                    </a:solidFill>
                    <a:latin typeface="Comic Sans MS" pitchFamily="66" charset="0"/>
                  </a:rPr>
                  <a:t>Ellipsoid: </a:t>
                </a:r>
                <a:r>
                  <a:rPr lang="en-US" dirty="0" smtClean="0">
                    <a:latin typeface="Comic Sans MS" pitchFamily="66" charset="0"/>
                  </a:rPr>
                  <a:t>E(A) = {x in </a:t>
                </a:r>
                <a:r>
                  <a:rPr lang="en-US" dirty="0" err="1" smtClean="0">
                    <a:latin typeface="Comic Sans MS" pitchFamily="66" charset="0"/>
                  </a:rPr>
                  <a:t>R</a:t>
                </a:r>
                <a:r>
                  <a:rPr lang="en-US" baseline="30000" dirty="0" err="1" smtClean="0">
                    <a:latin typeface="Comic Sans MS" pitchFamily="66" charset="0"/>
                  </a:rPr>
                  <a:t>n</a:t>
                </a:r>
                <a:r>
                  <a:rPr lang="en-US" dirty="0" smtClean="0">
                    <a:latin typeface="Comic Sans MS" pitchFamily="66" charset="0"/>
                  </a:rPr>
                  <a:t>: </a:t>
                </a:r>
                <a:r>
                  <a:rPr lang="en-US" dirty="0" err="1" smtClean="0">
                    <a:latin typeface="Comic Sans MS" pitchFamily="66" charset="0"/>
                  </a:rPr>
                  <a:t>x</a:t>
                </a:r>
                <a:r>
                  <a:rPr lang="en-US" baseline="30000" dirty="0" err="1" smtClean="0">
                    <a:latin typeface="Comic Sans MS" pitchFamily="66" charset="0"/>
                  </a:rPr>
                  <a:t>t</a:t>
                </a:r>
                <a:r>
                  <a:rPr lang="en-US" dirty="0" err="1" smtClean="0">
                    <a:latin typeface="Comic Sans MS" pitchFamily="66" charset="0"/>
                  </a:rPr>
                  <a:t>Ax</a:t>
                </a:r>
                <a:r>
                  <a:rPr lang="en-US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1},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latin typeface="Comic Sans MS" pitchFamily="66" charset="0"/>
                  </a:rPr>
                  <a:t>              A is n x n PSD matrix.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338" y="1340601"/>
                <a:ext cx="7299325" cy="1422400"/>
              </a:xfrm>
              <a:prstGeom prst="rect">
                <a:avLst/>
              </a:prstGeom>
              <a:blipFill rotWithShape="1">
                <a:blip r:embed="rId3"/>
                <a:stretch>
                  <a:fillRect l="-2087" t="-5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6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MV: </a:t>
            </a:r>
            <a:r>
              <a:rPr lang="en-US" dirty="0" err="1" smtClean="0">
                <a:latin typeface="Comic Sans MS" pitchFamily="66" charset="0"/>
              </a:rPr>
              <a:t>Voronoi</a:t>
            </a:r>
            <a:r>
              <a:rPr lang="en-US" dirty="0" smtClean="0">
                <a:latin typeface="Comic Sans MS" pitchFamily="66" charset="0"/>
              </a:rPr>
              <a:t> 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4000" y="1411063"/>
                <a:ext cx="8890000" cy="22467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US" sz="2800" dirty="0" err="1" smtClean="0">
                    <a:solidFill>
                      <a:srgbClr val="CC0099"/>
                    </a:solidFill>
                    <a:latin typeface="Comic Sans MS" pitchFamily="66" charset="0"/>
                  </a:rPr>
                  <a:t>Voronoi</a:t>
                </a:r>
                <a:r>
                  <a:rPr lang="en-US" sz="2800" dirty="0" smtClean="0">
                    <a:solidFill>
                      <a:srgbClr val="CC0099"/>
                    </a:solidFill>
                    <a:latin typeface="Comic Sans MS" pitchFamily="66" charset="0"/>
                  </a:rPr>
                  <a:t> cell:</a:t>
                </a:r>
                <a:r>
                  <a:rPr lang="en-US" sz="2800" dirty="0" smtClean="0">
                    <a:latin typeface="Comic Sans MS" pitchFamily="66" charset="0"/>
                  </a:rPr>
                  <a:t> lattice L, ellipsoid E</a:t>
                </a:r>
              </a:p>
              <a:p>
                <a:pPr algn="l">
                  <a:lnSpc>
                    <a:spcPct val="150000"/>
                  </a:lnSpc>
                  <a:defRPr/>
                </a:pPr>
                <a:r>
                  <a:rPr lang="en-US" sz="2800" b="1" dirty="0" smtClean="0">
                    <a:solidFill>
                      <a:srgbClr val="000099"/>
                    </a:solidFill>
                    <a:latin typeface="Comic Sans MS" pitchFamily="66" charset="0"/>
                  </a:rPr>
                  <a:t>V(L,E)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800" dirty="0">
                    <a:latin typeface="Comic Sans MS" pitchFamily="66" charset="0"/>
                  </a:rPr>
                  <a:t>= {x in </a:t>
                </a:r>
                <a:r>
                  <a:rPr lang="en-US" sz="2800" dirty="0" err="1">
                    <a:latin typeface="Comic Sans MS" pitchFamily="66" charset="0"/>
                  </a:rPr>
                  <a:t>R</a:t>
                </a:r>
                <a:r>
                  <a:rPr lang="en-US" sz="2800" baseline="30000" dirty="0" err="1">
                    <a:latin typeface="Comic Sans MS" pitchFamily="66" charset="0"/>
                  </a:rPr>
                  <a:t>n</a:t>
                </a:r>
                <a:r>
                  <a:rPr lang="en-US" sz="2800" dirty="0">
                    <a:latin typeface="Comic Sans MS" pitchFamily="66" charset="0"/>
                  </a:rPr>
                  <a:t>: ||x</a:t>
                </a:r>
                <a:r>
                  <a:rPr lang="en-US" sz="2800" dirty="0" smtClean="0">
                    <a:latin typeface="Comic Sans MS" pitchFamily="66" charset="0"/>
                  </a:rPr>
                  <a:t>||</a:t>
                </a:r>
                <a:r>
                  <a:rPr lang="en-US" sz="2800" baseline="-25000" dirty="0" smtClean="0">
                    <a:latin typeface="Comic Sans MS" pitchFamily="66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>
                    <a:latin typeface="Comic Sans MS" pitchFamily="66" charset="0"/>
                  </a:rPr>
                  <a:t> ||x-y</a:t>
                </a:r>
                <a:r>
                  <a:rPr lang="en-US" sz="2800" dirty="0" smtClean="0">
                    <a:latin typeface="Comic Sans MS" pitchFamily="66" charset="0"/>
                  </a:rPr>
                  <a:t>||</a:t>
                </a:r>
                <a:r>
                  <a:rPr lang="en-US" sz="2800" baseline="-25000" dirty="0" smtClean="0">
                    <a:latin typeface="Comic Sans MS" pitchFamily="66" charset="0"/>
                  </a:rPr>
                  <a:t>E </a:t>
                </a:r>
                <a:r>
                  <a:rPr lang="en-US" sz="2800" dirty="0">
                    <a:latin typeface="Comic Sans MS" pitchFamily="66" charset="0"/>
                  </a:rPr>
                  <a:t>for all y in L \ {0</a:t>
                </a:r>
                <a:r>
                  <a:rPr lang="en-US" sz="2800" dirty="0" smtClean="0">
                    <a:latin typeface="Comic Sans MS" pitchFamily="66" charset="0"/>
                  </a:rPr>
                  <a:t>}}</a:t>
                </a:r>
              </a:p>
              <a:p>
                <a:pPr algn="l">
                  <a:lnSpc>
                    <a:spcPct val="150000"/>
                  </a:lnSpc>
                  <a:defRPr/>
                </a:pPr>
                <a:r>
                  <a:rPr lang="en-US" sz="2800" b="1" dirty="0" smtClean="0">
                    <a:solidFill>
                      <a:srgbClr val="000099"/>
                    </a:solidFill>
                    <a:latin typeface="Comic Sans MS" pitchFamily="66" charset="0"/>
                  </a:rPr>
                  <a:t>VR(L,E)</a:t>
                </a:r>
                <a:r>
                  <a:rPr lang="en-US" sz="2800" dirty="0" smtClean="0">
                    <a:latin typeface="Comic Sans MS" pitchFamily="66" charset="0"/>
                  </a:rPr>
                  <a:t> = lattice vectors inducing facets of V(L,E).</a:t>
                </a:r>
              </a:p>
              <a:p>
                <a:pPr algn="l">
                  <a:defRPr/>
                </a:pPr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1411063"/>
                <a:ext cx="8890000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440" t="-2710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42056" y="3282309"/>
            <a:ext cx="7970313" cy="3093482"/>
            <a:chOff x="442056" y="3282309"/>
            <a:chExt cx="7970313" cy="3093482"/>
          </a:xfrm>
        </p:grpSpPr>
        <p:grpSp>
          <p:nvGrpSpPr>
            <p:cNvPr id="4" name="Group 3"/>
            <p:cNvGrpSpPr/>
            <p:nvPr/>
          </p:nvGrpSpPr>
          <p:grpSpPr>
            <a:xfrm>
              <a:off x="4282032" y="3282309"/>
              <a:ext cx="4130337" cy="3093482"/>
              <a:chOff x="4329532" y="1726684"/>
              <a:chExt cx="4130337" cy="3093482"/>
            </a:xfrm>
          </p:grpSpPr>
          <p:sp>
            <p:nvSpPr>
              <p:cNvPr id="5" name="Oval 48"/>
              <p:cNvSpPr>
                <a:spLocks noChangeAspect="1" noChangeArrowheads="1"/>
              </p:cNvSpPr>
              <p:nvPr/>
            </p:nvSpPr>
            <p:spPr bwMode="auto">
              <a:xfrm>
                <a:off x="6399213" y="4597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Oval 49"/>
              <p:cNvSpPr>
                <a:spLocks noChangeAspect="1" noChangeArrowheads="1"/>
              </p:cNvSpPr>
              <p:nvPr/>
            </p:nvSpPr>
            <p:spPr bwMode="auto">
              <a:xfrm>
                <a:off x="6392863" y="32321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Oval 50"/>
              <p:cNvSpPr>
                <a:spLocks noChangeAspect="1" noChangeArrowheads="1"/>
              </p:cNvSpPr>
              <p:nvPr/>
            </p:nvSpPr>
            <p:spPr bwMode="auto">
              <a:xfrm>
                <a:off x="6399213" y="1854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Oval 52"/>
              <p:cNvSpPr>
                <a:spLocks noChangeAspect="1" noChangeArrowheads="1"/>
              </p:cNvSpPr>
              <p:nvPr/>
            </p:nvSpPr>
            <p:spPr bwMode="auto">
              <a:xfrm>
                <a:off x="8228013" y="4597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53"/>
              <p:cNvSpPr>
                <a:spLocks noChangeAspect="1" noChangeArrowheads="1"/>
              </p:cNvSpPr>
              <p:nvPr/>
            </p:nvSpPr>
            <p:spPr bwMode="auto">
              <a:xfrm>
                <a:off x="8221663" y="32321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54"/>
              <p:cNvSpPr>
                <a:spLocks noChangeAspect="1" noChangeArrowheads="1"/>
              </p:cNvSpPr>
              <p:nvPr/>
            </p:nvSpPr>
            <p:spPr bwMode="auto">
              <a:xfrm>
                <a:off x="8228013" y="1854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" name="Oval 72"/>
              <p:cNvSpPr>
                <a:spLocks noChangeAspect="1" noChangeArrowheads="1"/>
              </p:cNvSpPr>
              <p:nvPr/>
            </p:nvSpPr>
            <p:spPr bwMode="auto">
              <a:xfrm>
                <a:off x="4583113" y="45910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73"/>
              <p:cNvSpPr>
                <a:spLocks noChangeAspect="1" noChangeArrowheads="1"/>
              </p:cNvSpPr>
              <p:nvPr/>
            </p:nvSpPr>
            <p:spPr bwMode="auto">
              <a:xfrm>
                <a:off x="4576763" y="32258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74"/>
              <p:cNvSpPr>
                <a:spLocks noChangeAspect="1" noChangeArrowheads="1"/>
              </p:cNvSpPr>
              <p:nvPr/>
            </p:nvSpPr>
            <p:spPr bwMode="auto">
              <a:xfrm>
                <a:off x="4583113" y="18478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524500" y="2501900"/>
                <a:ext cx="1854200" cy="14859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 flipV="1">
                <a:off x="6464299" y="3263900"/>
                <a:ext cx="1763713" cy="6350"/>
              </a:xfrm>
              <a:prstGeom prst="line">
                <a:avLst/>
              </a:prstGeom>
              <a:noFill/>
              <a:ln w="28575">
                <a:solidFill>
                  <a:srgbClr val="993366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>
                <a:off x="4608512" y="3276600"/>
                <a:ext cx="1809749" cy="6350"/>
              </a:xfrm>
              <a:prstGeom prst="line">
                <a:avLst/>
              </a:prstGeom>
              <a:noFill/>
              <a:ln w="28575">
                <a:solidFill>
                  <a:srgbClr val="993366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>
                <a:off x="6437313" y="3282950"/>
                <a:ext cx="14286" cy="1352550"/>
              </a:xfrm>
              <a:prstGeom prst="line">
                <a:avLst/>
              </a:prstGeom>
              <a:noFill/>
              <a:ln w="28575">
                <a:solidFill>
                  <a:srgbClr val="993366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 flipV="1">
                <a:off x="6430963" y="1854200"/>
                <a:ext cx="6350" cy="1390650"/>
              </a:xfrm>
              <a:prstGeom prst="line">
                <a:avLst/>
              </a:prstGeom>
              <a:noFill/>
              <a:ln w="28575">
                <a:solidFill>
                  <a:srgbClr val="993366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29532" y="3447534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  <a:sym typeface="Mathematica1"/>
                  </a:rPr>
                  <a:t>-e</a:t>
                </a:r>
                <a:r>
                  <a:rPr lang="en-US" baseline="-25000" dirty="0" smtClean="0">
                    <a:latin typeface="Comic Sans MS" pitchFamily="66" charset="0"/>
                    <a:sym typeface="Mathematica1"/>
                  </a:rPr>
                  <a:t>1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079637" y="3408402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  <a:sym typeface="Mathematica1"/>
                  </a:rPr>
                  <a:t>e</a:t>
                </a:r>
                <a:r>
                  <a:rPr lang="en-US" baseline="-25000" dirty="0" smtClean="0">
                    <a:latin typeface="Comic Sans MS" pitchFamily="66" charset="0"/>
                    <a:sym typeface="Mathematica1"/>
                  </a:rPr>
                  <a:t>1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39083" y="4450834"/>
                <a:ext cx="502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  <a:sym typeface="Mathematica1"/>
                  </a:rPr>
                  <a:t>-e</a:t>
                </a:r>
                <a:r>
                  <a:rPr lang="en-US" baseline="-25000" dirty="0" smtClean="0">
                    <a:latin typeface="Comic Sans MS" pitchFamily="66" charset="0"/>
                    <a:sym typeface="Mathematica1"/>
                  </a:rPr>
                  <a:t>2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39084" y="1726684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  <a:sym typeface="Mathematica1"/>
                  </a:rPr>
                  <a:t>e</a:t>
                </a:r>
                <a:r>
                  <a:rPr lang="en-US" baseline="-25000" dirty="0" smtClean="0">
                    <a:latin typeface="Comic Sans MS" pitchFamily="66" charset="0"/>
                    <a:sym typeface="Mathematica1"/>
                  </a:rPr>
                  <a:t>2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5585" y="3308350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0</a:t>
                </a:r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23913" y="2622897"/>
                <a:ext cx="393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99"/>
                    </a:solidFill>
                    <a:latin typeface="Comic Sans MS" pitchFamily="66" charset="0"/>
                  </a:rPr>
                  <a:t>V</a:t>
                </a:r>
                <a:endParaRPr lang="en-US" sz="2400" b="1" dirty="0">
                  <a:solidFill>
                    <a:srgbClr val="000099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442056" y="4476787"/>
              <a:ext cx="32415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 smtClean="0">
                  <a:solidFill>
                    <a:srgbClr val="000099"/>
                  </a:solidFill>
                  <a:latin typeface="Comic Sans MS" pitchFamily="66" charset="0"/>
                </a:rPr>
                <a:t>VR(Z</a:t>
              </a:r>
              <a:r>
                <a:rPr lang="en-US" sz="2400" b="1" baseline="30000" dirty="0" smtClean="0">
                  <a:solidFill>
                    <a:srgbClr val="000099"/>
                  </a:solidFill>
                  <a:latin typeface="Comic Sans MS" pitchFamily="66" charset="0"/>
                </a:rPr>
                <a:t>2</a:t>
              </a:r>
              <a:r>
                <a:rPr lang="en-US" sz="2400" b="1" dirty="0" smtClean="0">
                  <a:solidFill>
                    <a:srgbClr val="000099"/>
                  </a:solidFill>
                  <a:latin typeface="Comic Sans MS" pitchFamily="66" charset="0"/>
                </a:rPr>
                <a:t>,B</a:t>
              </a:r>
              <a:r>
                <a:rPr lang="en-US" sz="2400" b="1" baseline="-25000" dirty="0" smtClean="0">
                  <a:solidFill>
                    <a:srgbClr val="000099"/>
                  </a:solidFill>
                  <a:latin typeface="Comic Sans MS" pitchFamily="66" charset="0"/>
                </a:rPr>
                <a:t>2</a:t>
              </a:r>
              <a:r>
                <a:rPr lang="en-US" sz="2400" b="1" dirty="0" smtClean="0">
                  <a:solidFill>
                    <a:srgbClr val="000099"/>
                  </a:solidFill>
                  <a:latin typeface="Comic Sans MS" pitchFamily="66" charset="0"/>
                </a:rPr>
                <a:t>)</a:t>
              </a:r>
              <a:r>
                <a:rPr lang="en-US" sz="2400" dirty="0" smtClean="0">
                  <a:latin typeface="Comic Sans MS" pitchFamily="66" charset="0"/>
                </a:rPr>
                <a:t> </a:t>
              </a:r>
              <a:r>
                <a:rPr lang="en-US" sz="2400" dirty="0">
                  <a:latin typeface="Comic Sans MS" pitchFamily="66" charset="0"/>
                </a:rPr>
                <a:t>= {</a:t>
              </a:r>
              <a:r>
                <a:rPr lang="en-US" sz="2400" dirty="0">
                  <a:latin typeface="Comic Sans MS" pitchFamily="66" charset="0"/>
                  <a:sym typeface="Mathematica1"/>
                </a:rPr>
                <a:t>e</a:t>
              </a:r>
              <a:r>
                <a:rPr lang="en-US" sz="2400" baseline="-25000" dirty="0">
                  <a:latin typeface="Comic Sans MS" pitchFamily="66" charset="0"/>
                  <a:sym typeface="Mathematica1"/>
                </a:rPr>
                <a:t>1,</a:t>
              </a:r>
              <a:r>
                <a:rPr lang="en-US" sz="2400" dirty="0">
                  <a:latin typeface="Comic Sans MS" pitchFamily="66" charset="0"/>
                  <a:sym typeface="Mathematica1"/>
                </a:rPr>
                <a:t> e</a:t>
              </a:r>
              <a:r>
                <a:rPr lang="en-US" sz="2400" baseline="-25000" dirty="0">
                  <a:latin typeface="Comic Sans MS" pitchFamily="66" charset="0"/>
                  <a:sym typeface="Mathematica1"/>
                </a:rPr>
                <a:t>2</a:t>
              </a:r>
              <a:r>
                <a:rPr lang="en-US" dirty="0">
                  <a:latin typeface="Comic Sans MS" pitchFamily="66" charset="0"/>
                  <a:sym typeface="Mathematica1"/>
                </a:rPr>
                <a:t>}</a:t>
              </a:r>
              <a:endParaRPr lang="en-US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7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61169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MV: Enumeration in an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70625" y="1587938"/>
                <a:ext cx="6604000" cy="693737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Goal:</a:t>
                </a:r>
                <a:r>
                  <a:rPr lang="en-US" dirty="0" smtClean="0">
                    <a:latin typeface="Comic Sans MS" pitchFamily="66" charset="0"/>
                  </a:rPr>
                  <a:t> Compute (E + t)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L</a:t>
                </a:r>
              </a:p>
            </p:txBody>
          </p:sp>
        </mc:Choice>
        <mc:Fallback xmlns="">
          <p:sp>
            <p:nvSpPr>
              <p:cNvPr id="55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0625" y="1587938"/>
                <a:ext cx="6604000" cy="693737"/>
              </a:xfrm>
              <a:blipFill rotWithShape="1">
                <a:blip r:embed="rId2"/>
                <a:stretch>
                  <a:fillRect l="-2401" t="-11404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300" name="Oval 4"/>
          <p:cNvSpPr>
            <a:spLocks noChangeAspect="1" noChangeArrowheads="1"/>
          </p:cNvSpPr>
          <p:nvPr/>
        </p:nvSpPr>
        <p:spPr bwMode="auto">
          <a:xfrm>
            <a:off x="4533900" y="55864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Oval 5"/>
          <p:cNvSpPr>
            <a:spLocks noChangeAspect="1" noChangeArrowheads="1"/>
          </p:cNvSpPr>
          <p:nvPr/>
        </p:nvSpPr>
        <p:spPr bwMode="auto">
          <a:xfrm>
            <a:off x="4527550" y="46783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6"/>
          <p:cNvSpPr>
            <a:spLocks noChangeAspect="1" noChangeArrowheads="1"/>
          </p:cNvSpPr>
          <p:nvPr/>
        </p:nvSpPr>
        <p:spPr bwMode="auto">
          <a:xfrm>
            <a:off x="4533900" y="37576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5303" name="Oval 7"/>
          <p:cNvSpPr>
            <a:spLocks noChangeAspect="1" noChangeArrowheads="1"/>
          </p:cNvSpPr>
          <p:nvPr/>
        </p:nvSpPr>
        <p:spPr bwMode="auto">
          <a:xfrm>
            <a:off x="5448300" y="55864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Oval 8"/>
          <p:cNvSpPr>
            <a:spLocks noChangeAspect="1" noChangeArrowheads="1"/>
          </p:cNvSpPr>
          <p:nvPr/>
        </p:nvSpPr>
        <p:spPr bwMode="auto">
          <a:xfrm>
            <a:off x="5441950" y="46783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Oval 9"/>
          <p:cNvSpPr>
            <a:spLocks noChangeAspect="1" noChangeArrowheads="1"/>
          </p:cNvSpPr>
          <p:nvPr/>
        </p:nvSpPr>
        <p:spPr bwMode="auto">
          <a:xfrm>
            <a:off x="5448300" y="37576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5306" name="Oval 10"/>
          <p:cNvSpPr>
            <a:spLocks noChangeAspect="1" noChangeArrowheads="1"/>
          </p:cNvSpPr>
          <p:nvPr/>
        </p:nvSpPr>
        <p:spPr bwMode="auto">
          <a:xfrm>
            <a:off x="6362700" y="55927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11"/>
          <p:cNvSpPr>
            <a:spLocks noChangeAspect="1" noChangeArrowheads="1"/>
          </p:cNvSpPr>
          <p:nvPr/>
        </p:nvSpPr>
        <p:spPr bwMode="auto">
          <a:xfrm>
            <a:off x="6356350" y="46847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12"/>
          <p:cNvSpPr>
            <a:spLocks noChangeAspect="1" noChangeArrowheads="1"/>
          </p:cNvSpPr>
          <p:nvPr/>
        </p:nvSpPr>
        <p:spPr bwMode="auto">
          <a:xfrm>
            <a:off x="6362700" y="37639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5309" name="Oval 13"/>
          <p:cNvSpPr>
            <a:spLocks noChangeAspect="1" noChangeArrowheads="1"/>
          </p:cNvSpPr>
          <p:nvPr/>
        </p:nvSpPr>
        <p:spPr bwMode="auto">
          <a:xfrm>
            <a:off x="7277100" y="55927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14"/>
          <p:cNvSpPr>
            <a:spLocks noChangeAspect="1" noChangeArrowheads="1"/>
          </p:cNvSpPr>
          <p:nvPr/>
        </p:nvSpPr>
        <p:spPr bwMode="auto">
          <a:xfrm>
            <a:off x="7270750" y="46847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15"/>
          <p:cNvSpPr>
            <a:spLocks noChangeAspect="1" noChangeArrowheads="1"/>
          </p:cNvSpPr>
          <p:nvPr/>
        </p:nvSpPr>
        <p:spPr bwMode="auto">
          <a:xfrm>
            <a:off x="7277100" y="37639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5312" name="Oval 16"/>
          <p:cNvSpPr>
            <a:spLocks noChangeAspect="1" noChangeArrowheads="1"/>
          </p:cNvSpPr>
          <p:nvPr/>
        </p:nvSpPr>
        <p:spPr bwMode="auto">
          <a:xfrm>
            <a:off x="1790700" y="55737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17"/>
          <p:cNvSpPr>
            <a:spLocks noChangeAspect="1" noChangeArrowheads="1"/>
          </p:cNvSpPr>
          <p:nvPr/>
        </p:nvSpPr>
        <p:spPr bwMode="auto">
          <a:xfrm>
            <a:off x="1784350" y="46656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18"/>
          <p:cNvSpPr>
            <a:spLocks noChangeAspect="1" noChangeArrowheads="1"/>
          </p:cNvSpPr>
          <p:nvPr/>
        </p:nvSpPr>
        <p:spPr bwMode="auto">
          <a:xfrm>
            <a:off x="1790700" y="37449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5315" name="Oval 19"/>
          <p:cNvSpPr>
            <a:spLocks noChangeAspect="1" noChangeArrowheads="1"/>
          </p:cNvSpPr>
          <p:nvPr/>
        </p:nvSpPr>
        <p:spPr bwMode="auto">
          <a:xfrm>
            <a:off x="2705100" y="55737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0"/>
          <p:cNvSpPr>
            <a:spLocks noChangeAspect="1" noChangeArrowheads="1"/>
          </p:cNvSpPr>
          <p:nvPr/>
        </p:nvSpPr>
        <p:spPr bwMode="auto">
          <a:xfrm>
            <a:off x="2698750" y="46656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21"/>
          <p:cNvSpPr>
            <a:spLocks noChangeAspect="1" noChangeArrowheads="1"/>
          </p:cNvSpPr>
          <p:nvPr/>
        </p:nvSpPr>
        <p:spPr bwMode="auto">
          <a:xfrm>
            <a:off x="2705100" y="37449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5318" name="Oval 22"/>
          <p:cNvSpPr>
            <a:spLocks noChangeAspect="1" noChangeArrowheads="1"/>
          </p:cNvSpPr>
          <p:nvPr/>
        </p:nvSpPr>
        <p:spPr bwMode="auto">
          <a:xfrm>
            <a:off x="3619500" y="55800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23"/>
          <p:cNvSpPr>
            <a:spLocks noChangeAspect="1" noChangeArrowheads="1"/>
          </p:cNvSpPr>
          <p:nvPr/>
        </p:nvSpPr>
        <p:spPr bwMode="auto">
          <a:xfrm>
            <a:off x="3613150" y="46720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24"/>
          <p:cNvSpPr>
            <a:spLocks noChangeAspect="1" noChangeArrowheads="1"/>
          </p:cNvSpPr>
          <p:nvPr/>
        </p:nvSpPr>
        <p:spPr bwMode="auto">
          <a:xfrm>
            <a:off x="3619500" y="37512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4614863" y="3138488"/>
            <a:ext cx="1012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E+t</a:t>
            </a:r>
            <a:endParaRPr lang="en-US" sz="3200" baseline="-25000">
              <a:latin typeface="Comic Sans MS" pitchFamily="66" charset="0"/>
            </a:endParaRPr>
          </a:p>
        </p:txBody>
      </p:sp>
      <p:sp>
        <p:nvSpPr>
          <p:cNvPr id="55322" name="Oval 26"/>
          <p:cNvSpPr>
            <a:spLocks noChangeArrowheads="1"/>
          </p:cNvSpPr>
          <p:nvPr/>
        </p:nvSpPr>
        <p:spPr bwMode="auto">
          <a:xfrm rot="570471">
            <a:off x="2708275" y="3937000"/>
            <a:ext cx="4156075" cy="12827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27"/>
          <p:cNvSpPr>
            <a:spLocks noChangeAspect="1" noChangeArrowheads="1"/>
          </p:cNvSpPr>
          <p:nvPr/>
        </p:nvSpPr>
        <p:spPr bwMode="auto">
          <a:xfrm rot="570471">
            <a:off x="4730750" y="4545013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6659563" y="320992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L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4827588" y="4122738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t</a:t>
            </a:r>
            <a:endParaRPr lang="en-US" sz="3200" baseline="-25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Lattices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2360613"/>
                <a:ext cx="5337175" cy="3046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3200" dirty="0">
                    <a:latin typeface="Comic Sans MS" pitchFamily="66" charset="0"/>
                  </a:rPr>
                  <a:t>A lattice L in </a:t>
                </a:r>
                <a:r>
                  <a:rPr lang="en-US" sz="3200" dirty="0" err="1">
                    <a:latin typeface="Comic Sans MS" pitchFamily="66" charset="0"/>
                  </a:rPr>
                  <a:t>R</a:t>
                </a:r>
                <a:r>
                  <a:rPr lang="en-US" sz="3200" baseline="30000" dirty="0" err="1">
                    <a:latin typeface="Comic Sans MS" pitchFamily="66" charset="0"/>
                  </a:rPr>
                  <a:t>n</a:t>
                </a:r>
                <a:r>
                  <a:rPr lang="en-US" sz="3200" dirty="0">
                    <a:latin typeface="Comic Sans MS" pitchFamily="66" charset="0"/>
                  </a:rPr>
                  <a:t> is all integral combinations of a basis b</a:t>
                </a:r>
                <a:r>
                  <a:rPr lang="en-US" sz="3200" baseline="-25000" dirty="0">
                    <a:latin typeface="Comic Sans MS" pitchFamily="66" charset="0"/>
                  </a:rPr>
                  <a:t>1</a:t>
                </a:r>
                <a:r>
                  <a:rPr lang="en-US" sz="3200" dirty="0">
                    <a:latin typeface="Comic Sans MS" pitchFamily="66" charset="0"/>
                  </a:rPr>
                  <a:t>,…,b</a:t>
                </a:r>
                <a:r>
                  <a:rPr lang="en-US" sz="3200" baseline="-25000" dirty="0">
                    <a:latin typeface="Comic Sans MS" pitchFamily="66" charset="0"/>
                  </a:rPr>
                  <a:t>n</a:t>
                </a:r>
                <a:r>
                  <a:rPr lang="en-US" sz="3200" dirty="0">
                    <a:latin typeface="Comic Sans MS" pitchFamily="66" charset="0"/>
                  </a:rPr>
                  <a:t>. </a:t>
                </a:r>
              </a:p>
              <a:p>
                <a:pPr algn="l" eaLnBrk="1" hangingPunct="1"/>
                <a:endParaRPr lang="en-US" sz="3200" dirty="0">
                  <a:latin typeface="Comic Sans MS" pitchFamily="66" charset="0"/>
                </a:endParaRPr>
              </a:p>
              <a:p>
                <a:pPr algn="l" eaLnBrk="1" hangingPunct="1"/>
                <a:r>
                  <a:rPr lang="en-US" sz="3200" dirty="0">
                    <a:latin typeface="Comic Sans MS" pitchFamily="66" charset="0"/>
                  </a:rPr>
                  <a:t>The dual lattice of L is</a:t>
                </a:r>
              </a:p>
              <a:p>
                <a:pPr algn="l" eaLnBrk="1" hangingPunct="1"/>
                <a:r>
                  <a:rPr lang="en-US" sz="3200" dirty="0">
                    <a:latin typeface="Comic Sans MS" pitchFamily="66" charset="0"/>
                  </a:rPr>
                  <a:t>L* = {y: </a:t>
                </a:r>
                <a:r>
                  <a:rPr lang="en-US" sz="3200" dirty="0" err="1" smtClean="0">
                    <a:latin typeface="Comic Sans MS" pitchFamily="66" charset="0"/>
                  </a:rPr>
                  <a:t>y</a:t>
                </a:r>
                <a:r>
                  <a:rPr lang="en-US" sz="3200" baseline="30000" dirty="0" err="1" smtClean="0">
                    <a:latin typeface="Comic Sans MS" pitchFamily="66" charset="0"/>
                    <a:sym typeface="Mathematica1" pitchFamily="2" charset="2"/>
                  </a:rPr>
                  <a:t>t</a:t>
                </a:r>
                <a:r>
                  <a:rPr lang="en-US" sz="3200" dirty="0" err="1" smtClean="0">
                    <a:latin typeface="Comic Sans MS" pitchFamily="66" charset="0"/>
                  </a:rPr>
                  <a:t>x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>
                    <a:latin typeface="Comic Sans MS" pitchFamily="66" charset="0"/>
                  </a:rPr>
                  <a:t>in Z,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  <a:sym typeface="Mathematica1" pitchFamily="2" charset="2"/>
                      </a:rPr>
                      <m:t>∀</m:t>
                    </m:r>
                  </m:oMath>
                </a14:m>
                <a:r>
                  <a:rPr lang="en-US" sz="3200" dirty="0">
                    <a:latin typeface="Comic Sans MS" pitchFamily="66" charset="0"/>
                    <a:sym typeface="Mathematica1" pitchFamily="2" charset="2"/>
                  </a:rPr>
                  <a:t> x in L}</a:t>
                </a:r>
                <a:r>
                  <a:rPr lang="en-US" sz="32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2360613"/>
                <a:ext cx="5337175" cy="3046412"/>
              </a:xfrm>
              <a:prstGeom prst="rect">
                <a:avLst/>
              </a:prstGeom>
              <a:blipFill rotWithShape="1">
                <a:blip r:embed="rId2"/>
                <a:stretch>
                  <a:fillRect l="-2971" t="-2600" r="-686" b="-5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6" name="Text Box 27"/>
          <p:cNvSpPr txBox="1">
            <a:spLocks noChangeArrowheads="1"/>
          </p:cNvSpPr>
          <p:nvPr/>
        </p:nvSpPr>
        <p:spPr bwMode="auto">
          <a:xfrm>
            <a:off x="7807325" y="4521200"/>
            <a:ext cx="407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L</a:t>
            </a:r>
          </a:p>
        </p:txBody>
      </p:sp>
      <p:sp>
        <p:nvSpPr>
          <p:cNvPr id="3077" name="Text Box 28"/>
          <p:cNvSpPr txBox="1">
            <a:spLocks noChangeArrowheads="1"/>
          </p:cNvSpPr>
          <p:nvPr/>
        </p:nvSpPr>
        <p:spPr bwMode="auto">
          <a:xfrm>
            <a:off x="6029325" y="3006725"/>
            <a:ext cx="503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b</a:t>
            </a:r>
            <a:r>
              <a:rPr lang="en-US" sz="2800" baseline="-25000">
                <a:latin typeface="Comic Sans MS" pitchFamily="66" charset="0"/>
              </a:rPr>
              <a:t>1</a:t>
            </a:r>
          </a:p>
        </p:txBody>
      </p:sp>
      <p:sp>
        <p:nvSpPr>
          <p:cNvPr id="3078" name="Text Box 29"/>
          <p:cNvSpPr txBox="1">
            <a:spLocks noChangeArrowheads="1"/>
          </p:cNvSpPr>
          <p:nvPr/>
        </p:nvSpPr>
        <p:spPr bwMode="auto">
          <a:xfrm>
            <a:off x="7527925" y="2397125"/>
            <a:ext cx="54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b</a:t>
            </a:r>
            <a:r>
              <a:rPr lang="en-US" sz="2800" baseline="-25000">
                <a:latin typeface="Comic Sans MS" pitchFamily="66" charset="0"/>
              </a:rPr>
              <a:t>2</a:t>
            </a:r>
          </a:p>
        </p:txBody>
      </p:sp>
      <p:sp>
        <p:nvSpPr>
          <p:cNvPr id="3079" name="Oval 5"/>
          <p:cNvSpPr>
            <a:spLocks noChangeAspect="1" noChangeArrowheads="1"/>
          </p:cNvSpPr>
          <p:nvPr/>
        </p:nvSpPr>
        <p:spPr bwMode="auto">
          <a:xfrm>
            <a:off x="56515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6"/>
          <p:cNvSpPr>
            <a:spLocks noChangeAspect="1" noChangeArrowheads="1"/>
          </p:cNvSpPr>
          <p:nvPr/>
        </p:nvSpPr>
        <p:spPr bwMode="auto">
          <a:xfrm>
            <a:off x="56451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7"/>
          <p:cNvSpPr>
            <a:spLocks noChangeAspect="1" noChangeArrowheads="1"/>
          </p:cNvSpPr>
          <p:nvPr/>
        </p:nvSpPr>
        <p:spPr bwMode="auto">
          <a:xfrm>
            <a:off x="56515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2" name="Oval 10"/>
          <p:cNvSpPr>
            <a:spLocks noChangeAspect="1" noChangeArrowheads="1"/>
          </p:cNvSpPr>
          <p:nvPr/>
        </p:nvSpPr>
        <p:spPr bwMode="auto">
          <a:xfrm>
            <a:off x="56451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2"/>
          <p:cNvSpPr>
            <a:spLocks noChangeAspect="1" noChangeArrowheads="1"/>
          </p:cNvSpPr>
          <p:nvPr/>
        </p:nvSpPr>
        <p:spPr bwMode="auto">
          <a:xfrm>
            <a:off x="65659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3"/>
          <p:cNvSpPr>
            <a:spLocks noChangeAspect="1" noChangeArrowheads="1"/>
          </p:cNvSpPr>
          <p:nvPr/>
        </p:nvSpPr>
        <p:spPr bwMode="auto">
          <a:xfrm>
            <a:off x="65595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4"/>
          <p:cNvSpPr>
            <a:spLocks noChangeAspect="1" noChangeArrowheads="1"/>
          </p:cNvSpPr>
          <p:nvPr/>
        </p:nvSpPr>
        <p:spPr bwMode="auto">
          <a:xfrm>
            <a:off x="65659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6" name="Oval 15"/>
          <p:cNvSpPr>
            <a:spLocks noChangeAspect="1" noChangeArrowheads="1"/>
          </p:cNvSpPr>
          <p:nvPr/>
        </p:nvSpPr>
        <p:spPr bwMode="auto">
          <a:xfrm>
            <a:off x="65595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6"/>
          <p:cNvSpPr>
            <a:spLocks noChangeAspect="1" noChangeArrowheads="1"/>
          </p:cNvSpPr>
          <p:nvPr/>
        </p:nvSpPr>
        <p:spPr bwMode="auto">
          <a:xfrm>
            <a:off x="74803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7"/>
          <p:cNvSpPr>
            <a:spLocks noChangeAspect="1" noChangeArrowheads="1"/>
          </p:cNvSpPr>
          <p:nvPr/>
        </p:nvSpPr>
        <p:spPr bwMode="auto">
          <a:xfrm>
            <a:off x="74739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8"/>
          <p:cNvSpPr>
            <a:spLocks noChangeAspect="1" noChangeArrowheads="1"/>
          </p:cNvSpPr>
          <p:nvPr/>
        </p:nvSpPr>
        <p:spPr bwMode="auto">
          <a:xfrm>
            <a:off x="74803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0" name="Oval 19"/>
          <p:cNvSpPr>
            <a:spLocks noChangeAspect="1" noChangeArrowheads="1"/>
          </p:cNvSpPr>
          <p:nvPr/>
        </p:nvSpPr>
        <p:spPr bwMode="auto">
          <a:xfrm>
            <a:off x="74739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0"/>
          <p:cNvSpPr>
            <a:spLocks noChangeAspect="1" noChangeArrowheads="1"/>
          </p:cNvSpPr>
          <p:nvPr/>
        </p:nvSpPr>
        <p:spPr bwMode="auto">
          <a:xfrm>
            <a:off x="83947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spect="1" noChangeArrowheads="1"/>
          </p:cNvSpPr>
          <p:nvPr/>
        </p:nvSpPr>
        <p:spPr bwMode="auto">
          <a:xfrm>
            <a:off x="83883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spect="1" noChangeArrowheads="1"/>
          </p:cNvSpPr>
          <p:nvPr/>
        </p:nvSpPr>
        <p:spPr bwMode="auto">
          <a:xfrm>
            <a:off x="83947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4" name="Oval 23"/>
          <p:cNvSpPr>
            <a:spLocks noChangeAspect="1" noChangeArrowheads="1"/>
          </p:cNvSpPr>
          <p:nvPr/>
        </p:nvSpPr>
        <p:spPr bwMode="auto">
          <a:xfrm>
            <a:off x="83883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24"/>
          <p:cNvSpPr>
            <a:spLocks noChangeShapeType="1"/>
          </p:cNvSpPr>
          <p:nvPr/>
        </p:nvSpPr>
        <p:spPr bwMode="auto">
          <a:xfrm flipV="1">
            <a:off x="5670550" y="2517775"/>
            <a:ext cx="1854200" cy="27495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4"/>
          <p:cNvSpPr>
            <a:spLocks noChangeShapeType="1"/>
          </p:cNvSpPr>
          <p:nvPr/>
        </p:nvSpPr>
        <p:spPr bwMode="auto">
          <a:xfrm flipV="1">
            <a:off x="5683250" y="3429000"/>
            <a:ext cx="920750" cy="18224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/>
          <p:cNvSpPr>
            <a:spLocks noChangeArrowheads="1"/>
          </p:cNvSpPr>
          <p:nvPr/>
        </p:nvSpPr>
        <p:spPr bwMode="auto">
          <a:xfrm rot="570471">
            <a:off x="2708275" y="3937000"/>
            <a:ext cx="4156075" cy="12827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28449" y="274638"/>
            <a:ext cx="831866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MV: Enumeration in an Ellipsoid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28136" y="1639326"/>
            <a:ext cx="6819490" cy="67636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Alg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sz="2800" dirty="0" smtClean="0">
                <a:latin typeface="Comic Sans MS" pitchFamily="66" charset="0"/>
              </a:rPr>
              <a:t> Solve CVP for L, t under norm of E.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6325" name="Oval 5"/>
          <p:cNvSpPr>
            <a:spLocks noChangeAspect="1" noChangeArrowheads="1"/>
          </p:cNvSpPr>
          <p:nvPr/>
        </p:nvSpPr>
        <p:spPr bwMode="auto">
          <a:xfrm>
            <a:off x="4533900" y="55864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Oval 6"/>
          <p:cNvSpPr>
            <a:spLocks noChangeAspect="1" noChangeArrowheads="1"/>
          </p:cNvSpPr>
          <p:nvPr/>
        </p:nvSpPr>
        <p:spPr bwMode="auto">
          <a:xfrm>
            <a:off x="4527550" y="467836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Oval 7"/>
          <p:cNvSpPr>
            <a:spLocks noChangeAspect="1" noChangeArrowheads="1"/>
          </p:cNvSpPr>
          <p:nvPr/>
        </p:nvSpPr>
        <p:spPr bwMode="auto">
          <a:xfrm>
            <a:off x="4533900" y="37576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6328" name="Oval 8"/>
          <p:cNvSpPr>
            <a:spLocks noChangeAspect="1" noChangeArrowheads="1"/>
          </p:cNvSpPr>
          <p:nvPr/>
        </p:nvSpPr>
        <p:spPr bwMode="auto">
          <a:xfrm>
            <a:off x="5448300" y="55864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Oval 9"/>
          <p:cNvSpPr>
            <a:spLocks noChangeAspect="1" noChangeArrowheads="1"/>
          </p:cNvSpPr>
          <p:nvPr/>
        </p:nvSpPr>
        <p:spPr bwMode="auto">
          <a:xfrm>
            <a:off x="5441950" y="46783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Oval 10"/>
          <p:cNvSpPr>
            <a:spLocks noChangeAspect="1" noChangeArrowheads="1"/>
          </p:cNvSpPr>
          <p:nvPr/>
        </p:nvSpPr>
        <p:spPr bwMode="auto">
          <a:xfrm>
            <a:off x="5448300" y="37576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6331" name="Oval 11"/>
          <p:cNvSpPr>
            <a:spLocks noChangeAspect="1" noChangeArrowheads="1"/>
          </p:cNvSpPr>
          <p:nvPr/>
        </p:nvSpPr>
        <p:spPr bwMode="auto">
          <a:xfrm>
            <a:off x="6362700" y="55927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Oval 12"/>
          <p:cNvSpPr>
            <a:spLocks noChangeAspect="1" noChangeArrowheads="1"/>
          </p:cNvSpPr>
          <p:nvPr/>
        </p:nvSpPr>
        <p:spPr bwMode="auto">
          <a:xfrm>
            <a:off x="6356350" y="46847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Oval 13"/>
          <p:cNvSpPr>
            <a:spLocks noChangeAspect="1" noChangeArrowheads="1"/>
          </p:cNvSpPr>
          <p:nvPr/>
        </p:nvSpPr>
        <p:spPr bwMode="auto">
          <a:xfrm>
            <a:off x="6362700" y="37639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6334" name="Oval 14"/>
          <p:cNvSpPr>
            <a:spLocks noChangeAspect="1" noChangeArrowheads="1"/>
          </p:cNvSpPr>
          <p:nvPr/>
        </p:nvSpPr>
        <p:spPr bwMode="auto">
          <a:xfrm>
            <a:off x="7277100" y="55927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Oval 15"/>
          <p:cNvSpPr>
            <a:spLocks noChangeAspect="1" noChangeArrowheads="1"/>
          </p:cNvSpPr>
          <p:nvPr/>
        </p:nvSpPr>
        <p:spPr bwMode="auto">
          <a:xfrm>
            <a:off x="7270750" y="46847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Oval 16"/>
          <p:cNvSpPr>
            <a:spLocks noChangeAspect="1" noChangeArrowheads="1"/>
          </p:cNvSpPr>
          <p:nvPr/>
        </p:nvSpPr>
        <p:spPr bwMode="auto">
          <a:xfrm>
            <a:off x="7277100" y="37639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6337" name="Oval 17"/>
          <p:cNvSpPr>
            <a:spLocks noChangeAspect="1" noChangeArrowheads="1"/>
          </p:cNvSpPr>
          <p:nvPr/>
        </p:nvSpPr>
        <p:spPr bwMode="auto">
          <a:xfrm>
            <a:off x="1790700" y="55737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Oval 18"/>
          <p:cNvSpPr>
            <a:spLocks noChangeAspect="1" noChangeArrowheads="1"/>
          </p:cNvSpPr>
          <p:nvPr/>
        </p:nvSpPr>
        <p:spPr bwMode="auto">
          <a:xfrm>
            <a:off x="1784350" y="46656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Oval 19"/>
          <p:cNvSpPr>
            <a:spLocks noChangeAspect="1" noChangeArrowheads="1"/>
          </p:cNvSpPr>
          <p:nvPr/>
        </p:nvSpPr>
        <p:spPr bwMode="auto">
          <a:xfrm>
            <a:off x="1790700" y="37449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6340" name="Oval 20"/>
          <p:cNvSpPr>
            <a:spLocks noChangeAspect="1" noChangeArrowheads="1"/>
          </p:cNvSpPr>
          <p:nvPr/>
        </p:nvSpPr>
        <p:spPr bwMode="auto">
          <a:xfrm>
            <a:off x="2705100" y="55737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Oval 21"/>
          <p:cNvSpPr>
            <a:spLocks noChangeAspect="1" noChangeArrowheads="1"/>
          </p:cNvSpPr>
          <p:nvPr/>
        </p:nvSpPr>
        <p:spPr bwMode="auto">
          <a:xfrm>
            <a:off x="2698750" y="46656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Oval 22"/>
          <p:cNvSpPr>
            <a:spLocks noChangeAspect="1" noChangeArrowheads="1"/>
          </p:cNvSpPr>
          <p:nvPr/>
        </p:nvSpPr>
        <p:spPr bwMode="auto">
          <a:xfrm>
            <a:off x="2705100" y="37449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6343" name="Oval 23"/>
          <p:cNvSpPr>
            <a:spLocks noChangeAspect="1" noChangeArrowheads="1"/>
          </p:cNvSpPr>
          <p:nvPr/>
        </p:nvSpPr>
        <p:spPr bwMode="auto">
          <a:xfrm>
            <a:off x="3619500" y="55800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Oval 24"/>
          <p:cNvSpPr>
            <a:spLocks noChangeAspect="1" noChangeArrowheads="1"/>
          </p:cNvSpPr>
          <p:nvPr/>
        </p:nvSpPr>
        <p:spPr bwMode="auto">
          <a:xfrm>
            <a:off x="3613150" y="46720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Oval 25"/>
          <p:cNvSpPr>
            <a:spLocks noChangeAspect="1" noChangeArrowheads="1"/>
          </p:cNvSpPr>
          <p:nvPr/>
        </p:nvSpPr>
        <p:spPr bwMode="auto">
          <a:xfrm>
            <a:off x="3619500" y="37512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4614863" y="3138488"/>
            <a:ext cx="1012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E+t</a:t>
            </a:r>
            <a:endParaRPr lang="en-US" sz="3200" baseline="-25000">
              <a:latin typeface="Comic Sans MS" pitchFamily="66" charset="0"/>
            </a:endParaRPr>
          </a:p>
        </p:txBody>
      </p:sp>
      <p:sp>
        <p:nvSpPr>
          <p:cNvPr id="56347" name="Oval 27"/>
          <p:cNvSpPr>
            <a:spLocks noChangeAspect="1" noChangeArrowheads="1"/>
          </p:cNvSpPr>
          <p:nvPr/>
        </p:nvSpPr>
        <p:spPr bwMode="auto">
          <a:xfrm rot="570471">
            <a:off x="4730750" y="4545013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6659563" y="320992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L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083050" y="4543425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993366"/>
                </a:solidFill>
                <a:latin typeface="Comic Sans MS" pitchFamily="66" charset="0"/>
              </a:rPr>
              <a:t>x</a:t>
            </a:r>
            <a:endParaRPr lang="en-US" sz="3200" baseline="-25000">
              <a:solidFill>
                <a:srgbClr val="993366"/>
              </a:solidFill>
              <a:latin typeface="Comic Sans MS" pitchFamily="66" charset="0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827588" y="4122738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t</a:t>
            </a:r>
            <a:endParaRPr lang="en-US" sz="3200" baseline="-25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 rot="570471">
            <a:off x="2708275" y="3937000"/>
            <a:ext cx="4156075" cy="12827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504700" y="274638"/>
            <a:ext cx="8378042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MV: Enumeration in an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8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28137" y="1627451"/>
                <a:ext cx="6424581" cy="1222622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sz="2800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Alg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:</a:t>
                </a:r>
                <a:r>
                  <a:rPr lang="en-US" sz="2800" dirty="0" smtClean="0">
                    <a:latin typeface="Comic Sans MS" pitchFamily="66" charset="0"/>
                  </a:rPr>
                  <a:t> Define graph G on </a:t>
                </a:r>
                <a:r>
                  <a:rPr lang="en-US" sz="2800" dirty="0" err="1" smtClean="0">
                    <a:latin typeface="Comic Sans MS" pitchFamily="66" charset="0"/>
                  </a:rPr>
                  <a:t>E+t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L where 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      x ~ y  </a:t>
                </a:r>
                <a:r>
                  <a:rPr lang="en-US" sz="2800" dirty="0" err="1" smtClean="0">
                    <a:latin typeface="Comic Sans MS" pitchFamily="66" charset="0"/>
                  </a:rPr>
                  <a:t>iff</a:t>
                </a:r>
                <a:r>
                  <a:rPr lang="en-US" sz="2800" dirty="0" smtClean="0">
                    <a:latin typeface="Comic Sans MS" pitchFamily="66" charset="0"/>
                  </a:rPr>
                  <a:t> x-y is VR(L,E). </a:t>
                </a:r>
              </a:p>
            </p:txBody>
          </p:sp>
        </mc:Choice>
        <mc:Fallback xmlns="">
          <p:sp>
            <p:nvSpPr>
              <p:cNvPr id="573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28137" y="1627451"/>
                <a:ext cx="6424581" cy="1222622"/>
              </a:xfrm>
              <a:blipFill rotWithShape="1">
                <a:blip r:embed="rId2"/>
                <a:stretch>
                  <a:fillRect l="-1898" t="-4975" r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49" name="Oval 5"/>
          <p:cNvSpPr>
            <a:spLocks noChangeAspect="1" noChangeArrowheads="1"/>
          </p:cNvSpPr>
          <p:nvPr/>
        </p:nvSpPr>
        <p:spPr bwMode="auto">
          <a:xfrm>
            <a:off x="4533900" y="55864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6"/>
          <p:cNvSpPr>
            <a:spLocks noChangeAspect="1" noChangeArrowheads="1"/>
          </p:cNvSpPr>
          <p:nvPr/>
        </p:nvSpPr>
        <p:spPr bwMode="auto">
          <a:xfrm>
            <a:off x="4527550" y="467836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7"/>
          <p:cNvSpPr>
            <a:spLocks noChangeAspect="1" noChangeArrowheads="1"/>
          </p:cNvSpPr>
          <p:nvPr/>
        </p:nvSpPr>
        <p:spPr bwMode="auto">
          <a:xfrm>
            <a:off x="4533900" y="37576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7352" name="Oval 8"/>
          <p:cNvSpPr>
            <a:spLocks noChangeAspect="1" noChangeArrowheads="1"/>
          </p:cNvSpPr>
          <p:nvPr/>
        </p:nvSpPr>
        <p:spPr bwMode="auto">
          <a:xfrm>
            <a:off x="5448300" y="55864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9"/>
          <p:cNvSpPr>
            <a:spLocks noChangeAspect="1" noChangeArrowheads="1"/>
          </p:cNvSpPr>
          <p:nvPr/>
        </p:nvSpPr>
        <p:spPr bwMode="auto">
          <a:xfrm>
            <a:off x="5441950" y="46783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0"/>
          <p:cNvSpPr>
            <a:spLocks noChangeAspect="1" noChangeArrowheads="1"/>
          </p:cNvSpPr>
          <p:nvPr/>
        </p:nvSpPr>
        <p:spPr bwMode="auto">
          <a:xfrm>
            <a:off x="5448300" y="37576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7355" name="Oval 11"/>
          <p:cNvSpPr>
            <a:spLocks noChangeAspect="1" noChangeArrowheads="1"/>
          </p:cNvSpPr>
          <p:nvPr/>
        </p:nvSpPr>
        <p:spPr bwMode="auto">
          <a:xfrm>
            <a:off x="6362700" y="55927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2"/>
          <p:cNvSpPr>
            <a:spLocks noChangeAspect="1" noChangeArrowheads="1"/>
          </p:cNvSpPr>
          <p:nvPr/>
        </p:nvSpPr>
        <p:spPr bwMode="auto">
          <a:xfrm>
            <a:off x="6356350" y="46847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Oval 13"/>
          <p:cNvSpPr>
            <a:spLocks noChangeAspect="1" noChangeArrowheads="1"/>
          </p:cNvSpPr>
          <p:nvPr/>
        </p:nvSpPr>
        <p:spPr bwMode="auto">
          <a:xfrm>
            <a:off x="6362700" y="37639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7358" name="Oval 14"/>
          <p:cNvSpPr>
            <a:spLocks noChangeAspect="1" noChangeArrowheads="1"/>
          </p:cNvSpPr>
          <p:nvPr/>
        </p:nvSpPr>
        <p:spPr bwMode="auto">
          <a:xfrm>
            <a:off x="7277100" y="55927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Oval 15"/>
          <p:cNvSpPr>
            <a:spLocks noChangeAspect="1" noChangeArrowheads="1"/>
          </p:cNvSpPr>
          <p:nvPr/>
        </p:nvSpPr>
        <p:spPr bwMode="auto">
          <a:xfrm>
            <a:off x="7270750" y="46847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6"/>
          <p:cNvSpPr>
            <a:spLocks noChangeAspect="1" noChangeArrowheads="1"/>
          </p:cNvSpPr>
          <p:nvPr/>
        </p:nvSpPr>
        <p:spPr bwMode="auto">
          <a:xfrm>
            <a:off x="7277100" y="37639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7361" name="Oval 17"/>
          <p:cNvSpPr>
            <a:spLocks noChangeAspect="1" noChangeArrowheads="1"/>
          </p:cNvSpPr>
          <p:nvPr/>
        </p:nvSpPr>
        <p:spPr bwMode="auto">
          <a:xfrm>
            <a:off x="1790700" y="55737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Oval 18"/>
          <p:cNvSpPr>
            <a:spLocks noChangeAspect="1" noChangeArrowheads="1"/>
          </p:cNvSpPr>
          <p:nvPr/>
        </p:nvSpPr>
        <p:spPr bwMode="auto">
          <a:xfrm>
            <a:off x="1784350" y="46656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Oval 19"/>
          <p:cNvSpPr>
            <a:spLocks noChangeAspect="1" noChangeArrowheads="1"/>
          </p:cNvSpPr>
          <p:nvPr/>
        </p:nvSpPr>
        <p:spPr bwMode="auto">
          <a:xfrm>
            <a:off x="1790700" y="37449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7364" name="Oval 20"/>
          <p:cNvSpPr>
            <a:spLocks noChangeAspect="1" noChangeArrowheads="1"/>
          </p:cNvSpPr>
          <p:nvPr/>
        </p:nvSpPr>
        <p:spPr bwMode="auto">
          <a:xfrm>
            <a:off x="2705100" y="55737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21"/>
          <p:cNvSpPr>
            <a:spLocks noChangeAspect="1" noChangeArrowheads="1"/>
          </p:cNvSpPr>
          <p:nvPr/>
        </p:nvSpPr>
        <p:spPr bwMode="auto">
          <a:xfrm>
            <a:off x="2698750" y="46656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22"/>
          <p:cNvSpPr>
            <a:spLocks noChangeAspect="1" noChangeArrowheads="1"/>
          </p:cNvSpPr>
          <p:nvPr/>
        </p:nvSpPr>
        <p:spPr bwMode="auto">
          <a:xfrm>
            <a:off x="2705100" y="37449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7367" name="Oval 23"/>
          <p:cNvSpPr>
            <a:spLocks noChangeAspect="1" noChangeArrowheads="1"/>
          </p:cNvSpPr>
          <p:nvPr/>
        </p:nvSpPr>
        <p:spPr bwMode="auto">
          <a:xfrm>
            <a:off x="3619500" y="55800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24"/>
          <p:cNvSpPr>
            <a:spLocks noChangeAspect="1" noChangeArrowheads="1"/>
          </p:cNvSpPr>
          <p:nvPr/>
        </p:nvSpPr>
        <p:spPr bwMode="auto">
          <a:xfrm>
            <a:off x="3613150" y="46720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25"/>
          <p:cNvSpPr>
            <a:spLocks noChangeAspect="1" noChangeArrowheads="1"/>
          </p:cNvSpPr>
          <p:nvPr/>
        </p:nvSpPr>
        <p:spPr bwMode="auto">
          <a:xfrm>
            <a:off x="3619500" y="37512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4614863" y="3138488"/>
            <a:ext cx="1012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E+t</a:t>
            </a:r>
            <a:endParaRPr lang="en-US" sz="3200" baseline="-25000">
              <a:latin typeface="Comic Sans MS" pitchFamily="66" charset="0"/>
            </a:endParaRPr>
          </a:p>
        </p:txBody>
      </p:sp>
      <p:sp>
        <p:nvSpPr>
          <p:cNvPr id="57371" name="Oval 27"/>
          <p:cNvSpPr>
            <a:spLocks noChangeAspect="1" noChangeArrowheads="1"/>
          </p:cNvSpPr>
          <p:nvPr/>
        </p:nvSpPr>
        <p:spPr bwMode="auto">
          <a:xfrm rot="570471">
            <a:off x="4730750" y="4545013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6659563" y="320992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L</a:t>
            </a:r>
          </a:p>
        </p:txBody>
      </p: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4083050" y="4543425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993366"/>
                </a:solidFill>
                <a:latin typeface="Comic Sans MS" pitchFamily="66" charset="0"/>
              </a:rPr>
              <a:t>x</a:t>
            </a:r>
            <a:endParaRPr lang="en-US" sz="3200" baseline="-25000">
              <a:solidFill>
                <a:srgbClr val="993366"/>
              </a:solidFill>
              <a:latin typeface="Comic Sans MS" pitchFamily="66" charset="0"/>
            </a:endParaRPr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4827588" y="4122738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t</a:t>
            </a:r>
            <a:endParaRPr lang="en-US" sz="3200" baseline="-25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2"/>
          <p:cNvSpPr>
            <a:spLocks noChangeArrowheads="1"/>
          </p:cNvSpPr>
          <p:nvPr/>
        </p:nvSpPr>
        <p:spPr bwMode="auto">
          <a:xfrm rot="570471">
            <a:off x="2708275" y="3937000"/>
            <a:ext cx="4156075" cy="12827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504700" y="274638"/>
            <a:ext cx="8378042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MV: Enumeration in an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26675" y="1627450"/>
                <a:ext cx="6953250" cy="1069975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sz="2800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Alg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:</a:t>
                </a:r>
                <a:r>
                  <a:rPr lang="en-US" sz="2800" dirty="0" smtClean="0">
                    <a:latin typeface="Comic Sans MS" pitchFamily="66" charset="0"/>
                  </a:rPr>
                  <a:t> Perform a DFS on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 (</a:t>
                </a:r>
                <a:r>
                  <a:rPr lang="en-US" sz="2800" dirty="0" err="1" smtClean="0">
                    <a:latin typeface="Comic Sans MS" pitchFamily="66" charset="0"/>
                    <a:sym typeface="Mathematica1" pitchFamily="2" charset="2"/>
                  </a:rPr>
                  <a:t>E+t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)</a:t>
                </a:r>
                <a:r>
                  <a:rPr lang="en-US" sz="2800" baseline="-25000" dirty="0" smtClean="0">
                    <a:latin typeface="Comic Sans MS" pitchFamily="66" charset="0"/>
                    <a:sym typeface="Mathematica1" pitchFamily="2" charset="2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starting from x to find remaining points</a:t>
                </a:r>
                <a:r>
                  <a:rPr lang="en-US" sz="2800" dirty="0" smtClean="0"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837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26675" y="1627450"/>
                <a:ext cx="6953250" cy="1069975"/>
              </a:xfrm>
              <a:blipFill rotWithShape="1">
                <a:blip r:embed="rId2"/>
                <a:stretch>
                  <a:fillRect l="-1842" t="-5714" r="-3158" b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3" name="Oval 5"/>
          <p:cNvSpPr>
            <a:spLocks noChangeAspect="1" noChangeArrowheads="1"/>
          </p:cNvSpPr>
          <p:nvPr/>
        </p:nvSpPr>
        <p:spPr bwMode="auto">
          <a:xfrm>
            <a:off x="4533900" y="558641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6"/>
          <p:cNvSpPr>
            <a:spLocks noChangeAspect="1" noChangeArrowheads="1"/>
          </p:cNvSpPr>
          <p:nvPr/>
        </p:nvSpPr>
        <p:spPr bwMode="auto">
          <a:xfrm>
            <a:off x="4533900" y="375761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375" name="Oval 7"/>
          <p:cNvSpPr>
            <a:spLocks noChangeAspect="1" noChangeArrowheads="1"/>
          </p:cNvSpPr>
          <p:nvPr/>
        </p:nvSpPr>
        <p:spPr bwMode="auto">
          <a:xfrm>
            <a:off x="5448300" y="558641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8"/>
          <p:cNvSpPr>
            <a:spLocks noChangeAspect="1" noChangeArrowheads="1"/>
          </p:cNvSpPr>
          <p:nvPr/>
        </p:nvSpPr>
        <p:spPr bwMode="auto">
          <a:xfrm>
            <a:off x="5448300" y="375761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377" name="Oval 9"/>
          <p:cNvSpPr>
            <a:spLocks noChangeAspect="1" noChangeArrowheads="1"/>
          </p:cNvSpPr>
          <p:nvPr/>
        </p:nvSpPr>
        <p:spPr bwMode="auto">
          <a:xfrm>
            <a:off x="6362700" y="559276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Oval 10"/>
          <p:cNvSpPr>
            <a:spLocks noChangeAspect="1" noChangeArrowheads="1"/>
          </p:cNvSpPr>
          <p:nvPr/>
        </p:nvSpPr>
        <p:spPr bwMode="auto">
          <a:xfrm>
            <a:off x="6362700" y="376396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379" name="Oval 11"/>
          <p:cNvSpPr>
            <a:spLocks noChangeAspect="1" noChangeArrowheads="1"/>
          </p:cNvSpPr>
          <p:nvPr/>
        </p:nvSpPr>
        <p:spPr bwMode="auto">
          <a:xfrm>
            <a:off x="7277100" y="559276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Oval 12"/>
          <p:cNvSpPr>
            <a:spLocks noChangeAspect="1" noChangeArrowheads="1"/>
          </p:cNvSpPr>
          <p:nvPr/>
        </p:nvSpPr>
        <p:spPr bwMode="auto">
          <a:xfrm>
            <a:off x="7270750" y="468471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Oval 13"/>
          <p:cNvSpPr>
            <a:spLocks noChangeAspect="1" noChangeArrowheads="1"/>
          </p:cNvSpPr>
          <p:nvPr/>
        </p:nvSpPr>
        <p:spPr bwMode="auto">
          <a:xfrm>
            <a:off x="7277100" y="376396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382" name="Oval 14"/>
          <p:cNvSpPr>
            <a:spLocks noChangeAspect="1" noChangeArrowheads="1"/>
          </p:cNvSpPr>
          <p:nvPr/>
        </p:nvSpPr>
        <p:spPr bwMode="auto">
          <a:xfrm>
            <a:off x="1790700" y="557371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Oval 15"/>
          <p:cNvSpPr>
            <a:spLocks noChangeAspect="1" noChangeArrowheads="1"/>
          </p:cNvSpPr>
          <p:nvPr/>
        </p:nvSpPr>
        <p:spPr bwMode="auto">
          <a:xfrm>
            <a:off x="1784350" y="466566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Oval 16"/>
          <p:cNvSpPr>
            <a:spLocks noChangeAspect="1" noChangeArrowheads="1"/>
          </p:cNvSpPr>
          <p:nvPr/>
        </p:nvSpPr>
        <p:spPr bwMode="auto">
          <a:xfrm>
            <a:off x="1790700" y="374491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385" name="Oval 17"/>
          <p:cNvSpPr>
            <a:spLocks noChangeAspect="1" noChangeArrowheads="1"/>
          </p:cNvSpPr>
          <p:nvPr/>
        </p:nvSpPr>
        <p:spPr bwMode="auto">
          <a:xfrm>
            <a:off x="2705100" y="557371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Oval 18"/>
          <p:cNvSpPr>
            <a:spLocks noChangeAspect="1" noChangeArrowheads="1"/>
          </p:cNvSpPr>
          <p:nvPr/>
        </p:nvSpPr>
        <p:spPr bwMode="auto">
          <a:xfrm>
            <a:off x="2698750" y="466566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Oval 19"/>
          <p:cNvSpPr>
            <a:spLocks noChangeAspect="1" noChangeArrowheads="1"/>
          </p:cNvSpPr>
          <p:nvPr/>
        </p:nvSpPr>
        <p:spPr bwMode="auto">
          <a:xfrm>
            <a:off x="2705100" y="374491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388" name="Oval 20"/>
          <p:cNvSpPr>
            <a:spLocks noChangeAspect="1" noChangeArrowheads="1"/>
          </p:cNvSpPr>
          <p:nvPr/>
        </p:nvSpPr>
        <p:spPr bwMode="auto">
          <a:xfrm>
            <a:off x="3619500" y="558006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Oval 21"/>
          <p:cNvSpPr>
            <a:spLocks noChangeAspect="1" noChangeArrowheads="1"/>
          </p:cNvSpPr>
          <p:nvPr/>
        </p:nvSpPr>
        <p:spPr bwMode="auto">
          <a:xfrm>
            <a:off x="3619500" y="3751263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4614863" y="3138488"/>
            <a:ext cx="1012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E+t</a:t>
            </a:r>
            <a:endParaRPr lang="en-US" sz="3200" baseline="-25000">
              <a:latin typeface="Comic Sans MS" pitchFamily="66" charset="0"/>
            </a:endParaRPr>
          </a:p>
        </p:txBody>
      </p:sp>
      <p:sp>
        <p:nvSpPr>
          <p:cNvPr id="58391" name="Oval 23"/>
          <p:cNvSpPr>
            <a:spLocks noChangeAspect="1" noChangeArrowheads="1"/>
          </p:cNvSpPr>
          <p:nvPr/>
        </p:nvSpPr>
        <p:spPr bwMode="auto">
          <a:xfrm rot="570471">
            <a:off x="4730750" y="4545013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4827588" y="4122738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t</a:t>
            </a:r>
            <a:endParaRPr lang="en-US" sz="3200" baseline="-25000">
              <a:latin typeface="Comic Sans MS" pitchFamily="66" charset="0"/>
            </a:endParaRP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6659563" y="320992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L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4083050" y="4543425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993366"/>
                </a:solidFill>
                <a:latin typeface="Comic Sans MS" pitchFamily="66" charset="0"/>
              </a:rPr>
              <a:t>x</a:t>
            </a:r>
            <a:endParaRPr lang="en-US" sz="3200" baseline="-25000">
              <a:solidFill>
                <a:srgbClr val="993366"/>
              </a:solidFill>
              <a:latin typeface="Comic Sans MS" pitchFamily="66" charset="0"/>
            </a:endParaRPr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 flipH="1">
            <a:off x="2725738" y="4708525"/>
            <a:ext cx="900112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flipV="1">
            <a:off x="4586288" y="4714875"/>
            <a:ext cx="885825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 flipV="1">
            <a:off x="5505450" y="4714875"/>
            <a:ext cx="885825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 flipV="1">
            <a:off x="6419850" y="4714875"/>
            <a:ext cx="885825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 flipV="1">
            <a:off x="3644900" y="3776663"/>
            <a:ext cx="4763" cy="9144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 flipV="1">
            <a:off x="4562475" y="3767138"/>
            <a:ext cx="4763" cy="9144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 flipV="1">
            <a:off x="5476875" y="3767138"/>
            <a:ext cx="4763" cy="9144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 flipV="1">
            <a:off x="6400800" y="3767138"/>
            <a:ext cx="4763" cy="9144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5476875" y="4738688"/>
            <a:ext cx="4763" cy="8667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6391275" y="4748213"/>
            <a:ext cx="4763" cy="8667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>
            <a:off x="4562475" y="4738688"/>
            <a:ext cx="4763" cy="8667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>
            <a:off x="3648075" y="4738688"/>
            <a:ext cx="4763" cy="8667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 flipH="1">
            <a:off x="3633788" y="4716463"/>
            <a:ext cx="900112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8" name="Oval 40"/>
          <p:cNvSpPr>
            <a:spLocks noChangeAspect="1" noChangeArrowheads="1"/>
          </p:cNvSpPr>
          <p:nvPr/>
        </p:nvSpPr>
        <p:spPr bwMode="auto">
          <a:xfrm>
            <a:off x="4527550" y="467836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9" name="Oval 41"/>
          <p:cNvSpPr>
            <a:spLocks noChangeAspect="1" noChangeArrowheads="1"/>
          </p:cNvSpPr>
          <p:nvPr/>
        </p:nvSpPr>
        <p:spPr bwMode="auto">
          <a:xfrm>
            <a:off x="5441950" y="467836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0" name="Oval 42"/>
          <p:cNvSpPr>
            <a:spLocks noChangeAspect="1" noChangeArrowheads="1"/>
          </p:cNvSpPr>
          <p:nvPr/>
        </p:nvSpPr>
        <p:spPr bwMode="auto">
          <a:xfrm>
            <a:off x="6356350" y="468471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1" name="Oval 43"/>
          <p:cNvSpPr>
            <a:spLocks noChangeAspect="1" noChangeArrowheads="1"/>
          </p:cNvSpPr>
          <p:nvPr/>
        </p:nvSpPr>
        <p:spPr bwMode="auto">
          <a:xfrm>
            <a:off x="3613150" y="467201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Enumeration Algorithm: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571624"/>
                <a:ext cx="8382000" cy="4664076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Idea:</a:t>
                </a:r>
                <a:r>
                  <a:rPr lang="en-US" dirty="0" smtClean="0">
                    <a:solidFill>
                      <a:srgbClr val="990099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Reduce enumeration in K to enumeration in a suitable ellipsoid E.</a:t>
                </a:r>
              </a:p>
              <a:p>
                <a:pPr eaLnBrk="1" hangingPunct="1">
                  <a:buFontTx/>
                  <a:buNone/>
                </a:pPr>
                <a:endParaRPr lang="en-US" sz="2800" dirty="0" smtClean="0">
                  <a:solidFill>
                    <a:srgbClr val="990099"/>
                  </a:solidFill>
                  <a:latin typeface="Comic Sans MS" pitchFamily="66" charset="0"/>
                </a:endParaRP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2800" dirty="0" smtClean="0">
                    <a:solidFill>
                      <a:srgbClr val="993366"/>
                    </a:solidFill>
                    <a:latin typeface="Comic Sans MS" pitchFamily="66" charset="0"/>
                  </a:rPr>
                  <a:t>Covering Numbers:  </a:t>
                </a:r>
                <a:r>
                  <a:rPr lang="en-US" sz="2800" dirty="0" smtClean="0">
                    <a:latin typeface="Comic Sans MS" pitchFamily="66" charset="0"/>
                  </a:rPr>
                  <a:t>Convex bodies A,B in </a:t>
                </a:r>
                <a:r>
                  <a:rPr lang="en-US" sz="2800" dirty="0" err="1" smtClean="0">
                    <a:latin typeface="Comic Sans MS" pitchFamily="66" charset="0"/>
                  </a:rPr>
                  <a:t>R</a:t>
                </a:r>
                <a:r>
                  <a:rPr lang="en-US" sz="2800" baseline="30000" dirty="0" err="1" smtClean="0">
                    <a:latin typeface="Comic Sans MS" pitchFamily="66" charset="0"/>
                  </a:rPr>
                  <a:t>n</a:t>
                </a:r>
                <a:r>
                  <a:rPr lang="en-US" sz="2800" dirty="0" smtClean="0">
                    <a:latin typeface="Comic Sans MS" pitchFamily="66" charset="0"/>
                  </a:rPr>
                  <a:t>, let</a:t>
                </a:r>
                <a:endParaRPr lang="en-US" sz="2800" dirty="0" smtClean="0">
                  <a:solidFill>
                    <a:srgbClr val="000099"/>
                  </a:solidFill>
                  <a:latin typeface="Comic Sans MS" pitchFamily="66" charset="0"/>
                </a:endParaRPr>
              </a:p>
              <a:p>
                <a:pPr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N(A,B) </a:t>
                </a:r>
                <a:r>
                  <a:rPr lang="en-US" sz="2800" dirty="0" smtClean="0">
                    <a:latin typeface="Comic Sans MS" pitchFamily="66" charset="0"/>
                  </a:rPr>
                  <a:t>=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min</a:t>
                </a:r>
                <a:r>
                  <a:rPr lang="en-US" sz="2800" dirty="0" smtClean="0">
                    <a:latin typeface="Comic Sans MS" pitchFamily="66" charset="0"/>
                  </a:rPr>
                  <a:t> {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|</a:t>
                </a:r>
                <a:r>
                  <a:rPr lang="el-GR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Λ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|</a:t>
                </a:r>
                <a:r>
                  <a:rPr lang="en-US" sz="2800" dirty="0" smtClean="0">
                    <a:latin typeface="Comic Sans MS" pitchFamily="66" charset="0"/>
                  </a:rPr>
                  <a:t>: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 </a:t>
                </a:r>
                <a:r>
                  <a:rPr lang="el-GR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Λ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in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R</a:t>
                </a:r>
                <a:r>
                  <a:rPr lang="en-US" sz="2800" baseline="300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n</a:t>
                </a:r>
                <a:r>
                  <a:rPr lang="en-US" sz="2800" dirty="0" smtClean="0">
                    <a:latin typeface="Comic Sans MS" pitchFamily="66" charset="0"/>
                  </a:rPr>
                  <a:t>,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sym typeface="Mathematica1"/>
                      </a:rPr>
                      <m:t>⊆</m:t>
                    </m:r>
                  </m:oMath>
                </a14:m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/>
                  </a:rPr>
                  <a:t> </a:t>
                </a:r>
                <a:r>
                  <a:rPr lang="el-GR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Λ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 + B</a:t>
                </a:r>
                <a:r>
                  <a:rPr lang="en-US" sz="2800" dirty="0" smtClean="0">
                    <a:latin typeface="Comic Sans MS" pitchFamily="66" charset="0"/>
                  </a:rPr>
                  <a:t>}</a:t>
                </a:r>
              </a:p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N(A,B) is the minimum number of translates of B needed to cover A.</a:t>
                </a:r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571624"/>
                <a:ext cx="8382000" cy="4664076"/>
              </a:xfrm>
              <a:blipFill rotWithShape="1">
                <a:blip r:embed="rId2"/>
                <a:stretch>
                  <a:fillRect l="-1891" t="-1699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6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Enumeration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12975" y="1514475"/>
                <a:ext cx="4202113" cy="563563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Goal:</a:t>
                </a:r>
                <a:r>
                  <a:rPr lang="en-US" dirty="0" smtClean="0">
                    <a:latin typeface="Comic Sans MS" pitchFamily="66" charset="0"/>
                  </a:rPr>
                  <a:t> Compute K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0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omic Sans MS" pitchFamily="66" charset="0"/>
                    <a:sym typeface="Mathematica1" pitchFamily="2" charset="2"/>
                  </a:rPr>
                  <a:t>L.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12975" y="1514475"/>
                <a:ext cx="4202113" cy="563563"/>
              </a:xfrm>
              <a:blipFill rotWithShape="1">
                <a:blip r:embed="rId2"/>
                <a:stretch>
                  <a:fillRect l="-3628" t="-22581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4" name="Freeform 58"/>
          <p:cNvSpPr>
            <a:spLocks/>
          </p:cNvSpPr>
          <p:nvPr/>
        </p:nvSpPr>
        <p:spPr bwMode="auto">
          <a:xfrm>
            <a:off x="1863725" y="3502025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25" name="Group 83"/>
          <p:cNvGrpSpPr>
            <a:grpSpLocks/>
          </p:cNvGrpSpPr>
          <p:nvPr/>
        </p:nvGrpSpPr>
        <p:grpSpPr bwMode="auto">
          <a:xfrm>
            <a:off x="1784350" y="2460625"/>
            <a:ext cx="5575300" cy="3757613"/>
            <a:chOff x="944" y="1622"/>
            <a:chExt cx="3512" cy="2367"/>
          </a:xfrm>
        </p:grpSpPr>
        <p:sp>
          <p:nvSpPr>
            <p:cNvPr id="30728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1" name="Oval 12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5" name="Oval 16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9" name="Oval 20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3" name="Oval 24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7" name="Oval 30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1" name="Oval 34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5" name="Oval 38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Oval 44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7" name="Oval 46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8" name="Oval 4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9" name="Oval 50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0" name="Oval 52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1" name="Oval 54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2" name="Oval 56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0726" name="Text Box 57"/>
          <p:cNvSpPr txBox="1">
            <a:spLocks noChangeArrowheads="1"/>
          </p:cNvSpPr>
          <p:nvPr/>
        </p:nvSpPr>
        <p:spPr bwMode="auto">
          <a:xfrm>
            <a:off x="6659563" y="268128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L</a:t>
            </a:r>
          </a:p>
        </p:txBody>
      </p:sp>
      <p:sp>
        <p:nvSpPr>
          <p:cNvPr id="30727" name="Text Box 84"/>
          <p:cNvSpPr txBox="1">
            <a:spLocks noChangeArrowheads="1"/>
          </p:cNvSpPr>
          <p:nvPr/>
        </p:nvSpPr>
        <p:spPr bwMode="auto">
          <a:xfrm>
            <a:off x="4706938" y="430053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6865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83"/>
          <p:cNvSpPr>
            <a:spLocks/>
          </p:cNvSpPr>
          <p:nvPr/>
        </p:nvSpPr>
        <p:spPr bwMode="auto">
          <a:xfrm>
            <a:off x="1863725" y="3502025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Enumeration Algorithm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4775" y="1528763"/>
            <a:ext cx="7159625" cy="766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Alg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dirty="0" smtClean="0">
                <a:latin typeface="Comic Sans MS" pitchFamily="66" charset="0"/>
              </a:rPr>
              <a:t> Compute Covering of K by E</a:t>
            </a:r>
            <a:endParaRPr lang="en-US" dirty="0" smtClean="0">
              <a:latin typeface="Comic Sans MS" pitchFamily="66" charset="0"/>
              <a:sym typeface="Mathematica1" pitchFamily="2" charset="2"/>
            </a:endParaRPr>
          </a:p>
        </p:txBody>
      </p:sp>
      <p:grpSp>
        <p:nvGrpSpPr>
          <p:cNvPr id="31749" name="Group 287"/>
          <p:cNvGrpSpPr>
            <a:grpSpLocks/>
          </p:cNvGrpSpPr>
          <p:nvPr/>
        </p:nvGrpSpPr>
        <p:grpSpPr bwMode="auto">
          <a:xfrm>
            <a:off x="1162050" y="2470150"/>
            <a:ext cx="7529513" cy="3832225"/>
            <a:chOff x="732" y="1646"/>
            <a:chExt cx="4743" cy="2414"/>
          </a:xfrm>
        </p:grpSpPr>
        <p:sp>
          <p:nvSpPr>
            <p:cNvPr id="31788" name="Text Box 166"/>
            <p:cNvSpPr txBox="1">
              <a:spLocks noChangeArrowheads="1"/>
            </p:cNvSpPr>
            <p:nvPr/>
          </p:nvSpPr>
          <p:spPr bwMode="auto">
            <a:xfrm>
              <a:off x="3106" y="1646"/>
              <a:ext cx="5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3200">
                  <a:latin typeface="Comic Sans MS" pitchFamily="66" charset="0"/>
                </a:rPr>
                <a:t>E+t</a:t>
              </a:r>
              <a:r>
                <a:rPr lang="en-US" sz="3200" baseline="-25000">
                  <a:latin typeface="Comic Sans MS" pitchFamily="66" charset="0"/>
                </a:rPr>
                <a:t>i</a:t>
              </a:r>
            </a:p>
          </p:txBody>
        </p:sp>
        <p:grpSp>
          <p:nvGrpSpPr>
            <p:cNvPr id="31789" name="Group 286"/>
            <p:cNvGrpSpPr>
              <a:grpSpLocks/>
            </p:cNvGrpSpPr>
            <p:nvPr/>
          </p:nvGrpSpPr>
          <p:grpSpPr bwMode="auto">
            <a:xfrm>
              <a:off x="732" y="1881"/>
              <a:ext cx="4743" cy="2179"/>
              <a:chOff x="732" y="1881"/>
              <a:chExt cx="4743" cy="2179"/>
            </a:xfrm>
          </p:grpSpPr>
          <p:sp>
            <p:nvSpPr>
              <p:cNvPr id="31792" name="Oval 154"/>
              <p:cNvSpPr>
                <a:spLocks noChangeArrowheads="1"/>
              </p:cNvSpPr>
              <p:nvPr/>
            </p:nvSpPr>
            <p:spPr bwMode="auto">
              <a:xfrm rot="570471">
                <a:off x="2857" y="2209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3" name="Oval 155"/>
              <p:cNvSpPr>
                <a:spLocks noChangeAspect="1" noChangeArrowheads="1"/>
              </p:cNvSpPr>
              <p:nvPr/>
            </p:nvSpPr>
            <p:spPr bwMode="auto">
              <a:xfrm rot="570471">
                <a:off x="4131" y="259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4" name="Oval 156"/>
              <p:cNvSpPr>
                <a:spLocks noChangeArrowheads="1"/>
              </p:cNvSpPr>
              <p:nvPr/>
            </p:nvSpPr>
            <p:spPr bwMode="auto">
              <a:xfrm rot="570471">
                <a:off x="2771" y="2730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5" name="Oval 157"/>
              <p:cNvSpPr>
                <a:spLocks noChangeAspect="1" noChangeArrowheads="1"/>
              </p:cNvSpPr>
              <p:nvPr/>
            </p:nvSpPr>
            <p:spPr bwMode="auto">
              <a:xfrm rot="570471">
                <a:off x="4045" y="3113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6" name="Oval 158"/>
              <p:cNvSpPr>
                <a:spLocks noChangeArrowheads="1"/>
              </p:cNvSpPr>
              <p:nvPr/>
            </p:nvSpPr>
            <p:spPr bwMode="auto">
              <a:xfrm rot="570471">
                <a:off x="2685" y="3252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7" name="Oval 159"/>
              <p:cNvSpPr>
                <a:spLocks noChangeAspect="1" noChangeArrowheads="1"/>
              </p:cNvSpPr>
              <p:nvPr/>
            </p:nvSpPr>
            <p:spPr bwMode="auto">
              <a:xfrm rot="570471">
                <a:off x="3959" y="3635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8" name="Oval 160"/>
              <p:cNvSpPr>
                <a:spLocks noChangeArrowheads="1"/>
              </p:cNvSpPr>
              <p:nvPr/>
            </p:nvSpPr>
            <p:spPr bwMode="auto">
              <a:xfrm rot="570471">
                <a:off x="904" y="1881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9" name="Oval 161"/>
              <p:cNvSpPr>
                <a:spLocks noChangeAspect="1" noChangeArrowheads="1"/>
              </p:cNvSpPr>
              <p:nvPr/>
            </p:nvSpPr>
            <p:spPr bwMode="auto">
              <a:xfrm rot="570471">
                <a:off x="2178" y="2264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0" name="Oval 162"/>
              <p:cNvSpPr>
                <a:spLocks noChangeArrowheads="1"/>
              </p:cNvSpPr>
              <p:nvPr/>
            </p:nvSpPr>
            <p:spPr bwMode="auto">
              <a:xfrm rot="570471">
                <a:off x="818" y="2403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1" name="Oval 163"/>
              <p:cNvSpPr>
                <a:spLocks noChangeAspect="1" noChangeArrowheads="1"/>
              </p:cNvSpPr>
              <p:nvPr/>
            </p:nvSpPr>
            <p:spPr bwMode="auto">
              <a:xfrm rot="570471">
                <a:off x="2092" y="2786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2" name="Oval 164"/>
              <p:cNvSpPr>
                <a:spLocks noChangeArrowheads="1"/>
              </p:cNvSpPr>
              <p:nvPr/>
            </p:nvSpPr>
            <p:spPr bwMode="auto">
              <a:xfrm rot="570471">
                <a:off x="732" y="2924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3" name="Oval 165"/>
              <p:cNvSpPr>
                <a:spLocks noChangeAspect="1" noChangeArrowheads="1"/>
              </p:cNvSpPr>
              <p:nvPr/>
            </p:nvSpPr>
            <p:spPr bwMode="auto">
              <a:xfrm rot="570471">
                <a:off x="2006" y="3307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4" name="Text Box 167"/>
              <p:cNvSpPr txBox="1">
                <a:spLocks noChangeArrowheads="1"/>
              </p:cNvSpPr>
              <p:nvPr/>
            </p:nvSpPr>
            <p:spPr bwMode="auto">
              <a:xfrm>
                <a:off x="1728" y="3174"/>
                <a:ext cx="3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latin typeface="Comic Sans MS" pitchFamily="66" charset="0"/>
                  </a:rPr>
                  <a:t>t</a:t>
                </a:r>
                <a:r>
                  <a:rPr lang="en-US"/>
                  <a:t>1</a:t>
                </a:r>
              </a:p>
            </p:txBody>
          </p:sp>
          <p:sp>
            <p:nvSpPr>
              <p:cNvPr id="31805" name="Text Box 168"/>
              <p:cNvSpPr txBox="1">
                <a:spLocks noChangeArrowheads="1"/>
              </p:cNvSpPr>
              <p:nvPr/>
            </p:nvSpPr>
            <p:spPr bwMode="auto">
              <a:xfrm>
                <a:off x="1813" y="2652"/>
                <a:ext cx="3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latin typeface="Comic Sans MS" pitchFamily="66" charset="0"/>
                  </a:rPr>
                  <a:t>t</a:t>
                </a:r>
                <a:r>
                  <a:rPr lang="en-US"/>
                  <a:t>2</a:t>
                </a:r>
              </a:p>
            </p:txBody>
          </p:sp>
          <p:sp>
            <p:nvSpPr>
              <p:cNvPr id="31806" name="Text Box 169"/>
              <p:cNvSpPr txBox="1">
                <a:spLocks noChangeArrowheads="1"/>
              </p:cNvSpPr>
              <p:nvPr/>
            </p:nvSpPr>
            <p:spPr bwMode="auto">
              <a:xfrm>
                <a:off x="3854" y="2461"/>
                <a:ext cx="3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latin typeface="Comic Sans MS" pitchFamily="66" charset="0"/>
                  </a:rPr>
                  <a:t>t</a:t>
                </a:r>
                <a:r>
                  <a:rPr lang="en-US"/>
                  <a:t>6</a:t>
                </a:r>
              </a:p>
            </p:txBody>
          </p:sp>
          <p:sp>
            <p:nvSpPr>
              <p:cNvPr id="31807" name="Text Box 170"/>
              <p:cNvSpPr txBox="1">
                <a:spLocks noChangeArrowheads="1"/>
              </p:cNvSpPr>
              <p:nvPr/>
            </p:nvSpPr>
            <p:spPr bwMode="auto">
              <a:xfrm>
                <a:off x="3767" y="2981"/>
                <a:ext cx="3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latin typeface="Comic Sans MS" pitchFamily="66" charset="0"/>
                  </a:rPr>
                  <a:t>t</a:t>
                </a:r>
                <a:r>
                  <a:rPr lang="en-US"/>
                  <a:t>5</a:t>
                </a:r>
              </a:p>
            </p:txBody>
          </p:sp>
          <p:sp>
            <p:nvSpPr>
              <p:cNvPr id="31808" name="Text Box 171"/>
              <p:cNvSpPr txBox="1">
                <a:spLocks noChangeArrowheads="1"/>
              </p:cNvSpPr>
              <p:nvPr/>
            </p:nvSpPr>
            <p:spPr bwMode="auto">
              <a:xfrm>
                <a:off x="3680" y="3502"/>
                <a:ext cx="3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latin typeface="Comic Sans MS" pitchFamily="66" charset="0"/>
                  </a:rPr>
                  <a:t>t</a:t>
                </a:r>
                <a:r>
                  <a:rPr lang="en-US"/>
                  <a:t>4</a:t>
                </a:r>
              </a:p>
            </p:txBody>
          </p:sp>
          <p:sp>
            <p:nvSpPr>
              <p:cNvPr id="31809" name="Text Box 172"/>
              <p:cNvSpPr txBox="1">
                <a:spLocks noChangeArrowheads="1"/>
              </p:cNvSpPr>
              <p:nvPr/>
            </p:nvSpPr>
            <p:spPr bwMode="auto">
              <a:xfrm>
                <a:off x="1900" y="2133"/>
                <a:ext cx="3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latin typeface="Comic Sans MS" pitchFamily="66" charset="0"/>
                  </a:rPr>
                  <a:t>t</a:t>
                </a:r>
                <a:r>
                  <a:rPr lang="en-US"/>
                  <a:t>3</a:t>
                </a:r>
              </a:p>
            </p:txBody>
          </p:sp>
        </p:grpSp>
        <p:sp>
          <p:nvSpPr>
            <p:cNvPr id="31790" name="Line 284"/>
            <p:cNvSpPr>
              <a:spLocks noChangeShapeType="1"/>
            </p:cNvSpPr>
            <p:nvPr/>
          </p:nvSpPr>
          <p:spPr bwMode="auto">
            <a:xfrm flipH="1">
              <a:off x="2439" y="1928"/>
              <a:ext cx="696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285"/>
            <p:cNvSpPr>
              <a:spLocks noChangeShapeType="1"/>
            </p:cNvSpPr>
            <p:nvPr/>
          </p:nvSpPr>
          <p:spPr bwMode="auto">
            <a:xfrm>
              <a:off x="3575" y="2024"/>
              <a:ext cx="176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0" name="Group 247"/>
          <p:cNvGrpSpPr>
            <a:grpSpLocks/>
          </p:cNvGrpSpPr>
          <p:nvPr/>
        </p:nvGrpSpPr>
        <p:grpSpPr bwMode="auto">
          <a:xfrm>
            <a:off x="1784350" y="2460625"/>
            <a:ext cx="5575300" cy="3757613"/>
            <a:chOff x="944" y="1622"/>
            <a:chExt cx="3512" cy="2367"/>
          </a:xfrm>
        </p:grpSpPr>
        <p:sp>
          <p:nvSpPr>
            <p:cNvPr id="31753" name="Oval 248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249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250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56" name="Oval 251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252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253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254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0" name="Oval 255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256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Oval 257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Oval 258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4" name="Oval 259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Oval 260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261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Oval 262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8" name="Oval 263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264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Oval 265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Oval 266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2" name="Oval 267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8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269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270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6" name="Oval 271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272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73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274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0" name="Oval 275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276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2" name="Oval 277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3" name="Oval 27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4" name="Oval 279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5" name="Oval 280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6" name="Oval 281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7" name="Oval 282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1751" name="Text Box 152"/>
          <p:cNvSpPr txBox="1">
            <a:spLocks noChangeArrowheads="1"/>
          </p:cNvSpPr>
          <p:nvPr/>
        </p:nvSpPr>
        <p:spPr bwMode="auto">
          <a:xfrm>
            <a:off x="4706938" y="430053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K</a:t>
            </a:r>
          </a:p>
        </p:txBody>
      </p:sp>
      <p:sp>
        <p:nvSpPr>
          <p:cNvPr id="31752" name="Text Box 311"/>
          <p:cNvSpPr txBox="1">
            <a:spLocks noChangeArrowheads="1"/>
          </p:cNvSpPr>
          <p:nvPr/>
        </p:nvSpPr>
        <p:spPr bwMode="auto">
          <a:xfrm>
            <a:off x="6659563" y="268128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903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Enumeration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79538" y="1528763"/>
                <a:ext cx="6159500" cy="665162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Alg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:</a:t>
                </a:r>
                <a:r>
                  <a:rPr lang="en-US" dirty="0" smtClean="0">
                    <a:latin typeface="Comic Sans MS" pitchFamily="66" charset="0"/>
                  </a:rPr>
                  <a:t> Compute (</a:t>
                </a:r>
                <a:r>
                  <a:rPr lang="en-US" dirty="0" err="1" smtClean="0">
                    <a:latin typeface="Comic Sans MS" pitchFamily="66" charset="0"/>
                  </a:rPr>
                  <a:t>E+t</a:t>
                </a:r>
                <a:r>
                  <a:rPr lang="en-US" baseline="-25000" dirty="0" err="1" smtClean="0">
                    <a:latin typeface="Comic Sans MS" pitchFamily="66" charset="0"/>
                  </a:rPr>
                  <a:t>i</a:t>
                </a:r>
                <a:r>
                  <a:rPr lang="en-US" dirty="0" smtClean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Mathematica1" pitchFamily="2" charset="2"/>
                      </a:rPr>
                      <m:t>∀</m:t>
                    </m:r>
                  </m:oMath>
                </a14:m>
                <a:r>
                  <a:rPr lang="en-US" dirty="0" err="1" smtClean="0">
                    <a:latin typeface="Comic Sans MS" pitchFamily="66" charset="0"/>
                  </a:rPr>
                  <a:t>i</a:t>
                </a:r>
                <a:r>
                  <a:rPr lang="en-US" dirty="0" smtClean="0">
                    <a:latin typeface="Comic Sans MS" pitchFamily="66" charset="0"/>
                  </a:rPr>
                  <a:t>.</a:t>
                </a:r>
                <a:endParaRPr lang="en-US" dirty="0" smtClean="0">
                  <a:latin typeface="Comic Sans MS" pitchFamily="66" charset="0"/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32771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79538" y="1528763"/>
                <a:ext cx="6159500" cy="665162"/>
              </a:xfrm>
              <a:blipFill rotWithShape="1">
                <a:blip r:embed="rId2"/>
                <a:stretch>
                  <a:fillRect l="-2473" t="-11927" b="-17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2" name="Freeform 63"/>
          <p:cNvSpPr>
            <a:spLocks/>
          </p:cNvSpPr>
          <p:nvPr/>
        </p:nvSpPr>
        <p:spPr bwMode="auto">
          <a:xfrm>
            <a:off x="1863725" y="3502025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3" name="Group 66"/>
          <p:cNvGrpSpPr>
            <a:grpSpLocks/>
          </p:cNvGrpSpPr>
          <p:nvPr/>
        </p:nvGrpSpPr>
        <p:grpSpPr bwMode="auto">
          <a:xfrm>
            <a:off x="1162050" y="2470150"/>
            <a:ext cx="7529513" cy="3832225"/>
            <a:chOff x="732" y="1646"/>
            <a:chExt cx="4743" cy="2414"/>
          </a:xfrm>
        </p:grpSpPr>
        <p:sp>
          <p:nvSpPr>
            <p:cNvPr id="32812" name="Text Box 67"/>
            <p:cNvSpPr txBox="1">
              <a:spLocks noChangeArrowheads="1"/>
            </p:cNvSpPr>
            <p:nvPr/>
          </p:nvSpPr>
          <p:spPr bwMode="auto">
            <a:xfrm>
              <a:off x="3106" y="1646"/>
              <a:ext cx="5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3200">
                  <a:latin typeface="Comic Sans MS" pitchFamily="66" charset="0"/>
                </a:rPr>
                <a:t>E+t</a:t>
              </a:r>
              <a:r>
                <a:rPr lang="en-US" sz="3200" baseline="-25000">
                  <a:latin typeface="Comic Sans MS" pitchFamily="66" charset="0"/>
                </a:rPr>
                <a:t>i</a:t>
              </a:r>
            </a:p>
          </p:txBody>
        </p:sp>
        <p:grpSp>
          <p:nvGrpSpPr>
            <p:cNvPr id="32813" name="Group 68"/>
            <p:cNvGrpSpPr>
              <a:grpSpLocks/>
            </p:cNvGrpSpPr>
            <p:nvPr/>
          </p:nvGrpSpPr>
          <p:grpSpPr bwMode="auto">
            <a:xfrm>
              <a:off x="732" y="1881"/>
              <a:ext cx="4743" cy="2179"/>
              <a:chOff x="732" y="1881"/>
              <a:chExt cx="4743" cy="2179"/>
            </a:xfrm>
          </p:grpSpPr>
          <p:sp>
            <p:nvSpPr>
              <p:cNvPr id="32816" name="Oval 69"/>
              <p:cNvSpPr>
                <a:spLocks noChangeArrowheads="1"/>
              </p:cNvSpPr>
              <p:nvPr/>
            </p:nvSpPr>
            <p:spPr bwMode="auto">
              <a:xfrm rot="570471">
                <a:off x="2857" y="2209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7" name="Oval 70"/>
              <p:cNvSpPr>
                <a:spLocks noChangeAspect="1" noChangeArrowheads="1"/>
              </p:cNvSpPr>
              <p:nvPr/>
            </p:nvSpPr>
            <p:spPr bwMode="auto">
              <a:xfrm rot="570471">
                <a:off x="4131" y="259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8" name="Oval 71"/>
              <p:cNvSpPr>
                <a:spLocks noChangeArrowheads="1"/>
              </p:cNvSpPr>
              <p:nvPr/>
            </p:nvSpPr>
            <p:spPr bwMode="auto">
              <a:xfrm rot="570471">
                <a:off x="2771" y="2730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9" name="Oval 72"/>
              <p:cNvSpPr>
                <a:spLocks noChangeAspect="1" noChangeArrowheads="1"/>
              </p:cNvSpPr>
              <p:nvPr/>
            </p:nvSpPr>
            <p:spPr bwMode="auto">
              <a:xfrm rot="570471">
                <a:off x="4045" y="3113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0" name="Oval 73"/>
              <p:cNvSpPr>
                <a:spLocks noChangeArrowheads="1"/>
              </p:cNvSpPr>
              <p:nvPr/>
            </p:nvSpPr>
            <p:spPr bwMode="auto">
              <a:xfrm rot="570471">
                <a:off x="2685" y="3252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1" name="Oval 74"/>
              <p:cNvSpPr>
                <a:spLocks noChangeAspect="1" noChangeArrowheads="1"/>
              </p:cNvSpPr>
              <p:nvPr/>
            </p:nvSpPr>
            <p:spPr bwMode="auto">
              <a:xfrm rot="570471">
                <a:off x="3959" y="3635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2" name="Oval 75"/>
              <p:cNvSpPr>
                <a:spLocks noChangeArrowheads="1"/>
              </p:cNvSpPr>
              <p:nvPr/>
            </p:nvSpPr>
            <p:spPr bwMode="auto">
              <a:xfrm rot="570471">
                <a:off x="904" y="1881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3" name="Oval 76"/>
              <p:cNvSpPr>
                <a:spLocks noChangeAspect="1" noChangeArrowheads="1"/>
              </p:cNvSpPr>
              <p:nvPr/>
            </p:nvSpPr>
            <p:spPr bwMode="auto">
              <a:xfrm rot="570471">
                <a:off x="2178" y="2264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4" name="Oval 77"/>
              <p:cNvSpPr>
                <a:spLocks noChangeArrowheads="1"/>
              </p:cNvSpPr>
              <p:nvPr/>
            </p:nvSpPr>
            <p:spPr bwMode="auto">
              <a:xfrm rot="570471">
                <a:off x="818" y="2403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5" name="Oval 78"/>
              <p:cNvSpPr>
                <a:spLocks noChangeAspect="1" noChangeArrowheads="1"/>
              </p:cNvSpPr>
              <p:nvPr/>
            </p:nvSpPr>
            <p:spPr bwMode="auto">
              <a:xfrm rot="570471">
                <a:off x="2092" y="2786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6" name="Oval 79"/>
              <p:cNvSpPr>
                <a:spLocks noChangeArrowheads="1"/>
              </p:cNvSpPr>
              <p:nvPr/>
            </p:nvSpPr>
            <p:spPr bwMode="auto">
              <a:xfrm rot="570471">
                <a:off x="732" y="2924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7" name="Oval 80"/>
              <p:cNvSpPr>
                <a:spLocks noChangeAspect="1" noChangeArrowheads="1"/>
              </p:cNvSpPr>
              <p:nvPr/>
            </p:nvSpPr>
            <p:spPr bwMode="auto">
              <a:xfrm rot="570471">
                <a:off x="2006" y="3307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8" name="Text Box 81"/>
              <p:cNvSpPr txBox="1">
                <a:spLocks noChangeArrowheads="1"/>
              </p:cNvSpPr>
              <p:nvPr/>
            </p:nvSpPr>
            <p:spPr bwMode="auto">
              <a:xfrm>
                <a:off x="1728" y="3174"/>
                <a:ext cx="3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latin typeface="Comic Sans MS" pitchFamily="66" charset="0"/>
                  </a:rPr>
                  <a:t>t</a:t>
                </a:r>
                <a:r>
                  <a:rPr lang="en-US"/>
                  <a:t>1</a:t>
                </a:r>
              </a:p>
            </p:txBody>
          </p:sp>
          <p:sp>
            <p:nvSpPr>
              <p:cNvPr id="32829" name="Text Box 82"/>
              <p:cNvSpPr txBox="1">
                <a:spLocks noChangeArrowheads="1"/>
              </p:cNvSpPr>
              <p:nvPr/>
            </p:nvSpPr>
            <p:spPr bwMode="auto">
              <a:xfrm>
                <a:off x="1813" y="2652"/>
                <a:ext cx="3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latin typeface="Comic Sans MS" pitchFamily="66" charset="0"/>
                  </a:rPr>
                  <a:t>t</a:t>
                </a:r>
                <a:r>
                  <a:rPr lang="en-US"/>
                  <a:t>2</a:t>
                </a:r>
              </a:p>
            </p:txBody>
          </p:sp>
          <p:sp>
            <p:nvSpPr>
              <p:cNvPr id="32830" name="Text Box 83"/>
              <p:cNvSpPr txBox="1">
                <a:spLocks noChangeArrowheads="1"/>
              </p:cNvSpPr>
              <p:nvPr/>
            </p:nvSpPr>
            <p:spPr bwMode="auto">
              <a:xfrm>
                <a:off x="3854" y="2461"/>
                <a:ext cx="3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latin typeface="Comic Sans MS" pitchFamily="66" charset="0"/>
                  </a:rPr>
                  <a:t>t</a:t>
                </a:r>
                <a:r>
                  <a:rPr lang="en-US"/>
                  <a:t>6</a:t>
                </a:r>
              </a:p>
            </p:txBody>
          </p:sp>
          <p:sp>
            <p:nvSpPr>
              <p:cNvPr id="32831" name="Text Box 84"/>
              <p:cNvSpPr txBox="1">
                <a:spLocks noChangeArrowheads="1"/>
              </p:cNvSpPr>
              <p:nvPr/>
            </p:nvSpPr>
            <p:spPr bwMode="auto">
              <a:xfrm>
                <a:off x="3767" y="2981"/>
                <a:ext cx="3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latin typeface="Comic Sans MS" pitchFamily="66" charset="0"/>
                  </a:rPr>
                  <a:t>t</a:t>
                </a:r>
                <a:r>
                  <a:rPr lang="en-US"/>
                  <a:t>5</a:t>
                </a:r>
              </a:p>
            </p:txBody>
          </p:sp>
          <p:sp>
            <p:nvSpPr>
              <p:cNvPr id="32832" name="Text Box 85"/>
              <p:cNvSpPr txBox="1">
                <a:spLocks noChangeArrowheads="1"/>
              </p:cNvSpPr>
              <p:nvPr/>
            </p:nvSpPr>
            <p:spPr bwMode="auto">
              <a:xfrm>
                <a:off x="3680" y="3502"/>
                <a:ext cx="3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latin typeface="Comic Sans MS" pitchFamily="66" charset="0"/>
                  </a:rPr>
                  <a:t>t</a:t>
                </a:r>
                <a:r>
                  <a:rPr lang="en-US"/>
                  <a:t>4</a:t>
                </a:r>
              </a:p>
            </p:txBody>
          </p:sp>
          <p:sp>
            <p:nvSpPr>
              <p:cNvPr id="32833" name="Text Box 86"/>
              <p:cNvSpPr txBox="1">
                <a:spLocks noChangeArrowheads="1"/>
              </p:cNvSpPr>
              <p:nvPr/>
            </p:nvSpPr>
            <p:spPr bwMode="auto">
              <a:xfrm>
                <a:off x="1900" y="2133"/>
                <a:ext cx="3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latin typeface="Comic Sans MS" pitchFamily="66" charset="0"/>
                  </a:rPr>
                  <a:t>t</a:t>
                </a:r>
                <a:r>
                  <a:rPr lang="en-US"/>
                  <a:t>3</a:t>
                </a:r>
              </a:p>
            </p:txBody>
          </p:sp>
        </p:grpSp>
        <p:sp>
          <p:nvSpPr>
            <p:cNvPr id="32814" name="Line 87"/>
            <p:cNvSpPr>
              <a:spLocks noChangeShapeType="1"/>
            </p:cNvSpPr>
            <p:nvPr/>
          </p:nvSpPr>
          <p:spPr bwMode="auto">
            <a:xfrm flipH="1">
              <a:off x="2439" y="1928"/>
              <a:ext cx="696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88"/>
            <p:cNvSpPr>
              <a:spLocks noChangeShapeType="1"/>
            </p:cNvSpPr>
            <p:nvPr/>
          </p:nvSpPr>
          <p:spPr bwMode="auto">
            <a:xfrm>
              <a:off x="3575" y="2024"/>
              <a:ext cx="176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4" name="Oval 93"/>
          <p:cNvSpPr>
            <a:spLocks noChangeAspect="1" noChangeArrowheads="1"/>
          </p:cNvSpPr>
          <p:nvPr/>
        </p:nvSpPr>
        <p:spPr bwMode="auto">
          <a:xfrm>
            <a:off x="45275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97"/>
          <p:cNvSpPr>
            <a:spLocks noChangeAspect="1" noChangeArrowheads="1"/>
          </p:cNvSpPr>
          <p:nvPr/>
        </p:nvSpPr>
        <p:spPr bwMode="auto">
          <a:xfrm>
            <a:off x="54419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104"/>
          <p:cNvSpPr>
            <a:spLocks noChangeAspect="1" noChangeArrowheads="1"/>
          </p:cNvSpPr>
          <p:nvPr/>
        </p:nvSpPr>
        <p:spPr bwMode="auto">
          <a:xfrm>
            <a:off x="72771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77" name="Oval 109"/>
          <p:cNvSpPr>
            <a:spLocks noChangeAspect="1" noChangeArrowheads="1"/>
          </p:cNvSpPr>
          <p:nvPr/>
        </p:nvSpPr>
        <p:spPr bwMode="auto">
          <a:xfrm>
            <a:off x="17843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13"/>
          <p:cNvSpPr>
            <a:spLocks noChangeAspect="1" noChangeArrowheads="1"/>
          </p:cNvSpPr>
          <p:nvPr/>
        </p:nvSpPr>
        <p:spPr bwMode="auto">
          <a:xfrm>
            <a:off x="26987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7"/>
          <p:cNvSpPr>
            <a:spLocks noChangeAspect="1" noChangeArrowheads="1"/>
          </p:cNvSpPr>
          <p:nvPr/>
        </p:nvSpPr>
        <p:spPr bwMode="auto">
          <a:xfrm>
            <a:off x="3613150" y="61293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18"/>
          <p:cNvSpPr>
            <a:spLocks noChangeAspect="1" noChangeArrowheads="1"/>
          </p:cNvSpPr>
          <p:nvPr/>
        </p:nvSpPr>
        <p:spPr bwMode="auto">
          <a:xfrm>
            <a:off x="45402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1" name="Oval 119"/>
          <p:cNvSpPr>
            <a:spLocks noChangeAspect="1" noChangeArrowheads="1"/>
          </p:cNvSpPr>
          <p:nvPr/>
        </p:nvSpPr>
        <p:spPr bwMode="auto">
          <a:xfrm>
            <a:off x="54546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2" name="Oval 120"/>
          <p:cNvSpPr>
            <a:spLocks noChangeAspect="1" noChangeArrowheads="1"/>
          </p:cNvSpPr>
          <p:nvPr/>
        </p:nvSpPr>
        <p:spPr bwMode="auto">
          <a:xfrm>
            <a:off x="63690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3" name="Oval 121"/>
          <p:cNvSpPr>
            <a:spLocks noChangeAspect="1" noChangeArrowheads="1"/>
          </p:cNvSpPr>
          <p:nvPr/>
        </p:nvSpPr>
        <p:spPr bwMode="auto">
          <a:xfrm>
            <a:off x="72834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4" name="Oval 122"/>
          <p:cNvSpPr>
            <a:spLocks noChangeAspect="1" noChangeArrowheads="1"/>
          </p:cNvSpPr>
          <p:nvPr/>
        </p:nvSpPr>
        <p:spPr bwMode="auto">
          <a:xfrm>
            <a:off x="17970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5" name="Oval 123"/>
          <p:cNvSpPr>
            <a:spLocks noChangeAspect="1" noChangeArrowheads="1"/>
          </p:cNvSpPr>
          <p:nvPr/>
        </p:nvSpPr>
        <p:spPr bwMode="auto">
          <a:xfrm>
            <a:off x="27114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6" name="Oval 124"/>
          <p:cNvSpPr>
            <a:spLocks noChangeAspect="1" noChangeArrowheads="1"/>
          </p:cNvSpPr>
          <p:nvPr/>
        </p:nvSpPr>
        <p:spPr bwMode="auto">
          <a:xfrm>
            <a:off x="3625850" y="24669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7" name="Text Box 125"/>
          <p:cNvSpPr txBox="1">
            <a:spLocks noChangeArrowheads="1"/>
          </p:cNvSpPr>
          <p:nvPr/>
        </p:nvSpPr>
        <p:spPr bwMode="auto">
          <a:xfrm>
            <a:off x="4706938" y="430053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K</a:t>
            </a:r>
          </a:p>
        </p:txBody>
      </p:sp>
      <p:grpSp>
        <p:nvGrpSpPr>
          <p:cNvPr id="32788" name="Group 128"/>
          <p:cNvGrpSpPr>
            <a:grpSpLocks/>
          </p:cNvGrpSpPr>
          <p:nvPr/>
        </p:nvGrpSpPr>
        <p:grpSpPr bwMode="auto">
          <a:xfrm>
            <a:off x="1784350" y="3379788"/>
            <a:ext cx="5568950" cy="2838450"/>
            <a:chOff x="1124" y="2129"/>
            <a:chExt cx="3508" cy="1788"/>
          </a:xfrm>
        </p:grpSpPr>
        <p:sp>
          <p:nvSpPr>
            <p:cNvPr id="32790" name="Oval 129"/>
            <p:cNvSpPr>
              <a:spLocks noChangeAspect="1" noChangeArrowheads="1"/>
            </p:cNvSpPr>
            <p:nvPr/>
          </p:nvSpPr>
          <p:spPr bwMode="auto">
            <a:xfrm>
              <a:off x="2856" y="328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Oval 130"/>
            <p:cNvSpPr>
              <a:spLocks noChangeAspect="1" noChangeArrowheads="1"/>
            </p:cNvSpPr>
            <p:nvPr/>
          </p:nvSpPr>
          <p:spPr bwMode="auto">
            <a:xfrm>
              <a:off x="2852" y="271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131"/>
            <p:cNvSpPr>
              <a:spLocks noChangeAspect="1" noChangeArrowheads="1"/>
            </p:cNvSpPr>
            <p:nvPr/>
          </p:nvSpPr>
          <p:spPr bwMode="auto">
            <a:xfrm>
              <a:off x="2856" y="213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793" name="Oval 132"/>
            <p:cNvSpPr>
              <a:spLocks noChangeAspect="1" noChangeArrowheads="1"/>
            </p:cNvSpPr>
            <p:nvPr/>
          </p:nvSpPr>
          <p:spPr bwMode="auto">
            <a:xfrm>
              <a:off x="3432" y="328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133"/>
            <p:cNvSpPr>
              <a:spLocks noChangeAspect="1" noChangeArrowheads="1"/>
            </p:cNvSpPr>
            <p:nvPr/>
          </p:nvSpPr>
          <p:spPr bwMode="auto">
            <a:xfrm>
              <a:off x="3428" y="271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134"/>
            <p:cNvSpPr>
              <a:spLocks noChangeAspect="1" noChangeArrowheads="1"/>
            </p:cNvSpPr>
            <p:nvPr/>
          </p:nvSpPr>
          <p:spPr bwMode="auto">
            <a:xfrm>
              <a:off x="3432" y="213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796" name="Oval 135"/>
            <p:cNvSpPr>
              <a:spLocks noChangeAspect="1" noChangeArrowheads="1"/>
            </p:cNvSpPr>
            <p:nvPr/>
          </p:nvSpPr>
          <p:spPr bwMode="auto">
            <a:xfrm>
              <a:off x="4008" y="329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Oval 136"/>
            <p:cNvSpPr>
              <a:spLocks noChangeAspect="1" noChangeArrowheads="1"/>
            </p:cNvSpPr>
            <p:nvPr/>
          </p:nvSpPr>
          <p:spPr bwMode="auto">
            <a:xfrm>
              <a:off x="4004" y="272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Oval 137"/>
            <p:cNvSpPr>
              <a:spLocks noChangeAspect="1" noChangeArrowheads="1"/>
            </p:cNvSpPr>
            <p:nvPr/>
          </p:nvSpPr>
          <p:spPr bwMode="auto">
            <a:xfrm>
              <a:off x="4008" y="214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799" name="Oval 138"/>
            <p:cNvSpPr>
              <a:spLocks noChangeAspect="1" noChangeArrowheads="1"/>
            </p:cNvSpPr>
            <p:nvPr/>
          </p:nvSpPr>
          <p:spPr bwMode="auto">
            <a:xfrm>
              <a:off x="4004" y="386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139"/>
            <p:cNvSpPr>
              <a:spLocks noChangeAspect="1" noChangeArrowheads="1"/>
            </p:cNvSpPr>
            <p:nvPr/>
          </p:nvSpPr>
          <p:spPr bwMode="auto">
            <a:xfrm>
              <a:off x="4584" y="329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Oval 140"/>
            <p:cNvSpPr>
              <a:spLocks noChangeAspect="1" noChangeArrowheads="1"/>
            </p:cNvSpPr>
            <p:nvPr/>
          </p:nvSpPr>
          <p:spPr bwMode="auto">
            <a:xfrm>
              <a:off x="4580" y="272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Oval 141"/>
            <p:cNvSpPr>
              <a:spLocks noChangeAspect="1" noChangeArrowheads="1"/>
            </p:cNvSpPr>
            <p:nvPr/>
          </p:nvSpPr>
          <p:spPr bwMode="auto">
            <a:xfrm>
              <a:off x="4580" y="386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Oval 142"/>
            <p:cNvSpPr>
              <a:spLocks noChangeAspect="1" noChangeArrowheads="1"/>
            </p:cNvSpPr>
            <p:nvPr/>
          </p:nvSpPr>
          <p:spPr bwMode="auto">
            <a:xfrm>
              <a:off x="1128" y="328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Oval 143"/>
            <p:cNvSpPr>
              <a:spLocks noChangeAspect="1" noChangeArrowheads="1"/>
            </p:cNvSpPr>
            <p:nvPr/>
          </p:nvSpPr>
          <p:spPr bwMode="auto">
            <a:xfrm>
              <a:off x="1124" y="270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Oval 144"/>
            <p:cNvSpPr>
              <a:spLocks noChangeAspect="1" noChangeArrowheads="1"/>
            </p:cNvSpPr>
            <p:nvPr/>
          </p:nvSpPr>
          <p:spPr bwMode="auto">
            <a:xfrm>
              <a:off x="1128" y="212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806" name="Oval 145"/>
            <p:cNvSpPr>
              <a:spLocks noChangeAspect="1" noChangeArrowheads="1"/>
            </p:cNvSpPr>
            <p:nvPr/>
          </p:nvSpPr>
          <p:spPr bwMode="auto">
            <a:xfrm>
              <a:off x="1704" y="328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146"/>
            <p:cNvSpPr>
              <a:spLocks noChangeAspect="1" noChangeArrowheads="1"/>
            </p:cNvSpPr>
            <p:nvPr/>
          </p:nvSpPr>
          <p:spPr bwMode="auto">
            <a:xfrm>
              <a:off x="1700" y="270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147"/>
            <p:cNvSpPr>
              <a:spLocks noChangeAspect="1" noChangeArrowheads="1"/>
            </p:cNvSpPr>
            <p:nvPr/>
          </p:nvSpPr>
          <p:spPr bwMode="auto">
            <a:xfrm>
              <a:off x="1704" y="212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809" name="Oval 148"/>
            <p:cNvSpPr>
              <a:spLocks noChangeAspect="1" noChangeArrowheads="1"/>
            </p:cNvSpPr>
            <p:nvPr/>
          </p:nvSpPr>
          <p:spPr bwMode="auto">
            <a:xfrm>
              <a:off x="2280" y="3285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149"/>
            <p:cNvSpPr>
              <a:spLocks noChangeAspect="1" noChangeArrowheads="1"/>
            </p:cNvSpPr>
            <p:nvPr/>
          </p:nvSpPr>
          <p:spPr bwMode="auto">
            <a:xfrm>
              <a:off x="2276" y="271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Oval 150"/>
            <p:cNvSpPr>
              <a:spLocks noChangeAspect="1" noChangeArrowheads="1"/>
            </p:cNvSpPr>
            <p:nvPr/>
          </p:nvSpPr>
          <p:spPr bwMode="auto">
            <a:xfrm>
              <a:off x="2280" y="213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789" name="Text Box 151"/>
          <p:cNvSpPr txBox="1">
            <a:spLocks noChangeArrowheads="1"/>
          </p:cNvSpPr>
          <p:nvPr/>
        </p:nvSpPr>
        <p:spPr bwMode="auto">
          <a:xfrm>
            <a:off x="6659563" y="268128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481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Enumeration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79538" y="1528763"/>
                <a:ext cx="6159500" cy="665162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Alg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:</a:t>
                </a:r>
                <a:r>
                  <a:rPr lang="en-US" dirty="0" smtClean="0">
                    <a:latin typeface="Comic Sans MS" pitchFamily="66" charset="0"/>
                  </a:rPr>
                  <a:t> Compute (</a:t>
                </a:r>
                <a:r>
                  <a:rPr lang="en-US" dirty="0" err="1" smtClean="0">
                    <a:latin typeface="Comic Sans MS" pitchFamily="66" charset="0"/>
                  </a:rPr>
                  <a:t>E+t</a:t>
                </a:r>
                <a:r>
                  <a:rPr lang="en-US" baseline="-25000" dirty="0" err="1" smtClean="0">
                    <a:latin typeface="Comic Sans MS" pitchFamily="66" charset="0"/>
                  </a:rPr>
                  <a:t>i</a:t>
                </a:r>
                <a:r>
                  <a:rPr lang="en-US" dirty="0" smtClean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Mathematica1" pitchFamily="2" charset="2"/>
                      </a:rPr>
                      <m:t>∩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sym typeface="Mathematica1" pitchFamily="2" charset="2"/>
                      </a:rPr>
                      <m:t>∀</m:t>
                    </m:r>
                  </m:oMath>
                </a14:m>
                <a:r>
                  <a:rPr lang="en-US" dirty="0" err="1" smtClean="0">
                    <a:latin typeface="Comic Sans MS" pitchFamily="66" charset="0"/>
                  </a:rPr>
                  <a:t>i</a:t>
                </a:r>
                <a:r>
                  <a:rPr lang="en-US" dirty="0" smtClean="0">
                    <a:latin typeface="Comic Sans MS" pitchFamily="66" charset="0"/>
                  </a:rPr>
                  <a:t>.</a:t>
                </a:r>
                <a:endParaRPr lang="en-US" dirty="0" smtClean="0">
                  <a:latin typeface="Comic Sans MS" pitchFamily="66" charset="0"/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79538" y="1528763"/>
                <a:ext cx="6159500" cy="665162"/>
              </a:xfrm>
              <a:blipFill rotWithShape="1">
                <a:blip r:embed="rId2"/>
                <a:stretch>
                  <a:fillRect l="-2473" t="-11927" b="-17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Freeform 4"/>
          <p:cNvSpPr>
            <a:spLocks/>
          </p:cNvSpPr>
          <p:nvPr/>
        </p:nvSpPr>
        <p:spPr bwMode="auto">
          <a:xfrm>
            <a:off x="1863725" y="3502025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Oval 30"/>
          <p:cNvSpPr>
            <a:spLocks noChangeAspect="1" noChangeArrowheads="1"/>
          </p:cNvSpPr>
          <p:nvPr/>
        </p:nvSpPr>
        <p:spPr bwMode="auto">
          <a:xfrm>
            <a:off x="45275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Oval 31"/>
          <p:cNvSpPr>
            <a:spLocks noChangeAspect="1" noChangeArrowheads="1"/>
          </p:cNvSpPr>
          <p:nvPr/>
        </p:nvSpPr>
        <p:spPr bwMode="auto">
          <a:xfrm>
            <a:off x="54419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32"/>
          <p:cNvSpPr>
            <a:spLocks noChangeAspect="1" noChangeArrowheads="1"/>
          </p:cNvSpPr>
          <p:nvPr/>
        </p:nvSpPr>
        <p:spPr bwMode="auto">
          <a:xfrm>
            <a:off x="72771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0" name="Oval 33"/>
          <p:cNvSpPr>
            <a:spLocks noChangeAspect="1" noChangeArrowheads="1"/>
          </p:cNvSpPr>
          <p:nvPr/>
        </p:nvSpPr>
        <p:spPr bwMode="auto">
          <a:xfrm>
            <a:off x="17843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34"/>
          <p:cNvSpPr>
            <a:spLocks noChangeAspect="1" noChangeArrowheads="1"/>
          </p:cNvSpPr>
          <p:nvPr/>
        </p:nvSpPr>
        <p:spPr bwMode="auto">
          <a:xfrm>
            <a:off x="26987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35"/>
          <p:cNvSpPr>
            <a:spLocks noChangeAspect="1" noChangeArrowheads="1"/>
          </p:cNvSpPr>
          <p:nvPr/>
        </p:nvSpPr>
        <p:spPr bwMode="auto">
          <a:xfrm>
            <a:off x="3613150" y="61293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36"/>
          <p:cNvSpPr>
            <a:spLocks noChangeAspect="1" noChangeArrowheads="1"/>
          </p:cNvSpPr>
          <p:nvPr/>
        </p:nvSpPr>
        <p:spPr bwMode="auto">
          <a:xfrm>
            <a:off x="45402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4" name="Oval 37"/>
          <p:cNvSpPr>
            <a:spLocks noChangeAspect="1" noChangeArrowheads="1"/>
          </p:cNvSpPr>
          <p:nvPr/>
        </p:nvSpPr>
        <p:spPr bwMode="auto">
          <a:xfrm>
            <a:off x="54546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5" name="Oval 38"/>
          <p:cNvSpPr>
            <a:spLocks noChangeAspect="1" noChangeArrowheads="1"/>
          </p:cNvSpPr>
          <p:nvPr/>
        </p:nvSpPr>
        <p:spPr bwMode="auto">
          <a:xfrm>
            <a:off x="63690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6" name="Oval 39"/>
          <p:cNvSpPr>
            <a:spLocks noChangeAspect="1" noChangeArrowheads="1"/>
          </p:cNvSpPr>
          <p:nvPr/>
        </p:nvSpPr>
        <p:spPr bwMode="auto">
          <a:xfrm>
            <a:off x="72834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7" name="Oval 40"/>
          <p:cNvSpPr>
            <a:spLocks noChangeAspect="1" noChangeArrowheads="1"/>
          </p:cNvSpPr>
          <p:nvPr/>
        </p:nvSpPr>
        <p:spPr bwMode="auto">
          <a:xfrm>
            <a:off x="17970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8" name="Oval 41"/>
          <p:cNvSpPr>
            <a:spLocks noChangeAspect="1" noChangeArrowheads="1"/>
          </p:cNvSpPr>
          <p:nvPr/>
        </p:nvSpPr>
        <p:spPr bwMode="auto">
          <a:xfrm>
            <a:off x="27114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9" name="Oval 42"/>
          <p:cNvSpPr>
            <a:spLocks noChangeAspect="1" noChangeArrowheads="1"/>
          </p:cNvSpPr>
          <p:nvPr/>
        </p:nvSpPr>
        <p:spPr bwMode="auto">
          <a:xfrm>
            <a:off x="3625850" y="24669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10" name="Text Box 43"/>
          <p:cNvSpPr txBox="1">
            <a:spLocks noChangeArrowheads="1"/>
          </p:cNvSpPr>
          <p:nvPr/>
        </p:nvSpPr>
        <p:spPr bwMode="auto">
          <a:xfrm>
            <a:off x="4706938" y="430053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K</a:t>
            </a:r>
          </a:p>
        </p:txBody>
      </p:sp>
      <p:grpSp>
        <p:nvGrpSpPr>
          <p:cNvPr id="33811" name="Group 44"/>
          <p:cNvGrpSpPr>
            <a:grpSpLocks/>
          </p:cNvGrpSpPr>
          <p:nvPr/>
        </p:nvGrpSpPr>
        <p:grpSpPr bwMode="auto">
          <a:xfrm>
            <a:off x="1784350" y="3379788"/>
            <a:ext cx="5568950" cy="2838450"/>
            <a:chOff x="1124" y="2129"/>
            <a:chExt cx="3508" cy="1788"/>
          </a:xfrm>
        </p:grpSpPr>
        <p:sp>
          <p:nvSpPr>
            <p:cNvPr id="33813" name="Oval 45"/>
            <p:cNvSpPr>
              <a:spLocks noChangeAspect="1" noChangeArrowheads="1"/>
            </p:cNvSpPr>
            <p:nvPr/>
          </p:nvSpPr>
          <p:spPr bwMode="auto">
            <a:xfrm>
              <a:off x="2856" y="328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Oval 46"/>
            <p:cNvSpPr>
              <a:spLocks noChangeAspect="1" noChangeArrowheads="1"/>
            </p:cNvSpPr>
            <p:nvPr/>
          </p:nvSpPr>
          <p:spPr bwMode="auto">
            <a:xfrm>
              <a:off x="2852" y="271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Oval 47"/>
            <p:cNvSpPr>
              <a:spLocks noChangeAspect="1" noChangeArrowheads="1"/>
            </p:cNvSpPr>
            <p:nvPr/>
          </p:nvSpPr>
          <p:spPr bwMode="auto">
            <a:xfrm>
              <a:off x="2856" y="213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816" name="Oval 48"/>
            <p:cNvSpPr>
              <a:spLocks noChangeAspect="1" noChangeArrowheads="1"/>
            </p:cNvSpPr>
            <p:nvPr/>
          </p:nvSpPr>
          <p:spPr bwMode="auto">
            <a:xfrm>
              <a:off x="3432" y="328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Oval 49"/>
            <p:cNvSpPr>
              <a:spLocks noChangeAspect="1" noChangeArrowheads="1"/>
            </p:cNvSpPr>
            <p:nvPr/>
          </p:nvSpPr>
          <p:spPr bwMode="auto">
            <a:xfrm>
              <a:off x="3428" y="271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Oval 50"/>
            <p:cNvSpPr>
              <a:spLocks noChangeAspect="1" noChangeArrowheads="1"/>
            </p:cNvSpPr>
            <p:nvPr/>
          </p:nvSpPr>
          <p:spPr bwMode="auto">
            <a:xfrm>
              <a:off x="3432" y="213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819" name="Oval 51"/>
            <p:cNvSpPr>
              <a:spLocks noChangeAspect="1" noChangeArrowheads="1"/>
            </p:cNvSpPr>
            <p:nvPr/>
          </p:nvSpPr>
          <p:spPr bwMode="auto">
            <a:xfrm>
              <a:off x="4008" y="329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Oval 52"/>
            <p:cNvSpPr>
              <a:spLocks noChangeAspect="1" noChangeArrowheads="1"/>
            </p:cNvSpPr>
            <p:nvPr/>
          </p:nvSpPr>
          <p:spPr bwMode="auto">
            <a:xfrm>
              <a:off x="4004" y="272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Oval 53"/>
            <p:cNvSpPr>
              <a:spLocks noChangeAspect="1" noChangeArrowheads="1"/>
            </p:cNvSpPr>
            <p:nvPr/>
          </p:nvSpPr>
          <p:spPr bwMode="auto">
            <a:xfrm>
              <a:off x="4008" y="214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822" name="Oval 54"/>
            <p:cNvSpPr>
              <a:spLocks noChangeAspect="1" noChangeArrowheads="1"/>
            </p:cNvSpPr>
            <p:nvPr/>
          </p:nvSpPr>
          <p:spPr bwMode="auto">
            <a:xfrm>
              <a:off x="4004" y="386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Oval 55"/>
            <p:cNvSpPr>
              <a:spLocks noChangeAspect="1" noChangeArrowheads="1"/>
            </p:cNvSpPr>
            <p:nvPr/>
          </p:nvSpPr>
          <p:spPr bwMode="auto">
            <a:xfrm>
              <a:off x="4584" y="329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Oval 56"/>
            <p:cNvSpPr>
              <a:spLocks noChangeAspect="1" noChangeArrowheads="1"/>
            </p:cNvSpPr>
            <p:nvPr/>
          </p:nvSpPr>
          <p:spPr bwMode="auto">
            <a:xfrm>
              <a:off x="4580" y="272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Oval 57"/>
            <p:cNvSpPr>
              <a:spLocks noChangeAspect="1" noChangeArrowheads="1"/>
            </p:cNvSpPr>
            <p:nvPr/>
          </p:nvSpPr>
          <p:spPr bwMode="auto">
            <a:xfrm>
              <a:off x="4580" y="386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Oval 58"/>
            <p:cNvSpPr>
              <a:spLocks noChangeAspect="1" noChangeArrowheads="1"/>
            </p:cNvSpPr>
            <p:nvPr/>
          </p:nvSpPr>
          <p:spPr bwMode="auto">
            <a:xfrm>
              <a:off x="1128" y="328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Oval 59"/>
            <p:cNvSpPr>
              <a:spLocks noChangeAspect="1" noChangeArrowheads="1"/>
            </p:cNvSpPr>
            <p:nvPr/>
          </p:nvSpPr>
          <p:spPr bwMode="auto">
            <a:xfrm>
              <a:off x="1124" y="270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Oval 60"/>
            <p:cNvSpPr>
              <a:spLocks noChangeAspect="1" noChangeArrowheads="1"/>
            </p:cNvSpPr>
            <p:nvPr/>
          </p:nvSpPr>
          <p:spPr bwMode="auto">
            <a:xfrm>
              <a:off x="1128" y="212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829" name="Oval 61"/>
            <p:cNvSpPr>
              <a:spLocks noChangeAspect="1" noChangeArrowheads="1"/>
            </p:cNvSpPr>
            <p:nvPr/>
          </p:nvSpPr>
          <p:spPr bwMode="auto">
            <a:xfrm>
              <a:off x="1704" y="328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0" name="Oval 62"/>
            <p:cNvSpPr>
              <a:spLocks noChangeAspect="1" noChangeArrowheads="1"/>
            </p:cNvSpPr>
            <p:nvPr/>
          </p:nvSpPr>
          <p:spPr bwMode="auto">
            <a:xfrm>
              <a:off x="1700" y="270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Oval 63"/>
            <p:cNvSpPr>
              <a:spLocks noChangeAspect="1" noChangeArrowheads="1"/>
            </p:cNvSpPr>
            <p:nvPr/>
          </p:nvSpPr>
          <p:spPr bwMode="auto">
            <a:xfrm>
              <a:off x="1704" y="212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832" name="Oval 64"/>
            <p:cNvSpPr>
              <a:spLocks noChangeAspect="1" noChangeArrowheads="1"/>
            </p:cNvSpPr>
            <p:nvPr/>
          </p:nvSpPr>
          <p:spPr bwMode="auto">
            <a:xfrm>
              <a:off x="2280" y="3285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Oval 65"/>
            <p:cNvSpPr>
              <a:spLocks noChangeAspect="1" noChangeArrowheads="1"/>
            </p:cNvSpPr>
            <p:nvPr/>
          </p:nvSpPr>
          <p:spPr bwMode="auto">
            <a:xfrm>
              <a:off x="2276" y="271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Oval 66"/>
            <p:cNvSpPr>
              <a:spLocks noChangeAspect="1" noChangeArrowheads="1"/>
            </p:cNvSpPr>
            <p:nvPr/>
          </p:nvSpPr>
          <p:spPr bwMode="auto">
            <a:xfrm>
              <a:off x="2280" y="213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3812" name="Text Box 67"/>
          <p:cNvSpPr txBox="1">
            <a:spLocks noChangeArrowheads="1"/>
          </p:cNvSpPr>
          <p:nvPr/>
        </p:nvSpPr>
        <p:spPr bwMode="auto">
          <a:xfrm>
            <a:off x="6659563" y="268128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5861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Enumeration 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9538" y="1528763"/>
            <a:ext cx="6159500" cy="665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Alg:</a:t>
            </a:r>
            <a:r>
              <a:rPr lang="en-US" smtClean="0">
                <a:latin typeface="Comic Sans MS" pitchFamily="66" charset="0"/>
              </a:rPr>
              <a:t> Keep only the points in K.</a:t>
            </a:r>
            <a:endParaRPr lang="en-US" smtClean="0">
              <a:latin typeface="Comic Sans MS" pitchFamily="66" charset="0"/>
              <a:sym typeface="Mathematica1" pitchFamily="2" charset="2"/>
            </a:endParaRPr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1863725" y="3502025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Oval 7"/>
          <p:cNvSpPr>
            <a:spLocks noChangeAspect="1" noChangeArrowheads="1"/>
          </p:cNvSpPr>
          <p:nvPr/>
        </p:nvSpPr>
        <p:spPr bwMode="auto">
          <a:xfrm>
            <a:off x="45275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8"/>
          <p:cNvSpPr>
            <a:spLocks noChangeAspect="1" noChangeArrowheads="1"/>
          </p:cNvSpPr>
          <p:nvPr/>
        </p:nvSpPr>
        <p:spPr bwMode="auto">
          <a:xfrm>
            <a:off x="54419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9"/>
          <p:cNvSpPr>
            <a:spLocks noChangeAspect="1" noChangeArrowheads="1"/>
          </p:cNvSpPr>
          <p:nvPr/>
        </p:nvSpPr>
        <p:spPr bwMode="auto">
          <a:xfrm>
            <a:off x="72771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4" name="Oval 10"/>
          <p:cNvSpPr>
            <a:spLocks noChangeAspect="1" noChangeArrowheads="1"/>
          </p:cNvSpPr>
          <p:nvPr/>
        </p:nvSpPr>
        <p:spPr bwMode="auto">
          <a:xfrm>
            <a:off x="17843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11"/>
          <p:cNvSpPr>
            <a:spLocks noChangeAspect="1" noChangeArrowheads="1"/>
          </p:cNvSpPr>
          <p:nvPr/>
        </p:nvSpPr>
        <p:spPr bwMode="auto">
          <a:xfrm>
            <a:off x="26987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Oval 12"/>
          <p:cNvSpPr>
            <a:spLocks noChangeAspect="1" noChangeArrowheads="1"/>
          </p:cNvSpPr>
          <p:nvPr/>
        </p:nvSpPr>
        <p:spPr bwMode="auto">
          <a:xfrm>
            <a:off x="3613150" y="61293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13"/>
          <p:cNvSpPr>
            <a:spLocks noChangeAspect="1" noChangeArrowheads="1"/>
          </p:cNvSpPr>
          <p:nvPr/>
        </p:nvSpPr>
        <p:spPr bwMode="auto">
          <a:xfrm>
            <a:off x="45402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8" name="Oval 14"/>
          <p:cNvSpPr>
            <a:spLocks noChangeAspect="1" noChangeArrowheads="1"/>
          </p:cNvSpPr>
          <p:nvPr/>
        </p:nvSpPr>
        <p:spPr bwMode="auto">
          <a:xfrm>
            <a:off x="54546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9" name="Oval 15"/>
          <p:cNvSpPr>
            <a:spLocks noChangeAspect="1" noChangeArrowheads="1"/>
          </p:cNvSpPr>
          <p:nvPr/>
        </p:nvSpPr>
        <p:spPr bwMode="auto">
          <a:xfrm>
            <a:off x="63690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0" name="Oval 16"/>
          <p:cNvSpPr>
            <a:spLocks noChangeAspect="1" noChangeArrowheads="1"/>
          </p:cNvSpPr>
          <p:nvPr/>
        </p:nvSpPr>
        <p:spPr bwMode="auto">
          <a:xfrm>
            <a:off x="72834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1" name="Oval 17"/>
          <p:cNvSpPr>
            <a:spLocks noChangeAspect="1" noChangeArrowheads="1"/>
          </p:cNvSpPr>
          <p:nvPr/>
        </p:nvSpPr>
        <p:spPr bwMode="auto">
          <a:xfrm>
            <a:off x="17970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2" name="Oval 18"/>
          <p:cNvSpPr>
            <a:spLocks noChangeAspect="1" noChangeArrowheads="1"/>
          </p:cNvSpPr>
          <p:nvPr/>
        </p:nvSpPr>
        <p:spPr bwMode="auto">
          <a:xfrm>
            <a:off x="27114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3" name="Oval 19"/>
          <p:cNvSpPr>
            <a:spLocks noChangeAspect="1" noChangeArrowheads="1"/>
          </p:cNvSpPr>
          <p:nvPr/>
        </p:nvSpPr>
        <p:spPr bwMode="auto">
          <a:xfrm>
            <a:off x="3625850" y="24669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4" name="Text Box 20"/>
          <p:cNvSpPr txBox="1">
            <a:spLocks noChangeArrowheads="1"/>
          </p:cNvSpPr>
          <p:nvPr/>
        </p:nvSpPr>
        <p:spPr bwMode="auto">
          <a:xfrm>
            <a:off x="4706938" y="430053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K</a:t>
            </a:r>
          </a:p>
        </p:txBody>
      </p:sp>
      <p:sp>
        <p:nvSpPr>
          <p:cNvPr id="34835" name="Oval 22"/>
          <p:cNvSpPr>
            <a:spLocks noChangeAspect="1" noChangeArrowheads="1"/>
          </p:cNvSpPr>
          <p:nvPr/>
        </p:nvSpPr>
        <p:spPr bwMode="auto">
          <a:xfrm>
            <a:off x="4533900" y="52212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Oval 23"/>
          <p:cNvSpPr>
            <a:spLocks noChangeAspect="1" noChangeArrowheads="1"/>
          </p:cNvSpPr>
          <p:nvPr/>
        </p:nvSpPr>
        <p:spPr bwMode="auto">
          <a:xfrm>
            <a:off x="4527550" y="43132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4"/>
          <p:cNvSpPr>
            <a:spLocks noChangeAspect="1" noChangeArrowheads="1"/>
          </p:cNvSpPr>
          <p:nvPr/>
        </p:nvSpPr>
        <p:spPr bwMode="auto">
          <a:xfrm>
            <a:off x="4533900" y="33924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8" name="Oval 25"/>
          <p:cNvSpPr>
            <a:spLocks noChangeAspect="1" noChangeArrowheads="1"/>
          </p:cNvSpPr>
          <p:nvPr/>
        </p:nvSpPr>
        <p:spPr bwMode="auto">
          <a:xfrm>
            <a:off x="5448300" y="52212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26"/>
          <p:cNvSpPr>
            <a:spLocks noChangeAspect="1" noChangeArrowheads="1"/>
          </p:cNvSpPr>
          <p:nvPr/>
        </p:nvSpPr>
        <p:spPr bwMode="auto">
          <a:xfrm>
            <a:off x="5441950" y="43132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7"/>
          <p:cNvSpPr>
            <a:spLocks noChangeAspect="1" noChangeArrowheads="1"/>
          </p:cNvSpPr>
          <p:nvPr/>
        </p:nvSpPr>
        <p:spPr bwMode="auto">
          <a:xfrm>
            <a:off x="5448300" y="33924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41" name="Oval 28"/>
          <p:cNvSpPr>
            <a:spLocks noChangeAspect="1" noChangeArrowheads="1"/>
          </p:cNvSpPr>
          <p:nvPr/>
        </p:nvSpPr>
        <p:spPr bwMode="auto">
          <a:xfrm>
            <a:off x="6362700" y="52276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Oval 29"/>
          <p:cNvSpPr>
            <a:spLocks noChangeAspect="1" noChangeArrowheads="1"/>
          </p:cNvSpPr>
          <p:nvPr/>
        </p:nvSpPr>
        <p:spPr bwMode="auto">
          <a:xfrm>
            <a:off x="6356350" y="4319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Oval 30"/>
          <p:cNvSpPr>
            <a:spLocks noChangeAspect="1" noChangeArrowheads="1"/>
          </p:cNvSpPr>
          <p:nvPr/>
        </p:nvSpPr>
        <p:spPr bwMode="auto">
          <a:xfrm>
            <a:off x="63627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44" name="Oval 31"/>
          <p:cNvSpPr>
            <a:spLocks noChangeAspect="1" noChangeArrowheads="1"/>
          </p:cNvSpPr>
          <p:nvPr/>
        </p:nvSpPr>
        <p:spPr bwMode="auto">
          <a:xfrm>
            <a:off x="6356350" y="61420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Oval 32"/>
          <p:cNvSpPr>
            <a:spLocks noChangeAspect="1" noChangeArrowheads="1"/>
          </p:cNvSpPr>
          <p:nvPr/>
        </p:nvSpPr>
        <p:spPr bwMode="auto">
          <a:xfrm>
            <a:off x="7277100" y="52276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Oval 33"/>
          <p:cNvSpPr>
            <a:spLocks noChangeAspect="1" noChangeArrowheads="1"/>
          </p:cNvSpPr>
          <p:nvPr/>
        </p:nvSpPr>
        <p:spPr bwMode="auto">
          <a:xfrm>
            <a:off x="7270750" y="4319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Oval 34"/>
          <p:cNvSpPr>
            <a:spLocks noChangeAspect="1" noChangeArrowheads="1"/>
          </p:cNvSpPr>
          <p:nvPr/>
        </p:nvSpPr>
        <p:spPr bwMode="auto">
          <a:xfrm>
            <a:off x="7270750" y="61420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Oval 35"/>
          <p:cNvSpPr>
            <a:spLocks noChangeAspect="1" noChangeArrowheads="1"/>
          </p:cNvSpPr>
          <p:nvPr/>
        </p:nvSpPr>
        <p:spPr bwMode="auto">
          <a:xfrm>
            <a:off x="1790700" y="5208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Oval 36"/>
          <p:cNvSpPr>
            <a:spLocks noChangeAspect="1" noChangeArrowheads="1"/>
          </p:cNvSpPr>
          <p:nvPr/>
        </p:nvSpPr>
        <p:spPr bwMode="auto">
          <a:xfrm>
            <a:off x="1784350" y="43005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Oval 37"/>
          <p:cNvSpPr>
            <a:spLocks noChangeAspect="1" noChangeArrowheads="1"/>
          </p:cNvSpPr>
          <p:nvPr/>
        </p:nvSpPr>
        <p:spPr bwMode="auto">
          <a:xfrm>
            <a:off x="1790700" y="33797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51" name="Oval 38"/>
          <p:cNvSpPr>
            <a:spLocks noChangeAspect="1" noChangeArrowheads="1"/>
          </p:cNvSpPr>
          <p:nvPr/>
        </p:nvSpPr>
        <p:spPr bwMode="auto">
          <a:xfrm>
            <a:off x="2705100" y="52085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Oval 39"/>
          <p:cNvSpPr>
            <a:spLocks noChangeAspect="1" noChangeArrowheads="1"/>
          </p:cNvSpPr>
          <p:nvPr/>
        </p:nvSpPr>
        <p:spPr bwMode="auto">
          <a:xfrm>
            <a:off x="2698750" y="43005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Oval 40"/>
          <p:cNvSpPr>
            <a:spLocks noChangeAspect="1" noChangeArrowheads="1"/>
          </p:cNvSpPr>
          <p:nvPr/>
        </p:nvSpPr>
        <p:spPr bwMode="auto">
          <a:xfrm>
            <a:off x="2705100" y="33797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54" name="Oval 41"/>
          <p:cNvSpPr>
            <a:spLocks noChangeAspect="1" noChangeArrowheads="1"/>
          </p:cNvSpPr>
          <p:nvPr/>
        </p:nvSpPr>
        <p:spPr bwMode="auto">
          <a:xfrm>
            <a:off x="3619500" y="52149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Oval 42"/>
          <p:cNvSpPr>
            <a:spLocks noChangeAspect="1" noChangeArrowheads="1"/>
          </p:cNvSpPr>
          <p:nvPr/>
        </p:nvSpPr>
        <p:spPr bwMode="auto">
          <a:xfrm>
            <a:off x="3613150" y="43068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Oval 43"/>
          <p:cNvSpPr>
            <a:spLocks noChangeAspect="1" noChangeArrowheads="1"/>
          </p:cNvSpPr>
          <p:nvPr/>
        </p:nvSpPr>
        <p:spPr bwMode="auto">
          <a:xfrm>
            <a:off x="3619500" y="33861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57" name="Text Box 44"/>
          <p:cNvSpPr txBox="1">
            <a:spLocks noChangeArrowheads="1"/>
          </p:cNvSpPr>
          <p:nvPr/>
        </p:nvSpPr>
        <p:spPr bwMode="auto">
          <a:xfrm>
            <a:off x="6659563" y="268128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8271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Enumeration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2413" y="1743075"/>
                <a:ext cx="6856412" cy="3916363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Runtime Analysis (Preliminary):</a:t>
                </a:r>
              </a:p>
              <a:p>
                <a:pPr marL="609600" indent="-609600" eaLnBrk="1" hangingPunct="1">
                  <a:lnSpc>
                    <a:spcPct val="50000"/>
                  </a:lnSpc>
                  <a:buFontTx/>
                  <a:buNone/>
                </a:pPr>
                <a:endParaRPr lang="en-US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AutoNum type="arabicParenR"/>
                </a:pPr>
                <a:r>
                  <a:rPr lang="en-US" sz="2800" dirty="0" smtClean="0">
                    <a:latin typeface="Comic Sans MS" pitchFamily="66" charset="0"/>
                  </a:rPr>
                  <a:t>Cover K by E: 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2</a:t>
                </a:r>
                <a:r>
                  <a:rPr lang="en-US" sz="2800" baseline="300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O(n)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 N(K,E)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.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AutoNum type="arabicParenR"/>
                </a:pP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Enumerate (</a:t>
                </a:r>
                <a:r>
                  <a:rPr lang="en-US" sz="2800" dirty="0" err="1" smtClean="0">
                    <a:latin typeface="Comic Sans MS" pitchFamily="66" charset="0"/>
                    <a:sym typeface="Mathematica1" pitchFamily="2" charset="2"/>
                  </a:rPr>
                  <a:t>E+t</a:t>
                </a:r>
                <a:r>
                  <a:rPr lang="en-US" sz="2800" baseline="-25000" dirty="0" err="1" smtClean="0">
                    <a:latin typeface="Comic Sans MS" pitchFamily="66" charset="0"/>
                    <a:sym typeface="Mathematica1" pitchFamily="2" charset="2"/>
                  </a:rPr>
                  <a:t>i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 L: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G(E,L)-time.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AutoNum type="arabicParenR"/>
                </a:pP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Bound: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G(E,L) ≤ N(E,K) G(K,L).</a:t>
                </a:r>
              </a:p>
              <a:p>
                <a:pPr marL="609600" indent="-609600" eaLnBrk="1" hangingPunct="1">
                  <a:lnSpc>
                    <a:spcPct val="50000"/>
                  </a:lnSpc>
                  <a:buFontTx/>
                  <a:buNone/>
                </a:pPr>
                <a:endParaRPr lang="en-US" sz="2800" dirty="0" smtClean="0">
                  <a:latin typeface="Comic Sans MS" pitchFamily="66" charset="0"/>
                  <a:sym typeface="Mathematica1" pitchFamily="2" charset="2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Total: 2</a:t>
                </a:r>
                <a:r>
                  <a:rPr lang="en-US" sz="2800" baseline="30000" dirty="0" smtClean="0">
                    <a:latin typeface="Comic Sans MS" pitchFamily="66" charset="0"/>
                    <a:sym typeface="Mathematica1" pitchFamily="2" charset="2"/>
                  </a:rPr>
                  <a:t>O(n)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N(K,E) 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x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 N(E,K) </a:t>
                </a:r>
                <a:r>
                  <a:rPr lang="en-US" sz="2800" dirty="0" smtClean="0">
                    <a:latin typeface="Comic Sans MS" pitchFamily="66" charset="0"/>
                    <a:sym typeface="Mathematica1" pitchFamily="2" charset="2"/>
                  </a:rPr>
                  <a:t>x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  <a:sym typeface="Mathematica1" pitchFamily="2" charset="2"/>
                  </a:rPr>
                  <a:t> G(K,L)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2413" y="1743075"/>
                <a:ext cx="6856412" cy="3916363"/>
              </a:xfrm>
              <a:blipFill rotWithShape="1">
                <a:blip r:embed="rId2"/>
                <a:stretch>
                  <a:fillRect l="-2313" t="-2025" b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8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274638"/>
            <a:ext cx="88011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0099"/>
                </a:solidFill>
                <a:latin typeface="Comic Sans MS" pitchFamily="66" charset="0"/>
              </a:rPr>
              <a:t>Shortest Vector Problem (SVP):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5725" y="1325100"/>
            <a:ext cx="8343900" cy="116507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Given: </a:t>
            </a:r>
            <a:r>
              <a:rPr lang="en-US" dirty="0" smtClean="0">
                <a:latin typeface="Comic Sans MS" pitchFamily="66" charset="0"/>
              </a:rPr>
              <a:t>lattice L, norm ||.|| in </a:t>
            </a:r>
            <a:r>
              <a:rPr lang="en-US" dirty="0" err="1" smtClean="0">
                <a:latin typeface="Comic Sans MS" pitchFamily="66" charset="0"/>
              </a:rPr>
              <a:t>R</a:t>
            </a:r>
            <a:r>
              <a:rPr lang="en-US" baseline="30000" dirty="0" err="1" smtClean="0">
                <a:latin typeface="Comic Sans MS" pitchFamily="66" charset="0"/>
              </a:rPr>
              <a:t>n</a:t>
            </a:r>
            <a:r>
              <a:rPr lang="en-US" dirty="0">
                <a:latin typeface="Comic Sans MS" pitchFamily="66" charset="0"/>
              </a:rPr>
              <a:t>.</a:t>
            </a:r>
            <a:endParaRPr lang="en-US" baseline="300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Goal:</a:t>
            </a:r>
            <a:r>
              <a:rPr lang="en-US" dirty="0" smtClean="0">
                <a:latin typeface="Comic Sans MS" pitchFamily="66" charset="0"/>
              </a:rPr>
              <a:t> Find y in L \ {0} minimizing ||y||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.</a:t>
            </a:r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603625" y="2514600"/>
            <a:ext cx="2368550" cy="3614738"/>
            <a:chOff x="2270" y="1584"/>
            <a:chExt cx="1492" cy="2277"/>
          </a:xfrm>
        </p:grpSpPr>
        <p:sp>
          <p:nvSpPr>
            <p:cNvPr id="4125" name="AutoShape 90"/>
            <p:cNvSpPr>
              <a:spLocks noChangeAspect="1" noChangeArrowheads="1"/>
            </p:cNvSpPr>
            <p:nvPr/>
          </p:nvSpPr>
          <p:spPr bwMode="auto">
            <a:xfrm rot="-3222892">
              <a:off x="1766" y="2300"/>
              <a:ext cx="2209" cy="85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91"/>
            <p:cNvSpPr txBox="1">
              <a:spLocks noChangeArrowheads="1"/>
            </p:cNvSpPr>
            <p:nvPr/>
          </p:nvSpPr>
          <p:spPr bwMode="auto">
            <a:xfrm>
              <a:off x="2270" y="3496"/>
              <a:ext cx="3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993366"/>
                  </a:solidFill>
                  <a:latin typeface="Comic Sans MS" pitchFamily="66" charset="0"/>
                </a:rPr>
                <a:t>-y</a:t>
              </a:r>
            </a:p>
          </p:txBody>
        </p:sp>
        <p:sp>
          <p:nvSpPr>
            <p:cNvPr id="4127" name="Text Box 92"/>
            <p:cNvSpPr txBox="1">
              <a:spLocks noChangeArrowheads="1"/>
            </p:cNvSpPr>
            <p:nvPr/>
          </p:nvSpPr>
          <p:spPr bwMode="auto">
            <a:xfrm>
              <a:off x="3513" y="1584"/>
              <a:ext cx="2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993366"/>
                  </a:solidFill>
                  <a:latin typeface="Comic Sans MS" pitchFamily="66" charset="0"/>
                </a:rPr>
                <a:t>y</a:t>
              </a:r>
            </a:p>
          </p:txBody>
        </p:sp>
      </p:grpSp>
      <p:sp>
        <p:nvSpPr>
          <p:cNvPr id="4101" name="AutoShape 84"/>
          <p:cNvSpPr>
            <a:spLocks noChangeAspect="1" noChangeArrowheads="1"/>
          </p:cNvSpPr>
          <p:nvPr/>
        </p:nvSpPr>
        <p:spPr bwMode="auto">
          <a:xfrm rot="-3222892">
            <a:off x="3770312" y="4025901"/>
            <a:ext cx="1616075" cy="62230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87"/>
          <p:cNvSpPr txBox="1">
            <a:spLocks noChangeArrowheads="1"/>
          </p:cNvSpPr>
          <p:nvPr/>
        </p:nvSpPr>
        <p:spPr bwMode="auto">
          <a:xfrm>
            <a:off x="4351338" y="43259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0</a:t>
            </a:r>
          </a:p>
        </p:txBody>
      </p:sp>
      <p:sp>
        <p:nvSpPr>
          <p:cNvPr id="4103" name="Oval 4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Oval 5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106" name="Oval 52"/>
          <p:cNvSpPr>
            <a:spLocks noChangeAspect="1" noChangeArrowheads="1"/>
          </p:cNvSpPr>
          <p:nvPr/>
        </p:nvSpPr>
        <p:spPr bwMode="auto">
          <a:xfrm>
            <a:off x="54340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53"/>
          <p:cNvSpPr>
            <a:spLocks noChangeAspect="1" noChangeArrowheads="1"/>
          </p:cNvSpPr>
          <p:nvPr/>
        </p:nvSpPr>
        <p:spPr bwMode="auto">
          <a:xfrm>
            <a:off x="54276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Oval 54"/>
          <p:cNvSpPr>
            <a:spLocks noChangeAspect="1" noChangeArrowheads="1"/>
          </p:cNvSpPr>
          <p:nvPr/>
        </p:nvSpPr>
        <p:spPr bwMode="auto">
          <a:xfrm>
            <a:off x="54340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109" name="Oval 56"/>
          <p:cNvSpPr>
            <a:spLocks noChangeAspect="1" noChangeArrowheads="1"/>
          </p:cNvSpPr>
          <p:nvPr/>
        </p:nvSpPr>
        <p:spPr bwMode="auto">
          <a:xfrm>
            <a:off x="63484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Oval 57"/>
          <p:cNvSpPr>
            <a:spLocks noChangeAspect="1" noChangeArrowheads="1"/>
          </p:cNvSpPr>
          <p:nvPr/>
        </p:nvSpPr>
        <p:spPr bwMode="auto">
          <a:xfrm>
            <a:off x="63420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58"/>
          <p:cNvSpPr>
            <a:spLocks noChangeAspect="1" noChangeArrowheads="1"/>
          </p:cNvSpPr>
          <p:nvPr/>
        </p:nvSpPr>
        <p:spPr bwMode="auto">
          <a:xfrm>
            <a:off x="63484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112" name="Oval 60"/>
          <p:cNvSpPr>
            <a:spLocks noChangeAspect="1" noChangeArrowheads="1"/>
          </p:cNvSpPr>
          <p:nvPr/>
        </p:nvSpPr>
        <p:spPr bwMode="auto">
          <a:xfrm>
            <a:off x="72628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61"/>
          <p:cNvSpPr>
            <a:spLocks noChangeAspect="1" noChangeArrowheads="1"/>
          </p:cNvSpPr>
          <p:nvPr/>
        </p:nvSpPr>
        <p:spPr bwMode="auto">
          <a:xfrm>
            <a:off x="72564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Oval 62"/>
          <p:cNvSpPr>
            <a:spLocks noChangeAspect="1" noChangeArrowheads="1"/>
          </p:cNvSpPr>
          <p:nvPr/>
        </p:nvSpPr>
        <p:spPr bwMode="auto">
          <a:xfrm>
            <a:off x="72628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115" name="Oval 64"/>
          <p:cNvSpPr>
            <a:spLocks noChangeAspect="1" noChangeArrowheads="1"/>
          </p:cNvSpPr>
          <p:nvPr/>
        </p:nvSpPr>
        <p:spPr bwMode="auto">
          <a:xfrm>
            <a:off x="17764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65"/>
          <p:cNvSpPr>
            <a:spLocks noChangeAspect="1" noChangeArrowheads="1"/>
          </p:cNvSpPr>
          <p:nvPr/>
        </p:nvSpPr>
        <p:spPr bwMode="auto">
          <a:xfrm>
            <a:off x="17700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Oval 66"/>
          <p:cNvSpPr>
            <a:spLocks noChangeAspect="1" noChangeArrowheads="1"/>
          </p:cNvSpPr>
          <p:nvPr/>
        </p:nvSpPr>
        <p:spPr bwMode="auto">
          <a:xfrm>
            <a:off x="17764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118" name="Oval 68"/>
          <p:cNvSpPr>
            <a:spLocks noChangeAspect="1" noChangeArrowheads="1"/>
          </p:cNvSpPr>
          <p:nvPr/>
        </p:nvSpPr>
        <p:spPr bwMode="auto">
          <a:xfrm>
            <a:off x="26908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Oval 69"/>
          <p:cNvSpPr>
            <a:spLocks noChangeAspect="1" noChangeArrowheads="1"/>
          </p:cNvSpPr>
          <p:nvPr/>
        </p:nvSpPr>
        <p:spPr bwMode="auto">
          <a:xfrm>
            <a:off x="26844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Oval 70"/>
          <p:cNvSpPr>
            <a:spLocks noChangeAspect="1" noChangeArrowheads="1"/>
          </p:cNvSpPr>
          <p:nvPr/>
        </p:nvSpPr>
        <p:spPr bwMode="auto">
          <a:xfrm>
            <a:off x="26908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121" name="Oval 72"/>
          <p:cNvSpPr>
            <a:spLocks noChangeAspect="1" noChangeArrowheads="1"/>
          </p:cNvSpPr>
          <p:nvPr/>
        </p:nvSpPr>
        <p:spPr bwMode="auto">
          <a:xfrm>
            <a:off x="36052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Oval 73"/>
          <p:cNvSpPr>
            <a:spLocks noChangeAspect="1" noChangeArrowheads="1"/>
          </p:cNvSpPr>
          <p:nvPr/>
        </p:nvSpPr>
        <p:spPr bwMode="auto">
          <a:xfrm>
            <a:off x="35988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Oval 74"/>
          <p:cNvSpPr>
            <a:spLocks noChangeAspect="1" noChangeArrowheads="1"/>
          </p:cNvSpPr>
          <p:nvPr/>
        </p:nvSpPr>
        <p:spPr bwMode="auto">
          <a:xfrm>
            <a:off x="36052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124" name="Text Box 93"/>
          <p:cNvSpPr txBox="1">
            <a:spLocks noChangeArrowheads="1"/>
          </p:cNvSpPr>
          <p:nvPr/>
        </p:nvSpPr>
        <p:spPr bwMode="auto">
          <a:xfrm>
            <a:off x="4581525" y="3722688"/>
            <a:ext cx="439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The M-Ellipsoid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524000"/>
            <a:ext cx="8610600" cy="483870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Need to bound N(K,E) x N(E,K).</a:t>
            </a:r>
          </a:p>
          <a:p>
            <a:pPr marL="533400" indent="-533400" algn="ctr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What ellipsoid do we use for E?</a:t>
            </a:r>
          </a:p>
          <a:p>
            <a:pPr marL="533400" indent="-533400" eaLnBrk="1" hangingPunct="1"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An </a:t>
            </a:r>
            <a:r>
              <a:rPr lang="en-US" sz="2800" dirty="0" smtClean="0">
                <a:solidFill>
                  <a:srgbClr val="990099"/>
                </a:solidFill>
                <a:latin typeface="Comic Sans MS" pitchFamily="66" charset="0"/>
              </a:rPr>
              <a:t>M-Ellipsoid</a:t>
            </a:r>
            <a:r>
              <a:rPr lang="en-US" sz="2800" dirty="0" smtClean="0">
                <a:latin typeface="Comic Sans MS" pitchFamily="66" charset="0"/>
              </a:rPr>
              <a:t> of K is an ellipsoid E satisfying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dirty="0" smtClean="0">
                <a:latin typeface="Comic Sans MS" pitchFamily="66" charset="0"/>
              </a:rPr>
              <a:t>N(K,E) = 2</a:t>
            </a:r>
            <a:r>
              <a:rPr lang="en-US" sz="2800" baseline="30000" dirty="0" smtClean="0">
                <a:latin typeface="Comic Sans MS" pitchFamily="66" charset="0"/>
              </a:rPr>
              <a:t>O(n)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dirty="0" smtClean="0">
                <a:latin typeface="Comic Sans MS" pitchFamily="66" charset="0"/>
              </a:rPr>
              <a:t>N(E,K) = 2</a:t>
            </a:r>
            <a:r>
              <a:rPr lang="en-US" sz="2800" baseline="30000" dirty="0" smtClean="0">
                <a:latin typeface="Comic Sans MS" pitchFamily="66" charset="0"/>
              </a:rPr>
              <a:t>O(n)</a:t>
            </a:r>
            <a:r>
              <a:rPr lang="en-US" sz="2800" dirty="0" smtClean="0">
                <a:latin typeface="Comic Sans MS" pitchFamily="66" charset="0"/>
              </a:rPr>
              <a:t>. </a:t>
            </a:r>
          </a:p>
          <a:p>
            <a:pPr eaLnBrk="1" hangingPunct="1">
              <a:buFontTx/>
              <a:buNone/>
            </a:pPr>
            <a:endParaRPr lang="en-US" sz="28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Existence </a:t>
            </a:r>
            <a:r>
              <a:rPr lang="en-US" sz="2800" dirty="0">
                <a:latin typeface="Comic Sans MS" pitchFamily="66" charset="0"/>
              </a:rPr>
              <a:t>first proven by </a:t>
            </a:r>
            <a:r>
              <a:rPr lang="en-US" sz="2800" dirty="0" err="1">
                <a:latin typeface="Comic Sans MS" pitchFamily="66" charset="0"/>
              </a:rPr>
              <a:t>Milman</a:t>
            </a:r>
            <a:r>
              <a:rPr lang="en-US" sz="2800" dirty="0">
                <a:latin typeface="Comic Sans MS" pitchFamily="66" charset="0"/>
              </a:rPr>
              <a:t> ‘86.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How do we build it? Want Las Vegas algorithm.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omic Sans MS" pitchFamily="66" charset="0"/>
              </a:rPr>
              <a:t>Klartag’s</a:t>
            </a:r>
            <a:r>
              <a:rPr lang="en-US" dirty="0" smtClean="0">
                <a:latin typeface="Comic Sans MS" pitchFamily="66" charset="0"/>
              </a:rPr>
              <a:t> Procedure [K06]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5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004" y="1600200"/>
                <a:ext cx="8680862" cy="4945063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latin typeface="Comic Sans MS" pitchFamily="66" charset="0"/>
                  </a:rPr>
                  <a:t>K in </a:t>
                </a:r>
                <a:r>
                  <a:rPr lang="en-US" dirty="0" err="1" smtClean="0">
                    <a:latin typeface="Comic Sans MS" pitchFamily="66" charset="0"/>
                  </a:rPr>
                  <a:t>R</a:t>
                </a:r>
                <a:r>
                  <a:rPr lang="en-US" baseline="30000" dirty="0" err="1" smtClean="0">
                    <a:latin typeface="Comic Sans MS" pitchFamily="66" charset="0"/>
                  </a:rPr>
                  <a:t>n</a:t>
                </a:r>
                <a:r>
                  <a:rPr lang="en-US" dirty="0" smtClean="0">
                    <a:latin typeface="Comic Sans MS" pitchFamily="66" charset="0"/>
                  </a:rPr>
                  <a:t>, centrally symmetric convex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latin typeface="Comic Sans MS" pitchFamily="66" charset="0"/>
                  </a:rPr>
                  <a:t>K* = {x: &lt;</a:t>
                </a:r>
                <a:r>
                  <a:rPr lang="en-US" dirty="0" err="1">
                    <a:latin typeface="Comic Sans MS" pitchFamily="66" charset="0"/>
                  </a:rPr>
                  <a:t>x,y</a:t>
                </a:r>
                <a:r>
                  <a:rPr lang="en-US" dirty="0">
                    <a:latin typeface="Comic Sans MS" pitchFamily="66" charset="0"/>
                  </a:rPr>
                  <a:t>&gt;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</a:t>
                </a:r>
                <a:r>
                  <a:rPr lang="en-US" dirty="0">
                    <a:latin typeface="Comic Sans MS" pitchFamily="66" charset="0"/>
                  </a:rPr>
                  <a:t>1 for all y in K}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Algorithm: </a:t>
                </a:r>
                <a:r>
                  <a:rPr lang="en-US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Ideal World (slicing conjecture)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AutoNum type="arabicPeriod"/>
                </a:pP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X </a:t>
                </a:r>
                <a:r>
                  <a:rPr lang="en-US" sz="2800" dirty="0">
                    <a:solidFill>
                      <a:srgbClr val="000099"/>
                    </a:solidFill>
                    <a:latin typeface="Comic Sans MS" pitchFamily="66" charset="0"/>
                  </a:rPr>
                  <a:t>~ </a:t>
                </a:r>
                <a:r>
                  <a:rPr lang="en-US" sz="2800" dirty="0" err="1">
                    <a:solidFill>
                      <a:srgbClr val="000099"/>
                    </a:solidFill>
                    <a:latin typeface="Comic Sans MS" pitchFamily="66" charset="0"/>
                  </a:rPr>
                  <a:t>unif</a:t>
                </a:r>
                <a:r>
                  <a:rPr lang="en-US" sz="2800" dirty="0">
                    <a:solidFill>
                      <a:srgbClr val="000099"/>
                    </a:solidFill>
                    <a:latin typeface="Comic Sans MS" pitchFamily="66" charset="0"/>
                  </a:rPr>
                  <a:t>(K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)</a:t>
                </a:r>
                <a:endParaRPr lang="en-US" sz="2800" b="1" dirty="0" smtClean="0">
                  <a:solidFill>
                    <a:srgbClr val="000099"/>
                  </a:solidFill>
                  <a:latin typeface="Comic Sans MS" pitchFamily="66" charset="0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AutoNum type="arabicPeriod"/>
                </a:pP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Compute covariance matrix: 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A</a:t>
                </a:r>
                <a:r>
                  <a:rPr lang="en-US" sz="2800" baseline="-250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ij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 = E[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X</a:t>
                </a:r>
                <a:r>
                  <a:rPr lang="en-US" sz="2800" baseline="-250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i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X</a:t>
                </a:r>
                <a:r>
                  <a:rPr lang="en-US" sz="2800" baseline="-25000" dirty="0" err="1">
                    <a:solidFill>
                      <a:srgbClr val="000099"/>
                    </a:solidFill>
                    <a:latin typeface="Comic Sans MS" pitchFamily="66" charset="0"/>
                  </a:rPr>
                  <a:t>j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]</a:t>
                </a:r>
                <a:endParaRPr lang="en-US" sz="2800" baseline="30000" dirty="0">
                  <a:solidFill>
                    <a:srgbClr val="000099"/>
                  </a:solidFill>
                  <a:latin typeface="Comic Sans MS" pitchFamily="66" charset="0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AutoNum type="arabicPeriod"/>
                </a:pP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Return {x: x</a:t>
                </a:r>
                <a:r>
                  <a:rPr lang="en-US" sz="2800" baseline="300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t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A</a:t>
                </a:r>
                <a:r>
                  <a:rPr lang="en-US" sz="2800" baseline="300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-1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 n} (scaled inertial ellipsoid)</a:t>
                </a:r>
                <a:endParaRPr lang="en-US" sz="2800" baseline="30000" dirty="0" smtClean="0">
                  <a:solidFill>
                    <a:srgbClr val="000099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2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004" y="1600200"/>
                <a:ext cx="8680862" cy="4945063"/>
              </a:xfrm>
              <a:blipFill rotWithShape="1">
                <a:blip r:embed="rId2"/>
                <a:stretch>
                  <a:fillRect l="-1756" t="-1603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4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omic Sans MS" pitchFamily="66" charset="0"/>
              </a:rPr>
              <a:t>Klartag’s</a:t>
            </a:r>
            <a:r>
              <a:rPr lang="en-US" dirty="0" smtClean="0">
                <a:latin typeface="Comic Sans MS" pitchFamily="66" charset="0"/>
              </a:rPr>
              <a:t> Procedure [K06]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5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004" y="1600200"/>
                <a:ext cx="8680862" cy="4945063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latin typeface="Comic Sans MS" pitchFamily="66" charset="0"/>
                  </a:rPr>
                  <a:t>K in </a:t>
                </a:r>
                <a:r>
                  <a:rPr lang="en-US" dirty="0" err="1" smtClean="0">
                    <a:latin typeface="Comic Sans MS" pitchFamily="66" charset="0"/>
                  </a:rPr>
                  <a:t>R</a:t>
                </a:r>
                <a:r>
                  <a:rPr lang="en-US" baseline="30000" dirty="0" err="1" smtClean="0">
                    <a:latin typeface="Comic Sans MS" pitchFamily="66" charset="0"/>
                  </a:rPr>
                  <a:t>n</a:t>
                </a:r>
                <a:r>
                  <a:rPr lang="en-US" dirty="0" smtClean="0">
                    <a:latin typeface="Comic Sans MS" pitchFamily="66" charset="0"/>
                  </a:rPr>
                  <a:t>, centrally symmetric convex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latin typeface="Comic Sans MS" pitchFamily="66" charset="0"/>
                  </a:rPr>
                  <a:t>K* = {x: &lt;</a:t>
                </a:r>
                <a:r>
                  <a:rPr lang="en-US" dirty="0" err="1" smtClean="0">
                    <a:latin typeface="Comic Sans MS" pitchFamily="66" charset="0"/>
                  </a:rPr>
                  <a:t>x,y</a:t>
                </a:r>
                <a:r>
                  <a:rPr lang="en-US" dirty="0" smtClean="0">
                    <a:latin typeface="Comic Sans MS" pitchFamily="66" charset="0"/>
                  </a:rPr>
                  <a:t>&gt;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1 for all y in K}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Algorithm: </a:t>
                </a:r>
                <a:r>
                  <a:rPr lang="en-US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That works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AutoNum type="arabicPeriod"/>
                </a:pP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X ~ reweighted density e</a:t>
                </a:r>
                <a:r>
                  <a:rPr lang="en-US" sz="2800" baseline="300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&lt;y, . &gt;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over K,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2800" baseline="30000" dirty="0">
                    <a:solidFill>
                      <a:srgbClr val="000099"/>
                    </a:solidFill>
                    <a:latin typeface="Comic Sans MS" pitchFamily="66" charset="0"/>
                  </a:rPr>
                  <a:t> </a:t>
                </a:r>
                <a:r>
                  <a:rPr lang="en-US" sz="2800" baseline="300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      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where y is chosen uniformly form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nK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*.</a:t>
                </a:r>
                <a:endParaRPr lang="en-US" sz="2800" baseline="30000" dirty="0" smtClean="0">
                  <a:solidFill>
                    <a:srgbClr val="000099"/>
                  </a:solidFill>
                  <a:latin typeface="Comic Sans MS" pitchFamily="66" charset="0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Compute covariance matrix: 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A</a:t>
                </a:r>
                <a:r>
                  <a:rPr lang="en-US" sz="2800" baseline="-250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ij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 = E[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X</a:t>
                </a:r>
                <a:r>
                  <a:rPr lang="en-US" sz="2800" baseline="-250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i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Comic Sans MS" pitchFamily="66" charset="0"/>
                  </a:rPr>
                  <a:t>X</a:t>
                </a:r>
                <a:r>
                  <a:rPr lang="en-US" sz="2800" baseline="-25000" dirty="0" err="1">
                    <a:solidFill>
                      <a:srgbClr val="000099"/>
                    </a:solidFill>
                    <a:latin typeface="Comic Sans MS" pitchFamily="66" charset="0"/>
                  </a:rPr>
                  <a:t>j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]</a:t>
                </a:r>
                <a:endParaRPr lang="en-US" sz="2800" baseline="30000" dirty="0">
                  <a:solidFill>
                    <a:srgbClr val="000099"/>
                  </a:solidFill>
                  <a:latin typeface="Comic Sans MS" pitchFamily="66" charset="0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AutoNum type="arabicPeriod" startAt="2"/>
                </a:pP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Return {x: x</a:t>
                </a:r>
                <a:r>
                  <a:rPr lang="en-US" sz="2800" baseline="300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t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A</a:t>
                </a:r>
                <a:r>
                  <a:rPr lang="en-US" sz="2800" baseline="300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-1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rgbClr val="000099"/>
                    </a:solidFill>
                    <a:latin typeface="Comic Sans MS" pitchFamily="66" charset="0"/>
                  </a:rPr>
                  <a:t> n} (scaled inertial ellipsoid)</a:t>
                </a:r>
                <a:endParaRPr lang="en-US" sz="2800" baseline="30000" dirty="0" smtClean="0">
                  <a:solidFill>
                    <a:srgbClr val="000099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2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004" y="1600200"/>
                <a:ext cx="8680862" cy="4945063"/>
              </a:xfrm>
              <a:blipFill rotWithShape="1">
                <a:blip r:embed="rId2"/>
                <a:stretch>
                  <a:fillRect l="-1756" t="-1603" b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1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M-ellipsoid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425032"/>
            <a:ext cx="9093200" cy="488075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990099"/>
                </a:solidFill>
                <a:latin typeface="Comic Sans MS" pitchFamily="66" charset="0"/>
              </a:rPr>
              <a:t>M-Ellipsoid Generator: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Can generate an M-ellipsoid E for a convex body K in probabilistic polynomial time with high probability.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Given </a:t>
            </a:r>
            <a:r>
              <a:rPr lang="en-US" sz="2800" dirty="0">
                <a:latin typeface="Comic Sans MS" pitchFamily="66" charset="0"/>
              </a:rPr>
              <a:t>candidate M-ellipsoid E of K, we need to verify that it satisfies the desired covering properties.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800" dirty="0" smtClean="0">
                <a:solidFill>
                  <a:srgbClr val="990099"/>
                </a:solidFill>
                <a:latin typeface="Comic Sans MS" pitchFamily="66" charset="0"/>
              </a:rPr>
              <a:t>M-Ellipsoid Verifier: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There is a deterministic 2</a:t>
            </a:r>
            <a:r>
              <a:rPr lang="en-US" sz="2800" baseline="30000" dirty="0" smtClean="0">
                <a:latin typeface="Comic Sans MS" pitchFamily="66" charset="0"/>
              </a:rPr>
              <a:t>O(n)</a:t>
            </a:r>
            <a:r>
              <a:rPr lang="en-US" sz="2800" dirty="0" smtClean="0">
                <a:latin typeface="Comic Sans MS" pitchFamily="66" charset="0"/>
              </a:rPr>
              <a:t>-time algorithm which verifies that E is an M-ellipsoid of K and outputs a covering of K by E.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1574800"/>
            <a:ext cx="9093200" cy="627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Idea:</a:t>
            </a:r>
            <a:r>
              <a:rPr lang="en-US" sz="2800" smtClean="0">
                <a:latin typeface="Comic Sans MS" pitchFamily="66" charset="0"/>
              </a:rPr>
              <a:t> Replace E by C, the inscribed cuboid.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905000" y="35941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E</a:t>
            </a:r>
          </a:p>
        </p:txBody>
      </p:sp>
      <p:sp>
        <p:nvSpPr>
          <p:cNvPr id="47108" name="Oval 5"/>
          <p:cNvSpPr>
            <a:spLocks noChangeArrowheads="1"/>
          </p:cNvSpPr>
          <p:nvPr/>
        </p:nvSpPr>
        <p:spPr bwMode="auto">
          <a:xfrm rot="570471">
            <a:off x="2465388" y="3651250"/>
            <a:ext cx="4156075" cy="12827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6"/>
          <p:cNvSpPr>
            <a:spLocks noChangeAspect="1" noChangeArrowheads="1"/>
          </p:cNvSpPr>
          <p:nvPr/>
        </p:nvSpPr>
        <p:spPr bwMode="auto">
          <a:xfrm rot="570471">
            <a:off x="4487863" y="4259263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 rot="570471">
            <a:off x="2973388" y="3867150"/>
            <a:ext cx="3149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4749800" y="400208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C</a:t>
            </a:r>
          </a:p>
        </p:txBody>
      </p:sp>
      <p:sp>
        <p:nvSpPr>
          <p:cNvPr id="47112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Building an M-Ellipsoid covering</a:t>
            </a:r>
          </a:p>
        </p:txBody>
      </p:sp>
    </p:spTree>
    <p:extLst>
      <p:ext uri="{BB962C8B-B14F-4D97-AF65-F5344CB8AC3E}">
        <p14:creationId xmlns:p14="http://schemas.microsoft.com/office/powerpoint/2010/main" val="9447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562100"/>
            <a:ext cx="7861300" cy="109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0000"/>
                </a:solidFill>
                <a:latin typeface="Comic Sans MS" pitchFamily="66" charset="0"/>
              </a:rPr>
              <a:t>Alg:</a:t>
            </a:r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smtClean="0">
                <a:latin typeface="Comic Sans MS" pitchFamily="66" charset="0"/>
              </a:rPr>
              <a:t>Tile K by C using a DFS of tiling graph.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Comic Sans MS" pitchFamily="66" charset="0"/>
              </a:rPr>
              <a:t>        If the tiling grows too large abort.</a:t>
            </a:r>
          </a:p>
        </p:txBody>
      </p:sp>
      <p:sp>
        <p:nvSpPr>
          <p:cNvPr id="48131" name="Freeform 4"/>
          <p:cNvSpPr>
            <a:spLocks/>
          </p:cNvSpPr>
          <p:nvPr/>
        </p:nvSpPr>
        <p:spPr bwMode="auto">
          <a:xfrm>
            <a:off x="1706563" y="3473450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 rot="570471">
            <a:off x="4471988" y="3794125"/>
            <a:ext cx="31496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 rot="570471">
            <a:off x="4335463" y="4621213"/>
            <a:ext cx="31496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 rot="570471">
            <a:off x="4198938" y="5449888"/>
            <a:ext cx="31496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 rot="570471">
            <a:off x="1371600" y="3273425"/>
            <a:ext cx="31496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auto">
          <a:xfrm rot="570471">
            <a:off x="1235075" y="4102100"/>
            <a:ext cx="31496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Rectangle 10"/>
          <p:cNvSpPr>
            <a:spLocks noChangeArrowheads="1"/>
          </p:cNvSpPr>
          <p:nvPr/>
        </p:nvSpPr>
        <p:spPr bwMode="auto">
          <a:xfrm rot="570471">
            <a:off x="1098550" y="4929188"/>
            <a:ext cx="31496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11"/>
          <p:cNvSpPr>
            <a:spLocks noChangeAspect="1" noChangeArrowheads="1"/>
          </p:cNvSpPr>
          <p:nvPr/>
        </p:nvSpPr>
        <p:spPr bwMode="auto">
          <a:xfrm rot="570471">
            <a:off x="5986463" y="4186238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Oval 12"/>
          <p:cNvSpPr>
            <a:spLocks noChangeAspect="1" noChangeArrowheads="1"/>
          </p:cNvSpPr>
          <p:nvPr/>
        </p:nvSpPr>
        <p:spPr bwMode="auto">
          <a:xfrm rot="570471">
            <a:off x="5849938" y="5013325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Oval 13"/>
          <p:cNvSpPr>
            <a:spLocks noChangeAspect="1" noChangeArrowheads="1"/>
          </p:cNvSpPr>
          <p:nvPr/>
        </p:nvSpPr>
        <p:spPr bwMode="auto">
          <a:xfrm rot="570471">
            <a:off x="5713413" y="5842000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Oval 14"/>
          <p:cNvSpPr>
            <a:spLocks noChangeAspect="1" noChangeArrowheads="1"/>
          </p:cNvSpPr>
          <p:nvPr/>
        </p:nvSpPr>
        <p:spPr bwMode="auto">
          <a:xfrm rot="570471">
            <a:off x="2886075" y="3665538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Oval 15"/>
          <p:cNvSpPr>
            <a:spLocks noChangeAspect="1" noChangeArrowheads="1"/>
          </p:cNvSpPr>
          <p:nvPr/>
        </p:nvSpPr>
        <p:spPr bwMode="auto">
          <a:xfrm rot="570471">
            <a:off x="2749550" y="4494213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Oval 16"/>
          <p:cNvSpPr>
            <a:spLocks noChangeAspect="1" noChangeArrowheads="1"/>
          </p:cNvSpPr>
          <p:nvPr/>
        </p:nvSpPr>
        <p:spPr bwMode="auto">
          <a:xfrm rot="570471">
            <a:off x="2613025" y="5321300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3921125" y="451326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K</a:t>
            </a:r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2171700" y="5110163"/>
            <a:ext cx="47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t</a:t>
            </a:r>
            <a:r>
              <a:rPr lang="en-US"/>
              <a:t>1</a:t>
            </a: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2306638" y="4281488"/>
            <a:ext cx="47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t</a:t>
            </a:r>
            <a:r>
              <a:rPr lang="en-US"/>
              <a:t>2</a:t>
            </a: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5546725" y="3978275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t</a:t>
            </a:r>
            <a:r>
              <a:rPr lang="en-US"/>
              <a:t>6</a:t>
            </a:r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5408613" y="4803775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t</a:t>
            </a:r>
            <a:r>
              <a:rPr lang="en-US"/>
              <a:t>5</a:t>
            </a:r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5270500" y="5630863"/>
            <a:ext cx="47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t</a:t>
            </a:r>
            <a:r>
              <a:rPr lang="en-US"/>
              <a:t>4</a:t>
            </a: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2444750" y="3457575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t</a:t>
            </a:r>
            <a:r>
              <a:rPr lang="en-US"/>
              <a:t>3</a:t>
            </a: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5013325" y="2755900"/>
            <a:ext cx="890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C+t</a:t>
            </a:r>
            <a:r>
              <a:rPr lang="en-US" sz="3200" baseline="-25000">
                <a:latin typeface="Comic Sans MS" pitchFamily="66" charset="0"/>
              </a:rPr>
              <a:t>i</a:t>
            </a:r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 flipH="1">
            <a:off x="3657600" y="3175000"/>
            <a:ext cx="134620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6"/>
          <p:cNvSpPr>
            <a:spLocks noChangeShapeType="1"/>
          </p:cNvSpPr>
          <p:nvPr/>
        </p:nvSpPr>
        <p:spPr bwMode="auto">
          <a:xfrm>
            <a:off x="5702300" y="3327400"/>
            <a:ext cx="279400" cy="63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Building an M-Ellipsoid covering</a:t>
            </a:r>
          </a:p>
        </p:txBody>
      </p:sp>
    </p:spTree>
    <p:extLst>
      <p:ext uri="{BB962C8B-B14F-4D97-AF65-F5344CB8AC3E}">
        <p14:creationId xmlns:p14="http://schemas.microsoft.com/office/powerpoint/2010/main" val="32394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3"/>
          <p:cNvSpPr>
            <a:spLocks/>
          </p:cNvSpPr>
          <p:nvPr/>
        </p:nvSpPr>
        <p:spPr bwMode="auto">
          <a:xfrm>
            <a:off x="1706563" y="3473450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55" name="Group 4"/>
          <p:cNvGrpSpPr>
            <a:grpSpLocks/>
          </p:cNvGrpSpPr>
          <p:nvPr/>
        </p:nvGrpSpPr>
        <p:grpSpPr bwMode="auto">
          <a:xfrm rot="-1545735">
            <a:off x="512763" y="2552700"/>
            <a:ext cx="7686675" cy="4470400"/>
            <a:chOff x="120" y="1264"/>
            <a:chExt cx="4842" cy="2816"/>
          </a:xfrm>
        </p:grpSpPr>
        <p:grpSp>
          <p:nvGrpSpPr>
            <p:cNvPr id="49168" name="Group 5"/>
            <p:cNvGrpSpPr>
              <a:grpSpLocks/>
            </p:cNvGrpSpPr>
            <p:nvPr/>
          </p:nvGrpSpPr>
          <p:grpSpPr bwMode="auto">
            <a:xfrm rot="2116207">
              <a:off x="2344" y="2408"/>
              <a:ext cx="2618" cy="808"/>
              <a:chOff x="2712" y="1744"/>
              <a:chExt cx="2618" cy="808"/>
            </a:xfrm>
          </p:grpSpPr>
          <p:sp>
            <p:nvSpPr>
              <p:cNvPr id="49189" name="Oval 6"/>
              <p:cNvSpPr>
                <a:spLocks noChangeArrowheads="1"/>
              </p:cNvSpPr>
              <p:nvPr/>
            </p:nvSpPr>
            <p:spPr bwMode="auto">
              <a:xfrm>
                <a:off x="2712" y="1744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0" name="Oval 7"/>
              <p:cNvSpPr>
                <a:spLocks noChangeAspect="1" noChangeArrowheads="1"/>
              </p:cNvSpPr>
              <p:nvPr/>
            </p:nvSpPr>
            <p:spPr bwMode="auto">
              <a:xfrm>
                <a:off x="3988" y="2128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1" name="Rectangle 8"/>
              <p:cNvSpPr>
                <a:spLocks noChangeArrowheads="1"/>
              </p:cNvSpPr>
              <p:nvPr/>
            </p:nvSpPr>
            <p:spPr bwMode="auto">
              <a:xfrm>
                <a:off x="3032" y="1880"/>
                <a:ext cx="1984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69" name="Group 9"/>
            <p:cNvGrpSpPr>
              <a:grpSpLocks/>
            </p:cNvGrpSpPr>
            <p:nvPr/>
          </p:nvGrpSpPr>
          <p:grpSpPr bwMode="auto">
            <a:xfrm rot="2116207">
              <a:off x="2040" y="2840"/>
              <a:ext cx="2618" cy="808"/>
              <a:chOff x="2712" y="1744"/>
              <a:chExt cx="2618" cy="808"/>
            </a:xfrm>
          </p:grpSpPr>
          <p:sp>
            <p:nvSpPr>
              <p:cNvPr id="49186" name="Oval 10"/>
              <p:cNvSpPr>
                <a:spLocks noChangeArrowheads="1"/>
              </p:cNvSpPr>
              <p:nvPr/>
            </p:nvSpPr>
            <p:spPr bwMode="auto">
              <a:xfrm>
                <a:off x="2712" y="1744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7" name="Oval 11"/>
              <p:cNvSpPr>
                <a:spLocks noChangeAspect="1" noChangeArrowheads="1"/>
              </p:cNvSpPr>
              <p:nvPr/>
            </p:nvSpPr>
            <p:spPr bwMode="auto">
              <a:xfrm>
                <a:off x="3988" y="2128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8" name="Rectangle 12"/>
              <p:cNvSpPr>
                <a:spLocks noChangeArrowheads="1"/>
              </p:cNvSpPr>
              <p:nvPr/>
            </p:nvSpPr>
            <p:spPr bwMode="auto">
              <a:xfrm>
                <a:off x="3032" y="1880"/>
                <a:ext cx="1984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70" name="Group 13"/>
            <p:cNvGrpSpPr>
              <a:grpSpLocks/>
            </p:cNvGrpSpPr>
            <p:nvPr/>
          </p:nvGrpSpPr>
          <p:grpSpPr bwMode="auto">
            <a:xfrm rot="2116207">
              <a:off x="1736" y="3272"/>
              <a:ext cx="2618" cy="808"/>
              <a:chOff x="2712" y="1744"/>
              <a:chExt cx="2618" cy="808"/>
            </a:xfrm>
          </p:grpSpPr>
          <p:sp>
            <p:nvSpPr>
              <p:cNvPr id="49183" name="Oval 14"/>
              <p:cNvSpPr>
                <a:spLocks noChangeArrowheads="1"/>
              </p:cNvSpPr>
              <p:nvPr/>
            </p:nvSpPr>
            <p:spPr bwMode="auto">
              <a:xfrm>
                <a:off x="2712" y="1744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4" name="Oval 15"/>
              <p:cNvSpPr>
                <a:spLocks noChangeAspect="1" noChangeArrowheads="1"/>
              </p:cNvSpPr>
              <p:nvPr/>
            </p:nvSpPr>
            <p:spPr bwMode="auto">
              <a:xfrm>
                <a:off x="3988" y="2128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5" name="Rectangle 16"/>
              <p:cNvSpPr>
                <a:spLocks noChangeArrowheads="1"/>
              </p:cNvSpPr>
              <p:nvPr/>
            </p:nvSpPr>
            <p:spPr bwMode="auto">
              <a:xfrm>
                <a:off x="3032" y="1880"/>
                <a:ext cx="1984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71" name="Group 17"/>
            <p:cNvGrpSpPr>
              <a:grpSpLocks/>
            </p:cNvGrpSpPr>
            <p:nvPr/>
          </p:nvGrpSpPr>
          <p:grpSpPr bwMode="auto">
            <a:xfrm rot="2116207">
              <a:off x="728" y="1264"/>
              <a:ext cx="2618" cy="808"/>
              <a:chOff x="2712" y="1744"/>
              <a:chExt cx="2618" cy="808"/>
            </a:xfrm>
          </p:grpSpPr>
          <p:sp>
            <p:nvSpPr>
              <p:cNvPr id="49180" name="Oval 18"/>
              <p:cNvSpPr>
                <a:spLocks noChangeArrowheads="1"/>
              </p:cNvSpPr>
              <p:nvPr/>
            </p:nvSpPr>
            <p:spPr bwMode="auto">
              <a:xfrm>
                <a:off x="2712" y="1744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1" name="Oval 19"/>
              <p:cNvSpPr>
                <a:spLocks noChangeAspect="1" noChangeArrowheads="1"/>
              </p:cNvSpPr>
              <p:nvPr/>
            </p:nvSpPr>
            <p:spPr bwMode="auto">
              <a:xfrm>
                <a:off x="3988" y="2128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2" name="Rectangle 20"/>
              <p:cNvSpPr>
                <a:spLocks noChangeArrowheads="1"/>
              </p:cNvSpPr>
              <p:nvPr/>
            </p:nvSpPr>
            <p:spPr bwMode="auto">
              <a:xfrm>
                <a:off x="3032" y="1880"/>
                <a:ext cx="1984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72" name="Group 21"/>
            <p:cNvGrpSpPr>
              <a:grpSpLocks/>
            </p:cNvGrpSpPr>
            <p:nvPr/>
          </p:nvGrpSpPr>
          <p:grpSpPr bwMode="auto">
            <a:xfrm rot="2116207">
              <a:off x="424" y="1696"/>
              <a:ext cx="2618" cy="808"/>
              <a:chOff x="2712" y="1744"/>
              <a:chExt cx="2618" cy="808"/>
            </a:xfrm>
          </p:grpSpPr>
          <p:sp>
            <p:nvSpPr>
              <p:cNvPr id="49177" name="Oval 22"/>
              <p:cNvSpPr>
                <a:spLocks noChangeArrowheads="1"/>
              </p:cNvSpPr>
              <p:nvPr/>
            </p:nvSpPr>
            <p:spPr bwMode="auto">
              <a:xfrm>
                <a:off x="2712" y="1744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8" name="Oval 23"/>
              <p:cNvSpPr>
                <a:spLocks noChangeAspect="1" noChangeArrowheads="1"/>
              </p:cNvSpPr>
              <p:nvPr/>
            </p:nvSpPr>
            <p:spPr bwMode="auto">
              <a:xfrm>
                <a:off x="3988" y="2128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9" name="Rectangle 24"/>
              <p:cNvSpPr>
                <a:spLocks noChangeArrowheads="1"/>
              </p:cNvSpPr>
              <p:nvPr/>
            </p:nvSpPr>
            <p:spPr bwMode="auto">
              <a:xfrm>
                <a:off x="3032" y="1880"/>
                <a:ext cx="1984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73" name="Group 25"/>
            <p:cNvGrpSpPr>
              <a:grpSpLocks/>
            </p:cNvGrpSpPr>
            <p:nvPr/>
          </p:nvGrpSpPr>
          <p:grpSpPr bwMode="auto">
            <a:xfrm rot="2116207">
              <a:off x="120" y="2128"/>
              <a:ext cx="2618" cy="808"/>
              <a:chOff x="2712" y="1744"/>
              <a:chExt cx="2618" cy="808"/>
            </a:xfrm>
          </p:grpSpPr>
          <p:sp>
            <p:nvSpPr>
              <p:cNvPr id="49174" name="Oval 26"/>
              <p:cNvSpPr>
                <a:spLocks noChangeArrowheads="1"/>
              </p:cNvSpPr>
              <p:nvPr/>
            </p:nvSpPr>
            <p:spPr bwMode="auto">
              <a:xfrm>
                <a:off x="2712" y="1744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5" name="Oval 27"/>
              <p:cNvSpPr>
                <a:spLocks noChangeAspect="1" noChangeArrowheads="1"/>
              </p:cNvSpPr>
              <p:nvPr/>
            </p:nvSpPr>
            <p:spPr bwMode="auto">
              <a:xfrm>
                <a:off x="3988" y="2128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6" name="Rectangle 28"/>
              <p:cNvSpPr>
                <a:spLocks noChangeArrowheads="1"/>
              </p:cNvSpPr>
              <p:nvPr/>
            </p:nvSpPr>
            <p:spPr bwMode="auto">
              <a:xfrm>
                <a:off x="3032" y="1880"/>
                <a:ext cx="1984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156" name="Rectangle 29"/>
          <p:cNvSpPr>
            <a:spLocks noChangeArrowheads="1"/>
          </p:cNvSpPr>
          <p:nvPr/>
        </p:nvSpPr>
        <p:spPr bwMode="auto">
          <a:xfrm>
            <a:off x="889000" y="1587500"/>
            <a:ext cx="56642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Alg: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</a:rPr>
              <a:t>Replace C by E.</a:t>
            </a:r>
          </a:p>
        </p:txBody>
      </p:sp>
      <p:sp>
        <p:nvSpPr>
          <p:cNvPr id="49157" name="Text Box 30"/>
          <p:cNvSpPr txBox="1">
            <a:spLocks noChangeArrowheads="1"/>
          </p:cNvSpPr>
          <p:nvPr/>
        </p:nvSpPr>
        <p:spPr bwMode="auto">
          <a:xfrm>
            <a:off x="3921125" y="451326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K</a:t>
            </a:r>
          </a:p>
        </p:txBody>
      </p:sp>
      <p:sp>
        <p:nvSpPr>
          <p:cNvPr id="49158" name="Text Box 31"/>
          <p:cNvSpPr txBox="1">
            <a:spLocks noChangeArrowheads="1"/>
          </p:cNvSpPr>
          <p:nvPr/>
        </p:nvSpPr>
        <p:spPr bwMode="auto">
          <a:xfrm>
            <a:off x="5013325" y="2755900"/>
            <a:ext cx="900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E+t</a:t>
            </a:r>
            <a:r>
              <a:rPr lang="en-US" sz="3200" baseline="-25000">
                <a:latin typeface="Comic Sans MS" pitchFamily="66" charset="0"/>
              </a:rPr>
              <a:t>i</a:t>
            </a:r>
          </a:p>
        </p:txBody>
      </p:sp>
      <p:sp>
        <p:nvSpPr>
          <p:cNvPr id="49159" name="Line 32"/>
          <p:cNvSpPr>
            <a:spLocks noChangeShapeType="1"/>
          </p:cNvSpPr>
          <p:nvPr/>
        </p:nvSpPr>
        <p:spPr bwMode="auto">
          <a:xfrm flipH="1">
            <a:off x="3657600" y="3175000"/>
            <a:ext cx="134620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33"/>
          <p:cNvSpPr>
            <a:spLocks noChangeShapeType="1"/>
          </p:cNvSpPr>
          <p:nvPr/>
        </p:nvSpPr>
        <p:spPr bwMode="auto">
          <a:xfrm>
            <a:off x="5702300" y="3327400"/>
            <a:ext cx="279400" cy="63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Text Box 34"/>
          <p:cNvSpPr txBox="1">
            <a:spLocks noChangeArrowheads="1"/>
          </p:cNvSpPr>
          <p:nvPr/>
        </p:nvSpPr>
        <p:spPr bwMode="auto">
          <a:xfrm>
            <a:off x="2171700" y="5110163"/>
            <a:ext cx="47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t</a:t>
            </a:r>
            <a:r>
              <a:rPr lang="en-US"/>
              <a:t>1</a:t>
            </a:r>
          </a:p>
        </p:txBody>
      </p:sp>
      <p:sp>
        <p:nvSpPr>
          <p:cNvPr id="49162" name="Text Box 35"/>
          <p:cNvSpPr txBox="1">
            <a:spLocks noChangeArrowheads="1"/>
          </p:cNvSpPr>
          <p:nvPr/>
        </p:nvSpPr>
        <p:spPr bwMode="auto">
          <a:xfrm>
            <a:off x="2306638" y="4281488"/>
            <a:ext cx="47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t</a:t>
            </a:r>
            <a:r>
              <a:rPr lang="en-US"/>
              <a:t>2</a:t>
            </a:r>
          </a:p>
        </p:txBody>
      </p:sp>
      <p:sp>
        <p:nvSpPr>
          <p:cNvPr id="49163" name="Text Box 36"/>
          <p:cNvSpPr txBox="1">
            <a:spLocks noChangeArrowheads="1"/>
          </p:cNvSpPr>
          <p:nvPr/>
        </p:nvSpPr>
        <p:spPr bwMode="auto">
          <a:xfrm>
            <a:off x="5546725" y="3978275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t</a:t>
            </a:r>
            <a:r>
              <a:rPr lang="en-US"/>
              <a:t>6</a:t>
            </a:r>
          </a:p>
        </p:txBody>
      </p:sp>
      <p:sp>
        <p:nvSpPr>
          <p:cNvPr id="49164" name="Text Box 37"/>
          <p:cNvSpPr txBox="1">
            <a:spLocks noChangeArrowheads="1"/>
          </p:cNvSpPr>
          <p:nvPr/>
        </p:nvSpPr>
        <p:spPr bwMode="auto">
          <a:xfrm>
            <a:off x="5408613" y="4803775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t</a:t>
            </a:r>
            <a:r>
              <a:rPr lang="en-US"/>
              <a:t>5</a:t>
            </a:r>
          </a:p>
        </p:txBody>
      </p:sp>
      <p:sp>
        <p:nvSpPr>
          <p:cNvPr id="49165" name="Text Box 38"/>
          <p:cNvSpPr txBox="1">
            <a:spLocks noChangeArrowheads="1"/>
          </p:cNvSpPr>
          <p:nvPr/>
        </p:nvSpPr>
        <p:spPr bwMode="auto">
          <a:xfrm>
            <a:off x="5270500" y="5630863"/>
            <a:ext cx="47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t</a:t>
            </a:r>
            <a:r>
              <a:rPr lang="en-US"/>
              <a:t>4</a:t>
            </a:r>
          </a:p>
        </p:txBody>
      </p:sp>
      <p:sp>
        <p:nvSpPr>
          <p:cNvPr id="49166" name="Text Box 39"/>
          <p:cNvSpPr txBox="1">
            <a:spLocks noChangeArrowheads="1"/>
          </p:cNvSpPr>
          <p:nvPr/>
        </p:nvSpPr>
        <p:spPr bwMode="auto">
          <a:xfrm>
            <a:off x="2444750" y="3457575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t</a:t>
            </a:r>
            <a:r>
              <a:rPr lang="en-US"/>
              <a:t>3</a:t>
            </a:r>
          </a:p>
        </p:txBody>
      </p:sp>
      <p:sp>
        <p:nvSpPr>
          <p:cNvPr id="49167" name="Rectangle 4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Building an M-Ellipsoid covering</a:t>
            </a:r>
          </a:p>
        </p:txBody>
      </p:sp>
    </p:spTree>
    <p:extLst>
      <p:ext uri="{BB962C8B-B14F-4D97-AF65-F5344CB8AC3E}">
        <p14:creationId xmlns:p14="http://schemas.microsoft.com/office/powerpoint/2010/main" val="14133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3"/>
          <p:cNvSpPr>
            <a:spLocks/>
          </p:cNvSpPr>
          <p:nvPr/>
        </p:nvSpPr>
        <p:spPr bwMode="auto">
          <a:xfrm>
            <a:off x="1706563" y="3473450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889000" y="1587500"/>
            <a:ext cx="56642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Alg: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</a:rPr>
              <a:t>Output the t</a:t>
            </a:r>
            <a:r>
              <a:rPr lang="en-US" sz="2800" baseline="-25000">
                <a:latin typeface="Comic Sans MS" pitchFamily="66" charset="0"/>
              </a:rPr>
              <a:t>i</a:t>
            </a:r>
            <a:r>
              <a:rPr lang="en-US" sz="2800">
                <a:latin typeface="Comic Sans MS" pitchFamily="66" charset="0"/>
              </a:rPr>
              <a:t>’s</a:t>
            </a:r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 flipH="1">
            <a:off x="3657600" y="3175000"/>
            <a:ext cx="134620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>
            <a:off x="5702300" y="3327400"/>
            <a:ext cx="279400" cy="63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3921125" y="451326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K</a:t>
            </a:r>
          </a:p>
        </p:txBody>
      </p:sp>
      <p:grpSp>
        <p:nvGrpSpPr>
          <p:cNvPr id="50183" name="Group 8"/>
          <p:cNvGrpSpPr>
            <a:grpSpLocks/>
          </p:cNvGrpSpPr>
          <p:nvPr/>
        </p:nvGrpSpPr>
        <p:grpSpPr bwMode="auto">
          <a:xfrm>
            <a:off x="590550" y="2755900"/>
            <a:ext cx="7529513" cy="3760788"/>
            <a:chOff x="372" y="1736"/>
            <a:chExt cx="4743" cy="2369"/>
          </a:xfrm>
        </p:grpSpPr>
        <p:sp>
          <p:nvSpPr>
            <p:cNvPr id="50185" name="Oval 9"/>
            <p:cNvSpPr>
              <a:spLocks noChangeArrowheads="1"/>
            </p:cNvSpPr>
            <p:nvPr/>
          </p:nvSpPr>
          <p:spPr bwMode="auto">
            <a:xfrm rot="570471">
              <a:off x="2497" y="2254"/>
              <a:ext cx="2618" cy="808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6" name="Oval 10"/>
            <p:cNvSpPr>
              <a:spLocks noChangeAspect="1" noChangeArrowheads="1"/>
            </p:cNvSpPr>
            <p:nvPr/>
          </p:nvSpPr>
          <p:spPr bwMode="auto">
            <a:xfrm rot="570471">
              <a:off x="3771" y="2637"/>
              <a:ext cx="6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Oval 11"/>
            <p:cNvSpPr>
              <a:spLocks noChangeArrowheads="1"/>
            </p:cNvSpPr>
            <p:nvPr/>
          </p:nvSpPr>
          <p:spPr bwMode="auto">
            <a:xfrm rot="570471">
              <a:off x="2411" y="2775"/>
              <a:ext cx="2618" cy="808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8" name="Oval 12"/>
            <p:cNvSpPr>
              <a:spLocks noChangeAspect="1" noChangeArrowheads="1"/>
            </p:cNvSpPr>
            <p:nvPr/>
          </p:nvSpPr>
          <p:spPr bwMode="auto">
            <a:xfrm rot="570471">
              <a:off x="3685" y="3158"/>
              <a:ext cx="6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9" name="Oval 13"/>
            <p:cNvSpPr>
              <a:spLocks noChangeArrowheads="1"/>
            </p:cNvSpPr>
            <p:nvPr/>
          </p:nvSpPr>
          <p:spPr bwMode="auto">
            <a:xfrm rot="570471">
              <a:off x="2325" y="3297"/>
              <a:ext cx="2618" cy="808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Oval 14"/>
            <p:cNvSpPr>
              <a:spLocks noChangeAspect="1" noChangeArrowheads="1"/>
            </p:cNvSpPr>
            <p:nvPr/>
          </p:nvSpPr>
          <p:spPr bwMode="auto">
            <a:xfrm rot="570471">
              <a:off x="3599" y="3680"/>
              <a:ext cx="6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Oval 15"/>
            <p:cNvSpPr>
              <a:spLocks noChangeArrowheads="1"/>
            </p:cNvSpPr>
            <p:nvPr/>
          </p:nvSpPr>
          <p:spPr bwMode="auto">
            <a:xfrm rot="570471">
              <a:off x="544" y="1926"/>
              <a:ext cx="2618" cy="808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Oval 16"/>
            <p:cNvSpPr>
              <a:spLocks noChangeAspect="1" noChangeArrowheads="1"/>
            </p:cNvSpPr>
            <p:nvPr/>
          </p:nvSpPr>
          <p:spPr bwMode="auto">
            <a:xfrm rot="570471">
              <a:off x="1818" y="2309"/>
              <a:ext cx="6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3" name="Oval 17"/>
            <p:cNvSpPr>
              <a:spLocks noChangeArrowheads="1"/>
            </p:cNvSpPr>
            <p:nvPr/>
          </p:nvSpPr>
          <p:spPr bwMode="auto">
            <a:xfrm rot="570471">
              <a:off x="458" y="2448"/>
              <a:ext cx="2618" cy="808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Oval 18"/>
            <p:cNvSpPr>
              <a:spLocks noChangeAspect="1" noChangeArrowheads="1"/>
            </p:cNvSpPr>
            <p:nvPr/>
          </p:nvSpPr>
          <p:spPr bwMode="auto">
            <a:xfrm rot="570471">
              <a:off x="1732" y="2831"/>
              <a:ext cx="6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Oval 19"/>
            <p:cNvSpPr>
              <a:spLocks noChangeArrowheads="1"/>
            </p:cNvSpPr>
            <p:nvPr/>
          </p:nvSpPr>
          <p:spPr bwMode="auto">
            <a:xfrm rot="570471">
              <a:off x="372" y="2969"/>
              <a:ext cx="2618" cy="808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Oval 20"/>
            <p:cNvSpPr>
              <a:spLocks noChangeAspect="1" noChangeArrowheads="1"/>
            </p:cNvSpPr>
            <p:nvPr/>
          </p:nvSpPr>
          <p:spPr bwMode="auto">
            <a:xfrm rot="570471">
              <a:off x="1646" y="3352"/>
              <a:ext cx="6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Text Box 21"/>
            <p:cNvSpPr txBox="1">
              <a:spLocks noChangeArrowheads="1"/>
            </p:cNvSpPr>
            <p:nvPr/>
          </p:nvSpPr>
          <p:spPr bwMode="auto">
            <a:xfrm>
              <a:off x="3158" y="1736"/>
              <a:ext cx="5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3200">
                  <a:latin typeface="Comic Sans MS" pitchFamily="66" charset="0"/>
                </a:rPr>
                <a:t>E+t</a:t>
              </a:r>
              <a:r>
                <a:rPr lang="en-US" sz="3200" baseline="-25000">
                  <a:latin typeface="Comic Sans MS" pitchFamily="66" charset="0"/>
                </a:rPr>
                <a:t>i</a:t>
              </a:r>
            </a:p>
          </p:txBody>
        </p:sp>
        <p:sp>
          <p:nvSpPr>
            <p:cNvPr id="50198" name="Text Box 22"/>
            <p:cNvSpPr txBox="1">
              <a:spLocks noChangeArrowheads="1"/>
            </p:cNvSpPr>
            <p:nvPr/>
          </p:nvSpPr>
          <p:spPr bwMode="auto">
            <a:xfrm>
              <a:off x="1368" y="3219"/>
              <a:ext cx="3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>
                  <a:latin typeface="Comic Sans MS" pitchFamily="66" charset="0"/>
                </a:rPr>
                <a:t>t</a:t>
              </a:r>
              <a:r>
                <a:rPr lang="en-US"/>
                <a:t>1</a:t>
              </a:r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1453" y="2697"/>
              <a:ext cx="3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>
                  <a:latin typeface="Comic Sans MS" pitchFamily="66" charset="0"/>
                </a:rPr>
                <a:t>t</a:t>
              </a:r>
              <a:r>
                <a:rPr lang="en-US"/>
                <a:t>2</a:t>
              </a:r>
            </a:p>
          </p:txBody>
        </p:sp>
        <p:sp>
          <p:nvSpPr>
            <p:cNvPr id="50200" name="Text Box 24"/>
            <p:cNvSpPr txBox="1">
              <a:spLocks noChangeArrowheads="1"/>
            </p:cNvSpPr>
            <p:nvPr/>
          </p:nvSpPr>
          <p:spPr bwMode="auto">
            <a:xfrm>
              <a:off x="3494" y="2506"/>
              <a:ext cx="3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>
                  <a:latin typeface="Comic Sans MS" pitchFamily="66" charset="0"/>
                </a:rPr>
                <a:t>t</a:t>
              </a:r>
              <a:r>
                <a:rPr lang="en-US"/>
                <a:t>6</a:t>
              </a:r>
            </a:p>
          </p:txBody>
        </p:sp>
        <p:sp>
          <p:nvSpPr>
            <p:cNvPr id="50201" name="Text Box 25"/>
            <p:cNvSpPr txBox="1">
              <a:spLocks noChangeArrowheads="1"/>
            </p:cNvSpPr>
            <p:nvPr/>
          </p:nvSpPr>
          <p:spPr bwMode="auto">
            <a:xfrm>
              <a:off x="3407" y="3026"/>
              <a:ext cx="3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>
                  <a:latin typeface="Comic Sans MS" pitchFamily="66" charset="0"/>
                </a:rPr>
                <a:t>t</a:t>
              </a:r>
              <a:r>
                <a:rPr lang="en-US"/>
                <a:t>5</a:t>
              </a:r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3320" y="3547"/>
              <a:ext cx="3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>
                  <a:latin typeface="Comic Sans MS" pitchFamily="66" charset="0"/>
                </a:rPr>
                <a:t>t</a:t>
              </a:r>
              <a:r>
                <a:rPr lang="en-US"/>
                <a:t>4</a:t>
              </a:r>
            </a:p>
          </p:txBody>
        </p:sp>
        <p:sp>
          <p:nvSpPr>
            <p:cNvPr id="50203" name="Text Box 27"/>
            <p:cNvSpPr txBox="1">
              <a:spLocks noChangeArrowheads="1"/>
            </p:cNvSpPr>
            <p:nvPr/>
          </p:nvSpPr>
          <p:spPr bwMode="auto">
            <a:xfrm>
              <a:off x="1540" y="2178"/>
              <a:ext cx="3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>
                  <a:latin typeface="Comic Sans MS" pitchFamily="66" charset="0"/>
                </a:rPr>
                <a:t>t</a:t>
              </a:r>
              <a:r>
                <a:rPr lang="en-US"/>
                <a:t>3</a:t>
              </a:r>
            </a:p>
          </p:txBody>
        </p:sp>
      </p:grpSp>
      <p:sp>
        <p:nvSpPr>
          <p:cNvPr id="50184" name="Rectangle 2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Building an M-Ellipsoid covering</a:t>
            </a:r>
          </a:p>
        </p:txBody>
      </p:sp>
    </p:spTree>
    <p:extLst>
      <p:ext uri="{BB962C8B-B14F-4D97-AF65-F5344CB8AC3E}">
        <p14:creationId xmlns:p14="http://schemas.microsoft.com/office/powerpoint/2010/main" val="4524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588" y="1501775"/>
            <a:ext cx="7553325" cy="49895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How do we verify </a:t>
            </a: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N(E,K) = 2</a:t>
            </a:r>
            <a:r>
              <a:rPr lang="en-US" baseline="30000" dirty="0" smtClean="0">
                <a:solidFill>
                  <a:srgbClr val="000099"/>
                </a:solidFill>
                <a:latin typeface="Comic Sans MS" pitchFamily="66" charset="0"/>
              </a:rPr>
              <a:t>O(n)</a:t>
            </a: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Don’t know how to do this directly.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Idea:</a:t>
            </a:r>
            <a:r>
              <a:rPr lang="en-US" dirty="0" smtClean="0">
                <a:latin typeface="Comic Sans MS" pitchFamily="66" charset="0"/>
              </a:rPr>
              <a:t> use </a:t>
            </a:r>
            <a:r>
              <a:rPr lang="en-US" dirty="0" smtClean="0">
                <a:solidFill>
                  <a:srgbClr val="CC0099"/>
                </a:solidFill>
                <a:latin typeface="Comic Sans MS" pitchFamily="66" charset="0"/>
              </a:rPr>
              <a:t>duality of entropy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</a:t>
            </a: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N(E,K) </a:t>
            </a:r>
            <a:r>
              <a:rPr lang="en-US" dirty="0" smtClean="0">
                <a:solidFill>
                  <a:srgbClr val="000099"/>
                </a:solidFill>
                <a:latin typeface="Comic Sans MS" pitchFamily="66" charset="0"/>
                <a:sym typeface="Mathematica1"/>
              </a:rPr>
              <a:t>~= </a:t>
            </a: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N((K-K)*,E*)</a:t>
            </a:r>
            <a:endParaRPr lang="en-US" dirty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Apply previous algorithm to get an existential proof.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Building an M-Ellipsoid covering</a:t>
            </a:r>
          </a:p>
        </p:txBody>
      </p:sp>
    </p:spTree>
    <p:extLst>
      <p:ext uri="{BB962C8B-B14F-4D97-AF65-F5344CB8AC3E}">
        <p14:creationId xmlns:p14="http://schemas.microsoft.com/office/powerpoint/2010/main" val="22022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Conclusions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336800"/>
            <a:ext cx="8686800" cy="3429000"/>
          </a:xfrm>
        </p:spPr>
        <p:txBody>
          <a:bodyPr/>
          <a:lstStyle/>
          <a:p>
            <a:pPr marL="609600" indent="-609600" eaLnBrk="1" hangingPunct="1"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</a:rPr>
              <a:t>Give new lattice point enumeration procedure (should be useful elsewhere).</a:t>
            </a:r>
          </a:p>
          <a:p>
            <a:pPr marL="609600" indent="-609600" eaLnBrk="1" hangingPunct="1"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Apply it to give first Las Vegas 2</a:t>
            </a:r>
            <a:r>
              <a:rPr lang="en-US" sz="2800" baseline="30000" dirty="0" smtClean="0">
                <a:latin typeface="Comic Sans MS" pitchFamily="66" charset="0"/>
                <a:sym typeface="Mathematica1" pitchFamily="2" charset="2"/>
              </a:rPr>
              <a:t>O(n)</a:t>
            </a: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-time algorithm for SVP under general norms.</a:t>
            </a:r>
          </a:p>
          <a:p>
            <a:pPr marL="609600" indent="-609600" eaLnBrk="1" hangingPunct="1"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Improve complexity of IP.</a:t>
            </a:r>
          </a:p>
          <a:p>
            <a:pPr marL="609600" indent="-609600" eaLnBrk="1" hangingPunct="1"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Introduce use of the M-ellipsoid into design of lattice algorithms.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263" y="1329475"/>
            <a:ext cx="8110847" cy="1354364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Given: </a:t>
            </a:r>
            <a:r>
              <a:rPr lang="en-US" dirty="0">
                <a:latin typeface="Comic Sans MS" pitchFamily="66" charset="0"/>
              </a:rPr>
              <a:t>lattice L, </a:t>
            </a:r>
            <a:r>
              <a:rPr lang="en-US" dirty="0" smtClean="0">
                <a:latin typeface="Comic Sans MS" pitchFamily="66" charset="0"/>
              </a:rPr>
              <a:t>target x, norm </a:t>
            </a:r>
            <a:r>
              <a:rPr lang="en-US" dirty="0">
                <a:latin typeface="Comic Sans MS" pitchFamily="66" charset="0"/>
              </a:rPr>
              <a:t>||.|| in </a:t>
            </a:r>
            <a:r>
              <a:rPr lang="en-US" dirty="0" err="1">
                <a:latin typeface="Comic Sans MS" pitchFamily="66" charset="0"/>
              </a:rPr>
              <a:t>R</a:t>
            </a:r>
            <a:r>
              <a:rPr lang="en-US" baseline="30000" dirty="0" err="1">
                <a:latin typeface="Comic Sans MS" pitchFamily="66" charset="0"/>
              </a:rPr>
              <a:t>n</a:t>
            </a:r>
            <a:r>
              <a:rPr lang="en-US" dirty="0">
                <a:latin typeface="Comic Sans MS" pitchFamily="66" charset="0"/>
              </a:rPr>
              <a:t>.</a:t>
            </a:r>
            <a:endParaRPr lang="en-US" baseline="300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Goal:</a:t>
            </a:r>
            <a:r>
              <a:rPr lang="en-US" dirty="0" smtClean="0">
                <a:latin typeface="Comic Sans MS" pitchFamily="66" charset="0"/>
              </a:rPr>
              <a:t> Find y in L minimizing ||y-x||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274638"/>
            <a:ext cx="88011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0099"/>
                </a:solidFill>
                <a:latin typeface="Comic Sans MS" pitchFamily="66" charset="0"/>
              </a:rPr>
              <a:t>Closest Vector Problem (CVP):</a:t>
            </a:r>
            <a:endParaRPr lang="en-US" smtClean="0">
              <a:latin typeface="Comic Sans MS" pitchFamily="66" charset="0"/>
            </a:endParaRPr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4832350" y="2997200"/>
            <a:ext cx="2000250" cy="2830513"/>
            <a:chOff x="2436" y="1848"/>
            <a:chExt cx="1260" cy="1783"/>
          </a:xfrm>
        </p:grpSpPr>
        <p:sp>
          <p:nvSpPr>
            <p:cNvPr id="6162" name="AutoShape 90"/>
            <p:cNvSpPr>
              <a:spLocks noChangeAspect="1" noChangeArrowheads="1"/>
            </p:cNvSpPr>
            <p:nvPr/>
          </p:nvSpPr>
          <p:spPr bwMode="auto">
            <a:xfrm rot="-3222892">
              <a:off x="1970" y="2314"/>
              <a:ext cx="1783" cy="852"/>
            </a:xfrm>
            <a:prstGeom prst="hexagon">
              <a:avLst>
                <a:gd name="adj" fmla="val 64816"/>
                <a:gd name="vf" fmla="val 11547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Text Box 92"/>
            <p:cNvSpPr txBox="1">
              <a:spLocks noChangeArrowheads="1"/>
            </p:cNvSpPr>
            <p:nvPr/>
          </p:nvSpPr>
          <p:spPr bwMode="auto">
            <a:xfrm>
              <a:off x="3447" y="2465"/>
              <a:ext cx="2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993366"/>
                  </a:solidFill>
                  <a:latin typeface="Comic Sans MS" pitchFamily="66" charset="0"/>
                </a:rPr>
                <a:t>y</a:t>
              </a:r>
            </a:p>
          </p:txBody>
        </p:sp>
      </p:grpSp>
      <p:sp>
        <p:nvSpPr>
          <p:cNvPr id="6149" name="AutoShape 84"/>
          <p:cNvSpPr>
            <a:spLocks noChangeAspect="1" noChangeArrowheads="1"/>
          </p:cNvSpPr>
          <p:nvPr/>
        </p:nvSpPr>
        <p:spPr bwMode="auto">
          <a:xfrm rot="-3222892">
            <a:off x="4735512" y="4089401"/>
            <a:ext cx="1616075" cy="62230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87"/>
          <p:cNvSpPr txBox="1">
            <a:spLocks noChangeArrowheads="1"/>
          </p:cNvSpPr>
          <p:nvPr/>
        </p:nvSpPr>
        <p:spPr bwMode="auto">
          <a:xfrm>
            <a:off x="5316538" y="44529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latin typeface="Comic Sans MS" pitchFamily="66" charset="0"/>
              </a:rPr>
              <a:t>x</a:t>
            </a:r>
          </a:p>
        </p:txBody>
      </p:sp>
      <p:sp>
        <p:nvSpPr>
          <p:cNvPr id="6151" name="Oval 4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5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54" name="Oval 52"/>
          <p:cNvSpPr>
            <a:spLocks noChangeAspect="1" noChangeArrowheads="1"/>
          </p:cNvSpPr>
          <p:nvPr/>
        </p:nvSpPr>
        <p:spPr bwMode="auto">
          <a:xfrm>
            <a:off x="63484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53"/>
          <p:cNvSpPr>
            <a:spLocks noChangeAspect="1" noChangeArrowheads="1"/>
          </p:cNvSpPr>
          <p:nvPr/>
        </p:nvSpPr>
        <p:spPr bwMode="auto">
          <a:xfrm>
            <a:off x="63420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54"/>
          <p:cNvSpPr>
            <a:spLocks noChangeAspect="1" noChangeArrowheads="1"/>
          </p:cNvSpPr>
          <p:nvPr/>
        </p:nvSpPr>
        <p:spPr bwMode="auto">
          <a:xfrm>
            <a:off x="63484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57" name="Oval 72"/>
          <p:cNvSpPr>
            <a:spLocks noChangeAspect="1" noChangeArrowheads="1"/>
          </p:cNvSpPr>
          <p:nvPr/>
        </p:nvSpPr>
        <p:spPr bwMode="auto">
          <a:xfrm>
            <a:off x="27035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73"/>
          <p:cNvSpPr>
            <a:spLocks noChangeAspect="1" noChangeArrowheads="1"/>
          </p:cNvSpPr>
          <p:nvPr/>
        </p:nvSpPr>
        <p:spPr bwMode="auto">
          <a:xfrm>
            <a:off x="26971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74"/>
          <p:cNvSpPr>
            <a:spLocks noChangeAspect="1" noChangeArrowheads="1"/>
          </p:cNvSpPr>
          <p:nvPr/>
        </p:nvSpPr>
        <p:spPr bwMode="auto">
          <a:xfrm>
            <a:off x="27035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60" name="Text Box 93"/>
          <p:cNvSpPr txBox="1">
            <a:spLocks noChangeArrowheads="1"/>
          </p:cNvSpPr>
          <p:nvPr/>
        </p:nvSpPr>
        <p:spPr bwMode="auto">
          <a:xfrm>
            <a:off x="5546725" y="3849688"/>
            <a:ext cx="439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>
                <a:latin typeface="Comic Sans MS" pitchFamily="66" charset="0"/>
              </a:rPr>
              <a:t>B</a:t>
            </a:r>
          </a:p>
        </p:txBody>
      </p:sp>
      <p:sp>
        <p:nvSpPr>
          <p:cNvPr id="6161" name="Oval 49"/>
          <p:cNvSpPr>
            <a:spLocks noChangeAspect="1" noChangeArrowheads="1"/>
          </p:cNvSpPr>
          <p:nvPr/>
        </p:nvSpPr>
        <p:spPr bwMode="auto">
          <a:xfrm>
            <a:off x="5478463" y="4413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Open Problems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336800"/>
            <a:ext cx="8686800" cy="3429000"/>
          </a:xfrm>
        </p:spPr>
        <p:txBody>
          <a:bodyPr/>
          <a:lstStyle/>
          <a:p>
            <a:pPr marL="609600" indent="-609600" eaLnBrk="1" hangingPunct="1"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</a:rPr>
              <a:t>Time </a:t>
            </a:r>
            <a:r>
              <a:rPr lang="en-US" sz="2800" dirty="0" err="1" smtClean="0">
                <a:latin typeface="Comic Sans MS" pitchFamily="66" charset="0"/>
              </a:rPr>
              <a:t>vs</a:t>
            </a:r>
            <a:r>
              <a:rPr lang="en-US" sz="2800" dirty="0" smtClean="0">
                <a:latin typeface="Comic Sans MS" pitchFamily="66" charset="0"/>
              </a:rPr>
              <a:t> Space Tradeoff: What can we do with 2</a:t>
            </a:r>
            <a:r>
              <a:rPr lang="en-US" sz="2800" baseline="30000" dirty="0" smtClean="0">
                <a:latin typeface="Comic Sans MS" pitchFamily="66" charset="0"/>
              </a:rPr>
              <a:t>O(n</a:t>
            </a:r>
            <a:r>
              <a:rPr lang="en-US" sz="2800" baseline="50000" dirty="0" smtClean="0">
                <a:latin typeface="Comic Sans MS" pitchFamily="66" charset="0"/>
                <a:sym typeface="Mathematica1" pitchFamily="2" charset="2"/>
              </a:rPr>
              <a:t></a:t>
            </a:r>
            <a:r>
              <a:rPr lang="en-US" sz="2800" baseline="300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</a:rPr>
              <a:t>–space, for 0 &lt; </a:t>
            </a: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 &lt; 1? (even for l</a:t>
            </a:r>
            <a:r>
              <a:rPr lang="en-US" sz="2800" baseline="-25000" dirty="0" smtClean="0">
                <a:latin typeface="Comic Sans MS" pitchFamily="66" charset="0"/>
                <a:sym typeface="Mathematica1" pitchFamily="2" charset="2"/>
              </a:rPr>
              <a:t>2</a:t>
            </a: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)</a:t>
            </a:r>
          </a:p>
          <a:p>
            <a:pPr marL="609600" indent="-609600" eaLnBrk="1" hangingPunct="1"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Las Vegas algorithm for (1+eps)-CVP?</a:t>
            </a:r>
          </a:p>
          <a:p>
            <a:pPr marL="609600" indent="-609600" eaLnBrk="1" hangingPunct="1"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Compute N(E,K) directly (avoid duality </a:t>
            </a:r>
            <a:r>
              <a:rPr lang="en-US" sz="2800" smtClean="0">
                <a:latin typeface="Comic Sans MS" pitchFamily="66" charset="0"/>
                <a:sym typeface="Mathematica1" pitchFamily="2" charset="2"/>
              </a:rPr>
              <a:t>of entropy)?</a:t>
            </a:r>
            <a:endParaRPr lang="en-US" sz="2800" dirty="0" smtClean="0">
              <a:latin typeface="Comic Sans MS" pitchFamily="66" charset="0"/>
              <a:sym typeface="Mathematica1" pitchFamily="2" charset="2"/>
            </a:endParaRPr>
          </a:p>
          <a:p>
            <a:pPr marL="609600" indent="-609600" eaLnBrk="1" hangingPunct="1">
              <a:spcBef>
                <a:spcPct val="40000"/>
              </a:spcBef>
              <a:spcAft>
                <a:spcPct val="50000"/>
              </a:spcAft>
              <a:buFontTx/>
              <a:buAutoNum type="arabicParenR"/>
            </a:pPr>
            <a:r>
              <a:rPr lang="en-US" sz="2800" dirty="0" smtClean="0">
                <a:latin typeface="Comic Sans MS" pitchFamily="66" charset="0"/>
              </a:rPr>
              <a:t>Solve IP in O(n)</a:t>
            </a:r>
            <a:r>
              <a:rPr lang="en-US" sz="2800" baseline="30000" dirty="0" smtClean="0">
                <a:latin typeface="Comic Sans MS" pitchFamily="66" charset="0"/>
              </a:rPr>
              <a:t>(1-</a:t>
            </a:r>
            <a:r>
              <a:rPr lang="en-US" sz="2800" baseline="30000" dirty="0" smtClean="0">
                <a:latin typeface="Comic Sans MS" pitchFamily="66" charset="0"/>
                <a:sym typeface="Mathematica1" pitchFamily="2" charset="2"/>
              </a:rPr>
              <a:t></a:t>
            </a:r>
            <a:r>
              <a:rPr lang="en-US" sz="2800" baseline="30000" dirty="0" smtClean="0">
                <a:latin typeface="Comic Sans MS" pitchFamily="66" charset="0"/>
              </a:rPr>
              <a:t>)n</a:t>
            </a:r>
            <a:r>
              <a:rPr lang="en-US" sz="2800" dirty="0" smtClean="0">
                <a:latin typeface="Comic Sans MS" pitchFamily="66" charset="0"/>
              </a:rPr>
              <a:t>-time, for any </a:t>
            </a:r>
            <a:r>
              <a:rPr lang="en-US" sz="2800" dirty="0">
                <a:latin typeface="Comic Sans MS" pitchFamily="66" charset="0"/>
              </a:rPr>
              <a:t>fixed </a:t>
            </a:r>
            <a:r>
              <a:rPr lang="en-US" sz="2800" dirty="0" smtClean="0">
                <a:latin typeface="Comic Sans MS" pitchFamily="66" charset="0"/>
                <a:sym typeface="Mathematica1" pitchFamily="2" charset="2"/>
              </a:rPr>
              <a:t> &gt;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0. (more powerful Flatness Theorem?)</a:t>
            </a:r>
          </a:p>
          <a:p>
            <a:pPr marL="609600" indent="-609600" eaLnBrk="1" hangingPunct="1">
              <a:buFontTx/>
              <a:buAutoNum type="arabicParenR"/>
            </a:pPr>
            <a:endParaRPr 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37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7200" smtClean="0">
                <a:latin typeface="Comic Sans MS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7652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auto">
          <a:xfrm>
            <a:off x="1763205" y="2763020"/>
            <a:ext cx="5327465" cy="2715416"/>
          </a:xfrm>
          <a:custGeom>
            <a:avLst/>
            <a:gdLst>
              <a:gd name="connsiteX0" fmla="*/ 1315122 w 5231881"/>
              <a:gd name="connsiteY0" fmla="*/ 1572827 h 2715897"/>
              <a:gd name="connsiteX1" fmla="*/ 3143922 w 5231881"/>
              <a:gd name="connsiteY1" fmla="*/ 207164 h 2715897"/>
              <a:gd name="connsiteX2" fmla="*/ 5150852 w 5231881"/>
              <a:gd name="connsiteY2" fmla="*/ 266541 h 2715897"/>
              <a:gd name="connsiteX3" fmla="*/ 210716 w 5231881"/>
              <a:gd name="connsiteY3" fmla="*/ 2677232 h 2715897"/>
              <a:gd name="connsiteX4" fmla="*/ 1374498 w 5231881"/>
              <a:gd name="connsiteY4" fmla="*/ 1525325 h 2715897"/>
              <a:gd name="connsiteX0" fmla="*/ 1362623 w 5231608"/>
              <a:gd name="connsiteY0" fmla="*/ 1509986 h 2712433"/>
              <a:gd name="connsiteX1" fmla="*/ 3143922 w 5231608"/>
              <a:gd name="connsiteY1" fmla="*/ 203700 h 2712433"/>
              <a:gd name="connsiteX2" fmla="*/ 5150852 w 5231608"/>
              <a:gd name="connsiteY2" fmla="*/ 263077 h 2712433"/>
              <a:gd name="connsiteX3" fmla="*/ 210716 w 5231608"/>
              <a:gd name="connsiteY3" fmla="*/ 2673768 h 2712433"/>
              <a:gd name="connsiteX4" fmla="*/ 1374498 w 5231608"/>
              <a:gd name="connsiteY4" fmla="*/ 1521861 h 2712433"/>
              <a:gd name="connsiteX0" fmla="*/ 1380520 w 5249505"/>
              <a:gd name="connsiteY0" fmla="*/ 1509986 h 2708292"/>
              <a:gd name="connsiteX1" fmla="*/ 3161819 w 5249505"/>
              <a:gd name="connsiteY1" fmla="*/ 203700 h 2708292"/>
              <a:gd name="connsiteX2" fmla="*/ 5168749 w 5249505"/>
              <a:gd name="connsiteY2" fmla="*/ 263077 h 2708292"/>
              <a:gd name="connsiteX3" fmla="*/ 228613 w 5249505"/>
              <a:gd name="connsiteY3" fmla="*/ 2673768 h 2708292"/>
              <a:gd name="connsiteX4" fmla="*/ 1309268 w 5249505"/>
              <a:gd name="connsiteY4" fmla="*/ 1474360 h 2708292"/>
              <a:gd name="connsiteX0" fmla="*/ 1499274 w 5248830"/>
              <a:gd name="connsiteY0" fmla="*/ 1371861 h 2700795"/>
              <a:gd name="connsiteX1" fmla="*/ 3161819 w 5248830"/>
              <a:gd name="connsiteY1" fmla="*/ 196203 h 2700795"/>
              <a:gd name="connsiteX2" fmla="*/ 5168749 w 5248830"/>
              <a:gd name="connsiteY2" fmla="*/ 255580 h 2700795"/>
              <a:gd name="connsiteX3" fmla="*/ 228613 w 5248830"/>
              <a:gd name="connsiteY3" fmla="*/ 2666271 h 2700795"/>
              <a:gd name="connsiteX4" fmla="*/ 1309268 w 5248830"/>
              <a:gd name="connsiteY4" fmla="*/ 1466863 h 2700795"/>
              <a:gd name="connsiteX0" fmla="*/ 1458198 w 5207754"/>
              <a:gd name="connsiteY0" fmla="*/ 1371861 h 2692816"/>
              <a:gd name="connsiteX1" fmla="*/ 3120743 w 5207754"/>
              <a:gd name="connsiteY1" fmla="*/ 196203 h 2692816"/>
              <a:gd name="connsiteX2" fmla="*/ 5127673 w 5207754"/>
              <a:gd name="connsiteY2" fmla="*/ 255580 h 2692816"/>
              <a:gd name="connsiteX3" fmla="*/ 187537 w 5207754"/>
              <a:gd name="connsiteY3" fmla="*/ 2666271 h 2692816"/>
              <a:gd name="connsiteX4" fmla="*/ 1470073 w 5207754"/>
              <a:gd name="connsiteY4" fmla="*/ 1359985 h 2692816"/>
              <a:gd name="connsiteX0" fmla="*/ 1458198 w 5208704"/>
              <a:gd name="connsiteY0" fmla="*/ 1343703 h 2664658"/>
              <a:gd name="connsiteX1" fmla="*/ 3132618 w 5208704"/>
              <a:gd name="connsiteY1" fmla="*/ 227422 h 2664658"/>
              <a:gd name="connsiteX2" fmla="*/ 5127673 w 5208704"/>
              <a:gd name="connsiteY2" fmla="*/ 227422 h 2664658"/>
              <a:gd name="connsiteX3" fmla="*/ 187537 w 5208704"/>
              <a:gd name="connsiteY3" fmla="*/ 2638113 h 2664658"/>
              <a:gd name="connsiteX4" fmla="*/ 1470073 w 5208704"/>
              <a:gd name="connsiteY4" fmla="*/ 1331827 h 2664658"/>
              <a:gd name="connsiteX0" fmla="*/ 1458198 w 5209946"/>
              <a:gd name="connsiteY0" fmla="*/ 1336622 h 2657577"/>
              <a:gd name="connsiteX1" fmla="*/ 3132618 w 5209946"/>
              <a:gd name="connsiteY1" fmla="*/ 220341 h 2657577"/>
              <a:gd name="connsiteX2" fmla="*/ 5127673 w 5209946"/>
              <a:gd name="connsiteY2" fmla="*/ 220341 h 2657577"/>
              <a:gd name="connsiteX3" fmla="*/ 187537 w 5209946"/>
              <a:gd name="connsiteY3" fmla="*/ 2631032 h 2657577"/>
              <a:gd name="connsiteX4" fmla="*/ 1470073 w 5209946"/>
              <a:gd name="connsiteY4" fmla="*/ 1324746 h 2657577"/>
              <a:gd name="connsiteX0" fmla="*/ 1606568 w 5365922"/>
              <a:gd name="connsiteY0" fmla="*/ 1345999 h 2794464"/>
              <a:gd name="connsiteX1" fmla="*/ 3280988 w 5365922"/>
              <a:gd name="connsiteY1" fmla="*/ 229718 h 2794464"/>
              <a:gd name="connsiteX2" fmla="*/ 5276043 w 5365922"/>
              <a:gd name="connsiteY2" fmla="*/ 229718 h 2794464"/>
              <a:gd name="connsiteX3" fmla="*/ 169652 w 5365922"/>
              <a:gd name="connsiteY3" fmla="*/ 2771038 h 2794464"/>
              <a:gd name="connsiteX4" fmla="*/ 1618443 w 5365922"/>
              <a:gd name="connsiteY4" fmla="*/ 1334123 h 2794464"/>
              <a:gd name="connsiteX0" fmla="*/ 1602789 w 5362143"/>
              <a:gd name="connsiteY0" fmla="*/ 1345999 h 2791253"/>
              <a:gd name="connsiteX1" fmla="*/ 3277209 w 5362143"/>
              <a:gd name="connsiteY1" fmla="*/ 229718 h 2791253"/>
              <a:gd name="connsiteX2" fmla="*/ 5272264 w 5362143"/>
              <a:gd name="connsiteY2" fmla="*/ 229718 h 2791253"/>
              <a:gd name="connsiteX3" fmla="*/ 165873 w 5362143"/>
              <a:gd name="connsiteY3" fmla="*/ 2771038 h 2791253"/>
              <a:gd name="connsiteX4" fmla="*/ 1638414 w 5362143"/>
              <a:gd name="connsiteY4" fmla="*/ 1274746 h 2791253"/>
              <a:gd name="connsiteX0" fmla="*/ 1472160 w 5361623"/>
              <a:gd name="connsiteY0" fmla="*/ 1365457 h 2798836"/>
              <a:gd name="connsiteX1" fmla="*/ 3277209 w 5361623"/>
              <a:gd name="connsiteY1" fmla="*/ 237301 h 2798836"/>
              <a:gd name="connsiteX2" fmla="*/ 5272264 w 5361623"/>
              <a:gd name="connsiteY2" fmla="*/ 237301 h 2798836"/>
              <a:gd name="connsiteX3" fmla="*/ 165873 w 5361623"/>
              <a:gd name="connsiteY3" fmla="*/ 2778621 h 2798836"/>
              <a:gd name="connsiteX4" fmla="*/ 1638414 w 5361623"/>
              <a:gd name="connsiteY4" fmla="*/ 1282329 h 2798836"/>
              <a:gd name="connsiteX0" fmla="*/ 1541247 w 5430710"/>
              <a:gd name="connsiteY0" fmla="*/ 1365457 h 2816129"/>
              <a:gd name="connsiteX1" fmla="*/ 3346296 w 5430710"/>
              <a:gd name="connsiteY1" fmla="*/ 237301 h 2816129"/>
              <a:gd name="connsiteX2" fmla="*/ 5341351 w 5430710"/>
              <a:gd name="connsiteY2" fmla="*/ 237301 h 2816129"/>
              <a:gd name="connsiteX3" fmla="*/ 234960 w 5430710"/>
              <a:gd name="connsiteY3" fmla="*/ 2778621 h 2816129"/>
              <a:gd name="connsiteX4" fmla="*/ 1339366 w 5430710"/>
              <a:gd name="connsiteY4" fmla="*/ 1543586 h 2816129"/>
              <a:gd name="connsiteX0" fmla="*/ 1541247 w 5462004"/>
              <a:gd name="connsiteY0" fmla="*/ 1350275 h 2800947"/>
              <a:gd name="connsiteX1" fmla="*/ 3666929 w 5462004"/>
              <a:gd name="connsiteY1" fmla="*/ 257745 h 2800947"/>
              <a:gd name="connsiteX2" fmla="*/ 5341351 w 5462004"/>
              <a:gd name="connsiteY2" fmla="*/ 222119 h 2800947"/>
              <a:gd name="connsiteX3" fmla="*/ 234960 w 5462004"/>
              <a:gd name="connsiteY3" fmla="*/ 2763439 h 2800947"/>
              <a:gd name="connsiteX4" fmla="*/ 1339366 w 5462004"/>
              <a:gd name="connsiteY4" fmla="*/ 1528404 h 2800947"/>
              <a:gd name="connsiteX0" fmla="*/ 1529372 w 5462113"/>
              <a:gd name="connsiteY0" fmla="*/ 1387565 h 2802611"/>
              <a:gd name="connsiteX1" fmla="*/ 3666929 w 5462113"/>
              <a:gd name="connsiteY1" fmla="*/ 259409 h 2802611"/>
              <a:gd name="connsiteX2" fmla="*/ 5341351 w 5462113"/>
              <a:gd name="connsiteY2" fmla="*/ 223783 h 2802611"/>
              <a:gd name="connsiteX3" fmla="*/ 234960 w 5462113"/>
              <a:gd name="connsiteY3" fmla="*/ 2765103 h 2802611"/>
              <a:gd name="connsiteX4" fmla="*/ 1339366 w 5462113"/>
              <a:gd name="connsiteY4" fmla="*/ 1530068 h 2802611"/>
              <a:gd name="connsiteX0" fmla="*/ 1529372 w 5456922"/>
              <a:gd name="connsiteY0" fmla="*/ 1373301 h 2788347"/>
              <a:gd name="connsiteX1" fmla="*/ 3619428 w 5456922"/>
              <a:gd name="connsiteY1" fmla="*/ 280771 h 2788347"/>
              <a:gd name="connsiteX2" fmla="*/ 5341351 w 5456922"/>
              <a:gd name="connsiteY2" fmla="*/ 209519 h 2788347"/>
              <a:gd name="connsiteX3" fmla="*/ 234960 w 5456922"/>
              <a:gd name="connsiteY3" fmla="*/ 2750839 h 2788347"/>
              <a:gd name="connsiteX4" fmla="*/ 1339366 w 5456922"/>
              <a:gd name="connsiteY4" fmla="*/ 1515804 h 2788347"/>
              <a:gd name="connsiteX0" fmla="*/ 1529372 w 5456308"/>
              <a:gd name="connsiteY0" fmla="*/ 1376432 h 2791478"/>
              <a:gd name="connsiteX1" fmla="*/ 3619428 w 5456308"/>
              <a:gd name="connsiteY1" fmla="*/ 283902 h 2791478"/>
              <a:gd name="connsiteX2" fmla="*/ 5341351 w 5456308"/>
              <a:gd name="connsiteY2" fmla="*/ 212650 h 2791478"/>
              <a:gd name="connsiteX3" fmla="*/ 234960 w 5456308"/>
              <a:gd name="connsiteY3" fmla="*/ 2753970 h 2791478"/>
              <a:gd name="connsiteX4" fmla="*/ 1339366 w 5456308"/>
              <a:gd name="connsiteY4" fmla="*/ 1518935 h 2791478"/>
              <a:gd name="connsiteX0" fmla="*/ 1488571 w 5415507"/>
              <a:gd name="connsiteY0" fmla="*/ 1376432 h 2780993"/>
              <a:gd name="connsiteX1" fmla="*/ 3578627 w 5415507"/>
              <a:gd name="connsiteY1" fmla="*/ 283902 h 2780993"/>
              <a:gd name="connsiteX2" fmla="*/ 5300550 w 5415507"/>
              <a:gd name="connsiteY2" fmla="*/ 212650 h 2780993"/>
              <a:gd name="connsiteX3" fmla="*/ 194159 w 5415507"/>
              <a:gd name="connsiteY3" fmla="*/ 2753970 h 2780993"/>
              <a:gd name="connsiteX4" fmla="*/ 1500446 w 5415507"/>
              <a:gd name="connsiteY4" fmla="*/ 1376431 h 2780993"/>
              <a:gd name="connsiteX0" fmla="*/ 1504440 w 5431376"/>
              <a:gd name="connsiteY0" fmla="*/ 1376432 h 2799040"/>
              <a:gd name="connsiteX1" fmla="*/ 3594496 w 5431376"/>
              <a:gd name="connsiteY1" fmla="*/ 283902 h 2799040"/>
              <a:gd name="connsiteX2" fmla="*/ 5316419 w 5431376"/>
              <a:gd name="connsiteY2" fmla="*/ 212650 h 2799040"/>
              <a:gd name="connsiteX3" fmla="*/ 210028 w 5431376"/>
              <a:gd name="connsiteY3" fmla="*/ 2753970 h 2799040"/>
              <a:gd name="connsiteX4" fmla="*/ 1433188 w 5431376"/>
              <a:gd name="connsiteY4" fmla="*/ 1602062 h 2799040"/>
              <a:gd name="connsiteX0" fmla="*/ 1504440 w 5431376"/>
              <a:gd name="connsiteY0" fmla="*/ 1376432 h 2799040"/>
              <a:gd name="connsiteX1" fmla="*/ 3594496 w 5431376"/>
              <a:gd name="connsiteY1" fmla="*/ 283902 h 2799040"/>
              <a:gd name="connsiteX2" fmla="*/ 5316419 w 5431376"/>
              <a:gd name="connsiteY2" fmla="*/ 212650 h 2799040"/>
              <a:gd name="connsiteX3" fmla="*/ 210028 w 5431376"/>
              <a:gd name="connsiteY3" fmla="*/ 2753970 h 2799040"/>
              <a:gd name="connsiteX4" fmla="*/ 1433188 w 5431376"/>
              <a:gd name="connsiteY4" fmla="*/ 1602062 h 2799040"/>
              <a:gd name="connsiteX5" fmla="*/ 1504440 w 5431376"/>
              <a:gd name="connsiteY5" fmla="*/ 1376432 h 2799040"/>
              <a:gd name="connsiteX0" fmla="*/ 1433188 w 5431376"/>
              <a:gd name="connsiteY0" fmla="*/ 1602062 h 2799040"/>
              <a:gd name="connsiteX1" fmla="*/ 3594496 w 5431376"/>
              <a:gd name="connsiteY1" fmla="*/ 283902 h 2799040"/>
              <a:gd name="connsiteX2" fmla="*/ 5316419 w 5431376"/>
              <a:gd name="connsiteY2" fmla="*/ 212650 h 2799040"/>
              <a:gd name="connsiteX3" fmla="*/ 210028 w 5431376"/>
              <a:gd name="connsiteY3" fmla="*/ 2753970 h 2799040"/>
              <a:gd name="connsiteX4" fmla="*/ 1433188 w 5431376"/>
              <a:gd name="connsiteY4" fmla="*/ 1602062 h 2799040"/>
              <a:gd name="connsiteX0" fmla="*/ 1811267 w 5355601"/>
              <a:gd name="connsiteY0" fmla="*/ 1150488 h 2757569"/>
              <a:gd name="connsiteX1" fmla="*/ 3521313 w 5355601"/>
              <a:gd name="connsiteY1" fmla="*/ 271715 h 2757569"/>
              <a:gd name="connsiteX2" fmla="*/ 5243236 w 5355601"/>
              <a:gd name="connsiteY2" fmla="*/ 200463 h 2757569"/>
              <a:gd name="connsiteX3" fmla="*/ 136845 w 5355601"/>
              <a:gd name="connsiteY3" fmla="*/ 2741783 h 2757569"/>
              <a:gd name="connsiteX4" fmla="*/ 1811267 w 5355601"/>
              <a:gd name="connsiteY4" fmla="*/ 1150488 h 2757569"/>
              <a:gd name="connsiteX0" fmla="*/ 1811267 w 5327465"/>
              <a:gd name="connsiteY0" fmla="*/ 1108335 h 2715416"/>
              <a:gd name="connsiteX1" fmla="*/ 3212554 w 5327465"/>
              <a:gd name="connsiteY1" fmla="*/ 360191 h 2715416"/>
              <a:gd name="connsiteX2" fmla="*/ 5243236 w 5327465"/>
              <a:gd name="connsiteY2" fmla="*/ 158310 h 2715416"/>
              <a:gd name="connsiteX3" fmla="*/ 136845 w 5327465"/>
              <a:gd name="connsiteY3" fmla="*/ 2699630 h 2715416"/>
              <a:gd name="connsiteX4" fmla="*/ 1811267 w 5327465"/>
              <a:gd name="connsiteY4" fmla="*/ 1108335 h 2715416"/>
              <a:gd name="connsiteX0" fmla="*/ 1811267 w 5327465"/>
              <a:gd name="connsiteY0" fmla="*/ 1108335 h 2715416"/>
              <a:gd name="connsiteX1" fmla="*/ 3212554 w 5327465"/>
              <a:gd name="connsiteY1" fmla="*/ 360191 h 2715416"/>
              <a:gd name="connsiteX2" fmla="*/ 5243236 w 5327465"/>
              <a:gd name="connsiteY2" fmla="*/ 158310 h 2715416"/>
              <a:gd name="connsiteX3" fmla="*/ 136845 w 5327465"/>
              <a:gd name="connsiteY3" fmla="*/ 2699630 h 2715416"/>
              <a:gd name="connsiteX4" fmla="*/ 1811267 w 5327465"/>
              <a:gd name="connsiteY4" fmla="*/ 1108335 h 27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7465" h="2715416">
                <a:moveTo>
                  <a:pt x="1811267" y="1108335"/>
                </a:moveTo>
                <a:cubicBezTo>
                  <a:pt x="2310030" y="756034"/>
                  <a:pt x="2640559" y="518528"/>
                  <a:pt x="3212554" y="360191"/>
                </a:cubicBezTo>
                <a:cubicBezTo>
                  <a:pt x="3784549" y="201854"/>
                  <a:pt x="5755854" y="-231596"/>
                  <a:pt x="5243236" y="158310"/>
                </a:cubicBezTo>
                <a:cubicBezTo>
                  <a:pt x="4730618" y="548216"/>
                  <a:pt x="708840" y="2541293"/>
                  <a:pt x="136845" y="2699630"/>
                </a:cubicBezTo>
                <a:cubicBezTo>
                  <a:pt x="-435150" y="2857967"/>
                  <a:pt x="914680" y="1789187"/>
                  <a:pt x="1811267" y="1108335"/>
                </a:cubicBezTo>
                <a:close/>
              </a:path>
            </a:pathLst>
          </a:custGeom>
          <a:solidFill>
            <a:srgbClr val="0070C0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1263" y="1329475"/>
                <a:ext cx="8110847" cy="1354364"/>
              </a:xfrm>
            </p:spPr>
            <p:txBody>
              <a:bodyPr/>
              <a:lstStyle/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omic Sans MS" pitchFamily="66" charset="0"/>
                  </a:rPr>
                  <a:t>Given: </a:t>
                </a:r>
                <a:r>
                  <a:rPr lang="en-US" dirty="0" smtClean="0">
                    <a:latin typeface="Comic Sans MS" pitchFamily="66" charset="0"/>
                  </a:rPr>
                  <a:t>Convex body K, lattice L in </a:t>
                </a:r>
                <a:r>
                  <a:rPr lang="en-US" dirty="0" err="1">
                    <a:latin typeface="Comic Sans MS" pitchFamily="66" charset="0"/>
                  </a:rPr>
                  <a:t>R</a:t>
                </a:r>
                <a:r>
                  <a:rPr lang="en-US" baseline="30000" dirty="0" err="1">
                    <a:latin typeface="Comic Sans MS" pitchFamily="66" charset="0"/>
                  </a:rPr>
                  <a:t>n</a:t>
                </a:r>
                <a:r>
                  <a:rPr lang="en-US" dirty="0">
                    <a:latin typeface="Comic Sans MS" pitchFamily="66" charset="0"/>
                  </a:rPr>
                  <a:t>.</a:t>
                </a:r>
                <a:endParaRPr lang="en-US" baseline="30000" dirty="0">
                  <a:latin typeface="Comic Sans MS" pitchFamily="66" charset="0"/>
                </a:endParaRPr>
              </a:p>
              <a:p>
                <a:pPr eaLnBrk="1" hangingPunct="1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Goal:</a:t>
                </a:r>
                <a:r>
                  <a:rPr lang="en-US" dirty="0" smtClean="0">
                    <a:latin typeface="Comic Sans MS" pitchFamily="66" charset="0"/>
                  </a:rPr>
                  <a:t> Find y in 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Mathematica1"/>
                      </a:rPr>
                      <m:t>∩</m:t>
                    </m:r>
                  </m:oMath>
                </a14:m>
                <a:r>
                  <a:rPr lang="en-US" dirty="0" smtClean="0">
                    <a:latin typeface="Comic Sans MS" pitchFamily="66" charset="0"/>
                    <a:sym typeface="Mathematica1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L or </a:t>
                </a:r>
                <a:r>
                  <a:rPr lang="en-US" dirty="0">
                    <a:latin typeface="Comic Sans MS" pitchFamily="66" charset="0"/>
                  </a:rPr>
                  <a:t>decide 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sym typeface="Mathematica1"/>
                      </a:rPr>
                      <m:t>∩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L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Mathematica1" pitchFamily="2" charset="2"/>
                      </a:rPr>
                      <m:t>∅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.</a:t>
                </a:r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1263" y="1329475"/>
                <a:ext cx="8110847" cy="1354364"/>
              </a:xfrm>
              <a:blipFill rotWithShape="1">
                <a:blip r:embed="rId2"/>
                <a:stretch>
                  <a:fillRect l="-1878" t="-5856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274638"/>
            <a:ext cx="88011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0099"/>
                </a:solidFill>
                <a:latin typeface="Comic Sans MS" pitchFamily="66" charset="0"/>
              </a:rPr>
              <a:t>Integer Programming: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151" name="Oval 4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5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54" name="Oval 52"/>
          <p:cNvSpPr>
            <a:spLocks noChangeAspect="1" noChangeArrowheads="1"/>
          </p:cNvSpPr>
          <p:nvPr/>
        </p:nvSpPr>
        <p:spPr bwMode="auto">
          <a:xfrm>
            <a:off x="63484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53"/>
          <p:cNvSpPr>
            <a:spLocks noChangeAspect="1" noChangeArrowheads="1"/>
          </p:cNvSpPr>
          <p:nvPr/>
        </p:nvSpPr>
        <p:spPr bwMode="auto">
          <a:xfrm>
            <a:off x="63420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54"/>
          <p:cNvSpPr>
            <a:spLocks noChangeAspect="1" noChangeArrowheads="1"/>
          </p:cNvSpPr>
          <p:nvPr/>
        </p:nvSpPr>
        <p:spPr bwMode="auto">
          <a:xfrm>
            <a:off x="63484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57" name="Oval 72"/>
          <p:cNvSpPr>
            <a:spLocks noChangeAspect="1" noChangeArrowheads="1"/>
          </p:cNvSpPr>
          <p:nvPr/>
        </p:nvSpPr>
        <p:spPr bwMode="auto">
          <a:xfrm>
            <a:off x="27035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73"/>
          <p:cNvSpPr>
            <a:spLocks noChangeAspect="1" noChangeArrowheads="1"/>
          </p:cNvSpPr>
          <p:nvPr/>
        </p:nvSpPr>
        <p:spPr bwMode="auto">
          <a:xfrm>
            <a:off x="26971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74"/>
          <p:cNvSpPr>
            <a:spLocks noChangeAspect="1" noChangeArrowheads="1"/>
          </p:cNvSpPr>
          <p:nvPr/>
        </p:nvSpPr>
        <p:spPr bwMode="auto">
          <a:xfrm>
            <a:off x="27035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60" name="Text Box 93"/>
          <p:cNvSpPr txBox="1">
            <a:spLocks noChangeArrowheads="1"/>
          </p:cNvSpPr>
          <p:nvPr/>
        </p:nvSpPr>
        <p:spPr bwMode="auto">
          <a:xfrm>
            <a:off x="3456662" y="3077794"/>
            <a:ext cx="434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 dirty="0">
                <a:latin typeface="Comic Sans MS" pitchFamily="66" charset="0"/>
              </a:rPr>
              <a:t>K</a:t>
            </a:r>
          </a:p>
        </p:txBody>
      </p:sp>
      <p:sp>
        <p:nvSpPr>
          <p:cNvPr id="22" name="Text Box 93"/>
          <p:cNvSpPr txBox="1">
            <a:spLocks noChangeArrowheads="1"/>
          </p:cNvSpPr>
          <p:nvPr/>
        </p:nvSpPr>
        <p:spPr bwMode="auto">
          <a:xfrm>
            <a:off x="6195580" y="3535953"/>
            <a:ext cx="3978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 dirty="0">
                <a:solidFill>
                  <a:srgbClr val="993366"/>
                </a:solidFill>
                <a:latin typeface="Comic Sans MS" pitchFamily="66" charset="0"/>
              </a:rPr>
              <a:t>y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6377175" y="3027875"/>
            <a:ext cx="6350" cy="695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Applications / Motivation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445825"/>
            <a:ext cx="8369300" cy="502622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990099"/>
                </a:solidFill>
                <a:latin typeface="Comic Sans MS" pitchFamily="66" charset="0"/>
              </a:rPr>
              <a:t>Algebra: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omic Sans MS" pitchFamily="66" charset="0"/>
              </a:rPr>
              <a:t>Factoring polynomials, solving integer linear systems, </a:t>
            </a:r>
            <a:r>
              <a:rPr lang="en-US" sz="2400" dirty="0" err="1" smtClean="0">
                <a:latin typeface="Comic Sans MS" pitchFamily="66" charset="0"/>
              </a:rPr>
              <a:t>diophantine</a:t>
            </a:r>
            <a:r>
              <a:rPr lang="en-US" sz="2400" dirty="0" smtClean="0">
                <a:latin typeface="Comic Sans MS" pitchFamily="66" charset="0"/>
              </a:rPr>
              <a:t> approximation, etc. </a:t>
            </a:r>
          </a:p>
          <a:p>
            <a:pPr marL="457200" lvl="1" indent="0" eaLnBrk="1" hangingPunct="1">
              <a:lnSpc>
                <a:spcPts val="1000"/>
              </a:lnSpc>
              <a:spcBef>
                <a:spcPts val="100"/>
              </a:spcBef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990099"/>
                </a:solidFill>
                <a:latin typeface="Comic Sans MS" pitchFamily="66" charset="0"/>
              </a:rPr>
              <a:t>Optimization: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omic Sans MS" pitchFamily="66" charset="0"/>
              </a:rPr>
              <a:t>IP models many discrete optimization problems.</a:t>
            </a:r>
          </a:p>
          <a:p>
            <a:pPr marL="457200" lvl="1" indent="0" eaLnBrk="1" hangingPunct="1">
              <a:lnSpc>
                <a:spcPts val="1000"/>
              </a:lnSpc>
              <a:spcBef>
                <a:spcPts val="100"/>
              </a:spcBef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990099"/>
                </a:solidFill>
                <a:latin typeface="Comic Sans MS" pitchFamily="66" charset="0"/>
              </a:rPr>
              <a:t>Cryptography: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omic Sans MS" pitchFamily="66" charset="0"/>
              </a:rPr>
              <a:t>Many cryptographic primitives based on variants of SVP &amp; CVP (LWE, SIS, etc.).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993366"/>
                </a:solidFill>
                <a:latin typeface="Comic Sans MS" pitchFamily="66" charset="0"/>
              </a:rPr>
              <a:t>Geometry of Numbers: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omic Sans MS" pitchFamily="66" charset="0"/>
              </a:rPr>
              <a:t>Rich interaction between lattices and convexity.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Hardness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803400"/>
            <a:ext cx="8623300" cy="4525963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CC0099"/>
                </a:solidFill>
                <a:latin typeface="Comic Sans MS" pitchFamily="66" charset="0"/>
              </a:rPr>
              <a:t>IP</a:t>
            </a:r>
            <a:r>
              <a:rPr lang="en-US" dirty="0" smtClean="0">
                <a:latin typeface="Comic Sans MS" pitchFamily="66" charset="0"/>
              </a:rPr>
              <a:t>: NP-Hard. 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CC0099"/>
                </a:solidFill>
                <a:latin typeface="Comic Sans MS" pitchFamily="66" charset="0"/>
              </a:rPr>
              <a:t>SVP</a:t>
            </a:r>
            <a:r>
              <a:rPr lang="en-US" dirty="0" smtClean="0">
                <a:latin typeface="Comic Sans MS" pitchFamily="66" charset="0"/>
              </a:rPr>
              <a:t>: hard to approximate for all </a:t>
            </a:r>
            <a:r>
              <a:rPr lang="en-US" dirty="0" err="1" smtClean="0">
                <a:latin typeface="Comic Sans MS" pitchFamily="66" charset="0"/>
              </a:rPr>
              <a:t>l</a:t>
            </a:r>
            <a:r>
              <a:rPr lang="en-US" baseline="-25000" dirty="0" err="1" smtClean="0">
                <a:latin typeface="Comic Sans MS" pitchFamily="66" charset="0"/>
              </a:rPr>
              <a:t>p</a:t>
            </a:r>
            <a:r>
              <a:rPr lang="en-US" dirty="0" smtClean="0">
                <a:latin typeface="Comic Sans MS" pitchFamily="66" charset="0"/>
              </a:rPr>
              <a:t> norms within any constant factor </a:t>
            </a:r>
            <a:r>
              <a:rPr lang="en-US" sz="2400" dirty="0" smtClean="0">
                <a:latin typeface="Comic Sans MS" pitchFamily="66" charset="0"/>
              </a:rPr>
              <a:t>[</a:t>
            </a:r>
            <a:r>
              <a:rPr lang="en-US" sz="2400" dirty="0" smtClean="0"/>
              <a:t>Ajt98, CN98, Mic98, Kho03,…]</a:t>
            </a:r>
            <a:r>
              <a:rPr lang="en-US" dirty="0" smtClean="0"/>
              <a:t>.</a:t>
            </a:r>
            <a:endParaRPr lang="en-US" dirty="0" smtClean="0">
              <a:latin typeface="Comic Sans MS" pitchFamily="66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CC0099"/>
                </a:solidFill>
                <a:latin typeface="Comic Sans MS" pitchFamily="66" charset="0"/>
              </a:rPr>
              <a:t>CVP</a:t>
            </a:r>
            <a:r>
              <a:rPr lang="en-US" dirty="0" smtClean="0">
                <a:latin typeface="Comic Sans MS" pitchFamily="66" charset="0"/>
              </a:rPr>
              <a:t>: hard to approximated for all </a:t>
            </a:r>
            <a:r>
              <a:rPr lang="en-US" dirty="0" err="1" smtClean="0">
                <a:latin typeface="Comic Sans MS" pitchFamily="66" charset="0"/>
              </a:rPr>
              <a:t>l</a:t>
            </a:r>
            <a:r>
              <a:rPr lang="en-US" baseline="-25000" dirty="0" err="1" smtClean="0">
                <a:latin typeface="Comic Sans MS" pitchFamily="66" charset="0"/>
              </a:rPr>
              <a:t>p</a:t>
            </a:r>
            <a:r>
              <a:rPr lang="en-US" dirty="0" smtClean="0">
                <a:latin typeface="Comic Sans MS" pitchFamily="66" charset="0"/>
              </a:rPr>
              <a:t> norms within factor </a:t>
            </a:r>
            <a:r>
              <a:rPr lang="en-US" dirty="0" err="1" smtClean="0">
                <a:latin typeface="Comic Sans MS" pitchFamily="66" charset="0"/>
              </a:rPr>
              <a:t>n</a:t>
            </a:r>
            <a:r>
              <a:rPr lang="en-US" baseline="30000" dirty="0" err="1" smtClean="0">
                <a:latin typeface="Comic Sans MS" pitchFamily="66" charset="0"/>
              </a:rPr>
              <a:t>c</a:t>
            </a:r>
            <a:r>
              <a:rPr lang="en-US" baseline="30000" dirty="0" smtClean="0">
                <a:latin typeface="Comic Sans MS" pitchFamily="66" charset="0"/>
              </a:rPr>
              <a:t>/</a:t>
            </a:r>
            <a:r>
              <a:rPr lang="en-US" baseline="30000" dirty="0" err="1" smtClean="0">
                <a:latin typeface="Comic Sans MS" pitchFamily="66" charset="0"/>
              </a:rPr>
              <a:t>loglogn</a:t>
            </a:r>
            <a:r>
              <a:rPr lang="en-US" baseline="50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[</a:t>
            </a:r>
            <a:r>
              <a:rPr lang="en-US" sz="2400" dirty="0" smtClean="0"/>
              <a:t>ABSS93, DKRS98]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baseline="50000" dirty="0" smtClean="0">
              <a:latin typeface="Comic Sans MS" pitchFamily="66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baseline="50000" dirty="0" smtClean="0">
              <a:latin typeface="Comic Sans MS" pitchFamily="66" charset="0"/>
            </a:endParaRPr>
          </a:p>
          <a:p>
            <a:pPr marL="457200" lvl="1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Don’t expect to solve (or even closely approximate) any of these in polynomial time.</a:t>
            </a:r>
            <a:endParaRPr lang="en-US" baseline="50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SVP / CVP Algorithms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06525"/>
            <a:ext cx="86233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CC0099"/>
                </a:solidFill>
                <a:latin typeface="Comic Sans MS" pitchFamily="66" charset="0"/>
              </a:rPr>
              <a:t>Basis Reduction: </a:t>
            </a:r>
            <a:r>
              <a:rPr lang="en-US" sz="2200" dirty="0" smtClean="0">
                <a:latin typeface="Comic Sans MS" pitchFamily="66" charset="0"/>
              </a:rPr>
              <a:t>1980’s    starts with LLL ‘83</a:t>
            </a:r>
            <a:endParaRPr lang="en-US" sz="2200" baseline="-25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mic Sans MS" pitchFamily="66" charset="0"/>
              </a:rPr>
              <a:t>Use Local </a:t>
            </a:r>
            <a:r>
              <a:rPr lang="en-US" sz="2200" dirty="0">
                <a:latin typeface="Comic Sans MS" pitchFamily="66" charset="0"/>
              </a:rPr>
              <a:t>Search on </a:t>
            </a:r>
            <a:r>
              <a:rPr lang="en-US" sz="2200" dirty="0" smtClean="0">
                <a:latin typeface="Comic Sans MS" pitchFamily="66" charset="0"/>
              </a:rPr>
              <a:t>Bases + Exhaustive Search (iteratively) to </a:t>
            </a:r>
            <a:r>
              <a:rPr lang="en-US" sz="2200" dirty="0" err="1" smtClean="0">
                <a:latin typeface="Comic Sans MS" pitchFamily="66" charset="0"/>
              </a:rPr>
              <a:t>to</a:t>
            </a:r>
            <a:r>
              <a:rPr lang="en-US" sz="2200" dirty="0" smtClean="0">
                <a:latin typeface="Comic Sans MS" pitchFamily="66" charset="0"/>
              </a:rPr>
              <a:t> solve (</a:t>
            </a:r>
            <a:r>
              <a:rPr lang="en-US" sz="2200" dirty="0" err="1" smtClean="0">
                <a:latin typeface="Comic Sans MS" pitchFamily="66" charset="0"/>
              </a:rPr>
              <a:t>approx</a:t>
            </a:r>
            <a:r>
              <a:rPr lang="en-US" sz="2200" dirty="0" smtClean="0">
                <a:latin typeface="Comic Sans MS" pitchFamily="66" charset="0"/>
              </a:rPr>
              <a:t>-) SVP / CVP under l</a:t>
            </a:r>
            <a:r>
              <a:rPr lang="en-US" sz="2200" baseline="-25000" dirty="0" smtClean="0">
                <a:latin typeface="Comic Sans MS" pitchFamily="66" charset="0"/>
              </a:rPr>
              <a:t>2</a:t>
            </a:r>
            <a:r>
              <a:rPr lang="en-US" sz="22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CC0099"/>
                </a:solidFill>
                <a:latin typeface="Comic Sans MS" pitchFamily="66" charset="0"/>
              </a:rPr>
              <a:t>Randomized Sieve:  </a:t>
            </a:r>
            <a:r>
              <a:rPr lang="en-US" sz="2200" dirty="0" smtClean="0">
                <a:latin typeface="Comic Sans MS" pitchFamily="66" charset="0"/>
              </a:rPr>
              <a:t>2000’s   starts with AKS 01</a:t>
            </a:r>
          </a:p>
          <a:p>
            <a:pPr marL="0" indent="0">
              <a:buNone/>
            </a:pPr>
            <a:r>
              <a:rPr lang="en-US" sz="2200" dirty="0">
                <a:latin typeface="Comic Sans MS" pitchFamily="66" charset="0"/>
              </a:rPr>
              <a:t>Sample </a:t>
            </a:r>
            <a:r>
              <a:rPr lang="en-US" sz="2200" dirty="0" smtClean="0">
                <a:latin typeface="Comic Sans MS" pitchFamily="66" charset="0"/>
              </a:rPr>
              <a:t>Exponentially many </a:t>
            </a:r>
            <a:r>
              <a:rPr lang="en-US" sz="2200" dirty="0">
                <a:latin typeface="Comic Sans MS" pitchFamily="66" charset="0"/>
              </a:rPr>
              <a:t>Lattice </a:t>
            </a:r>
            <a:r>
              <a:rPr lang="en-US" sz="2200" dirty="0" smtClean="0">
                <a:latin typeface="Comic Sans MS" pitchFamily="66" charset="0"/>
              </a:rPr>
              <a:t>Points, Combine </a:t>
            </a:r>
            <a:r>
              <a:rPr lang="en-US" sz="2200" dirty="0">
                <a:latin typeface="Comic Sans MS" pitchFamily="66" charset="0"/>
              </a:rPr>
              <a:t>them to make </a:t>
            </a:r>
            <a:r>
              <a:rPr lang="en-US" sz="2200" dirty="0" smtClean="0">
                <a:latin typeface="Comic Sans MS" pitchFamily="66" charset="0"/>
              </a:rPr>
              <a:t>shorter &amp; shorter (closer &amp; closer) lattice vectors</a:t>
            </a:r>
            <a:r>
              <a:rPr lang="en-US" sz="2200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200" b="1" dirty="0" err="1" smtClean="0">
                <a:solidFill>
                  <a:srgbClr val="CC0099"/>
                </a:solidFill>
                <a:latin typeface="Comic Sans MS" pitchFamily="66" charset="0"/>
              </a:rPr>
              <a:t>Voronoi</a:t>
            </a:r>
            <a:r>
              <a:rPr lang="en-US" sz="2200" b="1" dirty="0" smtClean="0">
                <a:solidFill>
                  <a:srgbClr val="CC0099"/>
                </a:solidFill>
                <a:latin typeface="Comic Sans MS" pitchFamily="66" charset="0"/>
              </a:rPr>
              <a:t> cell based:  </a:t>
            </a:r>
            <a:r>
              <a:rPr lang="en-US" sz="2200" dirty="0" smtClean="0">
                <a:latin typeface="Comic Sans MS" pitchFamily="66" charset="0"/>
              </a:rPr>
              <a:t>2010  -  </a:t>
            </a:r>
            <a:r>
              <a:rPr lang="en-US" sz="2200" dirty="0" err="1" smtClean="0">
                <a:latin typeface="Comic Sans MS" pitchFamily="66" charset="0"/>
              </a:rPr>
              <a:t>Micciancio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Voulgaris</a:t>
            </a:r>
            <a:r>
              <a:rPr lang="en-US" sz="2200" dirty="0" smtClean="0">
                <a:latin typeface="Comic Sans MS" pitchFamily="66" charset="0"/>
              </a:rPr>
              <a:t> (MV)</a:t>
            </a:r>
          </a:p>
          <a:p>
            <a:pPr marL="0" indent="0">
              <a:buNone/>
            </a:pPr>
            <a:r>
              <a:rPr lang="en-US" sz="2200" dirty="0">
                <a:latin typeface="Comic Sans MS" pitchFamily="66" charset="0"/>
              </a:rPr>
              <a:t>Build </a:t>
            </a:r>
            <a:r>
              <a:rPr lang="en-US" sz="2200" dirty="0" err="1">
                <a:latin typeface="Comic Sans MS" pitchFamily="66" charset="0"/>
              </a:rPr>
              <a:t>Voronoi</a:t>
            </a:r>
            <a:r>
              <a:rPr lang="en-US" sz="2200" dirty="0">
                <a:latin typeface="Comic Sans MS" pitchFamily="66" charset="0"/>
              </a:rPr>
              <a:t> cell of Lattice and use it</a:t>
            </a:r>
          </a:p>
          <a:p>
            <a:pPr marL="0" indent="0">
              <a:buNone/>
            </a:pPr>
            <a:r>
              <a:rPr lang="en-US" sz="2200" dirty="0" smtClean="0">
                <a:latin typeface="Comic Sans MS" pitchFamily="66" charset="0"/>
              </a:rPr>
              <a:t>to </a:t>
            </a:r>
            <a:r>
              <a:rPr lang="en-US" sz="2200" dirty="0">
                <a:latin typeface="Comic Sans MS" pitchFamily="66" charset="0"/>
              </a:rPr>
              <a:t>perform very efficient Lattice </a:t>
            </a:r>
            <a:r>
              <a:rPr lang="en-US" sz="2200" dirty="0" smtClean="0">
                <a:latin typeface="Comic Sans MS" pitchFamily="66" charset="0"/>
              </a:rPr>
              <a:t>Point Search under l</a:t>
            </a:r>
            <a:r>
              <a:rPr lang="en-US" sz="2200" baseline="-25000" dirty="0" smtClean="0">
                <a:latin typeface="Comic Sans MS" pitchFamily="66" charset="0"/>
              </a:rPr>
              <a:t>2</a:t>
            </a:r>
            <a:r>
              <a:rPr lang="en-US" sz="2200" dirty="0" smtClean="0">
                <a:latin typeface="Comic Sans MS" pitchFamily="66" charset="0"/>
              </a:rPr>
              <a:t>.      </a:t>
            </a:r>
            <a:endParaRPr lang="en-US" sz="22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14924</TotalTime>
  <Words>2577</Words>
  <Application>Microsoft Office PowerPoint</Application>
  <PresentationFormat>On-screen Show (4:3)</PresentationFormat>
  <Paragraphs>655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Gungsuh</vt:lpstr>
      <vt:lpstr>Arial</vt:lpstr>
      <vt:lpstr>Calibri</vt:lpstr>
      <vt:lpstr>Cambria Math</vt:lpstr>
      <vt:lpstr>Comic Sans MS</vt:lpstr>
      <vt:lpstr>Mathematica1</vt:lpstr>
      <vt:lpstr>Wingdings</vt:lpstr>
      <vt:lpstr>Default Design</vt:lpstr>
      <vt:lpstr>Enumerative Lattice Algorithms in any Norm via   M-Ellipsoid Coverings</vt:lpstr>
      <vt:lpstr>Outline</vt:lpstr>
      <vt:lpstr>Lattices</vt:lpstr>
      <vt:lpstr>Shortest Vector Problem (SVP):</vt:lpstr>
      <vt:lpstr>Closest Vector Problem (CVP):</vt:lpstr>
      <vt:lpstr>Integer Programming:</vt:lpstr>
      <vt:lpstr>Applications / Motivation</vt:lpstr>
      <vt:lpstr>Hardness</vt:lpstr>
      <vt:lpstr>SVP / CVP Algorithms</vt:lpstr>
      <vt:lpstr>Algorithms: SVP</vt:lpstr>
      <vt:lpstr>Algorithms: SVP</vt:lpstr>
      <vt:lpstr>Algorithms: SVP</vt:lpstr>
      <vt:lpstr>Algorithms: SVP</vt:lpstr>
      <vt:lpstr>Algorithms: CVP</vt:lpstr>
      <vt:lpstr>Flatness Theorem and IP</vt:lpstr>
      <vt:lpstr>Flatness Theorem and IP</vt:lpstr>
      <vt:lpstr>Algorithms: IP</vt:lpstr>
      <vt:lpstr>Algorithms: IP</vt:lpstr>
      <vt:lpstr>Algorithms: IP</vt:lpstr>
      <vt:lpstr>Algorithms: IP</vt:lpstr>
      <vt:lpstr>Core Algorithm</vt:lpstr>
      <vt:lpstr>SVP Algorithm</vt:lpstr>
      <vt:lpstr>SVP Algorithm</vt:lpstr>
      <vt:lpstr>SVP Algorithm</vt:lpstr>
      <vt:lpstr>SVP Algorithm</vt:lpstr>
      <vt:lpstr>SVP Algorithm</vt:lpstr>
      <vt:lpstr>Enumeration Algorithm:</vt:lpstr>
      <vt:lpstr>MV: Voronoi Cell</vt:lpstr>
      <vt:lpstr>MV: Enumeration in an Ellipsoid</vt:lpstr>
      <vt:lpstr>MV: Enumeration in an Ellipsoid</vt:lpstr>
      <vt:lpstr>MV: Enumeration in an Ellipsoid</vt:lpstr>
      <vt:lpstr>MV: Enumeration in an Ellipsoid</vt:lpstr>
      <vt:lpstr>Enumeration Algorithm:</vt:lpstr>
      <vt:lpstr>Enumeration Algorithm</vt:lpstr>
      <vt:lpstr>Enumeration Algorithm</vt:lpstr>
      <vt:lpstr>Enumeration Algorithm</vt:lpstr>
      <vt:lpstr>Enumeration Algorithm</vt:lpstr>
      <vt:lpstr>Enumeration Algorithm</vt:lpstr>
      <vt:lpstr>Enumeration Algorithm</vt:lpstr>
      <vt:lpstr>The M-Ellipsoid</vt:lpstr>
      <vt:lpstr>Klartag’s Procedure [K06]</vt:lpstr>
      <vt:lpstr>Klartag’s Procedure [K06]</vt:lpstr>
      <vt:lpstr>M-ellipsoid</vt:lpstr>
      <vt:lpstr>Building an M-Ellipsoid covering</vt:lpstr>
      <vt:lpstr>Building an M-Ellipsoid covering</vt:lpstr>
      <vt:lpstr>Building an M-Ellipsoid covering</vt:lpstr>
      <vt:lpstr>Building an M-Ellipsoid covering</vt:lpstr>
      <vt:lpstr>Building an M-Ellipsoid covering</vt:lpstr>
      <vt:lpstr>Conclusions</vt:lpstr>
      <vt:lpstr>Open Problems</vt:lpstr>
      <vt:lpstr>THANK YOU!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ghyjj</dc:creator>
  <cp:lastModifiedBy>Daniel Dadush</cp:lastModifiedBy>
  <cp:revision>236</cp:revision>
  <dcterms:created xsi:type="dcterms:W3CDTF">2011-04-14T02:05:23Z</dcterms:created>
  <dcterms:modified xsi:type="dcterms:W3CDTF">2015-02-21T20:06:17Z</dcterms:modified>
</cp:coreProperties>
</file>