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135.xml" ContentType="application/vnd.openxmlformats-officedocument.presentationml.slide+xml"/>
  <Override PartName="/ppt/slideLayouts/slideLayout35.xml" ContentType="application/vnd.openxmlformats-officedocument.presentationml.slideLayout+xml"/>
  <Override PartName="/ppt/notesSlides/notesSlide31.xml" ContentType="application/vnd.openxmlformats-officedocument.presentationml.notesSlide+xml"/>
  <Override PartName="/ppt/notesSlides/notesSlide74.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ppt/notesSlides/notesSlide88.xml" ContentType="application/vnd.openxmlformats-officedocument.presentationml.notes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73.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slideLayouts/slideLayout21.xml" ContentType="application/vnd.openxmlformats-officedocument.presentationml.slideLayout+xml"/>
  <Override PartName="/ppt/slides/slide118.xml" ContentType="application/vnd.openxmlformats-officedocument.presentationml.slide+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s/slide141.xml" ContentType="application/vnd.openxmlformats-officedocument.presentationml.slide+xml"/>
  <Override PartName="/ppt/slideLayouts/slideLayout24.xml" ContentType="application/vnd.openxmlformats-officedocument.presentationml.slideLayout+xml"/>
  <Override PartName="/ppt/slides/slide1.xml" ContentType="application/vnd.openxmlformats-officedocument.presentationml.slide+xml"/>
  <Override PartName="/ppt/slides/slide97.xml" ContentType="application/vnd.openxmlformats-officedocument.presentationml.slide+xml"/>
  <Override PartName="/ppt/tableStyles.xml" ContentType="application/vnd.openxmlformats-officedocument.presentationml.tableStyles+xml"/>
  <Override PartName="/ppt/slideLayouts/slideLayout56.xml" ContentType="application/vnd.openxmlformats-officedocument.presentationml.slideLayout+xml"/>
  <Override PartName="/ppt/slideLayouts/slideLayout69.xml" ContentType="application/vnd.openxmlformats-officedocument.presentationml.slideLayout+xml"/>
  <Override PartName="/ppt/notesSlides/notesSlide15.xml" ContentType="application/vnd.openxmlformats-officedocument.presentationml.notesSlide+xml"/>
  <Override PartName="/ppt/slides/slide94.xml" ContentType="application/vnd.openxmlformats-officedocument.presentationml.slide+xml"/>
  <Default Extension="wmf" ContentType="image/x-wmf"/>
  <Override PartName="/ppt/slides/slide92.xml" ContentType="application/vnd.openxmlformats-officedocument.presentationml.slide+xml"/>
  <Override PartName="/ppt/slides/slide124.xml" ContentType="application/vnd.openxmlformats-officedocument.presentationml.slide+xml"/>
  <Override PartName="/ppt/embeddings/oleObject22.bin" ContentType="application/vnd.openxmlformats-officedocument.oleObject"/>
  <Override PartName="/ppt/notesSlides/notesSlide71.xml" ContentType="application/vnd.openxmlformats-officedocument.presentationml.notesSlide+xml"/>
  <Override PartName="/ppt/handoutMasters/handoutMaster1.xml" ContentType="application/vnd.openxmlformats-officedocument.presentationml.handoutMaster+xml"/>
  <Override PartName="/ppt/slideLayouts/slideLayout64.xml" ContentType="application/vnd.openxmlformats-officedocument.presentationml.slideLayout+xml"/>
  <Override PartName="/ppt/notesSlides/notesSlide23.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slideLayouts/slideLayout53.xml" ContentType="application/vnd.openxmlformats-officedocument.presentationml.slideLayout+xml"/>
  <Override PartName="/ppt/slides/slide20.xml" ContentType="application/vnd.openxmlformats-officedocument.presentationml.slide+xml"/>
  <Override PartName="/ppt/slides/slide17.xml" ContentType="application/vnd.openxmlformats-officedocument.presentationml.slide+xml"/>
  <Override PartName="/ppt/slideLayouts/slideLayout68.xml" ContentType="application/vnd.openxmlformats-officedocument.presentationml.slideLayout+xml"/>
  <Override PartName="/ppt/slideLayouts/slideLayout37.xml" ContentType="application/vnd.openxmlformats-officedocument.presentationml.slideLayout+xml"/>
  <Override PartName="/ppt/slides/slide115.xml" ContentType="application/vnd.openxmlformats-officedocument.presentationml.slide+xml"/>
  <Override PartName="/ppt/notesSlides/notesSlide13.xml" ContentType="application/vnd.openxmlformats-officedocument.presentationml.notesSlide+xml"/>
  <Override PartName="/ppt/notesSlides/notesSlide51.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104.xml" ContentType="application/vnd.openxmlformats-officedocument.presentationml.slide+xml"/>
  <Override PartName="/ppt/slides/slide10.xml" ContentType="application/vnd.openxmlformats-officedocument.presentationml.slide+xml"/>
  <Override PartName="/ppt/slides/slide133.xml" ContentType="application/vnd.openxmlformats-officedocument.presentationml.slide+xml"/>
  <Override PartName="/ppt/slides/slide33.xml" ContentType="application/vnd.openxmlformats-officedocument.presentationml.slide+xml"/>
  <Override PartName="/ppt/slideLayouts/slideLayout72.xml" ContentType="application/vnd.openxmlformats-officedocument.presentationml.slideLayout+xml"/>
  <Override PartName="/ppt/embeddings/oleObject13.bin" ContentType="application/vnd.openxmlformats-officedocument.oleObject"/>
  <Default Extension="vml" ContentType="application/vnd.openxmlformats-officedocument.vmlDrawing"/>
  <Override PartName="/ppt/notesSlides/notesSlide45.xml" ContentType="application/vnd.openxmlformats-officedocument.presentationml.notesSlide+xml"/>
  <Override PartName="/ppt/notesSlides/notesSlide48.xml" ContentType="application/vnd.openxmlformats-officedocument.presentationml.notesSlide+xml"/>
  <Default Extension="png" ContentType="image/png"/>
  <Override PartName="/ppt/notesSlides/notesSlide84.xml" ContentType="application/vnd.openxmlformats-officedocument.presentationml.notesSlide+xml"/>
  <Override PartName="/ppt/slides/slide83.xml" ContentType="application/vnd.openxmlformats-officedocument.presentationml.slide+xml"/>
  <Override PartName="/ppt/notesSlides/notesSlide90.xml" ContentType="application/vnd.openxmlformats-officedocument.presentationml.notesSlide+xml"/>
  <Override PartName="/ppt/embeddings/oleObject29.bin" ContentType="application/vnd.openxmlformats-officedocument.oleObject"/>
  <Override PartName="/ppt/slideLayouts/slideLayout26.xml" ContentType="application/vnd.openxmlformats-officedocument.presentationml.slideLayout+xml"/>
  <Override PartName="/ppt/slideLayouts/slideLayout36.xml" ContentType="application/vnd.openxmlformats-officedocument.presentationml.slideLayout+xml"/>
  <Override PartName="/ppt/slides/slide142.xml" ContentType="application/vnd.openxmlformats-officedocument.presentationml.slide+xml"/>
  <Override PartName="/ppt/slides/slide56.xml" ContentType="application/vnd.openxmlformats-officedocument.presentationml.slide+xml"/>
  <Override PartName="/ppt/slideLayouts/slideLayout65.xml" ContentType="application/vnd.openxmlformats-officedocument.presentationml.slideLayout+xml"/>
  <Override PartName="/ppt/notesSlides/notesSlide96.xml" ContentType="application/vnd.openxmlformats-officedocument.presentationml.notesSlide+xml"/>
  <Override PartName="/ppt/slides/slide31.xml" ContentType="application/vnd.openxmlformats-officedocument.presentationml.slide+xml"/>
  <Override PartName="/ppt/embeddings/oleObject11.bin" ContentType="application/vnd.openxmlformats-officedocument.oleObject"/>
  <Override PartName="/ppt/embeddings/oleObject28.bin" ContentType="application/vnd.openxmlformats-officedocument.oleObject"/>
  <Override PartName="/docProps/core.xml" ContentType="application/vnd.openxmlformats-package.core-properties+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Layouts/slideLayout19.xml" ContentType="application/vnd.openxmlformats-officedocument.presentationml.slideLayout+xml"/>
  <Override PartName="/ppt/theme/theme8.xml" ContentType="application/vnd.openxmlformats-officedocument.theme+xml"/>
  <Override PartName="/ppt/notesSlides/notesSlide24.xml" ContentType="application/vnd.openxmlformats-officedocument.presentationml.notesSlide+xml"/>
  <Override PartName="/ppt/slides/slide55.xml" ContentType="application/vnd.openxmlformats-officedocument.presentationml.slide+xml"/>
  <Override PartName="/ppt/notesSlides/notesSlide47.xml" ContentType="application/vnd.openxmlformats-officedocument.presentationml.notesSlide+xml"/>
  <Override PartName="/ppt/slideLayouts/slideLayout47.xml" ContentType="application/vnd.openxmlformats-officedocument.presentationml.slideLayout+xml"/>
  <Override PartName="/ppt/notesSlides/notesSlide98.xml" ContentType="application/vnd.openxmlformats-officedocument.presentationml.notesSlide+xml"/>
  <Override PartName="/ppt/slideLayouts/slideLayout27.xml" ContentType="application/vnd.openxmlformats-officedocument.presentationml.slideLayout+xml"/>
  <Override PartName="/ppt/slides/slide19.xml" ContentType="application/vnd.openxmlformats-officedocument.presentationml.slide+xml"/>
  <Override PartName="/ppt/slides/slide41.xml" ContentType="application/vnd.openxmlformats-officedocument.presentationml.slide+xml"/>
  <Override PartName="/ppt/slides/slide132.xml" ContentType="application/vnd.openxmlformats-officedocument.presentationml.slide+xml"/>
  <Override PartName="/ppt/slideMasters/slideMaster4.xml" ContentType="application/vnd.openxmlformats-officedocument.presentationml.slideMaster+xml"/>
  <Override PartName="/ppt/slideLayouts/slideLayout30.xml" ContentType="application/vnd.openxmlformats-officedocument.presentationml.slideLayout+xml"/>
  <Override PartName="/ppt/slideLayouts/slideLayout58.xml" ContentType="application/vnd.openxmlformats-officedocument.presentationml.slideLayout+xml"/>
  <Override PartName="/ppt/slideMasters/slideMaster6.xml" ContentType="application/vnd.openxmlformats-officedocument.presentationml.slideMaster+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53.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notesSlides/notesSlide75.xml" ContentType="application/vnd.openxmlformats-officedocument.presentationml.notesSlid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notesSlides/notesSlide69.xml" ContentType="application/vnd.openxmlformats-officedocument.presentationml.notesSlide+xml"/>
  <Override PartName="/ppt/slides/slide128.xml" ContentType="application/vnd.openxmlformats-officedocument.presentationml.slide+xml"/>
  <Override PartName="/ppt/slideLayouts/slideLayout66.xml" ContentType="application/vnd.openxmlformats-officedocument.presentationml.slideLayout+xml"/>
  <Override PartName="/ppt/notesSlides/notesSlide40.xml" ContentType="application/vnd.openxmlformats-officedocument.presentationml.notesSlide+xml"/>
  <Override PartName="/ppt/slides/slide45.xml" ContentType="application/vnd.openxmlformats-officedocument.presentationml.slide+xml"/>
  <Override PartName="/ppt/slides/slide101.xml" ContentType="application/vnd.openxmlformats-officedocument.presentationml.slide+xml"/>
  <Override PartName="/ppt/slides/slide137.xml" ContentType="application/vnd.openxmlformats-officedocument.presentationml.slide+xml"/>
  <Override PartName="/ppt/notesSlides/notesSlide21.xml" ContentType="application/vnd.openxmlformats-officedocument.presentationml.notesSlide+xml"/>
  <Override PartName="/ppt/notesSlides/notesSlide38.xml" ContentType="application/vnd.openxmlformats-officedocument.presentationml.notesSlide+xml"/>
  <Override PartName="/ppt/embeddings/oleObject19.bin" ContentType="application/vnd.openxmlformats-officedocument.oleObject"/>
  <Override PartName="/ppt/slideLayouts/slideLayout10.xml" ContentType="application/vnd.openxmlformats-officedocument.presentationml.slideLayout+xml"/>
  <Override PartName="/ppt/embeddings/oleObject6.bin" ContentType="application/vnd.openxmlformats-officedocument.oleObject"/>
  <Override PartName="/ppt/slides/slide54.xml" ContentType="application/vnd.openxmlformats-officedocument.presentationml.slide+xml"/>
  <Override PartName="/ppt/slideLayouts/slideLayout43.xml" ContentType="application/vnd.openxmlformats-officedocument.presentationml.slideLayout+xml"/>
  <Override PartName="/ppt/slideLayouts/slideLayout70.xml" ContentType="application/vnd.openxmlformats-officedocument.presentationml.slideLayout+xml"/>
  <Override PartName="/ppt/notesSlides/notesSlide3.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slideLayouts/slideLayout29.xml" ContentType="application/vnd.openxmlformats-officedocument.presentationml.slideLayout+xml"/>
  <Override PartName="/ppt/slides/slide81.xml" ContentType="application/vnd.openxmlformats-officedocument.presentationml.slide+xml"/>
  <Override PartName="/ppt/slides/slide25.xml" ContentType="application/vnd.openxmlformats-officedocument.presentationml.slide+xml"/>
  <Override PartName="/ppt/slideLayouts/slideLayout62.xml" ContentType="application/vnd.openxmlformats-officedocument.presentationml.slideLayout+xml"/>
  <Override PartName="/ppt/notesSlides/notesSlide63.xml" ContentType="application/vnd.openxmlformats-officedocument.presentationml.notesSlide+xml"/>
  <Override PartName="/ppt/embeddings/oleObject25.bin" ContentType="application/vnd.openxmlformats-officedocument.oleObject"/>
  <Override PartName="/ppt/embeddings/oleObject5.bin" ContentType="application/vnd.openxmlformats-officedocument.oleObject"/>
  <Override PartName="/ppt/notesSlides/notesSlide19.xml" ContentType="application/vnd.openxmlformats-officedocument.presentationml.notes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105.xml" ContentType="application/vnd.openxmlformats-officedocument.presentationml.slide+xml"/>
  <Override PartName="/ppt/slideLayouts/slideLayout18.xml" ContentType="application/vnd.openxmlformats-officedocument.presentationml.slideLayout+xml"/>
  <Override PartName="/ppt/embeddings/oleObject1.bin" ContentType="application/vnd.openxmlformats-officedocument.oleObject"/>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notesSlides/notesSlide50.xml" ContentType="application/vnd.openxmlformats-officedocument.presentationml.notesSlide+xml"/>
  <Override PartName="/ppt/embeddings/oleObject23.bin" ContentType="application/vnd.openxmlformats-officedocument.oleObject"/>
  <Override PartName="/ppt/slides/slide103.xml" ContentType="application/vnd.openxmlformats-officedocument.presentationml.slide+xml"/>
  <Override PartName="/ppt/notesSlides/notesSlide91.xml" ContentType="application/vnd.openxmlformats-officedocument.presentationml.notesSlide+xml"/>
  <Override PartName="/ppt/notesSlides/notesSlide93.xml" ContentType="application/vnd.openxmlformats-officedocument.presentationml.notesSlide+xml"/>
  <Override PartName="/ppt/notesSlides/notesSlide60.xml" ContentType="application/vnd.openxmlformats-officedocument.presentationml.notesSlide+xml"/>
  <Override PartName="/ppt/slides/slide49.xml" ContentType="application/vnd.openxmlformats-officedocument.presentationml.slide+xml"/>
  <Override PartName="/ppt/slideLayouts/slideLayout20.xml" ContentType="application/vnd.openxmlformats-officedocument.presentationml.slideLayout+xml"/>
  <Override PartName="/ppt/slides/slide70.xml" ContentType="application/vnd.openxmlformats-officedocument.presentationml.slide+xml"/>
  <Override PartName="/ppt/slides/slide129.xml" ContentType="application/vnd.openxmlformats-officedocument.presentationml.slide+xml"/>
  <Override PartName="/ppt/slides/slide48.xml" ContentType="application/vnd.openxmlformats-officedocument.presentationml.slide+xml"/>
  <Override PartName="/ppt/slides/slide120.xml" ContentType="application/vnd.openxmlformats-officedocument.presentationml.slide+xml"/>
  <Override PartName="/ppt/slides/slide125.xml" ContentType="application/vnd.openxmlformats-officedocument.presentationml.slide+xml"/>
  <Override PartName="/ppt/presentation.xml" ContentType="application/vnd.openxmlformats-officedocument.presentationml.presentation.main+xml"/>
  <Override PartName="/ppt/slides/slide122.xml" ContentType="application/vnd.openxmlformats-officedocument.presentationml.slide+xml"/>
  <Override PartName="/ppt/slides/slide77.xml" ContentType="application/vnd.openxmlformats-officedocument.presentationml.slide+xml"/>
  <Override PartName="/ppt/embeddings/oleObject7.bin" ContentType="application/vnd.openxmlformats-officedocument.oleObject"/>
  <Override PartName="/ppt/embeddings/oleObject12.bin" ContentType="application/vnd.openxmlformats-officedocument.oleObject"/>
  <Override PartName="/ppt/notesSlides/notesSlide78.xml" ContentType="application/vnd.openxmlformats-officedocument.presentationml.notesSlide+xml"/>
  <Override PartName="/ppt/slides/slide79.xml" ContentType="application/vnd.openxmlformats-officedocument.presentationml.slide+xml"/>
  <Override PartName="/ppt/slides/slide95.xml" ContentType="application/vnd.openxmlformats-officedocument.presentationml.slide+xml"/>
  <Override PartName="/ppt/embeddings/oleObject32.bin" ContentType="application/vnd.openxmlformats-officedocument.oleObject"/>
  <Default Extension="jpeg" ContentType="image/jpeg"/>
  <Override PartName="/ppt/slideLayouts/slideLayout73.xml" ContentType="application/vnd.openxmlformats-officedocument.presentationml.slideLayout+xml"/>
  <Override PartName="/ppt/notesSlides/notesSlide95.xml" ContentType="application/vnd.openxmlformats-officedocument.presentationml.notesSlide+xml"/>
  <Override PartName="/ppt/notesSlides/notesSlide83.xml" ContentType="application/vnd.openxmlformats-officedocument.presentationml.notesSlide+xml"/>
  <Override PartName="/ppt/slides/slide3.xml" ContentType="application/vnd.openxmlformats-officedocument.presentationml.slide+xml"/>
  <Override PartName="/ppt/slideLayouts/slideLayout11.xml" ContentType="application/vnd.openxmlformats-officedocument.presentationml.slideLayout+xml"/>
  <Override PartName="/ppt/slides/slide96.xml" ContentType="application/vnd.openxmlformats-officedocument.presentationml.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slideLayouts/slideLayout44.xml" ContentType="application/vnd.openxmlformats-officedocument.presentationml.slideLayout+xml"/>
  <Override PartName="/ppt/slideLayouts/slideLayout59.xml" ContentType="application/vnd.openxmlformats-officedocument.presentationml.slideLayout+xml"/>
  <Override PartName="/ppt/slides/slide15.xml" ContentType="application/vnd.openxmlformats-officedocument.presentationml.slide+xml"/>
  <Override PartName="/ppt/slides/slide140.xml" ContentType="application/vnd.openxmlformats-officedocument.presentationml.slide+xml"/>
  <Override PartName="/ppt/slides/slide143.xml" ContentType="application/vnd.openxmlformats-officedocument.presentationml.slide+xml"/>
  <Override PartName="/ppt/slideLayouts/slideLayout15.xml" ContentType="application/vnd.openxmlformats-officedocument.presentationml.slideLayout+xml"/>
  <Override PartName="/ppt/slideLayouts/slideLayout42.xml" ContentType="application/vnd.openxmlformats-officedocument.presentationml.slideLayout+xml"/>
  <Override PartName="/ppt/slides/slide9.xml" ContentType="application/vnd.openxmlformats-officedocument.presentationml.slide+xml"/>
  <Override PartName="/ppt/notesSlides/notesSlide49.xml" ContentType="application/vnd.openxmlformats-officedocument.presentationml.notesSlide+xml"/>
  <Override PartName="/ppt/notesSlides/notesSlide64.xml" ContentType="application/vnd.openxmlformats-officedocument.presentationml.notesSlide+xml"/>
  <Override PartName="/ppt/slides/slide39.xml" ContentType="application/vnd.openxmlformats-officedocument.presentationml.slide+xml"/>
  <Override PartName="/ppt/slides/slide73.xml" ContentType="application/vnd.openxmlformats-officedocument.presentationml.slide+xml"/>
  <Default Extension="rels" ContentType="application/vnd.openxmlformats-package.relationships+xml"/>
  <Override PartName="/ppt/slides/slide32.xml" ContentType="application/vnd.openxmlformats-officedocument.presentationml.slide+xml"/>
  <Override PartName="/ppt/slides/slide117.xml" ContentType="application/vnd.openxmlformats-officedocument.presentationml.slide+xml"/>
  <Override PartName="/ppt/slides/slide111.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13.xml" ContentType="application/vnd.openxmlformats-officedocument.presentationml.slide+xml"/>
  <Override PartName="/ppt/slides/slide108.xml" ContentType="application/vnd.openxmlformats-officedocument.presentationml.slide+xml"/>
  <Override PartName="/ppt/slides/slide29.xml" ContentType="application/vnd.openxmlformats-officedocument.presentationml.slide+xml"/>
  <Override PartName="/ppt/embeddings/oleObject4.bin" ContentType="application/vnd.openxmlformats-officedocument.oleObject"/>
  <Override PartName="/ppt/notesSlides/notesSlide22.xml" ContentType="application/vnd.openxmlformats-officedocument.presentationml.notesSlide+xml"/>
  <Override PartName="/ppt/slides/slide126.xml" ContentType="application/vnd.openxmlformats-officedocument.presentationml.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notesSlides/notesSlide92.xml" ContentType="application/vnd.openxmlformats-officedocument.presentationml.notesSlide+xml"/>
  <Override PartName="/ppt/slideLayouts/slideLayout51.xml" ContentType="application/vnd.openxmlformats-officedocument.presentationml.slideLayout+xml"/>
  <Override PartName="/ppt/slides/slide30.xml" ContentType="application/vnd.openxmlformats-officedocument.presentationml.slide+xml"/>
  <Override PartName="/ppt/slideLayouts/slideLayout23.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embeddings/oleObject16.bin" ContentType="application/vnd.openxmlformats-officedocument.oleObject"/>
  <Override PartName="/ppt/notesSlides/notesSlide5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s/slide107.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123.xml" ContentType="application/vnd.openxmlformats-officedocument.presentationml.slide+xml"/>
  <Override PartName="/ppt/slideLayouts/slideLayout17.xml" ContentType="application/vnd.openxmlformats-officedocument.presentationml.slideLayout+xml"/>
  <Override PartName="/ppt/slideLayouts/slideLayout22.xml" ContentType="application/vnd.openxmlformats-officedocument.presentationml.slideLayout+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embeddings/oleObject2.bin" ContentType="application/vnd.openxmlformats-officedocument.oleObject"/>
  <Override PartName="/ppt/notesSlides/notesSlide4.xml" ContentType="application/vnd.openxmlformats-officedocument.presentationml.notesSlide+xml"/>
  <Override PartName="/ppt/notesSlides/notesSlide41.xml" ContentType="application/vnd.openxmlformats-officedocument.presentationml.notesSlide+xml"/>
  <Override PartName="/ppt/notesSlides/notesSlide66.xml" ContentType="application/vnd.openxmlformats-officedocument.presentationml.notesSlide+xml"/>
  <Override PartName="/ppt/slideLayouts/slideLayout32.xml" ContentType="application/vnd.openxmlformats-officedocument.presentationml.slideLayout+xml"/>
  <Override PartName="/ppt/slideLayouts/slideLayout67.xml" ContentType="application/vnd.openxmlformats-officedocument.presentationml.slideLayout+xml"/>
  <Override PartName="/ppt/slides/slide13.xml" ContentType="application/vnd.openxmlformats-officedocument.presentationml.slide+xml"/>
  <Override PartName="/ppt/slides/slide121.xml" ContentType="application/vnd.openxmlformats-officedocument.presentationml.slide+xml"/>
  <Override PartName="/ppt/notesSlides/notesSlide17.xml" ContentType="application/vnd.openxmlformats-officedocument.presentationml.notesSlide+xml"/>
  <Override PartName="/ppt/embeddings/oleObject31.bin" ContentType="application/vnd.openxmlformats-officedocument.oleObject"/>
  <Override PartName="/ppt/notesSlides/notesSlide86.xml" ContentType="application/vnd.openxmlformats-officedocument.presentationml.notesSlide+xml"/>
  <Override PartName="/ppt/slides/slide87.xml" ContentType="application/vnd.openxmlformats-officedocument.presentationml.slide+xml"/>
  <Override PartName="/ppt/notesSlides/notesSlide6.xml" ContentType="application/vnd.openxmlformats-officedocument.presentationml.notesSlide+xml"/>
  <Override PartName="/ppt/embeddings/oleObject3.bin" ContentType="application/vnd.openxmlformats-officedocument.oleObject"/>
  <Override PartName="/ppt/slideMasters/slideMaster5.xml" ContentType="application/vnd.openxmlformats-officedocument.presentationml.slideMaster+xml"/>
  <Override PartName="/ppt/slideLayouts/slideLayout57.xml" ContentType="application/vnd.openxmlformats-officedocument.presentationml.slideLayout+xml"/>
  <Override PartName="/ppt/slideLayouts/slideLayout4.xml" ContentType="application/vnd.openxmlformats-officedocument.presentationml.slideLayout+xml"/>
  <Override PartName="/ppt/notesSlides/notesSlide57.xml" ContentType="application/vnd.openxmlformats-officedocument.presentationml.notesSlide+xml"/>
  <Override PartName="/ppt/slideLayouts/slideLayout2.xml" ContentType="application/vnd.openxmlformats-officedocument.presentationml.slideLayout+xml"/>
  <Override PartName="/ppt/slides/slide89.xml" ContentType="application/vnd.openxmlformats-officedocument.presentationml.slide+xml"/>
  <Override PartName="/ppt/notesSlides/notesSlide87.xml" ContentType="application/vnd.openxmlformats-officedocument.presentationml.notesSlide+xml"/>
  <Override PartName="/ppt/notesSlides/notesSlide97.xml" ContentType="application/vnd.openxmlformats-officedocument.presentationml.notesSlide+xml"/>
  <Override PartName="/ppt/notesSlides/notesSlide99.xml" ContentType="application/vnd.openxmlformats-officedocument.presentationml.notesSlide+xml"/>
  <Override PartName="/ppt/slideLayouts/slideLayout6.xml" ContentType="application/vnd.openxmlformats-officedocument.presentationml.slideLayout+xml"/>
  <Default Extension="emf" ContentType="image/x-emf"/>
  <Override PartName="/ppt/slides/slide131.xml" ContentType="application/vnd.openxmlformats-officedocument.presentationml.slide+xml"/>
  <Override PartName="/ppt/slideLayouts/slideLayout14.xml" ContentType="application/vnd.openxmlformats-officedocument.presentationml.slideLayout+xml"/>
  <Override PartName="/ppt/notesSlides/notesSlide43.xml" ContentType="application/vnd.openxmlformats-officedocument.presentationml.notesSlide+xml"/>
  <Override PartName="/ppt/embeddings/oleObject10.bin" ContentType="application/vnd.openxmlformats-officedocument.oleObject"/>
  <Override PartName="/ppt/presProps.xml" ContentType="application/vnd.openxmlformats-officedocument.presentationml.presProps+xml"/>
  <Override PartName="/ppt/theme/theme5.xml" ContentType="application/vnd.openxmlformats-officedocument.theme+xml"/>
  <Override PartName="/ppt/notesSlides/notesSlide18.xml" ContentType="application/vnd.openxmlformats-officedocument.presentationml.notesSlide+xml"/>
  <Override PartName="/ppt/embeddings/oleObject15.bin" ContentType="application/vnd.openxmlformats-officedocument.oleObject"/>
  <Override PartName="/ppt/notesSlides/notesSlide79.xml" ContentType="application/vnd.openxmlformats-officedocument.presentationml.notesSlide+xml"/>
  <Override PartName="/ppt/slides/slide127.xml" ContentType="application/vnd.openxmlformats-officedocument.presentationml.slide+xml"/>
  <Override PartName="/ppt/slides/slide27.xml" ContentType="application/vnd.openxmlformats-officedocument.presentationml.slide+xml"/>
  <Override PartName="/ppt/embeddings/oleObject9.bin" ContentType="application/vnd.openxmlformats-officedocument.oleObject"/>
  <Override PartName="/ppt/notesSlides/notesSlide94.xml" ContentType="application/vnd.openxmlformats-officedocument.presentationml.notesSlide+xml"/>
  <Override PartName="/ppt/slides/slide138.xml" ContentType="application/vnd.openxmlformats-officedocument.presentationml.slide+xml"/>
  <Override PartName="/ppt/slideLayouts/slideLayout16.xml" ContentType="application/vnd.openxmlformats-officedocument.presentationml.slideLayout+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notesSlides/notesSlide55.xml" ContentType="application/vnd.openxmlformats-officedocument.presentationml.notesSlide+xml"/>
  <Override PartName="/ppt/embeddings/oleObject27.bin" ContentType="application/vnd.openxmlformats-officedocument.oleObject"/>
  <Override PartName="/ppt/slideLayouts/slideLayout45.xml" ContentType="application/vnd.openxmlformats-officedocument.presentationml.slideLayout+xml"/>
  <Override PartName="/ppt/notesSlides/notesSlide77.xml" ContentType="application/vnd.openxmlformats-officedocument.presentationml.notesSlide+xml"/>
  <Override PartName="/ppt/slides/slide67.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slideLayouts/slideLayout41.xml" ContentType="application/vnd.openxmlformats-officedocument.presentationml.slideLayout+xml"/>
  <Override PartName="/ppt/slides/slide46.xml" ContentType="application/vnd.openxmlformats-officedocument.presentationml.slide+xml"/>
  <Override PartName="/ppt/slideLayouts/slideLayout33.xml" ContentType="application/vnd.openxmlformats-officedocument.presentationml.slideLayout+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Layouts/slideLayout55.xml" ContentType="application/vnd.openxmlformats-officedocument.presentationml.slideLayout+xml"/>
  <Override PartName="/ppt/embeddings/oleObject18.bin" ContentType="application/vnd.openxmlformats-officedocument.oleObject"/>
  <Override PartName="/ppt/slideMasters/slideMaster3.xml" ContentType="application/vnd.openxmlformats-officedocument.presentationml.slideMaster+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130.xml" ContentType="application/vnd.openxmlformats-officedocument.presentationml.slide+xml"/>
  <Override PartName="/ppt/slides/slide134.xml" ContentType="application/vnd.openxmlformats-officedocument.presentationml.slide+xml"/>
  <Override PartName="/ppt/slideLayouts/slideLayout38.xml" ContentType="application/vnd.openxmlformats-officedocument.presentationml.slideLayout+xml"/>
  <Override PartName="/ppt/embeddings/oleObject20.bin" ContentType="application/vnd.openxmlformats-officedocument.oleObject"/>
  <Override PartName="/ppt/notesSlides/notesSlide34.xml" ContentType="application/vnd.openxmlformats-officedocument.presentationml.notesSlide+xml"/>
  <Override PartName="/ppt/slideLayouts/slideLayout60.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s/slide50.xml" ContentType="application/vnd.openxmlformats-officedocument.presentationml.slide+xml"/>
  <Override PartName="/ppt/embeddings/oleObject24.bin" ContentType="application/vnd.openxmlformats-officedocument.oleObject"/>
  <Override PartName="/ppt/slides/slide57.xml" ContentType="application/vnd.openxmlformats-officedocument.presentationml.slide+xml"/>
  <Override PartName="/ppt/slideLayouts/slideLayout50.xml" ContentType="application/vnd.openxmlformats-officedocument.presentationml.slideLayout+xml"/>
  <Override PartName="/ppt/notesSlides/notesSlide29.xml" ContentType="application/vnd.openxmlformats-officedocument.presentationml.notesSlide+xml"/>
  <Override PartName="/ppt/slides/slide116.xml" ContentType="application/vnd.openxmlformats-officedocument.presentationml.slide+xml"/>
  <Override PartName="/ppt/slides/slide119.xml" ContentType="application/vnd.openxmlformats-officedocument.presentationml.slide+xml"/>
  <Override PartName="/ppt/notesSlides/notesSlide7.xml" ContentType="application/vnd.openxmlformats-officedocument.presentationml.notesSlide+xml"/>
  <Override PartName="/ppt/slideLayouts/slideLayout52.xml" ContentType="application/vnd.openxmlformats-officedocument.presentationml.slideLayout+xml"/>
  <Override PartName="/ppt/slides/slide136.xml" ContentType="application/vnd.openxmlformats-officedocument.presentationml.slide+xml"/>
  <Override PartName="/ppt/slideLayouts/slideLayout71.xml" ContentType="application/vnd.openxmlformats-officedocument.presentationml.slideLayout+xml"/>
  <Override PartName="/ppt/slideLayouts/slideLayout46.xml" ContentType="application/vnd.openxmlformats-officedocument.presentationml.slideLayout+xml"/>
  <Override PartName="/ppt/embeddings/oleObject26.bin" ContentType="application/vnd.openxmlformats-officedocument.oleObject"/>
  <Override PartName="/ppt/slides/slide63.xml" ContentType="application/vnd.openxmlformats-officedocument.presentationml.slide+xml"/>
  <Override PartName="/ppt/slides/slide139.xml" ContentType="application/vnd.openxmlformats-officedocument.presentationml.slide+xml"/>
  <Default Extension="doc" ContentType="application/msword"/>
  <Override PartName="/ppt/slides/slide82.xml" ContentType="application/vnd.openxmlformats-officedocument.presentationml.slide+xml"/>
  <Override PartName="/ppt/slides/slide34.xml" ContentType="application/vnd.openxmlformats-officedocument.presentationml.slide+xml"/>
  <Override PartName="/ppt/slides/slide112.xml" ContentType="application/vnd.openxmlformats-officedocument.presentationml.slide+xml"/>
  <Override PartName="/ppt/slides/slide106.xml" ContentType="application/vnd.openxmlformats-officedocument.presentationml.slide+xml"/>
  <Override PartName="/ppt/slideLayouts/slideLayout28.xml" ContentType="application/vnd.openxmlformats-officedocument.presentationml.slideLayout+xml"/>
  <Override PartName="/ppt/slideLayouts/slideLayout48.xml" ContentType="application/vnd.openxmlformats-officedocument.presentationml.slideLayout+xml"/>
  <Override PartName="/ppt/notesSlides/notesSlide12.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embeddings/oleObject17.bin" ContentType="application/vnd.openxmlformats-officedocument.oleObject"/>
  <Override PartName="/ppt/slideLayouts/slideLayout1.xml" ContentType="application/vnd.openxmlformats-officedocument.presentationml.slideLayout+xml"/>
  <Override PartName="/ppt/slides/slide88.xml" ContentType="application/vnd.openxmlformats-officedocument.presentationml.slide+xml"/>
  <Override PartName="/ppt/theme/theme1.xml" ContentType="application/vnd.openxmlformats-officedocument.theme+xml"/>
  <Override PartName="/ppt/slides/slide99.xml" ContentType="application/vnd.openxmlformats-officedocument.presentationml.slide+xml"/>
  <Override PartName="/ppt/slides/slide109.xml" ContentType="application/vnd.openxmlformats-officedocument.presentationml.slide+xml"/>
  <Override PartName="/ppt/notesSlides/notesSlide59.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114.xml" ContentType="application/vnd.openxmlformats-officedocument.presentationml.slide+xml"/>
  <Override PartName="/ppt/slideLayouts/slideLayout39.xml" ContentType="application/vnd.openxmlformats-officedocument.presentationml.slideLayout+xml"/>
  <Override PartName="/ppt/slides/slide64.xml" ContentType="application/vnd.openxmlformats-officedocument.presentationml.slide+xml"/>
  <Override PartName="/ppt/notesSlides/notesSlide33.xml" ContentType="application/vnd.openxmlformats-officedocument.presentationml.notesSlide+xml"/>
  <Override PartName="/ppt/slideLayouts/slideLayout61.xml" ContentType="application/vnd.openxmlformats-officedocument.presentationml.slideLayout+xml"/>
  <Override PartName="/ppt/slides/slide110.xml" ContentType="application/vnd.openxmlformats-officedocument.presentationml.slide+xml"/>
  <Override PartName="/ppt/slides/slide4.xml" ContentType="application/vnd.openxmlformats-officedocument.presentationml.slide+xml"/>
  <Override PartName="/ppt/embeddings/oleObject14.bin" ContentType="application/vnd.openxmlformats-officedocument.oleObject"/>
  <Override PartName="/ppt/notesSlides/notesSlide46.xml" ContentType="application/vnd.openxmlformats-officedocument.presentationml.notesSlide+xml"/>
  <Override PartName="/ppt/notesSlides/notesSlide67.xml" ContentType="application/vnd.openxmlformats-officedocument.presentationml.notesSlide+xml"/>
  <Override PartName="/ppt/slideLayouts/slideLayout40.xml" ContentType="application/vnd.openxmlformats-officedocument.presentationml.slideLayout+xml"/>
  <Override PartName="/ppt/notesSlides/notesSlide54.xml" ContentType="application/vnd.openxmlformats-officedocument.presentationml.notesSlide+xml"/>
  <Override PartName="/ppt/embeddings/oleObject21.bin" ContentType="application/vnd.openxmlformats-officedocument.oleObject"/>
  <Override PartName="/ppt/slides/slide72.xml" ContentType="application/vnd.openxmlformats-officedocument.presentationml.slide+xml"/>
  <Override PartName="/ppt/slides/slide98.xml" ContentType="application/vnd.openxmlformats-officedocument.presentationml.slide+xml"/>
  <Override PartName="/ppt/slideLayouts/slideLayout49.xml" ContentType="application/vnd.openxmlformats-officedocument.presentationml.slideLayout+xml"/>
  <Override PartName="/ppt/notesSlides/notesSlide70.xml" ContentType="application/vnd.openxmlformats-officedocument.presentationml.notesSlide+xml"/>
  <Override PartName="/ppt/slides/slide8.xml" ContentType="application/vnd.openxmlformats-officedocument.presentationml.slide+xml"/>
  <Override PartName="/ppt/slides/slide102.xml" ContentType="application/vnd.openxmlformats-officedocument.presentationml.slide+xml"/>
  <Override PartName="/ppt/slideLayouts/slideLayout31.xml" ContentType="application/vnd.openxmlformats-officedocument.presentationml.slideLayout+xml"/>
  <Override PartName="/ppt/slideLayouts/slideLayout54.xml" ContentType="application/vnd.openxmlformats-officedocument.presentationml.slideLayout+xml"/>
  <Override PartName="/ppt/notesSlides/notesSlide68.xml" ContentType="application/vnd.openxmlformats-officedocument.presentationml.notesSlide+xml"/>
  <Override PartName="/ppt/notesSlides/notesSlide72.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slides/slide60.xml" ContentType="application/vnd.openxmlformats-officedocument.presentationml.slide+xml"/>
  <Override PartName="/ppt/embeddings/oleObject8.bin" ContentType="application/vnd.openxmlformats-officedocument.oleObject"/>
  <Override PartName="/ppt/slides/slide24.xml" ContentType="application/vnd.openxmlformats-officedocument.presentationml.slide+xml"/>
  <Override PartName="/ppt/notesSlides/notesSlide85.xml" ContentType="application/vnd.openxmlformats-officedocument.presentationml.notesSlide+xml"/>
  <Override PartName="/ppt/notesSlides/notesSlide89.xml" ContentType="application/vnd.openxmlformats-officedocument.presentationml.notesSlide+xml"/>
  <Override PartName="/ppt/embeddings/oleObject30.bin" ContentType="application/vnd.openxmlformats-officedocument.oleObject"/>
  <Override PartName="/ppt/theme/theme7.xml" ContentType="application/vnd.openxmlformats-officedocument.theme+xml"/>
  <Override PartName="/ppt/slides/slide71.xml" ContentType="application/vnd.openxmlformats-officedocument.presentationml.slide+xml"/>
  <Override PartName="/ppt/slides/slide6.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notesSlides/notesSlide30.xml" ContentType="application/vnd.openxmlformats-officedocument.presentationml.notesSlide+xml"/>
  <Override PartName="/ppt/notesSlides/notesSlide100.xml" ContentType="application/vnd.openxmlformats-officedocument.presentationml.notes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649" r:id="rId1"/>
    <p:sldMasterId id="2147483650" r:id="rId2"/>
    <p:sldMasterId id="2147483652" r:id="rId3"/>
    <p:sldMasterId id="2147483653" r:id="rId4"/>
    <p:sldMasterId id="2147483654" r:id="rId5"/>
    <p:sldMasterId id="2147483656" r:id="rId6"/>
  </p:sldMasterIdLst>
  <p:notesMasterIdLst>
    <p:notesMasterId r:id="rId150"/>
  </p:notesMasterIdLst>
  <p:handoutMasterIdLst>
    <p:handoutMasterId r:id="rId151"/>
  </p:handoutMasterIdLst>
  <p:sldIdLst>
    <p:sldId id="294" r:id="rId7"/>
    <p:sldId id="628" r:id="rId8"/>
    <p:sldId id="640" r:id="rId9"/>
    <p:sldId id="641" r:id="rId10"/>
    <p:sldId id="642" r:id="rId11"/>
    <p:sldId id="643" r:id="rId12"/>
    <p:sldId id="644" r:id="rId13"/>
    <p:sldId id="462" r:id="rId14"/>
    <p:sldId id="460" r:id="rId15"/>
    <p:sldId id="467" r:id="rId16"/>
    <p:sldId id="461" r:id="rId17"/>
    <p:sldId id="464" r:id="rId18"/>
    <p:sldId id="471" r:id="rId19"/>
    <p:sldId id="472" r:id="rId20"/>
    <p:sldId id="473" r:id="rId21"/>
    <p:sldId id="474" r:id="rId22"/>
    <p:sldId id="526" r:id="rId23"/>
    <p:sldId id="525" r:id="rId24"/>
    <p:sldId id="520" r:id="rId25"/>
    <p:sldId id="532" r:id="rId26"/>
    <p:sldId id="521" r:id="rId27"/>
    <p:sldId id="522" r:id="rId28"/>
    <p:sldId id="528" r:id="rId29"/>
    <p:sldId id="523" r:id="rId30"/>
    <p:sldId id="524" r:id="rId31"/>
    <p:sldId id="529" r:id="rId32"/>
    <p:sldId id="531" r:id="rId33"/>
    <p:sldId id="572" r:id="rId34"/>
    <p:sldId id="573" r:id="rId35"/>
    <p:sldId id="574" r:id="rId36"/>
    <p:sldId id="575" r:id="rId37"/>
    <p:sldId id="576" r:id="rId38"/>
    <p:sldId id="577" r:id="rId39"/>
    <p:sldId id="578" r:id="rId40"/>
    <p:sldId id="579" r:id="rId41"/>
    <p:sldId id="591" r:id="rId42"/>
    <p:sldId id="592" r:id="rId43"/>
    <p:sldId id="593" r:id="rId44"/>
    <p:sldId id="533" r:id="rId45"/>
    <p:sldId id="468" r:id="rId46"/>
    <p:sldId id="488" r:id="rId47"/>
    <p:sldId id="470" r:id="rId48"/>
    <p:sldId id="489" r:id="rId49"/>
    <p:sldId id="645" r:id="rId50"/>
    <p:sldId id="550" r:id="rId51"/>
    <p:sldId id="559" r:id="rId52"/>
    <p:sldId id="490" r:id="rId53"/>
    <p:sldId id="492" r:id="rId54"/>
    <p:sldId id="491" r:id="rId55"/>
    <p:sldId id="493" r:id="rId56"/>
    <p:sldId id="561" r:id="rId57"/>
    <p:sldId id="564" r:id="rId58"/>
    <p:sldId id="494" r:id="rId59"/>
    <p:sldId id="495" r:id="rId60"/>
    <p:sldId id="496" r:id="rId61"/>
    <p:sldId id="497" r:id="rId62"/>
    <p:sldId id="499" r:id="rId63"/>
    <p:sldId id="500" r:id="rId64"/>
    <p:sldId id="501" r:id="rId65"/>
    <p:sldId id="502" r:id="rId66"/>
    <p:sldId id="503" r:id="rId67"/>
    <p:sldId id="504" r:id="rId68"/>
    <p:sldId id="505" r:id="rId69"/>
    <p:sldId id="506" r:id="rId70"/>
    <p:sldId id="507" r:id="rId71"/>
    <p:sldId id="508" r:id="rId72"/>
    <p:sldId id="509" r:id="rId73"/>
    <p:sldId id="510" r:id="rId74"/>
    <p:sldId id="511" r:id="rId75"/>
    <p:sldId id="512" r:id="rId76"/>
    <p:sldId id="513" r:id="rId77"/>
    <p:sldId id="569" r:id="rId78"/>
    <p:sldId id="515" r:id="rId79"/>
    <p:sldId id="516" r:id="rId80"/>
    <p:sldId id="517" r:id="rId81"/>
    <p:sldId id="647" r:id="rId82"/>
    <p:sldId id="633" r:id="rId83"/>
    <p:sldId id="674" r:id="rId84"/>
    <p:sldId id="675" r:id="rId85"/>
    <p:sldId id="676" r:id="rId86"/>
    <p:sldId id="677" r:id="rId87"/>
    <p:sldId id="541" r:id="rId88"/>
    <p:sldId id="646" r:id="rId89"/>
    <p:sldId id="648" r:id="rId90"/>
    <p:sldId id="649" r:id="rId91"/>
    <p:sldId id="621" r:id="rId92"/>
    <p:sldId id="622" r:id="rId93"/>
    <p:sldId id="650" r:id="rId94"/>
    <p:sldId id="623" r:id="rId95"/>
    <p:sldId id="661" r:id="rId96"/>
    <p:sldId id="652" r:id="rId97"/>
    <p:sldId id="653" r:id="rId98"/>
    <p:sldId id="654" r:id="rId99"/>
    <p:sldId id="655" r:id="rId100"/>
    <p:sldId id="656" r:id="rId101"/>
    <p:sldId id="657" r:id="rId102"/>
    <p:sldId id="658" r:id="rId103"/>
    <p:sldId id="659" r:id="rId104"/>
    <p:sldId id="660" r:id="rId105"/>
    <p:sldId id="625" r:id="rId106"/>
    <p:sldId id="662" r:id="rId107"/>
    <p:sldId id="663" r:id="rId108"/>
    <p:sldId id="666" r:id="rId109"/>
    <p:sldId id="667" r:id="rId110"/>
    <p:sldId id="665" r:id="rId111"/>
    <p:sldId id="664" r:id="rId112"/>
    <p:sldId id="668" r:id="rId113"/>
    <p:sldId id="589" r:id="rId114"/>
    <p:sldId id="590" r:id="rId115"/>
    <p:sldId id="670" r:id="rId116"/>
    <p:sldId id="563" r:id="rId117"/>
    <p:sldId id="673" r:id="rId118"/>
    <p:sldId id="596" r:id="rId119"/>
    <p:sldId id="597" r:id="rId120"/>
    <p:sldId id="598" r:id="rId121"/>
    <p:sldId id="599" r:id="rId122"/>
    <p:sldId id="600" r:id="rId123"/>
    <p:sldId id="601" r:id="rId124"/>
    <p:sldId id="602" r:id="rId125"/>
    <p:sldId id="603" r:id="rId126"/>
    <p:sldId id="604" r:id="rId127"/>
    <p:sldId id="605" r:id="rId128"/>
    <p:sldId id="606" r:id="rId129"/>
    <p:sldId id="607" r:id="rId130"/>
    <p:sldId id="608" r:id="rId131"/>
    <p:sldId id="609" r:id="rId132"/>
    <p:sldId id="610" r:id="rId133"/>
    <p:sldId id="611" r:id="rId134"/>
    <p:sldId id="612" r:id="rId135"/>
    <p:sldId id="613" r:id="rId136"/>
    <p:sldId id="614" r:id="rId137"/>
    <p:sldId id="615" r:id="rId138"/>
    <p:sldId id="627" r:id="rId139"/>
    <p:sldId id="636" r:id="rId140"/>
    <p:sldId id="637" r:id="rId141"/>
    <p:sldId id="638" r:id="rId142"/>
    <p:sldId id="639" r:id="rId143"/>
    <p:sldId id="619" r:id="rId144"/>
    <p:sldId id="669" r:id="rId145"/>
    <p:sldId id="671" r:id="rId146"/>
    <p:sldId id="672" r:id="rId147"/>
    <p:sldId id="594" r:id="rId148"/>
    <p:sldId id="570" r:id="rId149"/>
  </p:sldIdLst>
  <p:sldSz cx="9144000" cy="6858000" type="screen4x3"/>
  <p:notesSz cx="7099300" cy="10234613"/>
  <p:defaultTextStyle>
    <a:defPPr>
      <a:defRPr lang="en-US"/>
    </a:defPPr>
    <a:lvl1pPr algn="ctr" rtl="0" eaLnBrk="0" fontAlgn="base" hangingPunct="0">
      <a:spcBef>
        <a:spcPct val="0"/>
      </a:spcBef>
      <a:spcAft>
        <a:spcPct val="0"/>
      </a:spcAft>
      <a:defRPr sz="4400" kern="1200">
        <a:solidFill>
          <a:schemeClr val="tx2"/>
        </a:solidFill>
        <a:latin typeface="Times New Roman" pitchFamily="-109" charset="0"/>
        <a:ea typeface="+mn-ea"/>
        <a:cs typeface="+mn-cs"/>
      </a:defRPr>
    </a:lvl1pPr>
    <a:lvl2pPr marL="457200" algn="ctr" rtl="0" eaLnBrk="0" fontAlgn="base" hangingPunct="0">
      <a:spcBef>
        <a:spcPct val="0"/>
      </a:spcBef>
      <a:spcAft>
        <a:spcPct val="0"/>
      </a:spcAft>
      <a:defRPr sz="4400" kern="1200">
        <a:solidFill>
          <a:schemeClr val="tx2"/>
        </a:solidFill>
        <a:latin typeface="Times New Roman" pitchFamily="-109" charset="0"/>
        <a:ea typeface="+mn-ea"/>
        <a:cs typeface="+mn-cs"/>
      </a:defRPr>
    </a:lvl2pPr>
    <a:lvl3pPr marL="914400" algn="ctr" rtl="0" eaLnBrk="0" fontAlgn="base" hangingPunct="0">
      <a:spcBef>
        <a:spcPct val="0"/>
      </a:spcBef>
      <a:spcAft>
        <a:spcPct val="0"/>
      </a:spcAft>
      <a:defRPr sz="4400" kern="1200">
        <a:solidFill>
          <a:schemeClr val="tx2"/>
        </a:solidFill>
        <a:latin typeface="Times New Roman" pitchFamily="-109" charset="0"/>
        <a:ea typeface="+mn-ea"/>
        <a:cs typeface="+mn-cs"/>
      </a:defRPr>
    </a:lvl3pPr>
    <a:lvl4pPr marL="1371600" algn="ctr" rtl="0" eaLnBrk="0" fontAlgn="base" hangingPunct="0">
      <a:spcBef>
        <a:spcPct val="0"/>
      </a:spcBef>
      <a:spcAft>
        <a:spcPct val="0"/>
      </a:spcAft>
      <a:defRPr sz="4400" kern="1200">
        <a:solidFill>
          <a:schemeClr val="tx2"/>
        </a:solidFill>
        <a:latin typeface="Times New Roman" pitchFamily="-109" charset="0"/>
        <a:ea typeface="+mn-ea"/>
        <a:cs typeface="+mn-cs"/>
      </a:defRPr>
    </a:lvl4pPr>
    <a:lvl5pPr marL="1828800" algn="ctr" rtl="0" eaLnBrk="0" fontAlgn="base" hangingPunct="0">
      <a:spcBef>
        <a:spcPct val="0"/>
      </a:spcBef>
      <a:spcAft>
        <a:spcPct val="0"/>
      </a:spcAft>
      <a:defRPr sz="4400" kern="1200">
        <a:solidFill>
          <a:schemeClr val="tx2"/>
        </a:solidFill>
        <a:latin typeface="Times New Roman" pitchFamily="-109" charset="0"/>
        <a:ea typeface="+mn-ea"/>
        <a:cs typeface="+mn-cs"/>
      </a:defRPr>
    </a:lvl5pPr>
    <a:lvl6pPr marL="2286000" algn="l" defTabSz="457200" rtl="0" eaLnBrk="1" latinLnBrk="0" hangingPunct="1">
      <a:defRPr sz="4400" kern="1200">
        <a:solidFill>
          <a:schemeClr val="tx2"/>
        </a:solidFill>
        <a:latin typeface="Times New Roman" pitchFamily="-109" charset="0"/>
        <a:ea typeface="+mn-ea"/>
        <a:cs typeface="+mn-cs"/>
      </a:defRPr>
    </a:lvl6pPr>
    <a:lvl7pPr marL="2743200" algn="l" defTabSz="457200" rtl="0" eaLnBrk="1" latinLnBrk="0" hangingPunct="1">
      <a:defRPr sz="4400" kern="1200">
        <a:solidFill>
          <a:schemeClr val="tx2"/>
        </a:solidFill>
        <a:latin typeface="Times New Roman" pitchFamily="-109" charset="0"/>
        <a:ea typeface="+mn-ea"/>
        <a:cs typeface="+mn-cs"/>
      </a:defRPr>
    </a:lvl7pPr>
    <a:lvl8pPr marL="3200400" algn="l" defTabSz="457200" rtl="0" eaLnBrk="1" latinLnBrk="0" hangingPunct="1">
      <a:defRPr sz="4400" kern="1200">
        <a:solidFill>
          <a:schemeClr val="tx2"/>
        </a:solidFill>
        <a:latin typeface="Times New Roman" pitchFamily="-109" charset="0"/>
        <a:ea typeface="+mn-ea"/>
        <a:cs typeface="+mn-cs"/>
      </a:defRPr>
    </a:lvl8pPr>
    <a:lvl9pPr marL="3657600" algn="l" defTabSz="457200" rtl="0" eaLnBrk="1" latinLnBrk="0" hangingPunct="1">
      <a:defRPr sz="4400" kern="1200">
        <a:solidFill>
          <a:schemeClr val="tx2"/>
        </a:solidFill>
        <a:latin typeface="Times New Roman" pitchFamily="-10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rgbClr val="FF0000"/>
    </p:penClr>
  </p:showPr>
  <p:clrMru>
    <a:srgbClr val="DDEAEB"/>
    <a:srgbClr val="C2DADC"/>
    <a:srgbClr val="C1DBDD"/>
    <a:srgbClr val="00FF00"/>
    <a:srgbClr val="66FF33"/>
    <a:srgbClr val="66CCFF"/>
    <a:srgbClr val="468646"/>
    <a:srgbClr val="AC3B2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58298" autoAdjust="0"/>
  </p:normalViewPr>
  <p:slideViewPr>
    <p:cSldViewPr snapToGrid="0">
      <p:cViewPr>
        <p:scale>
          <a:sx n="75" d="100"/>
          <a:sy n="75" d="100"/>
        </p:scale>
        <p:origin x="-1848" y="-88"/>
      </p:cViewPr>
      <p:guideLst>
        <p:guide orient="horz" pos="2160"/>
        <p:guide pos="2880"/>
      </p:guideLst>
    </p:cSldViewPr>
  </p:slideViewPr>
  <p:outlineViewPr>
    <p:cViewPr>
      <p:scale>
        <a:sx n="33" d="100"/>
        <a:sy n="33" d="100"/>
      </p:scale>
      <p:origin x="0" y="0"/>
    </p:cViewPr>
    <p:sldLst>
      <p:sld r:id="rId1" collapse="1"/>
    </p:sldLst>
  </p:outlineViewPr>
  <p:notesTextViewPr>
    <p:cViewPr>
      <p:scale>
        <a:sx n="150" d="100"/>
        <a:sy n="150" d="100"/>
      </p:scale>
      <p:origin x="0" y="0"/>
    </p:cViewPr>
  </p:notesTextViewPr>
  <p:sorterViewPr>
    <p:cViewPr>
      <p:scale>
        <a:sx n="150" d="100"/>
        <a:sy n="150" d="100"/>
      </p:scale>
      <p:origin x="0" y="42920"/>
    </p:cViewPr>
  </p:sorterViewPr>
  <p:notesViewPr>
    <p:cSldViewPr snapToGrid="0">
      <p:cViewPr varScale="1">
        <p:scale>
          <a:sx n="49" d="100"/>
          <a:sy n="49" d="100"/>
        </p:scale>
        <p:origin x="-2076" y="-84"/>
      </p:cViewPr>
      <p:guideLst>
        <p:guide orient="horz" pos="3223"/>
        <p:guide pos="2236"/>
      </p:guideLst>
    </p:cSldViewPr>
  </p:notes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slide" Target="slides/slide58.xml"/><Relationship Id="rId121" Type="http://schemas.openxmlformats.org/officeDocument/2006/relationships/slide" Target="slides/slide115.xml"/><Relationship Id="rId133" Type="http://schemas.openxmlformats.org/officeDocument/2006/relationships/slide" Target="slides/slide127.xml"/><Relationship Id="rId60" Type="http://schemas.openxmlformats.org/officeDocument/2006/relationships/slide" Target="slides/slide54.xml"/><Relationship Id="rId70" Type="http://schemas.openxmlformats.org/officeDocument/2006/relationships/slide" Target="slides/slide64.xml"/><Relationship Id="rId94" Type="http://schemas.openxmlformats.org/officeDocument/2006/relationships/slide" Target="slides/slide88.xml"/><Relationship Id="rId7" Type="http://schemas.openxmlformats.org/officeDocument/2006/relationships/slide" Target="slides/slide1.xml"/><Relationship Id="rId74" Type="http://schemas.openxmlformats.org/officeDocument/2006/relationships/slide" Target="slides/slide68.xml"/><Relationship Id="rId102" Type="http://schemas.openxmlformats.org/officeDocument/2006/relationships/slide" Target="slides/slide96.xml"/><Relationship Id="rId25" Type="http://schemas.openxmlformats.org/officeDocument/2006/relationships/slide" Target="slides/slide19.xml"/><Relationship Id="rId106" Type="http://schemas.openxmlformats.org/officeDocument/2006/relationships/slide" Target="slides/slide100.xml"/><Relationship Id="rId122" Type="http://schemas.openxmlformats.org/officeDocument/2006/relationships/slide" Target="slides/slide116.xml"/><Relationship Id="rId116" Type="http://schemas.openxmlformats.org/officeDocument/2006/relationships/slide" Target="slides/slide110.xml"/><Relationship Id="rId119" Type="http://schemas.openxmlformats.org/officeDocument/2006/relationships/slide" Target="slides/slide113.xml"/><Relationship Id="rId96" Type="http://schemas.openxmlformats.org/officeDocument/2006/relationships/slide" Target="slides/slide90.xml"/><Relationship Id="rId10" Type="http://schemas.openxmlformats.org/officeDocument/2006/relationships/slide" Target="slides/slide4.xml"/><Relationship Id="rId138" Type="http://schemas.openxmlformats.org/officeDocument/2006/relationships/slide" Target="slides/slide132.xml"/><Relationship Id="rId50" Type="http://schemas.openxmlformats.org/officeDocument/2006/relationships/slide" Target="slides/slide44.xml"/><Relationship Id="rId118" Type="http://schemas.openxmlformats.org/officeDocument/2006/relationships/slide" Target="slides/slide112.xml"/><Relationship Id="rId128" Type="http://schemas.openxmlformats.org/officeDocument/2006/relationships/slide" Target="slides/slide122.xml"/><Relationship Id="rId17" Type="http://schemas.openxmlformats.org/officeDocument/2006/relationships/slide" Target="slides/slide11.xml"/><Relationship Id="rId107" Type="http://schemas.openxmlformats.org/officeDocument/2006/relationships/slide" Target="slides/slide101.xml"/><Relationship Id="rId71" Type="http://schemas.openxmlformats.org/officeDocument/2006/relationships/slide" Target="slides/slide65.xml"/><Relationship Id="rId142" Type="http://schemas.openxmlformats.org/officeDocument/2006/relationships/slide" Target="slides/slide136.xml"/><Relationship Id="rId4" Type="http://schemas.openxmlformats.org/officeDocument/2006/relationships/slideMaster" Target="slideMasters/slideMaster4.xml"/><Relationship Id="rId28" Type="http://schemas.openxmlformats.org/officeDocument/2006/relationships/slide" Target="slides/slide22.xml"/><Relationship Id="rId89" Type="http://schemas.openxmlformats.org/officeDocument/2006/relationships/slide" Target="slides/slide83.xml"/><Relationship Id="rId114" Type="http://schemas.openxmlformats.org/officeDocument/2006/relationships/slide" Target="slides/slide108.xml"/><Relationship Id="rId88" Type="http://schemas.openxmlformats.org/officeDocument/2006/relationships/slide" Target="slides/slide82.xml"/><Relationship Id="rId82" Type="http://schemas.openxmlformats.org/officeDocument/2006/relationships/slide" Target="slides/slide76.xml"/><Relationship Id="rId124" Type="http://schemas.openxmlformats.org/officeDocument/2006/relationships/slide" Target="slides/slide118.xml"/><Relationship Id="rId69" Type="http://schemas.openxmlformats.org/officeDocument/2006/relationships/slide" Target="slides/slide63.xml"/><Relationship Id="rId148" Type="http://schemas.openxmlformats.org/officeDocument/2006/relationships/slide" Target="slides/slide142.xml"/><Relationship Id="rId147" Type="http://schemas.openxmlformats.org/officeDocument/2006/relationships/slide" Target="slides/slide141.xml"/><Relationship Id="rId38" Type="http://schemas.openxmlformats.org/officeDocument/2006/relationships/slide" Target="slides/slide32.xml"/><Relationship Id="rId20" Type="http://schemas.openxmlformats.org/officeDocument/2006/relationships/slide" Target="slides/slide14.xml"/><Relationship Id="rId2" Type="http://schemas.openxmlformats.org/officeDocument/2006/relationships/slideMaster" Target="slideMasters/slideMaster2.xml"/><Relationship Id="rId140" Type="http://schemas.openxmlformats.org/officeDocument/2006/relationships/slide" Target="slides/slide134.xml"/><Relationship Id="rId144" Type="http://schemas.openxmlformats.org/officeDocument/2006/relationships/slide" Target="slides/slide138.xml"/><Relationship Id="rId72" Type="http://schemas.openxmlformats.org/officeDocument/2006/relationships/slide" Target="slides/slide66.xml"/><Relationship Id="rId35" Type="http://schemas.openxmlformats.org/officeDocument/2006/relationships/slide" Target="slides/slide29.xml"/><Relationship Id="rId75" Type="http://schemas.openxmlformats.org/officeDocument/2006/relationships/slide" Target="slides/slide69.xml"/><Relationship Id="rId80" Type="http://schemas.openxmlformats.org/officeDocument/2006/relationships/slide" Target="slides/slide74.xml"/><Relationship Id="rId31" Type="http://schemas.openxmlformats.org/officeDocument/2006/relationships/slide" Target="slides/slide25.xml"/><Relationship Id="rId62" Type="http://schemas.openxmlformats.org/officeDocument/2006/relationships/slide" Target="slides/slide56.xml"/><Relationship Id="rId79" Type="http://schemas.openxmlformats.org/officeDocument/2006/relationships/slide" Target="slides/slide73.xml"/><Relationship Id="rId97" Type="http://schemas.openxmlformats.org/officeDocument/2006/relationships/slide" Target="slides/slide91.xml"/><Relationship Id="rId111" Type="http://schemas.openxmlformats.org/officeDocument/2006/relationships/slide" Target="slides/slide105.xml"/><Relationship Id="rId98" Type="http://schemas.openxmlformats.org/officeDocument/2006/relationships/slide" Target="slides/slide92.xml"/><Relationship Id="rId152" Type="http://schemas.openxmlformats.org/officeDocument/2006/relationships/printerSettings" Target="printerSettings/printerSettings1.bin"/><Relationship Id="rId1" Type="http://schemas.openxmlformats.org/officeDocument/2006/relationships/slideMaster" Target="slideMasters/slideMaster1.xml"/><Relationship Id="rId24" Type="http://schemas.openxmlformats.org/officeDocument/2006/relationships/slide" Target="slides/slide18.xml"/><Relationship Id="rId47" Type="http://schemas.openxmlformats.org/officeDocument/2006/relationships/slide" Target="slides/slide41.xml"/><Relationship Id="rId56" Type="http://schemas.openxmlformats.org/officeDocument/2006/relationships/slide" Target="slides/slide50.xml"/><Relationship Id="rId48" Type="http://schemas.openxmlformats.org/officeDocument/2006/relationships/slide" Target="slides/slide42.xml"/><Relationship Id="rId132" Type="http://schemas.openxmlformats.org/officeDocument/2006/relationships/slide" Target="slides/slide126.xml"/><Relationship Id="rId32" Type="http://schemas.openxmlformats.org/officeDocument/2006/relationships/slide" Target="slides/slide26.xml"/><Relationship Id="rId13" Type="http://schemas.openxmlformats.org/officeDocument/2006/relationships/slide" Target="slides/slide7.xml"/><Relationship Id="rId52" Type="http://schemas.openxmlformats.org/officeDocument/2006/relationships/slide" Target="slides/slide46.xml"/><Relationship Id="rId54" Type="http://schemas.openxmlformats.org/officeDocument/2006/relationships/slide" Target="slides/slide48.xml"/><Relationship Id="rId101" Type="http://schemas.openxmlformats.org/officeDocument/2006/relationships/slide" Target="slides/slide95.xml"/><Relationship Id="rId155" Type="http://schemas.openxmlformats.org/officeDocument/2006/relationships/theme" Target="theme/theme1.xml"/><Relationship Id="rId23" Type="http://schemas.openxmlformats.org/officeDocument/2006/relationships/slide" Target="slides/slide17.xml"/><Relationship Id="rId136" Type="http://schemas.openxmlformats.org/officeDocument/2006/relationships/slide" Target="slides/slide130.xml"/><Relationship Id="rId61" Type="http://schemas.openxmlformats.org/officeDocument/2006/relationships/slide" Target="slides/slide55.xml"/><Relationship Id="rId53" Type="http://schemas.openxmlformats.org/officeDocument/2006/relationships/slide" Target="slides/slide47.xml"/><Relationship Id="rId84" Type="http://schemas.openxmlformats.org/officeDocument/2006/relationships/slide" Target="slides/slide78.xml"/><Relationship Id="rId146" Type="http://schemas.openxmlformats.org/officeDocument/2006/relationships/slide" Target="slides/slide140.xml"/><Relationship Id="rId30" Type="http://schemas.openxmlformats.org/officeDocument/2006/relationships/slide" Target="slides/slide24.xml"/><Relationship Id="rId29" Type="http://schemas.openxmlformats.org/officeDocument/2006/relationships/slide" Target="slides/slide23.xml"/><Relationship Id="rId83" Type="http://schemas.openxmlformats.org/officeDocument/2006/relationships/slide" Target="slides/slide77.xml"/><Relationship Id="rId41" Type="http://schemas.openxmlformats.org/officeDocument/2006/relationships/slide" Target="slides/slide35.xml"/><Relationship Id="rId5" Type="http://schemas.openxmlformats.org/officeDocument/2006/relationships/slideMaster" Target="slideMasters/slideMaster5.xml"/><Relationship Id="rId22" Type="http://schemas.openxmlformats.org/officeDocument/2006/relationships/slide" Target="slides/slide16.xml"/><Relationship Id="rId95" Type="http://schemas.openxmlformats.org/officeDocument/2006/relationships/slide" Target="slides/slide89.xml"/><Relationship Id="rId39" Type="http://schemas.openxmlformats.org/officeDocument/2006/relationships/slide" Target="slides/slide33.xml"/><Relationship Id="rId43" Type="http://schemas.openxmlformats.org/officeDocument/2006/relationships/slide" Target="slides/slide37.xml"/><Relationship Id="rId104" Type="http://schemas.openxmlformats.org/officeDocument/2006/relationships/slide" Target="slides/slide98.xml"/><Relationship Id="rId130" Type="http://schemas.openxmlformats.org/officeDocument/2006/relationships/slide" Target="slides/slide124.xml"/><Relationship Id="rId156" Type="http://schemas.openxmlformats.org/officeDocument/2006/relationships/tableStyles" Target="tableStyles.xml"/><Relationship Id="rId90" Type="http://schemas.openxmlformats.org/officeDocument/2006/relationships/slide" Target="slides/slide84.xml"/><Relationship Id="rId153" Type="http://schemas.openxmlformats.org/officeDocument/2006/relationships/presProps" Target="presProps.xml"/><Relationship Id="rId77" Type="http://schemas.openxmlformats.org/officeDocument/2006/relationships/slide" Target="slides/slide71.xml"/><Relationship Id="rId63" Type="http://schemas.openxmlformats.org/officeDocument/2006/relationships/slide" Target="slides/slide57.xml"/><Relationship Id="rId85" Type="http://schemas.openxmlformats.org/officeDocument/2006/relationships/slide" Target="slides/slide79.xml"/><Relationship Id="rId105" Type="http://schemas.openxmlformats.org/officeDocument/2006/relationships/slide" Target="slides/slide99.xml"/><Relationship Id="rId9" Type="http://schemas.openxmlformats.org/officeDocument/2006/relationships/slide" Target="slides/slide3.xml"/><Relationship Id="rId18" Type="http://schemas.openxmlformats.org/officeDocument/2006/relationships/slide" Target="slides/slide12.xml"/><Relationship Id="rId27" Type="http://schemas.openxmlformats.org/officeDocument/2006/relationships/slide" Target="slides/slide21.xml"/><Relationship Id="rId99" Type="http://schemas.openxmlformats.org/officeDocument/2006/relationships/slide" Target="slides/slide93.xml"/><Relationship Id="rId14" Type="http://schemas.openxmlformats.org/officeDocument/2006/relationships/slide" Target="slides/slide8.xml"/><Relationship Id="rId103" Type="http://schemas.openxmlformats.org/officeDocument/2006/relationships/slide" Target="slides/slide97.xml"/><Relationship Id="rId127" Type="http://schemas.openxmlformats.org/officeDocument/2006/relationships/slide" Target="slides/slide121.xml"/><Relationship Id="rId92" Type="http://schemas.openxmlformats.org/officeDocument/2006/relationships/slide" Target="slides/slide86.xml"/><Relationship Id="rId45" Type="http://schemas.openxmlformats.org/officeDocument/2006/relationships/slide" Target="slides/slide39.xml"/><Relationship Id="rId58" Type="http://schemas.openxmlformats.org/officeDocument/2006/relationships/slide" Target="slides/slide52.xml"/><Relationship Id="rId42" Type="http://schemas.openxmlformats.org/officeDocument/2006/relationships/slide" Target="slides/slide36.xml"/><Relationship Id="rId73" Type="http://schemas.openxmlformats.org/officeDocument/2006/relationships/slide" Target="slides/slide67.xml"/><Relationship Id="rId150" Type="http://schemas.openxmlformats.org/officeDocument/2006/relationships/notesMaster" Target="notesMasters/notesMaster1.xml"/><Relationship Id="rId145" Type="http://schemas.openxmlformats.org/officeDocument/2006/relationships/slide" Target="slides/slide139.xml"/><Relationship Id="rId87" Type="http://schemas.openxmlformats.org/officeDocument/2006/relationships/slide" Target="slides/slide81.xml"/><Relationship Id="rId6" Type="http://schemas.openxmlformats.org/officeDocument/2006/relationships/slideMaster" Target="slideMasters/slideMaster6.xml"/><Relationship Id="rId49" Type="http://schemas.openxmlformats.org/officeDocument/2006/relationships/slide" Target="slides/slide43.xml"/><Relationship Id="rId44" Type="http://schemas.openxmlformats.org/officeDocument/2006/relationships/slide" Target="slides/slide38.xml"/><Relationship Id="rId117" Type="http://schemas.openxmlformats.org/officeDocument/2006/relationships/slide" Target="slides/slide111.xml"/><Relationship Id="rId129" Type="http://schemas.openxmlformats.org/officeDocument/2006/relationships/slide" Target="slides/slide123.xml"/><Relationship Id="rId134" Type="http://schemas.openxmlformats.org/officeDocument/2006/relationships/slide" Target="slides/slide128.xml"/><Relationship Id="rId149" Type="http://schemas.openxmlformats.org/officeDocument/2006/relationships/slide" Target="slides/slide143.xml"/><Relationship Id="rId112" Type="http://schemas.openxmlformats.org/officeDocument/2006/relationships/slide" Target="slides/slide106.xml"/><Relationship Id="rId19" Type="http://schemas.openxmlformats.org/officeDocument/2006/relationships/slide" Target="slides/slide13.xml"/><Relationship Id="rId120" Type="http://schemas.openxmlformats.org/officeDocument/2006/relationships/slide" Target="slides/slide114.xml"/><Relationship Id="rId126" Type="http://schemas.openxmlformats.org/officeDocument/2006/relationships/slide" Target="slides/slide120.xml"/><Relationship Id="rId57" Type="http://schemas.openxmlformats.org/officeDocument/2006/relationships/slide" Target="slides/slide51.xml"/><Relationship Id="rId109" Type="http://schemas.openxmlformats.org/officeDocument/2006/relationships/slide" Target="slides/slide103.xml"/><Relationship Id="rId46" Type="http://schemas.openxmlformats.org/officeDocument/2006/relationships/slide" Target="slides/slide40.xml"/><Relationship Id="rId86" Type="http://schemas.openxmlformats.org/officeDocument/2006/relationships/slide" Target="slides/slide80.xml"/><Relationship Id="rId59" Type="http://schemas.openxmlformats.org/officeDocument/2006/relationships/slide" Target="slides/slide53.xml"/><Relationship Id="rId51" Type="http://schemas.openxmlformats.org/officeDocument/2006/relationships/slide" Target="slides/slide45.xml"/><Relationship Id="rId66" Type="http://schemas.openxmlformats.org/officeDocument/2006/relationships/slide" Target="slides/slide60.xml"/><Relationship Id="rId55" Type="http://schemas.openxmlformats.org/officeDocument/2006/relationships/slide" Target="slides/slide49.xml"/><Relationship Id="rId34" Type="http://schemas.openxmlformats.org/officeDocument/2006/relationships/slide" Target="slides/slide28.xml"/><Relationship Id="rId81" Type="http://schemas.openxmlformats.org/officeDocument/2006/relationships/slide" Target="slides/slide75.xml"/><Relationship Id="rId40" Type="http://schemas.openxmlformats.org/officeDocument/2006/relationships/slide" Target="slides/slide34.xml"/><Relationship Id="rId135" Type="http://schemas.openxmlformats.org/officeDocument/2006/relationships/slide" Target="slides/slide129.xml"/><Relationship Id="rId36" Type="http://schemas.openxmlformats.org/officeDocument/2006/relationships/slide" Target="slides/slide30.xml"/><Relationship Id="rId125" Type="http://schemas.openxmlformats.org/officeDocument/2006/relationships/slide" Target="slides/slide119.xml"/><Relationship Id="rId139" Type="http://schemas.openxmlformats.org/officeDocument/2006/relationships/slide" Target="slides/slide133.xml"/><Relationship Id="rId76" Type="http://schemas.openxmlformats.org/officeDocument/2006/relationships/slide" Target="slides/slide70.xml"/><Relationship Id="rId8" Type="http://schemas.openxmlformats.org/officeDocument/2006/relationships/slide" Target="slides/slide2.xml"/><Relationship Id="rId65" Type="http://schemas.openxmlformats.org/officeDocument/2006/relationships/slide" Target="slides/slide59.xml"/><Relationship Id="rId67" Type="http://schemas.openxmlformats.org/officeDocument/2006/relationships/slide" Target="slides/slide61.xml"/><Relationship Id="rId37" Type="http://schemas.openxmlformats.org/officeDocument/2006/relationships/slide" Target="slides/slide31.xml"/><Relationship Id="rId141" Type="http://schemas.openxmlformats.org/officeDocument/2006/relationships/slide" Target="slides/slide135.xml"/><Relationship Id="rId110" Type="http://schemas.openxmlformats.org/officeDocument/2006/relationships/slide" Target="slides/slide104.xml"/><Relationship Id="rId113" Type="http://schemas.openxmlformats.org/officeDocument/2006/relationships/slide" Target="slides/slide107.xml"/><Relationship Id="rId12" Type="http://schemas.openxmlformats.org/officeDocument/2006/relationships/slide" Target="slides/slide6.xml"/><Relationship Id="rId108" Type="http://schemas.openxmlformats.org/officeDocument/2006/relationships/slide" Target="slides/slide102.xml"/><Relationship Id="rId137" Type="http://schemas.openxmlformats.org/officeDocument/2006/relationships/slide" Target="slides/slide131.xml"/><Relationship Id="rId3" Type="http://schemas.openxmlformats.org/officeDocument/2006/relationships/slideMaster" Target="slideMasters/slideMaster3.xml"/><Relationship Id="rId123" Type="http://schemas.openxmlformats.org/officeDocument/2006/relationships/slide" Target="slides/slide117.xml"/><Relationship Id="rId151" Type="http://schemas.openxmlformats.org/officeDocument/2006/relationships/handoutMaster" Target="handoutMasters/handoutMaster1.xml"/><Relationship Id="rId26" Type="http://schemas.openxmlformats.org/officeDocument/2006/relationships/slide" Target="slides/slide20.xml"/><Relationship Id="rId100" Type="http://schemas.openxmlformats.org/officeDocument/2006/relationships/slide" Target="slides/slide94.xml"/><Relationship Id="rId11" Type="http://schemas.openxmlformats.org/officeDocument/2006/relationships/slide" Target="slides/slide5.xml"/><Relationship Id="rId143" Type="http://schemas.openxmlformats.org/officeDocument/2006/relationships/slide" Target="slides/slide137.xml"/><Relationship Id="rId68" Type="http://schemas.openxmlformats.org/officeDocument/2006/relationships/slide" Target="slides/slide62.xml"/><Relationship Id="rId115" Type="http://schemas.openxmlformats.org/officeDocument/2006/relationships/slide" Target="slides/slide109.xml"/><Relationship Id="rId16" Type="http://schemas.openxmlformats.org/officeDocument/2006/relationships/slide" Target="slides/slide10.xml"/><Relationship Id="rId33" Type="http://schemas.openxmlformats.org/officeDocument/2006/relationships/slide" Target="slides/slide27.xml"/><Relationship Id="rId91" Type="http://schemas.openxmlformats.org/officeDocument/2006/relationships/slide" Target="slides/slide85.xml"/><Relationship Id="rId93" Type="http://schemas.openxmlformats.org/officeDocument/2006/relationships/slide" Target="slides/slide87.xml"/><Relationship Id="rId131" Type="http://schemas.openxmlformats.org/officeDocument/2006/relationships/slide" Target="slides/slide125.xml"/><Relationship Id="rId78" Type="http://schemas.openxmlformats.org/officeDocument/2006/relationships/slide" Target="slides/slide72.xml"/><Relationship Id="rId15" Type="http://schemas.openxmlformats.org/officeDocument/2006/relationships/slide" Target="slides/slide9.xml"/><Relationship Id="rId154" Type="http://schemas.openxmlformats.org/officeDocument/2006/relationships/viewProps" Target="viewProps.xml"/><Relationship Id="rId21" Type="http://schemas.openxmlformats.org/officeDocument/2006/relationships/slide" Target="slides/slide1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image" Target="../media/image126.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image" Target="../media/image1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5335" tIns="47668" rIns="95335" bIns="47668" numCol="1" anchor="ctr" anchorCtr="0" compatLnSpc="1">
            <a:prstTxWarp prst="textNoShape">
              <a:avLst/>
            </a:prstTxWarp>
          </a:bodyPr>
          <a:lstStyle>
            <a:lvl1pPr algn="l" defTabSz="954088">
              <a:defRPr sz="1300"/>
            </a:lvl1pPr>
          </a:lstStyle>
          <a:p>
            <a:endParaRPr lang="en-US"/>
          </a:p>
        </p:txBody>
      </p:sp>
      <p:sp>
        <p:nvSpPr>
          <p:cNvPr id="10243" name="Rectangle 3"/>
          <p:cNvSpPr>
            <a:spLocks noGrp="1" noChangeArrowheads="1"/>
          </p:cNvSpPr>
          <p:nvPr>
            <p:ph type="dt" sz="quarter" idx="1"/>
          </p:nvPr>
        </p:nvSpPr>
        <p:spPr bwMode="auto">
          <a:xfrm>
            <a:off x="4022725" y="0"/>
            <a:ext cx="3076575" cy="512763"/>
          </a:xfrm>
          <a:prstGeom prst="rect">
            <a:avLst/>
          </a:prstGeom>
          <a:noFill/>
          <a:ln w="9525">
            <a:noFill/>
            <a:miter lim="800000"/>
            <a:headEnd/>
            <a:tailEnd/>
          </a:ln>
          <a:effectLst/>
        </p:spPr>
        <p:txBody>
          <a:bodyPr vert="horz" wrap="square" lIns="95335" tIns="47668" rIns="95335" bIns="47668" numCol="1" anchor="ctr" anchorCtr="0" compatLnSpc="1">
            <a:prstTxWarp prst="textNoShape">
              <a:avLst/>
            </a:prstTxWarp>
          </a:bodyPr>
          <a:lstStyle>
            <a:lvl1pPr algn="r" defTabSz="954088">
              <a:defRPr sz="1300"/>
            </a:lvl1pPr>
          </a:lstStyle>
          <a:p>
            <a:endParaRPr lang="en-US"/>
          </a:p>
        </p:txBody>
      </p:sp>
      <p:sp>
        <p:nvSpPr>
          <p:cNvPr id="10244" name="Rectangle 4"/>
          <p:cNvSpPr>
            <a:spLocks noGrp="1" noChangeArrowheads="1"/>
          </p:cNvSpPr>
          <p:nvPr>
            <p:ph type="ftr" sz="quarter" idx="2"/>
          </p:nvPr>
        </p:nvSpPr>
        <p:spPr bwMode="auto">
          <a:xfrm>
            <a:off x="0" y="9721850"/>
            <a:ext cx="3076575" cy="512763"/>
          </a:xfrm>
          <a:prstGeom prst="rect">
            <a:avLst/>
          </a:prstGeom>
          <a:noFill/>
          <a:ln w="9525">
            <a:noFill/>
            <a:miter lim="800000"/>
            <a:headEnd/>
            <a:tailEnd/>
          </a:ln>
          <a:effectLst/>
        </p:spPr>
        <p:txBody>
          <a:bodyPr vert="horz" wrap="square" lIns="95335" tIns="47668" rIns="95335" bIns="47668" numCol="1" anchor="b" anchorCtr="0" compatLnSpc="1">
            <a:prstTxWarp prst="textNoShape">
              <a:avLst/>
            </a:prstTxWarp>
          </a:bodyPr>
          <a:lstStyle>
            <a:lvl1pPr algn="l" defTabSz="954088">
              <a:defRPr sz="1300"/>
            </a:lvl1pPr>
          </a:lstStyle>
          <a:p>
            <a:endParaRPr lang="en-US"/>
          </a:p>
        </p:txBody>
      </p:sp>
      <p:sp>
        <p:nvSpPr>
          <p:cNvPr id="10245" name="Rectangle 5"/>
          <p:cNvSpPr>
            <a:spLocks noGrp="1" noChangeArrowheads="1"/>
          </p:cNvSpPr>
          <p:nvPr>
            <p:ph type="sldNum" sz="quarter" idx="3"/>
          </p:nvPr>
        </p:nvSpPr>
        <p:spPr bwMode="auto">
          <a:xfrm>
            <a:off x="4022725" y="9721850"/>
            <a:ext cx="3076575" cy="512763"/>
          </a:xfrm>
          <a:prstGeom prst="rect">
            <a:avLst/>
          </a:prstGeom>
          <a:noFill/>
          <a:ln w="9525">
            <a:noFill/>
            <a:miter lim="800000"/>
            <a:headEnd/>
            <a:tailEnd/>
          </a:ln>
          <a:effectLst/>
        </p:spPr>
        <p:txBody>
          <a:bodyPr vert="horz" wrap="square" lIns="95335" tIns="47668" rIns="95335" bIns="47668" numCol="1" anchor="b" anchorCtr="0" compatLnSpc="1">
            <a:prstTxWarp prst="textNoShape">
              <a:avLst/>
            </a:prstTxWarp>
          </a:bodyPr>
          <a:lstStyle>
            <a:lvl1pPr algn="r" defTabSz="954088">
              <a:defRPr sz="1300"/>
            </a:lvl1pPr>
          </a:lstStyle>
          <a:p>
            <a:fld id="{C341C781-6196-4149-8256-B7195B0788B5}" type="slidenum">
              <a:rPr lang="en-US"/>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5335" tIns="47668" rIns="95335" bIns="47668" numCol="1" anchor="t" anchorCtr="0" compatLnSpc="1">
            <a:prstTxWarp prst="textNoShape">
              <a:avLst/>
            </a:prstTxWarp>
          </a:bodyPr>
          <a:lstStyle>
            <a:lvl1pPr algn="l" defTabSz="954088">
              <a:defRPr sz="1300">
                <a:solidFill>
                  <a:schemeClr val="tx1"/>
                </a:solidFill>
              </a:defRPr>
            </a:lvl1pPr>
          </a:lstStyle>
          <a:p>
            <a:endParaRPr lang="en-US"/>
          </a:p>
        </p:txBody>
      </p:sp>
      <p:sp>
        <p:nvSpPr>
          <p:cNvPr id="93187" name="Rectangle 3"/>
          <p:cNvSpPr>
            <a:spLocks noGrp="1" noChangeArrowheads="1"/>
          </p:cNvSpPr>
          <p:nvPr>
            <p:ph type="dt" idx="1"/>
          </p:nvPr>
        </p:nvSpPr>
        <p:spPr bwMode="auto">
          <a:xfrm>
            <a:off x="4021138" y="0"/>
            <a:ext cx="3076575" cy="512763"/>
          </a:xfrm>
          <a:prstGeom prst="rect">
            <a:avLst/>
          </a:prstGeom>
          <a:noFill/>
          <a:ln w="9525">
            <a:noFill/>
            <a:miter lim="800000"/>
            <a:headEnd/>
            <a:tailEnd/>
          </a:ln>
          <a:effectLst/>
        </p:spPr>
        <p:txBody>
          <a:bodyPr vert="horz" wrap="square" lIns="95335" tIns="47668" rIns="95335" bIns="47668" numCol="1" anchor="t" anchorCtr="0" compatLnSpc="1">
            <a:prstTxWarp prst="textNoShape">
              <a:avLst/>
            </a:prstTxWarp>
          </a:bodyPr>
          <a:lstStyle>
            <a:lvl1pPr algn="r" defTabSz="954088">
              <a:defRPr sz="1300">
                <a:solidFill>
                  <a:schemeClr val="tx1"/>
                </a:solidFill>
              </a:defRPr>
            </a:lvl1pPr>
          </a:lstStyle>
          <a:p>
            <a:endParaRPr lang="en-US"/>
          </a:p>
        </p:txBody>
      </p:sp>
      <p:sp>
        <p:nvSpPr>
          <p:cNvPr id="81924" name="Rectangle 4"/>
          <p:cNvSpPr>
            <a:spLocks noGrp="1" noRot="1" noChangeAspect="1" noChangeArrowheads="1" noTextEdit="1"/>
          </p:cNvSpPr>
          <p:nvPr>
            <p:ph type="sldImg" idx="2"/>
          </p:nvPr>
        </p:nvSpPr>
        <p:spPr bwMode="auto">
          <a:xfrm>
            <a:off x="990600" y="766763"/>
            <a:ext cx="5119688" cy="3840162"/>
          </a:xfrm>
          <a:prstGeom prst="rect">
            <a:avLst/>
          </a:prstGeom>
          <a:noFill/>
          <a:ln w="9525">
            <a:solidFill>
              <a:srgbClr val="000000"/>
            </a:solidFill>
            <a:miter lim="800000"/>
            <a:headEnd/>
            <a:tailEnd/>
          </a:ln>
        </p:spPr>
      </p:sp>
      <p:sp>
        <p:nvSpPr>
          <p:cNvPr id="93189" name="Rectangle 5"/>
          <p:cNvSpPr>
            <a:spLocks noGrp="1" noChangeArrowheads="1"/>
          </p:cNvSpPr>
          <p:nvPr>
            <p:ph type="body" sz="quarter" idx="3"/>
          </p:nvPr>
        </p:nvSpPr>
        <p:spPr bwMode="auto">
          <a:xfrm>
            <a:off x="709613" y="4862513"/>
            <a:ext cx="5680075" cy="4605337"/>
          </a:xfrm>
          <a:prstGeom prst="rect">
            <a:avLst/>
          </a:prstGeom>
          <a:noFill/>
          <a:ln w="9525">
            <a:noFill/>
            <a:miter lim="800000"/>
            <a:headEnd/>
            <a:tailEnd/>
          </a:ln>
          <a:effectLst/>
        </p:spPr>
        <p:txBody>
          <a:bodyPr vert="horz" wrap="square" lIns="95335" tIns="47668" rIns="95335" bIns="47668" numCol="1" anchor="t" anchorCtr="0" compatLnSpc="1">
            <a:prstTxWarp prst="textNoShape">
              <a:avLst/>
            </a:prstTxWarp>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p>
        </p:txBody>
      </p:sp>
      <p:sp>
        <p:nvSpPr>
          <p:cNvPr id="93190" name="Rectangle 6"/>
          <p:cNvSpPr>
            <a:spLocks noGrp="1" noChangeArrowheads="1"/>
          </p:cNvSpPr>
          <p:nvPr>
            <p:ph type="ftr" sz="quarter" idx="4"/>
          </p:nvPr>
        </p:nvSpPr>
        <p:spPr bwMode="auto">
          <a:xfrm>
            <a:off x="0" y="9720263"/>
            <a:ext cx="3076575" cy="512762"/>
          </a:xfrm>
          <a:prstGeom prst="rect">
            <a:avLst/>
          </a:prstGeom>
          <a:noFill/>
          <a:ln w="9525">
            <a:noFill/>
            <a:miter lim="800000"/>
            <a:headEnd/>
            <a:tailEnd/>
          </a:ln>
          <a:effectLst/>
        </p:spPr>
        <p:txBody>
          <a:bodyPr vert="horz" wrap="square" lIns="95335" tIns="47668" rIns="95335" bIns="47668" numCol="1" anchor="b" anchorCtr="0" compatLnSpc="1">
            <a:prstTxWarp prst="textNoShape">
              <a:avLst/>
            </a:prstTxWarp>
          </a:bodyPr>
          <a:lstStyle>
            <a:lvl1pPr algn="l" defTabSz="954088">
              <a:defRPr sz="1300">
                <a:solidFill>
                  <a:schemeClr val="tx1"/>
                </a:solidFill>
              </a:defRPr>
            </a:lvl1pPr>
          </a:lstStyle>
          <a:p>
            <a:endParaRPr lang="en-US"/>
          </a:p>
        </p:txBody>
      </p:sp>
      <p:sp>
        <p:nvSpPr>
          <p:cNvPr id="93191" name="Rectangle 7"/>
          <p:cNvSpPr>
            <a:spLocks noGrp="1" noChangeArrowheads="1"/>
          </p:cNvSpPr>
          <p:nvPr>
            <p:ph type="sldNum" sz="quarter" idx="5"/>
          </p:nvPr>
        </p:nvSpPr>
        <p:spPr bwMode="auto">
          <a:xfrm>
            <a:off x="4021138" y="9720263"/>
            <a:ext cx="3076575" cy="512762"/>
          </a:xfrm>
          <a:prstGeom prst="rect">
            <a:avLst/>
          </a:prstGeom>
          <a:noFill/>
          <a:ln w="9525">
            <a:noFill/>
            <a:miter lim="800000"/>
            <a:headEnd/>
            <a:tailEnd/>
          </a:ln>
          <a:effectLst/>
        </p:spPr>
        <p:txBody>
          <a:bodyPr vert="horz" wrap="square" lIns="95335" tIns="47668" rIns="95335" bIns="47668" numCol="1" anchor="b" anchorCtr="0" compatLnSpc="1">
            <a:prstTxWarp prst="textNoShape">
              <a:avLst/>
            </a:prstTxWarp>
          </a:bodyPr>
          <a:lstStyle>
            <a:lvl1pPr algn="r" defTabSz="954088">
              <a:defRPr sz="1300">
                <a:solidFill>
                  <a:schemeClr val="tx1"/>
                </a:solidFill>
              </a:defRPr>
            </a:lvl1pPr>
          </a:lstStyle>
          <a:p>
            <a:fld id="{AD7E6F36-8548-EA49-AFC2-3DFF59B8DC56}" type="slidenum">
              <a:rPr lang="en-US"/>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65" charset="0"/>
        <a:ea typeface="Arial" pitchFamily="-65" charset="0"/>
        <a:cs typeface="Arial" pitchFamily="-65" charset="0"/>
      </a:defRPr>
    </a:lvl1pPr>
    <a:lvl2pPr marL="457200" algn="l" rtl="0" eaLnBrk="0" fontAlgn="base" hangingPunct="0">
      <a:spcBef>
        <a:spcPct val="30000"/>
      </a:spcBef>
      <a:spcAft>
        <a:spcPct val="0"/>
      </a:spcAft>
      <a:defRPr sz="1200" kern="1200">
        <a:solidFill>
          <a:schemeClr val="tx1"/>
        </a:solidFill>
        <a:latin typeface="Times New Roman" pitchFamily="-65" charset="0"/>
        <a:ea typeface="Arial" pitchFamily="-65" charset="0"/>
        <a:cs typeface="Arial" pitchFamily="-65" charset="0"/>
      </a:defRPr>
    </a:lvl2pPr>
    <a:lvl3pPr marL="914400" algn="l" rtl="0" eaLnBrk="0" fontAlgn="base" hangingPunct="0">
      <a:spcBef>
        <a:spcPct val="30000"/>
      </a:spcBef>
      <a:spcAft>
        <a:spcPct val="0"/>
      </a:spcAft>
      <a:defRPr sz="1200" kern="1200">
        <a:solidFill>
          <a:schemeClr val="tx1"/>
        </a:solidFill>
        <a:latin typeface="Times New Roman" pitchFamily="-65" charset="0"/>
        <a:ea typeface="Arial" pitchFamily="-65" charset="0"/>
        <a:cs typeface="Arial" pitchFamily="-65" charset="0"/>
      </a:defRPr>
    </a:lvl3pPr>
    <a:lvl4pPr marL="1371600" algn="l" rtl="0" eaLnBrk="0" fontAlgn="base" hangingPunct="0">
      <a:spcBef>
        <a:spcPct val="30000"/>
      </a:spcBef>
      <a:spcAft>
        <a:spcPct val="0"/>
      </a:spcAft>
      <a:defRPr sz="1200" kern="1200">
        <a:solidFill>
          <a:schemeClr val="tx1"/>
        </a:solidFill>
        <a:latin typeface="Times New Roman" pitchFamily="-65" charset="0"/>
        <a:ea typeface="Arial" pitchFamily="-65" charset="0"/>
        <a:cs typeface="Arial" pitchFamily="-65" charset="0"/>
      </a:defRPr>
    </a:lvl4pPr>
    <a:lvl5pPr marL="1828800" algn="l" rtl="0" eaLnBrk="0" fontAlgn="base" hangingPunct="0">
      <a:spcBef>
        <a:spcPct val="30000"/>
      </a:spcBef>
      <a:spcAft>
        <a:spcPct val="0"/>
      </a:spcAft>
      <a:defRPr sz="1200" kern="1200">
        <a:solidFill>
          <a:schemeClr val="tx1"/>
        </a:solidFill>
        <a:latin typeface="Times New Roman" pitchFamily="-65" charset="0"/>
        <a:ea typeface="Arial" pitchFamily="-65" charset="0"/>
        <a:cs typeface="Arial" pitchFamily="-65"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3" Type="http://schemas.openxmlformats.org/officeDocument/2006/relationships/hyperlink" Target="http://eculture.multimedian.nl/demo/search" TargetMode="Externa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5440FCC7-D950-CE40-B80C-D61584BD3E68}" type="slidenum">
              <a:rPr lang="en-US"/>
              <a:pPr/>
              <a:t>1</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GB">
              <a:latin typeface="Times New Roman" pitchFamily="-109" charset="0"/>
              <a:ea typeface="Arial" pitchFamily="-109" charset="0"/>
              <a:cs typeface="Arial" pitchFamily="-109"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3B539B29-1354-4349-9627-15707C18B493}" type="slidenum">
              <a:rPr lang="en-US"/>
              <a:pPr/>
              <a:t>12</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DB80C01A-5CFF-6449-B413-238336F319F2}" type="slidenum">
              <a:rPr lang="en-US"/>
              <a:pPr/>
              <a:t>143</a:t>
            </a:fld>
            <a:endParaRPr lang="en-US"/>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r>
              <a:rPr lang="en-US" dirty="0" smtClean="0">
                <a:latin typeface="Times New Roman" pitchFamily="-109" charset="0"/>
                <a:ea typeface="Arial" pitchFamily="-109" charset="0"/>
                <a:cs typeface="Arial" pitchFamily="-109" charset="0"/>
              </a:rPr>
              <a:t>Web</a:t>
            </a:r>
            <a:r>
              <a:rPr lang="en-US" baseline="0" dirty="0" smtClean="0">
                <a:latin typeface="Times New Roman" pitchFamily="-109" charset="0"/>
                <a:ea typeface="Arial" pitchFamily="-109" charset="0"/>
                <a:cs typeface="Arial" pitchFamily="-109" charset="0"/>
              </a:rPr>
              <a:t> page</a:t>
            </a:r>
            <a:r>
              <a:rPr lang="en-US" dirty="0" smtClean="0">
                <a:latin typeface="Times New Roman" pitchFamily="-109" charset="0"/>
                <a:ea typeface="Arial" pitchFamily="-109" charset="0"/>
                <a:cs typeface="Arial" pitchFamily="-109" charset="0"/>
              </a:rPr>
              <a:t> needs to be created.</a:t>
            </a:r>
          </a:p>
          <a:p>
            <a:pPr eaLnBrk="1" hangingPunct="1"/>
            <a:r>
              <a:rPr lang="en-US" dirty="0" smtClean="0">
                <a:latin typeface="Times New Roman" pitchFamily="-109" charset="0"/>
                <a:ea typeface="Arial" pitchFamily="-109" charset="0"/>
                <a:cs typeface="Arial" pitchFamily="-109" charset="0"/>
              </a:rPr>
              <a:t>samt08 is currently available.</a:t>
            </a:r>
            <a:endParaRPr lang="en-US" dirty="0">
              <a:latin typeface="Times New Roman" pitchFamily="-109" charset="0"/>
              <a:ea typeface="Arial" pitchFamily="-109" charset="0"/>
              <a:cs typeface="Arial" pitchFamily="-109"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FBC26039-3D1B-B446-B854-A75367B2E90E}" type="slidenum">
              <a:rPr lang="en-US"/>
              <a:pPr/>
              <a:t>13</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dirty="0">
              <a:latin typeface="Times New Roman" pitchFamily="-109" charset="0"/>
              <a:ea typeface="Arial" pitchFamily="-109" charset="0"/>
              <a:cs typeface="Arial" pitchFamily="-109"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3A3FCB3A-1A3F-A045-9434-D37B49A9DBA0}" type="slidenum">
              <a:rPr lang="en-US"/>
              <a:pPr/>
              <a:t>14</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B9AB5CAD-8D07-AF4A-9265-790D0B44C791}" type="slidenum">
              <a:rPr lang="en-US"/>
              <a:pPr/>
              <a:t>15</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68D6AB05-46BA-C644-9A12-41917C4ACE89}" type="slidenum">
              <a:rPr lang="en-US"/>
              <a:pPr/>
              <a:t>16</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74CA5E9D-DE1B-D34C-8723-EA5808274968}" type="slidenum">
              <a:rPr lang="en-US"/>
              <a:pPr/>
              <a:t>17</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FAB3704-111D-AD40-B522-20E99DFD3FDF}" type="slidenum">
              <a:rPr lang="en-US"/>
              <a:pPr/>
              <a:t>18</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0DE5F922-FDCA-2E41-ADB3-7F2773BCAECE}" type="slidenum">
              <a:rPr lang="en-US"/>
              <a:pPr/>
              <a:t>19</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69C4F8C7-251C-F44C-9016-9788AF4E96D2}" type="slidenum">
              <a:rPr lang="en-US"/>
              <a:pPr/>
              <a:t>20</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smtClean="0">
              <a:latin typeface="Times New Roman" pitchFamily="-109" charset="0"/>
              <a:ea typeface="Arial" pitchFamily="-109" charset="0"/>
              <a:cs typeface="Arial" pitchFamily="-109" charset="0"/>
            </a:endParaRPr>
          </a:p>
          <a:p>
            <a:pPr eaLnBrk="1" hangingPunct="1"/>
            <a:endParaRPr lang="en-US" dirty="0" smtClean="0">
              <a:latin typeface="Times New Roman" pitchFamily="-109" charset="0"/>
              <a:ea typeface="Arial" pitchFamily="-109" charset="0"/>
              <a:cs typeface="Arial" pitchFamily="-109" charset="0"/>
            </a:endParaRPr>
          </a:p>
          <a:p>
            <a:pPr eaLnBrk="1" hangingPunct="1"/>
            <a:r>
              <a:rPr lang="en-US" dirty="0" smtClean="0">
                <a:latin typeface="Times New Roman" pitchFamily="-109" charset="0"/>
                <a:ea typeface="Arial" pitchFamily="-109" charset="0"/>
                <a:cs typeface="Arial" pitchFamily="-109" charset="0"/>
              </a:rPr>
              <a:t>Being </a:t>
            </a:r>
            <a:r>
              <a:rPr lang="en-US" dirty="0">
                <a:latin typeface="Times New Roman" pitchFamily="-109" charset="0"/>
                <a:ea typeface="Arial" pitchFamily="-109" charset="0"/>
                <a:cs typeface="Arial" pitchFamily="-109" charset="0"/>
              </a:rPr>
              <a:t>VP a system that generates documentaries, the premeditation phase is analogous with the preproduction process used in film industry, with the difference that the goal is not to produce a static video artifact, but a dynamic one.</a:t>
            </a:r>
          </a:p>
          <a:p>
            <a:pPr eaLnBrk="1" hangingPunct="1"/>
            <a:r>
              <a:rPr lang="en-US" dirty="0">
                <a:latin typeface="Times New Roman" pitchFamily="-109" charset="0"/>
                <a:ea typeface="Arial" pitchFamily="-109" charset="0"/>
                <a:cs typeface="Arial" pitchFamily="-109" charset="0"/>
              </a:rPr>
              <a:t>This implies that the planning of the material to be filmed (for example, the script) must tale into consideration the possibility to rearrange dynamically the content. In VP's application domain, namely matter-of-opinion documentaries based on interviews, the questions to ask during interviews must be planned so that they are the same for all interviewees (yielding the possibility to compare different answers), and to the point, so that hopefully also the answers will be to the point and clear to understand even when taken out of the flow of the interview to be put in a different sequence of clips. The questions are the main annotation output of this phase.</a:t>
            </a:r>
            <a:br>
              <a:rPr lang="en-US" dirty="0">
                <a:latin typeface="Times New Roman" pitchFamily="-109" charset="0"/>
                <a:ea typeface="Arial" pitchFamily="-109" charset="0"/>
                <a:cs typeface="Arial" pitchFamily="-109" charset="0"/>
              </a:rPr>
            </a:br>
            <a:r>
              <a:rPr lang="en-US" dirty="0">
                <a:latin typeface="Times New Roman" pitchFamily="-109" charset="0"/>
                <a:ea typeface="Arial" pitchFamily="-109" charset="0"/>
                <a:cs typeface="Arial" pitchFamily="-109" charset="0"/>
              </a:rPr>
              <a:t>Other outputs are the profile of the people to be interviewed (education, age, gender, race) and the locations where to make the interviews. The actor involved is the documentary, and the ideas and decisions concern the subject of the documentary to be made.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ACD5E8B3-F872-2546-8920-76C2CB8600C4}" type="slidenum">
              <a:rPr lang="en-US"/>
              <a:pPr/>
              <a:t>21</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GB" dirty="0" smtClean="0">
                <a:latin typeface="Times New Roman" pitchFamily="-109" charset="0"/>
                <a:ea typeface="ＭＳ Ｐゴシック" pitchFamily="-109" charset="-128"/>
                <a:cs typeface="ＭＳ Ｐゴシック" pitchFamily="-109" charset="-128"/>
              </a:rPr>
              <a:t>Some of these are _about_ the video clip.  Difficult to analyse directly from audiovisual material.</a:t>
            </a:r>
          </a:p>
          <a:p>
            <a:pPr eaLnBrk="1" hangingPunct="1"/>
            <a:endParaRPr lang="en-GB" dirty="0" smtClean="0">
              <a:latin typeface="Times New Roman" pitchFamily="-109" charset="0"/>
              <a:ea typeface="ＭＳ Ｐゴシック" pitchFamily="-109" charset="-128"/>
              <a:cs typeface="ＭＳ Ｐゴシック" pitchFamily="-109" charset="-128"/>
            </a:endParaRPr>
          </a:p>
          <a:p>
            <a:pPr eaLnBrk="1" hangingPunct="1"/>
            <a:r>
              <a:rPr lang="en-GB" dirty="0" smtClean="0">
                <a:latin typeface="Times New Roman" pitchFamily="-109" charset="0"/>
                <a:ea typeface="ＭＳ Ｐゴシック" pitchFamily="-109" charset="-128"/>
                <a:cs typeface="ＭＳ Ｐゴシック" pitchFamily="-109" charset="-128"/>
              </a:rPr>
              <a:t>Some describe what is being said within the clip. Potentially possible to parse the language.</a:t>
            </a:r>
          </a:p>
          <a:p>
            <a:pPr eaLnBrk="1" hangingPunct="1"/>
            <a:endParaRPr lang="en-US" dirty="0" smtClean="0">
              <a:latin typeface="Times New Roman" pitchFamily="-109" charset="0"/>
              <a:ea typeface="Arial" pitchFamily="-109" charset="0"/>
              <a:cs typeface="Arial" pitchFamily="-109" charset="0"/>
            </a:endParaRPr>
          </a:p>
          <a:p>
            <a:pPr eaLnBrk="1" hangingPunct="1"/>
            <a:r>
              <a:rPr lang="en-US" dirty="0" smtClean="0">
                <a:latin typeface="Times New Roman" pitchFamily="-109" charset="0"/>
                <a:ea typeface="Arial" pitchFamily="-109" charset="0"/>
                <a:cs typeface="Arial" pitchFamily="-109" charset="0"/>
              </a:rPr>
              <a:t>This </a:t>
            </a:r>
            <a:r>
              <a:rPr lang="en-US" dirty="0">
                <a:latin typeface="Times New Roman" pitchFamily="-109" charset="0"/>
                <a:ea typeface="Arial" pitchFamily="-109" charset="0"/>
                <a:cs typeface="Arial" pitchFamily="-109" charset="0"/>
              </a:rPr>
              <a:t>process is very important in VP, and very cumbersome. Ideally, it starts together with the Create Media Asset process, when the question, the interviewee answering it, the location and the time could also be annotated while shooting. This is not enough for VP to work, as a formal transcript of the interviewees answers is also needed, and need to be done by a human annotator. Other annotations required are the filmic ones, such as gaze direction, framing. This could in principle be done by a feature analysis algorithm, even though they were done manually in VP.</a:t>
            </a:r>
            <a:r>
              <a:rPr lang="en-US" dirty="0" smtClean="0">
                <a:latin typeface="Times New Roman" pitchFamily="-109" charset="0"/>
                <a:ea typeface="Arial" pitchFamily="-109" charset="0"/>
                <a:cs typeface="Arial" pitchFamily="-109" charset="0"/>
              </a:rPr>
              <a:t> </a:t>
            </a:r>
          </a:p>
          <a:p>
            <a:pPr eaLnBrk="1" hangingPunct="1"/>
            <a:r>
              <a:rPr lang="en-US" dirty="0" smtClean="0">
                <a:latin typeface="Times New Roman" pitchFamily="-109" charset="0"/>
                <a:ea typeface="Arial" pitchFamily="-109" charset="0"/>
                <a:cs typeface="Arial" pitchFamily="-109" charset="0"/>
              </a:rPr>
              <a:t>Annotations </a:t>
            </a:r>
            <a:r>
              <a:rPr lang="en-US" dirty="0">
                <a:latin typeface="Times New Roman" pitchFamily="-109" charset="0"/>
                <a:ea typeface="Arial" pitchFamily="-109" charset="0"/>
                <a:cs typeface="Arial" pitchFamily="-109" charset="0"/>
              </a:rPr>
              <a:t>are in RDF according to an ad-hoc VP ontology.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2297974-8F57-B649-A486-53ADEF2F2818}" type="slidenum">
              <a:rPr lang="en-US"/>
              <a:pPr/>
              <a:t>2</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a:latin typeface="Times New Roman" pitchFamily="-109" charset="0"/>
                <a:ea typeface="Arial" pitchFamily="-109" charset="0"/>
                <a:cs typeface="Arial" pitchFamily="-109" charset="0"/>
              </a:rPr>
              <a:t>linked data, media</a:t>
            </a:r>
          </a:p>
          <a:p>
            <a:pPr eaLnBrk="1" hangingPunct="1"/>
            <a:r>
              <a:rPr lang="en-US">
                <a:latin typeface="Times New Roman" pitchFamily="-109" charset="0"/>
                <a:ea typeface="Arial" pitchFamily="-109" charset="0"/>
                <a:cs typeface="Arial" pitchFamily="-109" charset="0"/>
              </a:rPr>
              <a:t>applications using these, interaction with the end-user (3)</a:t>
            </a:r>
          </a:p>
          <a:p>
            <a:pPr eaLnBrk="1" hangingPunct="1"/>
            <a:r>
              <a:rPr lang="en-US">
                <a:latin typeface="Times New Roman" pitchFamily="-109" charset="0"/>
                <a:ea typeface="Arial" pitchFamily="-109" charset="0"/>
                <a:cs typeface="Arial" pitchFamily="-109" charset="0"/>
              </a:rPr>
              <a:t>therefore, need to link metadata with media (2)</a:t>
            </a:r>
          </a:p>
          <a:p>
            <a:pPr eaLnBrk="1" hangingPunct="1"/>
            <a:r>
              <a:rPr lang="en-US">
                <a:latin typeface="Times New Roman" pitchFamily="-109" charset="0"/>
                <a:ea typeface="Arial" pitchFamily="-109" charset="0"/>
                <a:cs typeface="Arial" pitchFamily="-109" charset="0"/>
              </a:rPr>
              <a:t>when you do that, need a workflow that takes that into account (1)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790D9BA1-DEEC-FD43-8417-8A187E86F9A9}" type="slidenum">
              <a:rPr lang="en-US"/>
              <a:pPr/>
              <a:t>22</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en-US" dirty="0">
                <a:latin typeface="Times New Roman" pitchFamily="-109" charset="0"/>
                <a:ea typeface="Arial" pitchFamily="-109" charset="0"/>
                <a:cs typeface="Arial" pitchFamily="-109" charset="0"/>
              </a:rPr>
              <a:t>Three thesauri had to be created: one on the topics about which were spoken (war, diplomacy, bombing), one describing the thesaurus relations (not, general, specific, similar to), one on something I need to look up (effective). </a:t>
            </a:r>
            <a:br>
              <a:rPr lang="en-US" dirty="0">
                <a:latin typeface="Times New Roman" pitchFamily="-109" charset="0"/>
                <a:ea typeface="Arial" pitchFamily="-109" charset="0"/>
                <a:cs typeface="Arial" pitchFamily="-109" charset="0"/>
              </a:rPr>
            </a:br>
            <a:r>
              <a:rPr lang="en-US" dirty="0">
                <a:latin typeface="Times New Roman" pitchFamily="-109" charset="0"/>
                <a:ea typeface="Arial" pitchFamily="-109" charset="0"/>
                <a:cs typeface="Arial" pitchFamily="-109" charset="0"/>
              </a:rPr>
              <a:t>Also the argumentation model being used was created. </a:t>
            </a:r>
            <a:br>
              <a:rPr lang="en-US" dirty="0">
                <a:latin typeface="Times New Roman" pitchFamily="-109" charset="0"/>
                <a:ea typeface="Arial" pitchFamily="-109" charset="0"/>
                <a:cs typeface="Arial" pitchFamily="-109" charset="0"/>
              </a:rPr>
            </a:br>
            <a:r>
              <a:rPr lang="en-US" dirty="0">
                <a:latin typeface="Times New Roman" pitchFamily="-109" charset="0"/>
                <a:ea typeface="Arial" pitchFamily="-109" charset="0"/>
                <a:cs typeface="Arial" pitchFamily="-109" charset="0"/>
              </a:rPr>
              <a:t>(Everything in </a:t>
            </a:r>
            <a:r>
              <a:rPr lang="en-US" dirty="0" err="1">
                <a:latin typeface="Times New Roman" pitchFamily="-109" charset="0"/>
                <a:ea typeface="Arial" pitchFamily="-109" charset="0"/>
                <a:cs typeface="Arial" pitchFamily="-109" charset="0"/>
              </a:rPr>
              <a:t>Protege</a:t>
            </a:r>
            <a:r>
              <a:rPr lang="en-US" dirty="0">
                <a:latin typeface="Times New Roman" pitchFamily="-109" charset="0"/>
                <a:ea typeface="Arial" pitchFamily="-109" charset="0"/>
                <a:cs typeface="Arial" pitchFamily="-109" charset="0"/>
              </a:rPr>
              <a:t>, in RDF(S) - need to check thesis.)</a:t>
            </a:r>
            <a:r>
              <a:rPr lang="en-US" dirty="0" smtClean="0">
                <a:latin typeface="Times New Roman" pitchFamily="-109" charset="0"/>
                <a:ea typeface="Arial" pitchFamily="-109" charset="0"/>
                <a:cs typeface="Arial" pitchFamily="-109" charset="0"/>
              </a:rPr>
              <a:t> </a:t>
            </a:r>
          </a:p>
          <a:p>
            <a:pPr eaLnBrk="1" hangingPunct="1"/>
            <a:endParaRPr lang="en-US" dirty="0" smtClean="0">
              <a:latin typeface="Times New Roman" pitchFamily="-109" charset="0"/>
              <a:ea typeface="Arial" pitchFamily="-109" charset="0"/>
              <a:cs typeface="Arial" pitchFamily="-109" charset="0"/>
            </a:endParaRPr>
          </a:p>
          <a:p>
            <a:pPr eaLnBrk="1" hangingPunct="1"/>
            <a:r>
              <a:rPr lang="en-US" dirty="0" smtClean="0">
                <a:latin typeface="Times New Roman" pitchFamily="-109" charset="0"/>
                <a:ea typeface="Arial" pitchFamily="-109" charset="0"/>
                <a:cs typeface="Arial" pitchFamily="-109" charset="0"/>
              </a:rPr>
              <a:t>Available</a:t>
            </a:r>
            <a:r>
              <a:rPr lang="en-US" baseline="0" dirty="0" smtClean="0">
                <a:latin typeface="Times New Roman" pitchFamily="-109" charset="0"/>
                <a:ea typeface="Arial" pitchFamily="-109" charset="0"/>
                <a:cs typeface="Arial" pitchFamily="-109" charset="0"/>
              </a:rPr>
              <a:t> on web – still?</a:t>
            </a:r>
            <a:endParaRPr lang="en-US" dirty="0" smtClean="0">
              <a:latin typeface="Times New Roman" pitchFamily="-109" charset="0"/>
              <a:ea typeface="Arial" pitchFamily="-109" charset="0"/>
              <a:cs typeface="Arial" pitchFamily="-109"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B764BA4B-2691-DA4B-854F-5723E6F23441}" type="slidenum">
              <a:rPr lang="en-US"/>
              <a:pPr/>
              <a:t>23</a:t>
            </a:fld>
            <a:endParaRPr lang="en-US"/>
          </a:p>
        </p:txBody>
      </p:sp>
      <p:sp>
        <p:nvSpPr>
          <p:cNvPr id="118787" name="Rectangle 2"/>
          <p:cNvSpPr>
            <a:spLocks noGrp="1" noRot="1" noChangeAspect="1" noChangeArrowheads="1" noTextEdit="1"/>
          </p:cNvSpPr>
          <p:nvPr>
            <p:ph type="sldImg"/>
          </p:nvPr>
        </p:nvSpPr>
        <p:spPr>
          <a:xfrm>
            <a:off x="990600" y="768350"/>
            <a:ext cx="5118100" cy="3838575"/>
          </a:xfrm>
          <a:ln/>
        </p:spPr>
      </p:sp>
      <p:sp>
        <p:nvSpPr>
          <p:cNvPr id="118788" name="Rectangle 3"/>
          <p:cNvSpPr>
            <a:spLocks noGrp="1" noChangeArrowheads="1"/>
          </p:cNvSpPr>
          <p:nvPr>
            <p:ph type="body" idx="1"/>
          </p:nvPr>
        </p:nvSpPr>
        <p:spPr>
          <a:xfrm>
            <a:off x="946150" y="4862513"/>
            <a:ext cx="5207000" cy="4603750"/>
          </a:xfrm>
          <a:noFill/>
          <a:ln/>
        </p:spPr>
        <p:txBody>
          <a:bodyPr/>
          <a:lstStyle/>
          <a:p>
            <a:pPr eaLnBrk="1" hangingPunct="1"/>
            <a:endParaRPr lang="en-GB">
              <a:latin typeface="Times New Roman" pitchFamily="-109" charset="0"/>
              <a:ea typeface="Arial" pitchFamily="-109" charset="0"/>
              <a:cs typeface="Arial" pitchFamily="-109"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26AB7B80-02DE-234E-9C99-C6E4EA1F1D27}" type="slidenum">
              <a:rPr lang="en-US"/>
              <a:pPr/>
              <a:t>24</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a:latin typeface="Times New Roman" pitchFamily="-109" charset="0"/>
                <a:ea typeface="Arial" pitchFamily="-109" charset="0"/>
                <a:cs typeface="Arial" pitchFamily="-109" charset="0"/>
              </a:rPr>
              <a:t>Construct message:</a:t>
            </a:r>
          </a:p>
          <a:p>
            <a:pPr eaLnBrk="1" hangingPunct="1"/>
            <a:r>
              <a:rPr lang="en-US">
                <a:latin typeface="Times New Roman" pitchFamily="-109" charset="0"/>
                <a:ea typeface="Arial" pitchFamily="-109" charset="0"/>
                <a:cs typeface="Arial" pitchFamily="-109" charset="0"/>
              </a:rPr>
              <a:t>End-user selects person in the interview and point of view and whether a clash should be generated (or pro/against).</a:t>
            </a:r>
          </a:p>
          <a:p>
            <a:pPr eaLnBrk="1" hangingPunct="1"/>
            <a:endParaRPr lang="en-US">
              <a:latin typeface="Times New Roman" pitchFamily="-109" charset="0"/>
              <a:ea typeface="Arial" pitchFamily="-109" charset="0"/>
              <a:cs typeface="Arial" pitchFamily="-109" charset="0"/>
            </a:endParaRPr>
          </a:p>
          <a:p>
            <a:pPr eaLnBrk="1" hangingPunct="1"/>
            <a:r>
              <a:rPr lang="en-US">
                <a:latin typeface="Times New Roman" pitchFamily="-109" charset="0"/>
                <a:ea typeface="Arial" pitchFamily="-109" charset="0"/>
                <a:cs typeface="Arial" pitchFamily="-109" charset="0"/>
              </a:rPr>
              <a:t>Mention the caption (yes/no) and bandwidth … useful for the Publish process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B81860DD-DA2D-274C-89E7-9E60350F717A}" type="slidenum">
              <a:rPr lang="en-US"/>
              <a:pPr/>
              <a:t>25</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1014E125-291D-7540-BF7E-61C239172FBB}" type="slidenum">
              <a:rPr lang="en-US"/>
              <a:pPr/>
              <a:t>26</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en-US">
                <a:latin typeface="Times New Roman" pitchFamily="-109" charset="0"/>
                <a:ea typeface="Arial" pitchFamily="-109" charset="0"/>
                <a:cs typeface="Arial" pitchFamily="-109" charset="0"/>
              </a:rPr>
              <a:t>Publish:</a:t>
            </a:r>
          </a:p>
          <a:p>
            <a:pPr eaLnBrk="1" hangingPunct="1"/>
            <a:r>
              <a:rPr lang="en-US">
                <a:latin typeface="Times New Roman" pitchFamily="-109" charset="0"/>
                <a:ea typeface="Arial" pitchFamily="-109" charset="0"/>
                <a:cs typeface="Arial" pitchFamily="-109" charset="0"/>
              </a:rPr>
              <a:t>The publish process linearizes the structure produced by the previous process. Related clips are shown in sequence, using also some well-formedness criteria for a filmic sequence, such as framing continuity or no jump cuts rules. The structure of the presentation is mainly a sequence of shots, even though VP uses links inside the generated documentaries to other possible documentaries. Further, other publishing issues as the user bandwidth are taken in consideration to select a particular rendering of the same clip. The format used to specify this structure is SMIL. </a:t>
            </a:r>
          </a:p>
          <a:p>
            <a:pPr eaLnBrk="1" hangingPunct="1"/>
            <a:endParaRPr lang="en-US">
              <a:latin typeface="Times New Roman" pitchFamily="-109" charset="0"/>
              <a:ea typeface="Arial" pitchFamily="-109" charset="0"/>
              <a:cs typeface="Arial" pitchFamily="-109" charset="0"/>
            </a:endParaRPr>
          </a:p>
          <a:p>
            <a:pPr eaLnBrk="1" hangingPunct="1"/>
            <a:r>
              <a:rPr lang="en-US">
                <a:latin typeface="Times New Roman" pitchFamily="-109" charset="0"/>
                <a:ea typeface="Arial" pitchFamily="-109" charset="0"/>
                <a:cs typeface="Arial" pitchFamily="-109" charset="0"/>
              </a:rPr>
              <a:t>Distribute:</a:t>
            </a:r>
          </a:p>
          <a:p>
            <a:pPr eaLnBrk="1" hangingPunct="1"/>
            <a:r>
              <a:rPr lang="en-US">
                <a:latin typeface="Times New Roman" pitchFamily="-109" charset="0"/>
                <a:ea typeface="Arial" pitchFamily="-109" charset="0"/>
                <a:cs typeface="Arial" pitchFamily="-109" charset="0"/>
              </a:rPr>
              <a:t>VP is a web application which uses a browser as the user interface and a SMIL player (such as Real) as the application viewer.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6C060E82-B45A-164E-9B40-28E04B55428C}" type="slidenum">
              <a:rPr lang="en-US"/>
              <a:pPr/>
              <a:t>27</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r>
              <a:rPr lang="en-US">
                <a:latin typeface="Times New Roman" pitchFamily="-109" charset="0"/>
                <a:ea typeface="Arial" pitchFamily="-109" charset="0"/>
                <a:cs typeface="Arial" pitchFamily="-109" charset="0"/>
              </a:rPr>
              <a:t>No Package process</a:t>
            </a:r>
          </a:p>
          <a:p>
            <a:pPr eaLnBrk="1" hangingPunct="1"/>
            <a:r>
              <a:rPr lang="en-US">
                <a:latin typeface="Times New Roman" pitchFamily="-109" charset="0"/>
                <a:ea typeface="Arial" pitchFamily="-109" charset="0"/>
                <a:cs typeface="Arial" pitchFamily="-109" charset="0"/>
              </a:rPr>
              <a:t>Publication of the annotations: RDF annotations are browsable from a triple store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27D437FD-AAC0-0445-9872-54DE824709B8}" type="slidenum">
              <a:rPr lang="en-US"/>
              <a:pPr/>
              <a:t>28</a:t>
            </a:fld>
            <a:endParaRPr lang="en-US"/>
          </a:p>
        </p:txBody>
      </p:sp>
      <p:sp>
        <p:nvSpPr>
          <p:cNvPr id="129027"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prstTxWarp prst="textNoShape">
              <a:avLst/>
            </a:prstTxWarp>
          </a:bodyPr>
          <a:lstStyle/>
          <a:p>
            <a:pPr algn="r" defTabSz="495300" eaLnBrk="1" hangingPunct="1"/>
            <a:fld id="{2DE15094-5497-8B43-9C01-52D294029958}" type="slidenum">
              <a:rPr lang="en-US" sz="1300">
                <a:solidFill>
                  <a:schemeClr val="tx1"/>
                </a:solidFill>
                <a:ea typeface="Arial" pitchFamily="-109" charset="0"/>
                <a:cs typeface="Arial" pitchFamily="-109" charset="0"/>
              </a:rPr>
              <a:pPr algn="r" defTabSz="495300" eaLnBrk="1" hangingPunct="1"/>
              <a:t>28</a:t>
            </a:fld>
            <a:endParaRPr lang="en-US" sz="1300">
              <a:solidFill>
                <a:schemeClr val="tx1"/>
              </a:solidFill>
              <a:ea typeface="Arial" pitchFamily="-109" charset="0"/>
              <a:cs typeface="Arial" pitchFamily="-109" charset="0"/>
            </a:endParaRPr>
          </a:p>
        </p:txBody>
      </p:sp>
      <p:sp>
        <p:nvSpPr>
          <p:cNvPr id="129028" name="Rectangle 2"/>
          <p:cNvSpPr>
            <a:spLocks noGrp="1" noRot="1" noChangeAspect="1" noChangeArrowheads="1" noTextEdit="1"/>
          </p:cNvSpPr>
          <p:nvPr>
            <p:ph type="sldImg"/>
          </p:nvPr>
        </p:nvSpPr>
        <p:spPr>
          <a:xfrm>
            <a:off x="992188" y="768350"/>
            <a:ext cx="5114925" cy="3836988"/>
          </a:xfrm>
          <a:ln/>
        </p:spPr>
      </p:sp>
      <p:sp>
        <p:nvSpPr>
          <p:cNvPr id="129029" name="Rectangle 3"/>
          <p:cNvSpPr>
            <a:spLocks noGrp="1" noChangeArrowheads="1"/>
          </p:cNvSpPr>
          <p:nvPr>
            <p:ph type="body" idx="1"/>
          </p:nvPr>
        </p:nvSpPr>
        <p:spPr>
          <a:xfrm>
            <a:off x="709613" y="4860925"/>
            <a:ext cx="5680075" cy="4605338"/>
          </a:xfrm>
          <a:noFill/>
          <a:ln/>
        </p:spPr>
        <p:txBody>
          <a:bodyPr lIns="99048" tIns="49524" rIns="99048" bIns="49524"/>
          <a:lstStyle/>
          <a:p>
            <a:pPr defTabSz="457200" eaLnBrk="1" hangingPunct="1">
              <a:spcBef>
                <a:spcPct val="0"/>
              </a:spcBef>
            </a:pPr>
            <a:r>
              <a:rPr lang="en-US">
                <a:latin typeface="Times New Roman" pitchFamily="-109" charset="0"/>
                <a:ea typeface="Arial" pitchFamily="-109" charset="0"/>
                <a:cs typeface="Arial" pitchFamily="-109" charset="0"/>
              </a:rPr>
              <a:t>Process actors vary from human to machine.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DFC59AFE-9740-A241-8CD4-115763D56E3B}" type="slidenum">
              <a:rPr lang="en-US"/>
              <a:pPr/>
              <a:t>29</a:t>
            </a:fld>
            <a:endParaRPr lang="en-US"/>
          </a:p>
        </p:txBody>
      </p:sp>
      <p:sp>
        <p:nvSpPr>
          <p:cNvPr id="131075"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prstTxWarp prst="textNoShape">
              <a:avLst/>
            </a:prstTxWarp>
          </a:bodyPr>
          <a:lstStyle/>
          <a:p>
            <a:pPr algn="r" defTabSz="495300" eaLnBrk="1" hangingPunct="1"/>
            <a:fld id="{05A0230C-C47B-7942-A53C-DD82BC51B939}" type="slidenum">
              <a:rPr lang="en-US" sz="1300">
                <a:solidFill>
                  <a:schemeClr val="tx1"/>
                </a:solidFill>
                <a:ea typeface="Arial" pitchFamily="-109" charset="0"/>
                <a:cs typeface="Arial" pitchFamily="-109" charset="0"/>
              </a:rPr>
              <a:pPr algn="r" defTabSz="495300" eaLnBrk="1" hangingPunct="1"/>
              <a:t>29</a:t>
            </a:fld>
            <a:endParaRPr lang="en-US" sz="1300">
              <a:solidFill>
                <a:schemeClr val="tx1"/>
              </a:solidFill>
              <a:ea typeface="Arial" pitchFamily="-109" charset="0"/>
              <a:cs typeface="Arial" pitchFamily="-109" charset="0"/>
            </a:endParaRPr>
          </a:p>
        </p:txBody>
      </p:sp>
      <p:sp>
        <p:nvSpPr>
          <p:cNvPr id="131076" name="Rectangle 2"/>
          <p:cNvSpPr>
            <a:spLocks noGrp="1" noRot="1" noChangeAspect="1" noChangeArrowheads="1" noTextEdit="1"/>
          </p:cNvSpPr>
          <p:nvPr>
            <p:ph type="sldImg"/>
          </p:nvPr>
        </p:nvSpPr>
        <p:spPr>
          <a:xfrm>
            <a:off x="992188" y="768350"/>
            <a:ext cx="5114925" cy="3836988"/>
          </a:xfrm>
          <a:ln/>
        </p:spPr>
      </p:sp>
      <p:sp>
        <p:nvSpPr>
          <p:cNvPr id="131077" name="Rectangle 3"/>
          <p:cNvSpPr>
            <a:spLocks noGrp="1" noChangeArrowheads="1"/>
          </p:cNvSpPr>
          <p:nvPr>
            <p:ph type="body" idx="1"/>
          </p:nvPr>
        </p:nvSpPr>
        <p:spPr>
          <a:xfrm>
            <a:off x="709613" y="4860925"/>
            <a:ext cx="5680075" cy="4605338"/>
          </a:xfrm>
          <a:noFill/>
          <a:ln/>
        </p:spPr>
        <p:txBody>
          <a:bodyPr lIns="99048" tIns="49524" rIns="99048" bIns="49524"/>
          <a:lstStyle/>
          <a:p>
            <a:pPr defTabSz="457200" eaLnBrk="1" hangingPunct="1">
              <a:spcBef>
                <a:spcPct val="0"/>
              </a:spcBef>
            </a:pPr>
            <a:r>
              <a:rPr lang="en-GB" sz="500">
                <a:latin typeface="Times New Roman" pitchFamily="-109" charset="0"/>
                <a:ea typeface="Arial" pitchFamily="-109" charset="0"/>
                <a:cs typeface="Arial" pitchFamily="-109" charset="0"/>
              </a:rPr>
              <a:t>Premeditate for a Hollywood movie is easy </a:t>
            </a:r>
            <a:r>
              <a:rPr lang="en-US" sz="500">
                <a:latin typeface="Times New Roman" pitchFamily="-109" charset="0"/>
                <a:ea typeface="Arial" pitchFamily="-109" charset="0"/>
                <a:cs typeface="Arial" pitchFamily="-109" charset="0"/>
              </a:rPr>
              <a:t>–</a:t>
            </a:r>
            <a:r>
              <a:rPr lang="en-GB" sz="500">
                <a:latin typeface="Times New Roman" pitchFamily="-109" charset="0"/>
                <a:ea typeface="Arial" pitchFamily="-109" charset="0"/>
                <a:cs typeface="Arial" pitchFamily="-109" charset="0"/>
              </a:rPr>
              <a:t> script has been written, actors chosen and camera moves pre-specified. But even for a security camera, someone decided where to mount the camera.  Metadata is already implicitly available: where is the camera situated; what is expected to be captured; who (will) own(s) the captured media.</a:t>
            </a:r>
          </a:p>
          <a:p>
            <a:pPr defTabSz="457200" eaLnBrk="1" hangingPunct="1">
              <a:spcBef>
                <a:spcPct val="0"/>
              </a:spcBef>
            </a:pPr>
            <a:endParaRPr lang="en-GB" sz="500">
              <a:latin typeface="Times New Roman" pitchFamily="-109" charset="0"/>
              <a:ea typeface="Arial" pitchFamily="-109" charset="0"/>
              <a:cs typeface="Arial" pitchFamily="-109" charset="0"/>
            </a:endParaRPr>
          </a:p>
          <a:p>
            <a:pPr defTabSz="457200" eaLnBrk="1" hangingPunct="1">
              <a:spcBef>
                <a:spcPct val="0"/>
              </a:spcBef>
            </a:pPr>
            <a:r>
              <a:rPr lang="en-GB" sz="500">
                <a:latin typeface="Times New Roman" pitchFamily="-109" charset="0"/>
                <a:ea typeface="Arial" pitchFamily="-109" charset="0"/>
                <a:cs typeface="Arial" pitchFamily="-109" charset="0"/>
              </a:rPr>
              <a:t>On a holiday, photos capture happy or fun moments so that these can be shared with friends/family later. Even taking the  camera on the ski-slopes is an act of premeditation.</a:t>
            </a:r>
          </a:p>
          <a:p>
            <a:pPr defTabSz="457200" eaLnBrk="1" hangingPunct="1">
              <a:spcBef>
                <a:spcPct val="0"/>
              </a:spcBef>
            </a:pPr>
            <a:r>
              <a:rPr lang="en-GB" sz="500">
                <a:latin typeface="Times New Roman" pitchFamily="-109" charset="0"/>
                <a:ea typeface="Arial" pitchFamily="-109" charset="0"/>
                <a:cs typeface="Arial" pitchFamily="-109" charset="0"/>
              </a:rPr>
              <a:t>Video in USA captured to show futility of war as solution and to collect wide range of opinion of different Americans.</a:t>
            </a:r>
          </a:p>
          <a:p>
            <a:pPr defTabSz="457200" eaLnBrk="1" hangingPunct="1">
              <a:spcBef>
                <a:spcPct val="0"/>
              </a:spcBef>
            </a:pPr>
            <a:endParaRPr lang="en-GB" sz="500">
              <a:latin typeface="Times New Roman" pitchFamily="-109" charset="0"/>
              <a:ea typeface="Arial" pitchFamily="-109" charset="0"/>
              <a:cs typeface="Arial" pitchFamily="-109" charset="0"/>
            </a:endParaRPr>
          </a:p>
          <a:p>
            <a:pPr defTabSz="457200" eaLnBrk="1" hangingPunct="1">
              <a:spcBef>
                <a:spcPct val="0"/>
              </a:spcBef>
            </a:pPr>
            <a:r>
              <a:rPr lang="en-GB" sz="500">
                <a:latin typeface="Times New Roman" pitchFamily="-109" charset="0"/>
                <a:ea typeface="Arial" pitchFamily="-109" charset="0"/>
                <a:cs typeface="Arial" pitchFamily="-109" charset="0"/>
              </a:rPr>
              <a:t>The inputs to the premeditate process are ideas, decisions of the camera-owner/director.  These may be captured in scripts</a:t>
            </a:r>
          </a:p>
          <a:p>
            <a:pPr defTabSz="457200" eaLnBrk="1" hangingPunct="1">
              <a:spcBef>
                <a:spcPct val="0"/>
              </a:spcBef>
            </a:pPr>
            <a:endParaRPr lang="en-GB" sz="500">
              <a:latin typeface="Times New Roman" pitchFamily="-109" charset="0"/>
              <a:ea typeface="Arial" pitchFamily="-109" charset="0"/>
              <a:cs typeface="Arial" pitchFamily="-109" charset="0"/>
            </a:endParaRPr>
          </a:p>
          <a:p>
            <a:pPr defTabSz="457200" eaLnBrk="1" hangingPunct="1">
              <a:spcBef>
                <a:spcPct val="0"/>
              </a:spcBef>
            </a:pPr>
            <a:r>
              <a:rPr lang="en-GB" sz="500">
                <a:latin typeface="Times New Roman" pitchFamily="-109" charset="0"/>
                <a:ea typeface="Arial" pitchFamily="-109" charset="0"/>
                <a:cs typeface="Arial" pitchFamily="-109" charset="0"/>
              </a:rPr>
              <a:t>----- from paper:</a:t>
            </a:r>
          </a:p>
          <a:p>
            <a:pPr defTabSz="457200" eaLnBrk="1" hangingPunct="1">
              <a:spcBef>
                <a:spcPct val="0"/>
              </a:spcBef>
            </a:pPr>
            <a:r>
              <a:rPr lang="en-GB" sz="500">
                <a:latin typeface="Times New Roman" pitchFamily="-109" charset="0"/>
                <a:ea typeface="Arial" pitchFamily="-109" charset="0"/>
                <a:cs typeface="Arial" pitchFamily="-109" charset="0"/>
              </a:rPr>
              <a:t>Any media creation occurs because someone has made a decision to embark on the process of creating --- whether it be image capture with a personal photo camera, drawing in a drawing tool, professional news video, an expensive Hollywood film or a security video in a public transport system.  In all cases there has been premeditation and a decision as to when, how and for how long creation should take place. In all these cases what is recorded is not value-free.  A decision has been made to take a picture of this subject, conduct an interview with this person, make this take of the chase scene or position the security camera in this corner.  Already there are many semantics that are implicitly present.  Who is the ``owner'' of the media to be created?  Why is the media being created?  Why has this location/background been chosen? Whatever this information is, it should be possible to collect it and preserve it and be able to attach it to the media that is to be created. For this we need to preserve the appropriate information that can, at some later stage, be associated with one or more corresponding media assets.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C33E5F57-55BA-8C47-8623-1E54AEC1FFA6}" type="slidenum">
              <a:rPr lang="en-US"/>
              <a:pPr/>
              <a:t>30</a:t>
            </a:fld>
            <a:endParaRPr lang="en-US"/>
          </a:p>
        </p:txBody>
      </p:sp>
      <p:sp>
        <p:nvSpPr>
          <p:cNvPr id="133123"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prstTxWarp prst="textNoShape">
              <a:avLst/>
            </a:prstTxWarp>
          </a:bodyPr>
          <a:lstStyle/>
          <a:p>
            <a:pPr algn="r" defTabSz="495300" eaLnBrk="1" hangingPunct="1"/>
            <a:fld id="{99910517-872B-F94F-B385-69DF83C98EAF}" type="slidenum">
              <a:rPr lang="en-US" sz="1300">
                <a:solidFill>
                  <a:schemeClr val="tx1"/>
                </a:solidFill>
                <a:ea typeface="Arial" pitchFamily="-109" charset="0"/>
                <a:cs typeface="Arial" pitchFamily="-109" charset="0"/>
              </a:rPr>
              <a:pPr algn="r" defTabSz="495300" eaLnBrk="1" hangingPunct="1"/>
              <a:t>30</a:t>
            </a:fld>
            <a:endParaRPr lang="en-US" sz="1300">
              <a:solidFill>
                <a:schemeClr val="tx1"/>
              </a:solidFill>
              <a:ea typeface="Arial" pitchFamily="-109" charset="0"/>
              <a:cs typeface="Arial" pitchFamily="-109" charset="0"/>
            </a:endParaRPr>
          </a:p>
        </p:txBody>
      </p:sp>
      <p:sp>
        <p:nvSpPr>
          <p:cNvPr id="133124" name="Rectangle 2"/>
          <p:cNvSpPr>
            <a:spLocks noGrp="1" noRot="1" noChangeAspect="1" noChangeArrowheads="1" noTextEdit="1"/>
          </p:cNvSpPr>
          <p:nvPr>
            <p:ph type="sldImg"/>
          </p:nvPr>
        </p:nvSpPr>
        <p:spPr>
          <a:xfrm>
            <a:off x="992188" y="768350"/>
            <a:ext cx="5114925" cy="3836988"/>
          </a:xfrm>
          <a:ln/>
        </p:spPr>
      </p:sp>
      <p:sp>
        <p:nvSpPr>
          <p:cNvPr id="133125" name="Rectangle 3"/>
          <p:cNvSpPr>
            <a:spLocks noGrp="1" noChangeArrowheads="1"/>
          </p:cNvSpPr>
          <p:nvPr>
            <p:ph type="body" idx="1"/>
          </p:nvPr>
        </p:nvSpPr>
        <p:spPr>
          <a:xfrm>
            <a:off x="709613" y="4860925"/>
            <a:ext cx="5680075" cy="4605338"/>
          </a:xfrm>
          <a:noFill/>
          <a:ln/>
        </p:spPr>
        <p:txBody>
          <a:bodyPr lIns="99048" tIns="49524" rIns="99048" bIns="49524"/>
          <a:lstStyle/>
          <a:p>
            <a:pPr defTabSz="457200" eaLnBrk="1" hangingPunct="1">
              <a:spcBef>
                <a:spcPct val="0"/>
              </a:spcBef>
            </a:pPr>
            <a:r>
              <a:rPr lang="en-GB">
                <a:latin typeface="Times New Roman" pitchFamily="-109" charset="0"/>
                <a:ea typeface="Arial" pitchFamily="-109" charset="0"/>
                <a:cs typeface="Arial" pitchFamily="-109" charset="0"/>
              </a:rPr>
              <a:t>After a process of premeditation, however short or long, at some point there is a moment of media asset creation.  Some device, for example, is used to collect images or sound for a period of time, be it photo or video camera, scanner, sound recorder, heart-rate monitor, MRI etc. Note that in this process, we do not restrict creation of a media asset to only newly recorded information. Media assets can also be created in other ways. For example, images can be created with image editing programs, such as, or generated by transforming one or more existing images.  The essence is that a media asset comes into existence, we are not interested in the method of creation per se.  If the method is considered as significant, however, then this information should be recorded as part of the annotation.  In addition, annotations associated with any transformed media assets should be able to be copied over to the new asset.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CC64B401-B0D9-6342-80E0-D4B24E372390}" type="slidenum">
              <a:rPr lang="en-US"/>
              <a:pPr/>
              <a:t>31</a:t>
            </a:fld>
            <a:endParaRPr lang="en-US"/>
          </a:p>
        </p:txBody>
      </p:sp>
      <p:sp>
        <p:nvSpPr>
          <p:cNvPr id="135171"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prstTxWarp prst="textNoShape">
              <a:avLst/>
            </a:prstTxWarp>
          </a:bodyPr>
          <a:lstStyle/>
          <a:p>
            <a:pPr algn="r" defTabSz="495300" eaLnBrk="1" hangingPunct="1"/>
            <a:fld id="{8F1B49CB-AC29-184A-9AA8-CAC26D044EDF}" type="slidenum">
              <a:rPr lang="en-US" sz="1300">
                <a:solidFill>
                  <a:schemeClr val="tx1"/>
                </a:solidFill>
                <a:ea typeface="Arial" pitchFamily="-109" charset="0"/>
                <a:cs typeface="Arial" pitchFamily="-109" charset="0"/>
              </a:rPr>
              <a:pPr algn="r" defTabSz="495300" eaLnBrk="1" hangingPunct="1"/>
              <a:t>31</a:t>
            </a:fld>
            <a:endParaRPr lang="en-US" sz="1300">
              <a:solidFill>
                <a:schemeClr val="tx1"/>
              </a:solidFill>
              <a:ea typeface="Arial" pitchFamily="-109" charset="0"/>
              <a:cs typeface="Arial" pitchFamily="-109" charset="0"/>
            </a:endParaRPr>
          </a:p>
        </p:txBody>
      </p:sp>
      <p:sp>
        <p:nvSpPr>
          <p:cNvPr id="135172" name="Rectangle 2"/>
          <p:cNvSpPr>
            <a:spLocks noGrp="1" noRot="1" noChangeAspect="1" noChangeArrowheads="1" noTextEdit="1"/>
          </p:cNvSpPr>
          <p:nvPr>
            <p:ph type="sldImg"/>
          </p:nvPr>
        </p:nvSpPr>
        <p:spPr>
          <a:xfrm>
            <a:off x="992188" y="768350"/>
            <a:ext cx="5114925" cy="3836988"/>
          </a:xfrm>
          <a:ln/>
        </p:spPr>
      </p:sp>
      <p:sp>
        <p:nvSpPr>
          <p:cNvPr id="135173" name="Rectangle 3"/>
          <p:cNvSpPr>
            <a:spLocks noGrp="1" noChangeArrowheads="1"/>
          </p:cNvSpPr>
          <p:nvPr>
            <p:ph type="body" idx="1"/>
          </p:nvPr>
        </p:nvSpPr>
        <p:spPr>
          <a:xfrm>
            <a:off x="709613" y="4860925"/>
            <a:ext cx="5680075" cy="4605338"/>
          </a:xfrm>
          <a:noFill/>
          <a:ln/>
        </p:spPr>
        <p:txBody>
          <a:bodyPr lIns="99048" tIns="49524" rIns="99048" bIns="49524"/>
          <a:lstStyle/>
          <a:p>
            <a:pPr defTabSz="457200" eaLnBrk="1" hangingPunct="1">
              <a:lnSpc>
                <a:spcPct val="90000"/>
              </a:lnSpc>
              <a:spcBef>
                <a:spcPct val="0"/>
              </a:spcBef>
            </a:pPr>
            <a:r>
              <a:rPr lang="en-GB" sz="800">
                <a:latin typeface="Times New Roman" pitchFamily="-109" charset="0"/>
                <a:ea typeface="Arial" pitchFamily="-109" charset="0"/>
                <a:cs typeface="Arial" pitchFamily="-109" charset="0"/>
              </a:rPr>
              <a:t>Once a media asset exists we still need to be able to add extra information about it.  This additional annotation may include information that could have been collected during the premeditation, message construction or capture processes, but is added later.  Any information added does not change the original media asset. We use the term annotation, but wish to emphasize the breadth of our intended meaning.  Annotation is often used to denote a single human user adding metadata to enable search at some later date.  Here we see annotation as the broader process of adding partial (more easily machine-processable) descriptions of the content of the artifact.  The annotation process can never be complete, since different aspects of the media asset may be made explicit in different contexts.  The description assigned to it, however, can be viewed as providing ``potential for organisation'', or as a step prior to a cataloguing step. How the annotations are created is not of essence to the process description: they may be human-created or automatically generated, for example, from feature extraction processes.  The meaning of the attribute in semantically rich media production systems can be obtained through its association with the ontology (recorded in the attribute). The value of the annotation may be one of those specified for the attribute.  For example, for the attribute ``modality'' a value may be ``spoken language'' or ``sound effect''. The value may also be numeric, for example for the attribute ``colour'', in which case the units need to be specified. Note also that the annotations may not be explicitly assigned by a user, but may be assigned by an underlying system through interaction by the user with the media asset.  The information gained in this way should be treated on an equal footing with the information assigned by a human user --- the difference being that different values for the ``assigner'' (if this is deemed significant) would indicate the difference. We do not prescribe the form of annotations, but require that they can be created and associated with one or more artifacts.  We also do not impose limitations on the structure of annotations, due to high diversity of annotation format in practice. In most semantically-rich systems, however, the structure of an annotation may include a reference to a vocabulary being used, one of the terms from the vocabulary plus a value describing the media asset. The annotation can refer to any artifact as a whole, but the annotation could also be more specific. In this case, an anchor mechanism is needed to refer to the part of the media asset to which the annotation applies. An anchor is needed to give a media independent means of referring to the part of the media asset and a media-dependent anchor value is required to specify the part of the media asset.  For example for an image this could be an area, for an object in a film a time-dependent description of an area of the image.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Slide Image Placeholder 1"/>
          <p:cNvSpPr>
            <a:spLocks noGrp="1" noRot="1" noChangeAspect="1"/>
          </p:cNvSpPr>
          <p:nvPr>
            <p:ph type="sldImg"/>
          </p:nvPr>
        </p:nvSpPr>
        <p:spPr>
          <a:ln/>
        </p:spPr>
      </p:sp>
      <p:sp>
        <p:nvSpPr>
          <p:cNvPr id="117763" name="Notes Placeholder 2"/>
          <p:cNvSpPr>
            <a:spLocks noGrp="1"/>
          </p:cNvSpPr>
          <p:nvPr>
            <p:ph type="body" idx="1"/>
          </p:nvPr>
        </p:nvSpPr>
        <p:spPr>
          <a:noFill/>
          <a:ln/>
        </p:spPr>
        <p:txBody>
          <a:bodyPr/>
          <a:lstStyle/>
          <a:p>
            <a:pPr eaLnBrk="1" hangingPunct="1"/>
            <a:r>
              <a:rPr lang="en-US" smtClean="0">
                <a:latin typeface="Times New Roman" pitchFamily="-109" charset="0"/>
                <a:ea typeface="Arial" pitchFamily="-109" charset="0"/>
                <a:cs typeface="Arial" pitchFamily="-109" charset="0"/>
              </a:rPr>
              <a:t>E.g., in the context of a complex search task; or passing the media along to someone else in the </a:t>
            </a:r>
          </a:p>
        </p:txBody>
      </p:sp>
      <p:sp>
        <p:nvSpPr>
          <p:cNvPr id="117764" name="Slide Number Placeholder 3"/>
          <p:cNvSpPr>
            <a:spLocks noGrp="1"/>
          </p:cNvSpPr>
          <p:nvPr>
            <p:ph type="sldNum" sz="quarter" idx="5"/>
          </p:nvPr>
        </p:nvSpPr>
        <p:spPr>
          <a:noFill/>
        </p:spPr>
        <p:txBody>
          <a:bodyPr/>
          <a:lstStyle/>
          <a:p>
            <a:fld id="{6D177941-3364-3D4C-9AC4-5C72CC96AAE0}" type="slidenum">
              <a:rPr lang="en-US" smtClean="0">
                <a:latin typeface="Times New Roman" pitchFamily="-109" charset="0"/>
              </a:rPr>
              <a:pPr/>
              <a:t>4</a:t>
            </a:fld>
            <a:endParaRPr lang="en-US" smtClean="0">
              <a:latin typeface="Times New Roman" pitchFamily="-109"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E2ACACC7-DF7B-1D44-9448-1FFF1538D665}" type="slidenum">
              <a:rPr lang="en-US"/>
              <a:pPr/>
              <a:t>32</a:t>
            </a:fld>
            <a:endParaRPr lang="en-US"/>
          </a:p>
        </p:txBody>
      </p:sp>
      <p:sp>
        <p:nvSpPr>
          <p:cNvPr id="137219"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prstTxWarp prst="textNoShape">
              <a:avLst/>
            </a:prstTxWarp>
          </a:bodyPr>
          <a:lstStyle/>
          <a:p>
            <a:pPr algn="r" defTabSz="495300" eaLnBrk="1" hangingPunct="1"/>
            <a:fld id="{235BD16A-3D78-7448-B12B-F03287FFD4F3}" type="slidenum">
              <a:rPr lang="en-US" sz="1300">
                <a:solidFill>
                  <a:schemeClr val="tx1"/>
                </a:solidFill>
                <a:ea typeface="Arial" pitchFamily="-109" charset="0"/>
                <a:cs typeface="Arial" pitchFamily="-109" charset="0"/>
              </a:rPr>
              <a:pPr algn="r" defTabSz="495300" eaLnBrk="1" hangingPunct="1"/>
              <a:t>32</a:t>
            </a:fld>
            <a:endParaRPr lang="en-US" sz="1300">
              <a:solidFill>
                <a:schemeClr val="tx1"/>
              </a:solidFill>
              <a:ea typeface="Arial" pitchFamily="-109" charset="0"/>
              <a:cs typeface="Arial" pitchFamily="-109" charset="0"/>
            </a:endParaRPr>
          </a:p>
        </p:txBody>
      </p:sp>
      <p:sp>
        <p:nvSpPr>
          <p:cNvPr id="137220" name="Rectangle 2"/>
          <p:cNvSpPr>
            <a:spLocks noGrp="1" noRot="1" noChangeAspect="1" noChangeArrowheads="1" noTextEdit="1"/>
          </p:cNvSpPr>
          <p:nvPr>
            <p:ph type="sldImg"/>
          </p:nvPr>
        </p:nvSpPr>
        <p:spPr>
          <a:xfrm>
            <a:off x="992188" y="768350"/>
            <a:ext cx="5114925" cy="3836988"/>
          </a:xfrm>
          <a:ln/>
        </p:spPr>
      </p:sp>
      <p:sp>
        <p:nvSpPr>
          <p:cNvPr id="137221" name="Rectangle 3"/>
          <p:cNvSpPr>
            <a:spLocks noGrp="1" noChangeArrowheads="1"/>
          </p:cNvSpPr>
          <p:nvPr>
            <p:ph type="body" idx="1"/>
          </p:nvPr>
        </p:nvSpPr>
        <p:spPr>
          <a:xfrm>
            <a:off x="709613" y="4860925"/>
            <a:ext cx="5680075" cy="4605338"/>
          </a:xfrm>
          <a:noFill/>
          <a:ln/>
        </p:spPr>
        <p:txBody>
          <a:bodyPr lIns="99048" tIns="49524" rIns="99048" bIns="49524"/>
          <a:lstStyle/>
          <a:p>
            <a:pPr defTabSz="457200" eaLnBrk="1" hangingPunct="1">
              <a:spcBef>
                <a:spcPct val="0"/>
              </a:spcBef>
            </a:pPr>
            <a:r>
              <a:rPr lang="en-US" dirty="0" smtClean="0">
                <a:latin typeface="Times New Roman" pitchFamily="-109" charset="0"/>
                <a:ea typeface="Arial" pitchFamily="-109" charset="0"/>
                <a:cs typeface="Arial" pitchFamily="-109" charset="0"/>
              </a:rPr>
              <a:t>schema: http://</a:t>
            </a:r>
            <a:r>
              <a:rPr lang="en-US" dirty="0" err="1" smtClean="0">
                <a:latin typeface="Times New Roman" pitchFamily="-109" charset="0"/>
                <a:ea typeface="Arial" pitchFamily="-109" charset="0"/>
                <a:cs typeface="Arial" pitchFamily="-109" charset="0"/>
              </a:rPr>
              <a:t>www.cwi.nl/~media/ns/VP/VoxPopuli.rdfs</a:t>
            </a:r>
            <a:endParaRPr lang="en-US" dirty="0" smtClean="0">
              <a:latin typeface="Times New Roman" pitchFamily="-109" charset="0"/>
              <a:ea typeface="Arial" pitchFamily="-109" charset="0"/>
              <a:cs typeface="Arial" pitchFamily="-109" charset="0"/>
            </a:endParaRPr>
          </a:p>
          <a:p>
            <a:pPr defTabSz="457200" eaLnBrk="1" hangingPunct="1">
              <a:spcBef>
                <a:spcPct val="0"/>
              </a:spcBef>
            </a:pPr>
            <a:r>
              <a:rPr lang="en-US" dirty="0" smtClean="0">
                <a:latin typeface="Times New Roman" pitchFamily="-109" charset="0"/>
                <a:ea typeface="Arial" pitchFamily="-109" charset="0"/>
                <a:cs typeface="Arial" pitchFamily="-109" charset="0"/>
              </a:rPr>
              <a:t>instances: http://</a:t>
            </a:r>
            <a:r>
              <a:rPr lang="en-US" dirty="0" err="1" smtClean="0">
                <a:latin typeface="Times New Roman" pitchFamily="-109" charset="0"/>
                <a:ea typeface="Arial" pitchFamily="-109" charset="0"/>
                <a:cs typeface="Arial" pitchFamily="-109" charset="0"/>
              </a:rPr>
              <a:t>www.cwi.nl/~media/ns/IWA/IWA.rdf</a:t>
            </a:r>
            <a:endParaRPr lang="en-US" dirty="0" smtClean="0">
              <a:latin typeface="Times New Roman" pitchFamily="-109" charset="0"/>
              <a:ea typeface="Arial" pitchFamily="-109" charset="0"/>
              <a:cs typeface="Arial" pitchFamily="-109" charset="0"/>
            </a:endParaRPr>
          </a:p>
          <a:p>
            <a:pPr defTabSz="457200" eaLnBrk="1" hangingPunct="1">
              <a:spcBef>
                <a:spcPct val="0"/>
              </a:spcBef>
            </a:pPr>
            <a:endParaRPr lang="en-US" dirty="0" smtClean="0">
              <a:latin typeface="Times New Roman" pitchFamily="-109" charset="0"/>
              <a:ea typeface="Arial" pitchFamily="-109" charset="0"/>
              <a:cs typeface="Arial" pitchFamily="-109" charset="0"/>
            </a:endParaRPr>
          </a:p>
          <a:p>
            <a:pPr defTabSz="457200" eaLnBrk="1" hangingPunct="1">
              <a:spcBef>
                <a:spcPct val="0"/>
              </a:spcBef>
            </a:pPr>
            <a:r>
              <a:rPr lang="en-US" dirty="0" smtClean="0">
                <a:latin typeface="Times New Roman" pitchFamily="-109" charset="0"/>
                <a:ea typeface="Arial" pitchFamily="-109" charset="0"/>
                <a:cs typeface="Arial" pitchFamily="-109" charset="0"/>
              </a:rPr>
              <a:t>Link </a:t>
            </a:r>
            <a:r>
              <a:rPr lang="en-US" dirty="0">
                <a:latin typeface="Times New Roman" pitchFamily="-109" charset="0"/>
                <a:ea typeface="Arial" pitchFamily="-109" charset="0"/>
                <a:cs typeface="Arial" pitchFamily="-109" charset="0"/>
              </a:rPr>
              <a:t>to COMM…</a:t>
            </a:r>
          </a:p>
          <a:p>
            <a:pPr defTabSz="457200" eaLnBrk="1" hangingPunct="1">
              <a:spcBef>
                <a:spcPct val="0"/>
              </a:spcBef>
            </a:pPr>
            <a:endParaRPr lang="en-US" dirty="0">
              <a:latin typeface="Times New Roman" pitchFamily="-109" charset="0"/>
              <a:ea typeface="Arial" pitchFamily="-109" charset="0"/>
              <a:cs typeface="Arial" pitchFamily="-109" charset="0"/>
            </a:endParaRPr>
          </a:p>
          <a:p>
            <a:pPr defTabSz="457200" eaLnBrk="1" hangingPunct="1">
              <a:spcBef>
                <a:spcPct val="0"/>
              </a:spcBef>
            </a:pPr>
            <a:r>
              <a:rPr lang="en-US" dirty="0">
                <a:latin typeface="Times New Roman" pitchFamily="-109" charset="0"/>
                <a:ea typeface="Arial" pitchFamily="-109" charset="0"/>
                <a:cs typeface="Arial" pitchFamily="-109" charset="0"/>
              </a:rPr>
              <a:t>Need to annotate term from vocabulary, to part of media.</a:t>
            </a:r>
          </a:p>
          <a:p>
            <a:pPr defTabSz="457200" eaLnBrk="1" hangingPunct="1">
              <a:spcBef>
                <a:spcPct val="0"/>
              </a:spcBef>
            </a:pPr>
            <a:r>
              <a:rPr lang="en-US" dirty="0">
                <a:latin typeface="Times New Roman" pitchFamily="-109" charset="0"/>
                <a:ea typeface="Arial" pitchFamily="-109" charset="0"/>
                <a:cs typeface="Arial" pitchFamily="-109" charset="0"/>
              </a:rPr>
              <a:t>This is _not_ specified within the annotate process</a:t>
            </a:r>
            <a:r>
              <a:rPr lang="en-US" dirty="0" smtClean="0">
                <a:latin typeface="Times New Roman" pitchFamily="-109" charset="0"/>
                <a:ea typeface="Arial" pitchFamily="-109" charset="0"/>
                <a:cs typeface="Arial" pitchFamily="-109" charset="0"/>
              </a:rPr>
              <a:t>.</a:t>
            </a:r>
          </a:p>
          <a:p>
            <a:pPr defTabSz="457200" eaLnBrk="1" hangingPunct="1">
              <a:spcBef>
                <a:spcPct val="0"/>
              </a:spcBef>
            </a:pPr>
            <a:endParaRPr lang="en-US" dirty="0" smtClean="0">
              <a:latin typeface="Times New Roman" pitchFamily="-109" charset="0"/>
              <a:ea typeface="Arial" pitchFamily="-109" charset="0"/>
              <a:cs typeface="Arial" pitchFamily="-109" charset="0"/>
            </a:endParaRPr>
          </a:p>
          <a:p>
            <a:pPr defTabSz="457200" eaLnBrk="1" hangingPunct="1">
              <a:spcBef>
                <a:spcPct val="0"/>
              </a:spcBef>
            </a:pPr>
            <a:r>
              <a:rPr lang="en-US" sz="1200" kern="1200" dirty="0" smtClean="0">
                <a:solidFill>
                  <a:schemeClr val="tx1"/>
                </a:solidFill>
                <a:latin typeface="Times New Roman" pitchFamily="-65" charset="0"/>
                <a:ea typeface="Arial" pitchFamily="-65" charset="0"/>
                <a:cs typeface="Arial" pitchFamily="-65" charset="0"/>
              </a:rPr>
              <a:t>Extensible Metadata Platform</a:t>
            </a:r>
          </a:p>
          <a:p>
            <a:pPr defTabSz="457200" eaLnBrk="1" hangingPunct="1">
              <a:spcBef>
                <a:spcPct val="0"/>
              </a:spcBef>
            </a:pPr>
            <a:r>
              <a:rPr lang="en-US" sz="1200" kern="1200" dirty="0" smtClean="0">
                <a:solidFill>
                  <a:schemeClr val="tx1"/>
                </a:solidFill>
                <a:latin typeface="Times New Roman" pitchFamily="-65" charset="0"/>
                <a:ea typeface="Arial" pitchFamily="-65" charset="0"/>
                <a:cs typeface="Arial" pitchFamily="-65" charset="0"/>
              </a:rPr>
              <a:t>http://</a:t>
            </a:r>
            <a:r>
              <a:rPr lang="en-US" sz="1200" kern="1200" dirty="0" err="1" smtClean="0">
                <a:solidFill>
                  <a:schemeClr val="tx1"/>
                </a:solidFill>
                <a:latin typeface="Times New Roman" pitchFamily="-65" charset="0"/>
                <a:ea typeface="Arial" pitchFamily="-65" charset="0"/>
                <a:cs typeface="Arial" pitchFamily="-65" charset="0"/>
              </a:rPr>
              <a:t>en.wikipedia.org/wiki/Extensible_Metadata_Platform</a:t>
            </a:r>
            <a:endParaRPr lang="en-US" sz="1200" kern="1200" dirty="0" smtClean="0">
              <a:solidFill>
                <a:schemeClr val="tx1"/>
              </a:solidFill>
              <a:latin typeface="Times New Roman" pitchFamily="-65" charset="0"/>
              <a:ea typeface="Arial" pitchFamily="-65" charset="0"/>
              <a:cs typeface="Arial" pitchFamily="-65" charset="0"/>
            </a:endParaRPr>
          </a:p>
          <a:p>
            <a:pPr defTabSz="457200" eaLnBrk="1" hangingPunct="1">
              <a:spcBef>
                <a:spcPct val="0"/>
              </a:spcBef>
            </a:pPr>
            <a:r>
              <a:rPr lang="en-US" dirty="0" smtClean="0">
                <a:latin typeface="Times New Roman" pitchFamily="-109" charset="0"/>
                <a:ea typeface="Arial" pitchFamily="-109" charset="0"/>
                <a:cs typeface="Arial" pitchFamily="-109" charset="0"/>
              </a:rPr>
              <a:t>http://</a:t>
            </a:r>
            <a:r>
              <a:rPr lang="en-US" dirty="0" err="1" smtClean="0">
                <a:latin typeface="Times New Roman" pitchFamily="-109" charset="0"/>
                <a:ea typeface="Arial" pitchFamily="-109" charset="0"/>
                <a:cs typeface="Arial" pitchFamily="-109" charset="0"/>
              </a:rPr>
              <a:t>www.adobe.com/products/xmp/index.html</a:t>
            </a:r>
            <a:endParaRPr lang="en-US" dirty="0" smtClean="0">
              <a:latin typeface="Times New Roman" pitchFamily="-109" charset="0"/>
              <a:ea typeface="Arial" pitchFamily="-109" charset="0"/>
              <a:cs typeface="Arial" pitchFamily="-109" charset="0"/>
            </a:endParaRPr>
          </a:p>
          <a:p>
            <a:pPr defTabSz="457200" eaLnBrk="1" hangingPunct="1">
              <a:spcBef>
                <a:spcPct val="0"/>
              </a:spcBef>
            </a:pPr>
            <a:endParaRPr lang="en-US" dirty="0">
              <a:latin typeface="Times New Roman" pitchFamily="-109" charset="0"/>
              <a:ea typeface="Arial" pitchFamily="-109" charset="0"/>
              <a:cs typeface="Arial" pitchFamily="-109"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75AD4C2B-5D64-5F4B-8281-E7A3B7D71C16}" type="slidenum">
              <a:rPr lang="en-US"/>
              <a:pPr/>
              <a:t>33</a:t>
            </a:fld>
            <a:endParaRPr lang="en-US"/>
          </a:p>
        </p:txBody>
      </p:sp>
      <p:sp>
        <p:nvSpPr>
          <p:cNvPr id="139267"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prstTxWarp prst="textNoShape">
              <a:avLst/>
            </a:prstTxWarp>
          </a:bodyPr>
          <a:lstStyle/>
          <a:p>
            <a:pPr algn="r" defTabSz="495300" eaLnBrk="1" hangingPunct="1"/>
            <a:fld id="{B7C312A6-ED06-9F4C-8CB6-B9F8764BB600}" type="slidenum">
              <a:rPr lang="en-US" sz="1300">
                <a:solidFill>
                  <a:schemeClr val="tx1"/>
                </a:solidFill>
                <a:ea typeface="Arial" pitchFamily="-109" charset="0"/>
                <a:cs typeface="Arial" pitchFamily="-109" charset="0"/>
              </a:rPr>
              <a:pPr algn="r" defTabSz="495300" eaLnBrk="1" hangingPunct="1"/>
              <a:t>33</a:t>
            </a:fld>
            <a:endParaRPr lang="en-US" sz="1300">
              <a:solidFill>
                <a:schemeClr val="tx1"/>
              </a:solidFill>
              <a:ea typeface="Arial" pitchFamily="-109" charset="0"/>
              <a:cs typeface="Arial" pitchFamily="-109" charset="0"/>
            </a:endParaRPr>
          </a:p>
        </p:txBody>
      </p:sp>
      <p:sp>
        <p:nvSpPr>
          <p:cNvPr id="139268" name="Rectangle 2"/>
          <p:cNvSpPr>
            <a:spLocks noGrp="1" noRot="1" noChangeAspect="1" noChangeArrowheads="1" noTextEdit="1"/>
          </p:cNvSpPr>
          <p:nvPr>
            <p:ph type="sldImg"/>
          </p:nvPr>
        </p:nvSpPr>
        <p:spPr>
          <a:xfrm>
            <a:off x="992188" y="768350"/>
            <a:ext cx="5114925" cy="3836988"/>
          </a:xfrm>
          <a:ln/>
        </p:spPr>
      </p:sp>
      <p:sp>
        <p:nvSpPr>
          <p:cNvPr id="139269" name="Rectangle 3"/>
          <p:cNvSpPr>
            <a:spLocks noGrp="1" noChangeArrowheads="1"/>
          </p:cNvSpPr>
          <p:nvPr>
            <p:ph type="body" idx="1"/>
          </p:nvPr>
        </p:nvSpPr>
        <p:spPr>
          <a:xfrm>
            <a:off x="709613" y="4860925"/>
            <a:ext cx="5680075" cy="4605338"/>
          </a:xfrm>
          <a:noFill/>
          <a:ln/>
        </p:spPr>
        <p:txBody>
          <a:bodyPr lIns="99048" tIns="49524" rIns="99048" bIns="49524"/>
          <a:lstStyle/>
          <a:p>
            <a:pPr defTabSz="457200" eaLnBrk="1" hangingPunct="1">
              <a:spcBef>
                <a:spcPct val="0"/>
              </a:spcBef>
            </a:pPr>
            <a:r>
              <a:rPr lang="en-GB">
                <a:latin typeface="Times New Roman" pitchFamily="-109" charset="0"/>
                <a:ea typeface="Arial" pitchFamily="-109" charset="0"/>
                <a:cs typeface="Arial" pitchFamily="-109" charset="0"/>
              </a:rPr>
              <a:t>Vox Populi does not really have Package (videos were entered manually into system)</a:t>
            </a:r>
          </a:p>
          <a:p>
            <a:pPr defTabSz="457200" eaLnBrk="1" hangingPunct="1">
              <a:spcBef>
                <a:spcPct val="0"/>
              </a:spcBef>
            </a:pPr>
            <a:r>
              <a:rPr lang="en-GB">
                <a:latin typeface="Times New Roman" pitchFamily="-109" charset="0"/>
                <a:ea typeface="Arial" pitchFamily="-109" charset="0"/>
                <a:cs typeface="Arial" pitchFamily="-109" charset="0"/>
              </a:rPr>
              <a:t>PhotoBook Package is putting photos in a container to be further selected</a:t>
            </a:r>
          </a:p>
          <a:p>
            <a:pPr defTabSz="457200" eaLnBrk="1" hangingPunct="1">
              <a:spcBef>
                <a:spcPct val="0"/>
              </a:spcBef>
            </a:pPr>
            <a:endParaRPr lang="en-GB">
              <a:latin typeface="Times New Roman" pitchFamily="-109" charset="0"/>
              <a:ea typeface="Arial" pitchFamily="-109" charset="0"/>
              <a:cs typeface="Arial" pitchFamily="-109" charset="0"/>
            </a:endParaRPr>
          </a:p>
          <a:p>
            <a:pPr defTabSz="457200" eaLnBrk="1" hangingPunct="1">
              <a:spcBef>
                <a:spcPct val="0"/>
              </a:spcBef>
            </a:pPr>
            <a:r>
              <a:rPr lang="en-GB">
                <a:latin typeface="Times New Roman" pitchFamily="-109" charset="0"/>
                <a:ea typeface="Arial" pitchFamily="-109" charset="0"/>
                <a:cs typeface="Arial" pitchFamily="-109" charset="0"/>
              </a:rPr>
              <a:t>The process of packaging provides a message independent grouping of produced artifacts, and assigning this grouping an identity so that it can be retrieved as a unit. Grouping produces a unit, called multimedia component, from more process artifacts. Components can be organized in hierarchical fashion, i.e. one component can encapsulate other components. We make a distinction between physical and logical packaging. In some cases physical and logical packaging are inseparable, for example, one when we put an image in one file, while organization of file directories can reflect the structure of presentation. However, in many situations physical and logical packaging are not equivalent. For example, SMIL presentation logically presents one unit, but links media components physically packaged in many files in a distributed environment. On the other hand, multimedia database can physically be packaged in one file, but contain many logical units. The component identity is equivalent to the component identity specified in hypertext literature.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54D8C210-36C6-2740-9D48-B18877799988}" type="slidenum">
              <a:rPr lang="en-US"/>
              <a:pPr/>
              <a:t>34</a:t>
            </a:fld>
            <a:endParaRPr lang="en-US"/>
          </a:p>
        </p:txBody>
      </p:sp>
      <p:sp>
        <p:nvSpPr>
          <p:cNvPr id="141315"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prstTxWarp prst="textNoShape">
              <a:avLst/>
            </a:prstTxWarp>
          </a:bodyPr>
          <a:lstStyle/>
          <a:p>
            <a:pPr algn="r" defTabSz="495300" eaLnBrk="1" hangingPunct="1"/>
            <a:fld id="{2449824E-FBB5-004F-B9A8-76D08673C478}" type="slidenum">
              <a:rPr lang="en-US" sz="1300">
                <a:solidFill>
                  <a:schemeClr val="tx1"/>
                </a:solidFill>
                <a:ea typeface="Arial" pitchFamily="-109" charset="0"/>
                <a:cs typeface="Arial" pitchFamily="-109" charset="0"/>
              </a:rPr>
              <a:pPr algn="r" defTabSz="495300" eaLnBrk="1" hangingPunct="1"/>
              <a:t>34</a:t>
            </a:fld>
            <a:endParaRPr lang="en-US" sz="1300">
              <a:solidFill>
                <a:schemeClr val="tx1"/>
              </a:solidFill>
              <a:ea typeface="Arial" pitchFamily="-109" charset="0"/>
              <a:cs typeface="Arial" pitchFamily="-109" charset="0"/>
            </a:endParaRPr>
          </a:p>
        </p:txBody>
      </p:sp>
      <p:sp>
        <p:nvSpPr>
          <p:cNvPr id="141316" name="Rectangle 2"/>
          <p:cNvSpPr>
            <a:spLocks noGrp="1" noRot="1" noChangeAspect="1" noChangeArrowheads="1" noTextEdit="1"/>
          </p:cNvSpPr>
          <p:nvPr>
            <p:ph type="sldImg"/>
          </p:nvPr>
        </p:nvSpPr>
        <p:spPr>
          <a:xfrm>
            <a:off x="992188" y="768350"/>
            <a:ext cx="5114925" cy="3836988"/>
          </a:xfrm>
          <a:ln/>
        </p:spPr>
      </p:sp>
      <p:sp>
        <p:nvSpPr>
          <p:cNvPr id="141317" name="Rectangle 3"/>
          <p:cNvSpPr>
            <a:spLocks noGrp="1" noChangeArrowheads="1"/>
          </p:cNvSpPr>
          <p:nvPr>
            <p:ph type="body" idx="1"/>
          </p:nvPr>
        </p:nvSpPr>
        <p:spPr>
          <a:xfrm>
            <a:off x="709613" y="4860925"/>
            <a:ext cx="5680075" cy="4605338"/>
          </a:xfrm>
          <a:noFill/>
          <a:ln/>
        </p:spPr>
        <p:txBody>
          <a:bodyPr lIns="99048" tIns="49524" rIns="99048" bIns="49524"/>
          <a:lstStyle/>
          <a:p>
            <a:pPr defTabSz="457200" eaLnBrk="1" hangingPunct="1">
              <a:spcBef>
                <a:spcPct val="0"/>
              </a:spcBef>
            </a:pPr>
            <a:r>
              <a:rPr lang="en-GB">
                <a:latin typeface="Times New Roman" pitchFamily="-109" charset="0"/>
                <a:ea typeface="Arial" pitchFamily="-109" charset="0"/>
                <a:cs typeface="Arial" pitchFamily="-109" charset="0"/>
              </a:rPr>
              <a:t>The query process selects a number of artifacts from a repository of artifacts. Up until now the processes we describe concentrate on creating, storing and describing primarily media assets. These are needed for populating the media repository. Note that our definition of media repository does not necessarily imply the existence of a complex storage infrastructure, but we assume that systems have a repository where they keep media assets and other artifacts, in the most simple case a hierarchically organized file directories . Once there is a repository of artifacts (but not before) it can be queried for components whose associated media assets correspond to desired properties.  Again, we do not wish to use a narrow definition of the term ``query'', but intend to include any interface that allows the artifacts to be searched, using query languages of choice or (generated) browsing interfaces that allow exploration of the content of the archive. It is worth noting that many systems that provide advanced query interfaces, also include other processes. For example, browsing interfaces in addition to simple query interface also organize intermediate results to present them to user for feedback, and create temporary presentations that are then published and distributed to the user. A query of the system may be in terms of media assets, or in terms of any of the annotations stored with the media assets.  A query needs to specify (indirectly) the annotation(s) being used, and includes techniques such as query by example. The mechanisms themselves are not important for the identification of the process.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F67E55F4-4D77-374D-8951-BAAAB3CA5997}" type="slidenum">
              <a:rPr lang="en-US"/>
              <a:pPr/>
              <a:t>35</a:t>
            </a:fld>
            <a:endParaRPr lang="en-US"/>
          </a:p>
        </p:txBody>
      </p:sp>
      <p:sp>
        <p:nvSpPr>
          <p:cNvPr id="143363"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prstTxWarp prst="textNoShape">
              <a:avLst/>
            </a:prstTxWarp>
          </a:bodyPr>
          <a:lstStyle/>
          <a:p>
            <a:pPr algn="r" defTabSz="495300" eaLnBrk="1" hangingPunct="1"/>
            <a:fld id="{8A80DDC0-EC1D-4B43-97F7-604ABB9B50F0}" type="slidenum">
              <a:rPr lang="en-US" sz="1300">
                <a:solidFill>
                  <a:schemeClr val="tx1"/>
                </a:solidFill>
                <a:ea typeface="Arial" pitchFamily="-109" charset="0"/>
                <a:cs typeface="Arial" pitchFamily="-109" charset="0"/>
              </a:rPr>
              <a:pPr algn="r" defTabSz="495300" eaLnBrk="1" hangingPunct="1"/>
              <a:t>35</a:t>
            </a:fld>
            <a:endParaRPr lang="en-US" sz="1300">
              <a:solidFill>
                <a:schemeClr val="tx1"/>
              </a:solidFill>
              <a:ea typeface="Arial" pitchFamily="-109" charset="0"/>
              <a:cs typeface="Arial" pitchFamily="-109" charset="0"/>
            </a:endParaRPr>
          </a:p>
        </p:txBody>
      </p:sp>
      <p:sp>
        <p:nvSpPr>
          <p:cNvPr id="143364" name="Rectangle 2"/>
          <p:cNvSpPr>
            <a:spLocks noGrp="1" noRot="1" noChangeAspect="1" noChangeArrowheads="1" noTextEdit="1"/>
          </p:cNvSpPr>
          <p:nvPr>
            <p:ph type="sldImg"/>
          </p:nvPr>
        </p:nvSpPr>
        <p:spPr>
          <a:xfrm>
            <a:off x="992188" y="768350"/>
            <a:ext cx="5114925" cy="3836988"/>
          </a:xfrm>
          <a:ln/>
        </p:spPr>
      </p:sp>
      <p:sp>
        <p:nvSpPr>
          <p:cNvPr id="143365" name="Rectangle 3"/>
          <p:cNvSpPr>
            <a:spLocks noGrp="1" noChangeArrowheads="1"/>
          </p:cNvSpPr>
          <p:nvPr>
            <p:ph type="body" idx="1"/>
          </p:nvPr>
        </p:nvSpPr>
        <p:spPr>
          <a:xfrm>
            <a:off x="709613" y="4860925"/>
            <a:ext cx="5680075" cy="4605338"/>
          </a:xfrm>
          <a:noFill/>
          <a:ln/>
        </p:spPr>
        <p:txBody>
          <a:bodyPr lIns="99048" tIns="49524" rIns="99048" bIns="49524"/>
          <a:lstStyle/>
          <a:p>
            <a:pPr defTabSz="457200" eaLnBrk="1" hangingPunct="1">
              <a:spcBef>
                <a:spcPct val="0"/>
              </a:spcBef>
            </a:pPr>
            <a:r>
              <a:rPr lang="en-GB">
                <a:latin typeface="Times New Roman" pitchFamily="-109" charset="0"/>
                <a:ea typeface="Arial" pitchFamily="-109" charset="0"/>
                <a:cs typeface="Arial" pitchFamily="-109" charset="0"/>
              </a:rPr>
              <a:t>Construct message can feed into Premeditate process.</a:t>
            </a:r>
          </a:p>
          <a:p>
            <a:pPr defTabSz="457200" eaLnBrk="1" hangingPunct="1">
              <a:spcBef>
                <a:spcPct val="0"/>
              </a:spcBef>
            </a:pPr>
            <a:r>
              <a:rPr lang="en-GB">
                <a:latin typeface="Times New Roman" pitchFamily="-109" charset="0"/>
                <a:ea typeface="Arial" pitchFamily="-109" charset="0"/>
                <a:cs typeface="Arial" pitchFamily="-109" charset="0"/>
              </a:rPr>
              <a:t>A query implicitly specifies a message, albeit a simple one, that an author may want to convey (since otherwise the author would not have been interested in finding those media assets).  The query is, however, not itself the message that the author wishes to convey. Just as capturing a media asset is input into the system, so is the specification of the message an author wishes to convey.  In some sense, there is no input into the process.  However, the real input is the collection of knowledge and experience in the author her/himself. The output of the process is a description of the intended message, whether implicit or explicit, to either an author or the system.  For example, a multimedia sketch system such as described in~\cite{bailey:demais} allows an author to gradually build up a description of the message.  For the message to be machine processable the underlying semantics need to be expressed explicitly. While we do not exclude this process as being carried out by a system, we expect that, at least in the near future, it will predominantly be carried out by a human user. In general, we give no recommendation in this paper for the semantics of the message.  We expect that it contains information regarding the domain and how this is to be communicated to the user, but we do not assign anything more than a means of identifying a particular message.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183D911E-294D-F74D-8FB0-5AB3DFDEE4DD}" type="slidenum">
              <a:rPr lang="en-US"/>
              <a:pPr/>
              <a:t>36</a:t>
            </a:fld>
            <a:endParaRPr lang="en-US"/>
          </a:p>
        </p:txBody>
      </p:sp>
      <p:sp>
        <p:nvSpPr>
          <p:cNvPr id="145411" name="Rectangle 7"/>
          <p:cNvSpPr txBox="1">
            <a:spLocks noGrp="1" noChangeArrowheads="1"/>
          </p:cNvSpPr>
          <p:nvPr/>
        </p:nvSpPr>
        <p:spPr bwMode="auto">
          <a:xfrm>
            <a:off x="4021138" y="9720263"/>
            <a:ext cx="3076575" cy="512762"/>
          </a:xfrm>
          <a:prstGeom prst="rect">
            <a:avLst/>
          </a:prstGeom>
          <a:noFill/>
          <a:ln w="9525">
            <a:noFill/>
            <a:miter lim="800000"/>
            <a:headEnd/>
            <a:tailEnd/>
          </a:ln>
        </p:spPr>
        <p:txBody>
          <a:bodyPr lIns="95335" tIns="47668" rIns="95335" bIns="47668" anchor="b">
            <a:prstTxWarp prst="textNoShape">
              <a:avLst/>
            </a:prstTxWarp>
          </a:bodyPr>
          <a:lstStyle/>
          <a:p>
            <a:pPr algn="r" defTabSz="954088"/>
            <a:fld id="{F15D4D69-AD86-534D-9BFC-0B1E502B7B4D}" type="slidenum">
              <a:rPr lang="en-US" sz="1300">
                <a:solidFill>
                  <a:schemeClr val="tx1"/>
                </a:solidFill>
                <a:ea typeface="MS PGothic" pitchFamily="34" charset="-128"/>
                <a:cs typeface="MS PGothic" pitchFamily="34" charset="-128"/>
              </a:rPr>
              <a:pPr algn="r" defTabSz="954088"/>
              <a:t>36</a:t>
            </a:fld>
            <a:endParaRPr lang="en-US" sz="1300">
              <a:solidFill>
                <a:schemeClr val="tx1"/>
              </a:solidFill>
              <a:ea typeface="MS PGothic" pitchFamily="34" charset="-128"/>
              <a:cs typeface="MS PGothic" pitchFamily="34" charset="-128"/>
            </a:endParaRPr>
          </a:p>
        </p:txBody>
      </p:sp>
      <p:sp>
        <p:nvSpPr>
          <p:cNvPr id="145412" name="Rectangle 2"/>
          <p:cNvSpPr>
            <a:spLocks noGrp="1" noRot="1" noChangeAspect="1" noChangeArrowheads="1" noTextEdit="1"/>
          </p:cNvSpPr>
          <p:nvPr>
            <p:ph type="sldImg"/>
          </p:nvPr>
        </p:nvSpPr>
        <p:spPr>
          <a:xfrm>
            <a:off x="992188" y="768350"/>
            <a:ext cx="5114925" cy="3836988"/>
          </a:xfrm>
          <a:ln/>
        </p:spPr>
      </p:sp>
      <p:sp>
        <p:nvSpPr>
          <p:cNvPr id="145413" name="Rectangle 3"/>
          <p:cNvSpPr>
            <a:spLocks noGrp="1" noChangeArrowheads="1"/>
          </p:cNvSpPr>
          <p:nvPr>
            <p:ph type="body" idx="1"/>
          </p:nvPr>
        </p:nvSpPr>
        <p:spPr>
          <a:xfrm>
            <a:off x="709613" y="4860925"/>
            <a:ext cx="5680075" cy="4605338"/>
          </a:xfrm>
          <a:noFill/>
          <a:ln/>
        </p:spPr>
        <p:txBody>
          <a:bodyPr/>
          <a:lstStyle/>
          <a:p>
            <a:pPr eaLnBrk="1" hangingPunct="1">
              <a:lnSpc>
                <a:spcPct val="90000"/>
              </a:lnSpc>
            </a:pPr>
            <a:r>
              <a:rPr lang="en-GB">
                <a:latin typeface="Times New Roman" pitchFamily="-109" charset="0"/>
                <a:ea typeface="Arial" pitchFamily="-109" charset="0"/>
                <a:cs typeface="Arial" pitchFamily="-109" charset="0"/>
              </a:rPr>
              <a:t>While querying allows the selection of a subset of media assets, it imposes no explicit structure on the results of one or more queries. The process of organisation is to create some document structure for grouping and ordering the selected media assets for presentation to a user.  How this process occurs is, again, not relevant, but includes the linear relevance orderings provided by most information retrieval systems.  It certainly includes the complex human process of producing a linear collection of slides for a talk; creating multimedia documents for the web; ordering shots in a film; or even producing a static 2-dimensional poster.  In the field of information retrieval, results are typically presented as a ranked list -- this is also an organisation of the query result. The document structure is guided by the message, in the sense that ifthe presentation is to convey the intended underlying message then the document structure should emphasise this, not work against it.  The document structure may reflect the underlying domain semantics, for example a medical or cultural heritage application, but is not required to.  The structure may be colour-based or rhythm based, if the main purpose of the message is, for example, aesthetic rather than informative. In the arena of text documents, the document structure resulting from organisation is predominantly a hierarchical structure of headings and subheadings.  The document structure of a film is a hierarchical collection of shots.  For more interactive applications, the document structure includes links from one ``scene'' to another.  In a SMIL document, for example, par and seq elements form the hierarchical backbone of the document structure we refer to here.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C0420141-AE40-E342-9E2F-8C1647435431}" type="slidenum">
              <a:rPr lang="en-US"/>
              <a:pPr/>
              <a:t>37</a:t>
            </a:fld>
            <a:endParaRPr lang="en-US"/>
          </a:p>
        </p:txBody>
      </p:sp>
      <p:sp>
        <p:nvSpPr>
          <p:cNvPr id="147459" name="Rectangle 7"/>
          <p:cNvSpPr txBox="1">
            <a:spLocks noGrp="1" noChangeArrowheads="1"/>
          </p:cNvSpPr>
          <p:nvPr/>
        </p:nvSpPr>
        <p:spPr bwMode="auto">
          <a:xfrm>
            <a:off x="4021138" y="9720263"/>
            <a:ext cx="3076575" cy="512762"/>
          </a:xfrm>
          <a:prstGeom prst="rect">
            <a:avLst/>
          </a:prstGeom>
          <a:noFill/>
          <a:ln w="9525">
            <a:noFill/>
            <a:miter lim="800000"/>
            <a:headEnd/>
            <a:tailEnd/>
          </a:ln>
        </p:spPr>
        <p:txBody>
          <a:bodyPr lIns="95335" tIns="47668" rIns="95335" bIns="47668" anchor="b">
            <a:prstTxWarp prst="textNoShape">
              <a:avLst/>
            </a:prstTxWarp>
          </a:bodyPr>
          <a:lstStyle/>
          <a:p>
            <a:pPr algn="r" defTabSz="954088"/>
            <a:fld id="{7F7BFC7B-6E7E-6248-BBEA-770811989B45}" type="slidenum">
              <a:rPr lang="en-US" sz="1300">
                <a:solidFill>
                  <a:schemeClr val="tx1"/>
                </a:solidFill>
                <a:ea typeface="MS PGothic" pitchFamily="34" charset="-128"/>
                <a:cs typeface="MS PGothic" pitchFamily="34" charset="-128"/>
              </a:rPr>
              <a:pPr algn="r" defTabSz="954088"/>
              <a:t>37</a:t>
            </a:fld>
            <a:endParaRPr lang="en-US" sz="1300">
              <a:solidFill>
                <a:schemeClr val="tx1"/>
              </a:solidFill>
              <a:ea typeface="MS PGothic" pitchFamily="34" charset="-128"/>
              <a:cs typeface="MS PGothic" pitchFamily="34" charset="-128"/>
            </a:endParaRPr>
          </a:p>
        </p:txBody>
      </p:sp>
      <p:sp>
        <p:nvSpPr>
          <p:cNvPr id="147460" name="Rectangle 2"/>
          <p:cNvSpPr>
            <a:spLocks noGrp="1" noRot="1" noChangeAspect="1" noChangeArrowheads="1" noTextEdit="1"/>
          </p:cNvSpPr>
          <p:nvPr>
            <p:ph type="sldImg"/>
          </p:nvPr>
        </p:nvSpPr>
        <p:spPr>
          <a:xfrm>
            <a:off x="992188" y="768350"/>
            <a:ext cx="5114925" cy="3836988"/>
          </a:xfrm>
          <a:ln/>
        </p:spPr>
      </p:sp>
      <p:sp>
        <p:nvSpPr>
          <p:cNvPr id="147461" name="Rectangle 3"/>
          <p:cNvSpPr>
            <a:spLocks noGrp="1" noChangeArrowheads="1"/>
          </p:cNvSpPr>
          <p:nvPr>
            <p:ph type="body" idx="1"/>
          </p:nvPr>
        </p:nvSpPr>
        <p:spPr>
          <a:xfrm>
            <a:off x="709613" y="4860925"/>
            <a:ext cx="5680075" cy="4605338"/>
          </a:xfrm>
          <a:noFill/>
          <a:ln/>
        </p:spPr>
        <p:txBody>
          <a:bodyPr/>
          <a:lstStyle/>
          <a:p>
            <a:pPr eaLnBrk="1" hangingPunct="1"/>
            <a:r>
              <a:rPr lang="en-GB">
                <a:latin typeface="Times New Roman" pitchFamily="-109" charset="0"/>
                <a:ea typeface="Arial" pitchFamily="-109" charset="0"/>
                <a:cs typeface="Arial" pitchFamily="-109" charset="0"/>
              </a:rPr>
              <a:t>The output of the organize process is a prototypical presentation that can be communicated to an end-user.  This serves as input to the publication process which selects appropriate parts of the document structure to present to the end-user. The publication process takes a generic document structure and makes refinements before sending the actual bits to the user.  These may include selecting preferred modalities for the user and displayable by the user's device. The resulting presentation can be linear (non-interactive, e.g. a movie) or non-linear (interactive, e.g. web presentation). Publication can be seen as taking the document structure from the internal set of processes and converting it (with potential loss of information) for external use.  Annotations may be added to describe the published document.  For example, the device or bandwidth for which the publication is destined.  Annotations and alternative media assets may be removed to protect internal information or just reduce the size of the data destined for the user. Once a document structure is published it is no longer part of the process set, becoming an input for distribution process.  All that can happen is that the publication itself can be distributed to the end-user.  If republication needs to take place, then this needs to start from the document structure used as input to the publish process.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B2A4F4B8-276A-3B4D-8A7F-E286F5A6493D}" type="slidenum">
              <a:rPr lang="en-US"/>
              <a:pPr/>
              <a:t>38</a:t>
            </a:fld>
            <a:endParaRPr lang="en-US"/>
          </a:p>
        </p:txBody>
      </p:sp>
      <p:sp>
        <p:nvSpPr>
          <p:cNvPr id="149507" name="Rectangle 7"/>
          <p:cNvSpPr txBox="1">
            <a:spLocks noGrp="1" noChangeArrowheads="1"/>
          </p:cNvSpPr>
          <p:nvPr/>
        </p:nvSpPr>
        <p:spPr bwMode="auto">
          <a:xfrm>
            <a:off x="4021138" y="9720263"/>
            <a:ext cx="3076575" cy="512762"/>
          </a:xfrm>
          <a:prstGeom prst="rect">
            <a:avLst/>
          </a:prstGeom>
          <a:noFill/>
          <a:ln w="9525">
            <a:noFill/>
            <a:miter lim="800000"/>
            <a:headEnd/>
            <a:tailEnd/>
          </a:ln>
        </p:spPr>
        <p:txBody>
          <a:bodyPr lIns="95335" tIns="47668" rIns="95335" bIns="47668" anchor="b">
            <a:prstTxWarp prst="textNoShape">
              <a:avLst/>
            </a:prstTxWarp>
          </a:bodyPr>
          <a:lstStyle/>
          <a:p>
            <a:pPr algn="r" defTabSz="954088"/>
            <a:fld id="{DB9FE00A-9C76-4E42-8010-A6201C792692}" type="slidenum">
              <a:rPr lang="en-US" sz="1300">
                <a:solidFill>
                  <a:schemeClr val="tx1"/>
                </a:solidFill>
                <a:ea typeface="MS PGothic" pitchFamily="34" charset="-128"/>
                <a:cs typeface="MS PGothic" pitchFamily="34" charset="-128"/>
              </a:rPr>
              <a:pPr algn="r" defTabSz="954088"/>
              <a:t>38</a:t>
            </a:fld>
            <a:endParaRPr lang="en-US" sz="1300">
              <a:solidFill>
                <a:schemeClr val="tx1"/>
              </a:solidFill>
              <a:ea typeface="MS PGothic" pitchFamily="34" charset="-128"/>
              <a:cs typeface="MS PGothic" pitchFamily="34" charset="-128"/>
            </a:endParaRPr>
          </a:p>
        </p:txBody>
      </p:sp>
      <p:sp>
        <p:nvSpPr>
          <p:cNvPr id="149508" name="Rectangle 2"/>
          <p:cNvSpPr>
            <a:spLocks noGrp="1" noRot="1" noChangeAspect="1" noChangeArrowheads="1" noTextEdit="1"/>
          </p:cNvSpPr>
          <p:nvPr>
            <p:ph type="sldImg"/>
          </p:nvPr>
        </p:nvSpPr>
        <p:spPr>
          <a:xfrm>
            <a:off x="992188" y="768350"/>
            <a:ext cx="5114925" cy="3836988"/>
          </a:xfrm>
          <a:ln/>
        </p:spPr>
      </p:sp>
      <p:sp>
        <p:nvSpPr>
          <p:cNvPr id="149509" name="Rectangle 3"/>
          <p:cNvSpPr>
            <a:spLocks noGrp="1" noChangeArrowheads="1"/>
          </p:cNvSpPr>
          <p:nvPr>
            <p:ph type="body" idx="1"/>
          </p:nvPr>
        </p:nvSpPr>
        <p:spPr>
          <a:xfrm>
            <a:off x="709613" y="4860925"/>
            <a:ext cx="5680075" cy="4605338"/>
          </a:xfrm>
          <a:noFill/>
          <a:ln/>
        </p:spPr>
        <p:txBody>
          <a:bodyPr/>
          <a:lstStyle/>
          <a:p>
            <a:pPr eaLnBrk="1" hangingPunct="1"/>
            <a:r>
              <a:rPr lang="en-GB">
                <a:latin typeface="Times New Roman" pitchFamily="-109" charset="0"/>
                <a:ea typeface="Arial" pitchFamily="-109" charset="0"/>
                <a:cs typeface="Arial" pitchFamily="-109" charset="0"/>
              </a:rPr>
              <a:t>Created content has to be, synchronously or asynchronously, transmitted to the end-user.  This final processes involves some form of user interaction and requires interaction devices, while transmission of multimedia data to the user device goes through some of the transmission channels including the internet (streamed or file-based) non-networked medium (such as a CD-ROM or DVD) or even analog recording media (for example, film). It is important to note that the term "distribution" in our model has a much broader meaning than in classical linear production of media. It can also be used to describe interactive non-linear productions, such as games or other interactive presentations. The resulting system is, however, usually a complex process including query, organize and publish processes in addition to distribution (end-user interaction). For example, some systems can have a final presentation where the story line depends on the user feedback. In this case presentation system usually includes canonical processes query (to select next part of the story), organize (to organize selected items coherently), publish (to create internal document ready for presentation) and distribute (to present and expose control interface to user).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C40D0ADD-0091-BB47-83F6-9D7BE4A80F60}" type="slidenum">
              <a:rPr lang="en-US"/>
              <a:pPr/>
              <a:t>39</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B8034708-5A65-424C-87E4-3F7F1B542073}" type="slidenum">
              <a:rPr lang="en-US"/>
              <a:pPr/>
              <a:t>40</a:t>
            </a:fld>
            <a:endParaRPr lang="en-US"/>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737102A5-FDD4-E847-8820-4DF3820B8C7A}" type="slidenum">
              <a:rPr lang="en-US"/>
              <a:pPr/>
              <a:t>41</a:t>
            </a:fld>
            <a:endParaRPr lang="en-US"/>
          </a:p>
        </p:txBody>
      </p:sp>
      <p:sp>
        <p:nvSpPr>
          <p:cNvPr id="155651" name="Rectangle 2"/>
          <p:cNvSpPr>
            <a:spLocks noGrp="1" noRot="1" noChangeAspect="1" noChangeArrowheads="1" noTextEdit="1"/>
          </p:cNvSpPr>
          <p:nvPr>
            <p:ph type="sldImg"/>
          </p:nvPr>
        </p:nvSpPr>
        <p:spPr>
          <a:xfrm>
            <a:off x="992188" y="768350"/>
            <a:ext cx="5114925" cy="3836988"/>
          </a:xfrm>
          <a:ln/>
        </p:spPr>
      </p:sp>
      <p:sp>
        <p:nvSpPr>
          <p:cNvPr id="155652" name="Rectangle 3"/>
          <p:cNvSpPr>
            <a:spLocks noGrp="1" noChangeArrowheads="1"/>
          </p:cNvSpPr>
          <p:nvPr>
            <p:ph type="body" idx="1"/>
          </p:nvPr>
        </p:nvSpPr>
        <p:spPr>
          <a:xfrm>
            <a:off x="709613" y="4860925"/>
            <a:ext cx="5680075" cy="4605338"/>
          </a:xfrm>
          <a:noFill/>
          <a:ln/>
        </p:spPr>
        <p:txBody>
          <a:bodyPr/>
          <a:lstStyle/>
          <a:p>
            <a:pPr eaLnBrk="1" hangingPunct="1">
              <a:lnSpc>
                <a:spcPct val="80000"/>
              </a:lnSpc>
            </a:pPr>
            <a:r>
              <a:rPr lang="en-GB" sz="900">
                <a:latin typeface="Times New Roman" pitchFamily="-109" charset="0"/>
                <a:ea typeface="Arial" pitchFamily="-109" charset="0"/>
                <a:cs typeface="Arial" pitchFamily="-109" charset="0"/>
              </a:rPr>
              <a:t>The interaction turn to be a complex process</a:t>
            </a:r>
          </a:p>
          <a:p>
            <a:pPr eaLnBrk="1" hangingPunct="1">
              <a:lnSpc>
                <a:spcPct val="80000"/>
              </a:lnSpc>
            </a:pPr>
            <a:endParaRPr lang="en-GB" sz="900">
              <a:latin typeface="Times New Roman" pitchFamily="-109" charset="0"/>
              <a:ea typeface="Arial" pitchFamily="-109" charset="0"/>
              <a:cs typeface="Arial" pitchFamily="-109" charset="0"/>
            </a:endParaRPr>
          </a:p>
          <a:p>
            <a:pPr eaLnBrk="1" hangingPunct="1">
              <a:lnSpc>
                <a:spcPct val="80000"/>
              </a:lnSpc>
            </a:pPr>
            <a:r>
              <a:rPr lang="en-GB" sz="900">
                <a:latin typeface="Times New Roman" pitchFamily="-109" charset="0"/>
                <a:ea typeface="Arial" pitchFamily="-109" charset="0"/>
                <a:cs typeface="Arial" pitchFamily="-109" charset="0"/>
              </a:rPr>
              <a:t>The canonical processes represent a distillation of our discussions on formulating them to help the multimedia community communicate about their systems at both a descriptive and computational level.  During the course of our discussions we encountered questions that arose from different authors.  We discuss these with the aim of clarifying potential misunderstandings. We also discuss how our descriptions of canonical processes fit in with more formal descriptions, in particular foundational ontologies, and what the boundaries of are achievements are --in particular we deliberately do not describe the form of the annotations.  We see this rather as parallel, but closely related, work. The section gives an overview of advantages of specifying the canonical processes explicitly, some frequently asked questions and then how the process descriptions can be linked to more formal representations. </a:t>
            </a:r>
          </a:p>
          <a:p>
            <a:pPr eaLnBrk="1" hangingPunct="1">
              <a:lnSpc>
                <a:spcPct val="80000"/>
              </a:lnSpc>
            </a:pPr>
            <a:r>
              <a:rPr lang="en-GB" sz="900">
                <a:latin typeface="Times New Roman" pitchFamily="-109" charset="0"/>
                <a:ea typeface="Arial" pitchFamily="-109" charset="0"/>
                <a:cs typeface="Arial" pitchFamily="-109" charset="0"/>
              </a:rPr>
              <a:t>Much work in the multimedia community is geared to analysing visual or audio media and extracting higher-level representations of the features found.  These are often geared to facilitating the query process.  By identifying a number of other processes, we are now able to discuss the role of annotations in each of these. For example, the organise process can use semantics from both the message and the results retrieved by a query in order to impose more user-friendly ways of grouping and ordering material.  The publish process can also benefit from information about the media characteristics (such as bandwidth required, or aspect ratio) for selecting items for a specific platform.</a:t>
            </a:r>
          </a:p>
          <a:p>
            <a:pPr eaLnBrk="1" hangingPunct="1">
              <a:lnSpc>
                <a:spcPct val="80000"/>
              </a:lnSpc>
            </a:pPr>
            <a:r>
              <a:rPr lang="en-GB" sz="900">
                <a:latin typeface="Times New Roman" pitchFamily="-109" charset="0"/>
                <a:ea typeface="Arial" pitchFamily="-109" charset="0"/>
                <a:cs typeface="Arial" pitchFamily="-109" charset="0"/>
              </a:rPr>
              <a:t>The companion papers illustrate the breadth of applicability of the processes, but are not intended to restrict its scope.  Many other application areas of semantically annotated multimedia would potentially benefit from their consideration during the design process.  For example, universal design advocates ``the design of products, services and environments to be usable by as many people as possible regardless of age, ability or circumstance'', is an area that could benefit to a great extent from more explicit management of multimedia and associated annotations. For example, annotations from a premeditate process, such as a script, can provide a basis for creating audio descriptions of movies for blind users, or textual descriptions of audio effects for deaf users. Information about organization of the content can make easier navigation for blind users.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Slide Image Placeholder 1"/>
          <p:cNvSpPr>
            <a:spLocks noGrp="1" noRot="1" noChangeAspect="1"/>
          </p:cNvSpPr>
          <p:nvPr>
            <p:ph type="sldImg"/>
          </p:nvPr>
        </p:nvSpPr>
        <p:spPr>
          <a:ln/>
        </p:spPr>
      </p:sp>
      <p:sp>
        <p:nvSpPr>
          <p:cNvPr id="119811" name="Notes Placeholder 2"/>
          <p:cNvSpPr>
            <a:spLocks noGrp="1"/>
          </p:cNvSpPr>
          <p:nvPr>
            <p:ph type="body" idx="1"/>
          </p:nvPr>
        </p:nvSpPr>
        <p:spPr>
          <a:noFill/>
          <a:ln/>
        </p:spPr>
        <p:txBody>
          <a:bodyPr/>
          <a:lstStyle/>
          <a:p>
            <a:pPr eaLnBrk="1" hangingPunct="1"/>
            <a:r>
              <a:rPr lang="en-US" smtClean="0">
                <a:latin typeface="Times New Roman" pitchFamily="-109" charset="0"/>
                <a:ea typeface="Arial" pitchFamily="-109" charset="0"/>
                <a:cs typeface="Arial" pitchFamily="-109" charset="0"/>
              </a:rPr>
              <a:t>So we are done.  What is the problem?</a:t>
            </a:r>
          </a:p>
        </p:txBody>
      </p:sp>
      <p:sp>
        <p:nvSpPr>
          <p:cNvPr id="119812" name="Slide Number Placeholder 3"/>
          <p:cNvSpPr>
            <a:spLocks noGrp="1"/>
          </p:cNvSpPr>
          <p:nvPr>
            <p:ph type="sldNum" sz="quarter" idx="5"/>
          </p:nvPr>
        </p:nvSpPr>
        <p:spPr>
          <a:noFill/>
        </p:spPr>
        <p:txBody>
          <a:bodyPr/>
          <a:lstStyle/>
          <a:p>
            <a:fld id="{346E7116-0AB3-CA48-9583-047AC47D4E18}" type="slidenum">
              <a:rPr lang="en-US" smtClean="0">
                <a:latin typeface="Times New Roman" pitchFamily="-109" charset="0"/>
              </a:rPr>
              <a:pPr/>
              <a:t>5</a:t>
            </a:fld>
            <a:endParaRPr lang="en-US" smtClean="0">
              <a:latin typeface="Times New Roman" pitchFamily="-109"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24FEEBA1-1078-2747-BAF7-A18BB0D962DB}" type="slidenum">
              <a:rPr lang="en-US"/>
              <a:pPr/>
              <a:t>42</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725246F4-1492-6F43-8738-D3B7E12E46B3}" type="slidenum">
              <a:rPr lang="en-US"/>
              <a:pPr/>
              <a:t>43</a:t>
            </a:fld>
            <a:endParaRPr 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206FA33-02CA-444D-A8D0-C3150228700A}" type="slidenum">
              <a:rPr lang="en-US"/>
              <a:pPr/>
              <a:t>44</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BB76847B-FB37-0149-AE14-A92959384097}" type="slidenum">
              <a:rPr lang="en-US"/>
              <a:pPr/>
              <a:t>45</a:t>
            </a:fld>
            <a:endParaRPr lang="en-US"/>
          </a:p>
        </p:txBody>
      </p:sp>
      <p:sp>
        <p:nvSpPr>
          <p:cNvPr id="163843" name="Text Box 2"/>
          <p:cNvSpPr txBox="1">
            <a:spLocks noChangeArrowheads="1"/>
          </p:cNvSpPr>
          <p:nvPr/>
        </p:nvSpPr>
        <p:spPr bwMode="auto">
          <a:xfrm>
            <a:off x="1039813" y="777875"/>
            <a:ext cx="5008562" cy="38354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63844" name="Text Box 3"/>
          <p:cNvSpPr>
            <a:spLocks noGrp="1" noChangeArrowheads="1"/>
          </p:cNvSpPr>
          <p:nvPr>
            <p:ph type="body"/>
          </p:nvPr>
        </p:nvSpPr>
        <p:spPr>
          <a:xfrm>
            <a:off x="709613" y="4860925"/>
            <a:ext cx="5664200" cy="4591050"/>
          </a:xfrm>
          <a:noFill/>
          <a:ln/>
        </p:spPr>
        <p:txBody>
          <a:bodyPr wrap="none" anchor="ct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ECA9B2E1-283F-644E-B03A-25E504B53C3F}" type="slidenum">
              <a:rPr lang="en-US"/>
              <a:pPr/>
              <a:t>46</a:t>
            </a:fld>
            <a:endParaRPr lang="en-US"/>
          </a:p>
        </p:txBody>
      </p:sp>
      <p:sp>
        <p:nvSpPr>
          <p:cNvPr id="165891" name="Rectangle 2"/>
          <p:cNvSpPr>
            <a:spLocks noGrp="1" noRot="1" noChangeAspect="1" noChangeArrowheads="1" noTextEdit="1"/>
          </p:cNvSpPr>
          <p:nvPr>
            <p:ph type="sldImg"/>
          </p:nvPr>
        </p:nvSpPr>
        <p:spPr>
          <a:xfrm>
            <a:off x="992188" y="768350"/>
            <a:ext cx="5118100" cy="3838575"/>
          </a:xfrm>
          <a:ln/>
        </p:spPr>
      </p:sp>
      <p:sp>
        <p:nvSpPr>
          <p:cNvPr id="165892" name="Rectangle 3"/>
          <p:cNvSpPr>
            <a:spLocks noGrp="1" noChangeArrowheads="1"/>
          </p:cNvSpPr>
          <p:nvPr>
            <p:ph type="body" idx="1"/>
          </p:nvPr>
        </p:nvSpPr>
        <p:spPr>
          <a:xfrm>
            <a:off x="709613" y="4859338"/>
            <a:ext cx="5680075" cy="4606925"/>
          </a:xfrm>
          <a:noFill/>
          <a:ln/>
        </p:spPr>
        <p:txBody>
          <a:bodyPr/>
          <a:lstStyle/>
          <a:p>
            <a:pPr eaLnBrk="1" hangingPunct="1"/>
            <a:r>
              <a:rPr lang="en-GB">
                <a:latin typeface="Times New Roman" pitchFamily="-109" charset="0"/>
                <a:ea typeface="Arial" pitchFamily="-109" charset="0"/>
                <a:cs typeface="Arial" pitchFamily="-109" charset="0"/>
              </a:rPr>
              <a:t>Diagram is messy.  Try to show largest part of MPEG-7 in one slide.</a:t>
            </a:r>
          </a:p>
          <a:p>
            <a:pPr eaLnBrk="1" hangingPunct="1"/>
            <a:endParaRPr lang="en-GB">
              <a:latin typeface="Times New Roman" pitchFamily="-109" charset="0"/>
              <a:ea typeface="Arial" pitchFamily="-109" charset="0"/>
              <a:cs typeface="Arial" pitchFamily="-109" charset="0"/>
            </a:endParaRPr>
          </a:p>
          <a:p>
            <a:pPr eaLnBrk="1" hangingPunct="1"/>
            <a:r>
              <a:rPr lang="en-GB">
                <a:latin typeface="Times New Roman" pitchFamily="-109" charset="0"/>
                <a:ea typeface="Arial" pitchFamily="-109" charset="0"/>
                <a:cs typeface="Arial" pitchFamily="-109" charset="0"/>
              </a:rPr>
              <a:t>From Alia and Michiel: MPEG-7 so far???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779D59F8-1DB9-2243-B6E7-661022D6EECD}" type="slidenum">
              <a:rPr lang="en-US"/>
              <a:pPr/>
              <a:t>47</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B3C2A532-0513-A74C-9238-B62B9571D029}" type="slidenum">
              <a:rPr lang="en-US"/>
              <a:pPr/>
              <a:t>48</a:t>
            </a:fld>
            <a:endParaRPr lang="en-US"/>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r>
              <a:rPr lang="en-US" dirty="0" smtClean="0">
                <a:latin typeface="Times New Roman" pitchFamily="-109" charset="0"/>
                <a:ea typeface="Arial" pitchFamily="-109" charset="0"/>
                <a:cs typeface="Arial" pitchFamily="-109" charset="0"/>
              </a:rPr>
              <a:t>MPEG-7</a:t>
            </a:r>
            <a:r>
              <a:rPr lang="en-US" baseline="0" dirty="0" smtClean="0">
                <a:latin typeface="Times New Roman" pitchFamily="-109" charset="0"/>
                <a:ea typeface="Arial" pitchFamily="-109" charset="0"/>
                <a:cs typeface="Arial" pitchFamily="-109" charset="0"/>
              </a:rPr>
              <a:t> embodies large amounts of knowledge/experience from multimedia annotation community.</a:t>
            </a:r>
          </a:p>
          <a:p>
            <a:pPr eaLnBrk="1" hangingPunct="1"/>
            <a:r>
              <a:rPr lang="en-US" baseline="0" dirty="0" smtClean="0">
                <a:latin typeface="Times New Roman" pitchFamily="-109" charset="0"/>
                <a:ea typeface="Arial" pitchFamily="-109" charset="0"/>
                <a:cs typeface="Arial" pitchFamily="-109" charset="0"/>
              </a:rPr>
              <a:t>Semantic – need to have shared understanding of meanings.  Syntactic interoperability is insufficient but still necessary.</a:t>
            </a:r>
          </a:p>
          <a:p>
            <a:pPr eaLnBrk="1" hangingPunct="1"/>
            <a:r>
              <a:rPr lang="en-US" dirty="0" smtClean="0">
                <a:latin typeface="Times New Roman" pitchFamily="-109" charset="0"/>
                <a:ea typeface="Arial" pitchFamily="-109" charset="0"/>
                <a:cs typeface="Arial" pitchFamily="-109" charset="0"/>
              </a:rPr>
              <a:t>Separation: can re-use (other people’s) domain knowledge.</a:t>
            </a:r>
          </a:p>
          <a:p>
            <a:pPr eaLnBrk="1" hangingPunct="1"/>
            <a:r>
              <a:rPr lang="en-US" dirty="0" smtClean="0">
                <a:latin typeface="Times New Roman" pitchFamily="-109" charset="0"/>
                <a:ea typeface="Arial" pitchFamily="-109" charset="0"/>
                <a:cs typeface="Arial" pitchFamily="-109" charset="0"/>
              </a:rPr>
              <a:t>Modularity: </a:t>
            </a:r>
            <a:r>
              <a:rPr lang="en-US" sz="1200" kern="1200" dirty="0" smtClean="0">
                <a:solidFill>
                  <a:schemeClr val="tx1"/>
                </a:solidFill>
                <a:latin typeface="Times New Roman" pitchFamily="-65" charset="0"/>
                <a:ea typeface="Arial" pitchFamily="-65" charset="0"/>
                <a:cs typeface="Arial" pitchFamily="-65" charset="0"/>
              </a:rPr>
              <a:t>minimize the execution overhead when used for multimedia annotation, e.g.</a:t>
            </a:r>
            <a:r>
              <a:rPr lang="en-US" sz="1200" kern="1200" baseline="0" dirty="0" smtClean="0">
                <a:solidFill>
                  <a:schemeClr val="tx1"/>
                </a:solidFill>
                <a:latin typeface="Times New Roman" pitchFamily="-65" charset="0"/>
                <a:ea typeface="Arial" pitchFamily="-65" charset="0"/>
                <a:cs typeface="Arial" pitchFamily="-65" charset="0"/>
              </a:rPr>
              <a:t> audio only descriptors.</a:t>
            </a:r>
            <a:endParaRPr lang="en-US" dirty="0">
              <a:latin typeface="Times New Roman" pitchFamily="-109" charset="0"/>
              <a:ea typeface="Arial" pitchFamily="-109" charset="0"/>
              <a:cs typeface="Arial" pitchFamily="-109"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FE702FB2-0352-4545-89E9-FF7E312364CF}" type="slidenum">
              <a:rPr lang="en-US"/>
              <a:pPr/>
              <a:t>49</a:t>
            </a:fld>
            <a:endParaRPr 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dirty="0">
              <a:latin typeface="Times New Roman" pitchFamily="-109" charset="0"/>
              <a:ea typeface="Arial" pitchFamily="-109" charset="0"/>
              <a:cs typeface="Arial" pitchFamily="-109"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CAAF31A8-1470-894E-81B6-254B9609D050}" type="slidenum">
              <a:rPr lang="en-US"/>
              <a:pPr/>
              <a:t>50</a:t>
            </a:fld>
            <a:endParaRPr lang="en-US"/>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D1AE7A61-2B27-3B42-8FA4-273775B70AE9}" type="slidenum">
              <a:rPr lang="en-US"/>
              <a:pPr/>
              <a:t>51</a:t>
            </a:fld>
            <a:endParaRPr lang="en-US"/>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Slide Image Placeholder 1"/>
          <p:cNvSpPr>
            <a:spLocks noGrp="1" noRot="1" noChangeAspect="1"/>
          </p:cNvSpPr>
          <p:nvPr>
            <p:ph type="sldImg"/>
          </p:nvPr>
        </p:nvSpPr>
        <p:spPr>
          <a:ln/>
        </p:spPr>
      </p:sp>
      <p:sp>
        <p:nvSpPr>
          <p:cNvPr id="121859" name="Notes Placeholder 2"/>
          <p:cNvSpPr>
            <a:spLocks noGrp="1"/>
          </p:cNvSpPr>
          <p:nvPr>
            <p:ph type="body" idx="1"/>
          </p:nvPr>
        </p:nvSpPr>
        <p:spPr>
          <a:noFill/>
          <a:ln/>
        </p:spPr>
        <p:txBody>
          <a:bodyPr/>
          <a:lstStyle/>
          <a:p>
            <a:pPr eaLnBrk="1" hangingPunct="1"/>
            <a:r>
              <a:rPr lang="en-US" smtClean="0">
                <a:latin typeface="Times New Roman" pitchFamily="-109" charset="0"/>
                <a:ea typeface="Arial" pitchFamily="-109" charset="0"/>
                <a:cs typeface="Arial" pitchFamily="-109" charset="0"/>
              </a:rPr>
              <a:t>I don’t like sub-bullet points 2 &amp; 3 here.</a:t>
            </a:r>
          </a:p>
          <a:p>
            <a:pPr eaLnBrk="1" hangingPunct="1"/>
            <a:r>
              <a:rPr lang="en-US" smtClean="0">
                <a:latin typeface="Times New Roman" pitchFamily="-109" charset="0"/>
                <a:ea typeface="Arial" pitchFamily="-109" charset="0"/>
                <a:cs typeface="Arial" pitchFamily="-109" charset="0"/>
              </a:rPr>
              <a:t>I want to explain the background to annotating using the process in which information was created.  (Who did the capture, who did the editing, who did the “organising”, who did the annotation?</a:t>
            </a:r>
          </a:p>
          <a:p>
            <a:pPr eaLnBrk="1" hangingPunct="1"/>
            <a:endParaRPr lang="en-US" smtClean="0">
              <a:latin typeface="Times New Roman" pitchFamily="-109" charset="0"/>
              <a:ea typeface="Arial" pitchFamily="-109" charset="0"/>
              <a:cs typeface="Arial" pitchFamily="-109" charset="0"/>
            </a:endParaRPr>
          </a:p>
          <a:p>
            <a:pPr eaLnBrk="1" hangingPunct="1"/>
            <a:r>
              <a:rPr lang="en-US" smtClean="0">
                <a:latin typeface="Times New Roman" pitchFamily="-109" charset="0"/>
                <a:ea typeface="Arial" pitchFamily="-109" charset="0"/>
                <a:cs typeface="Arial" pitchFamily="-109" charset="0"/>
              </a:rPr>
              <a:t>create, annotate, distribute, publish, organise</a:t>
            </a:r>
          </a:p>
        </p:txBody>
      </p:sp>
      <p:sp>
        <p:nvSpPr>
          <p:cNvPr id="121860" name="Slide Number Placeholder 3"/>
          <p:cNvSpPr>
            <a:spLocks noGrp="1"/>
          </p:cNvSpPr>
          <p:nvPr>
            <p:ph type="sldNum" sz="quarter" idx="5"/>
          </p:nvPr>
        </p:nvSpPr>
        <p:spPr>
          <a:noFill/>
        </p:spPr>
        <p:txBody>
          <a:bodyPr/>
          <a:lstStyle/>
          <a:p>
            <a:fld id="{1F582C90-7A8F-084E-ACFB-C81F5FA429E6}" type="slidenum">
              <a:rPr lang="en-US" smtClean="0">
                <a:latin typeface="Times New Roman" pitchFamily="-109" charset="0"/>
              </a:rPr>
              <a:pPr/>
              <a:t>6</a:t>
            </a:fld>
            <a:endParaRPr lang="en-US" smtClean="0">
              <a:latin typeface="Times New Roman" pitchFamily="-109"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4C0AB899-D8E7-B446-8EEE-4B289081D893}" type="slidenum">
              <a:rPr lang="en-US"/>
              <a:pPr/>
              <a:t>52</a:t>
            </a:fld>
            <a:endParaRPr lang="en-US"/>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6903001E-F783-5E4F-BAA1-9926FD80BD0F}" type="slidenum">
              <a:rPr lang="en-US"/>
              <a:pPr/>
              <a:t>53</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r>
              <a:rPr lang="en-US" dirty="0" smtClean="0">
                <a:latin typeface="Times New Roman" pitchFamily="-109" charset="0"/>
                <a:ea typeface="Arial" pitchFamily="-109" charset="0"/>
                <a:cs typeface="Arial" pitchFamily="-109" charset="0"/>
              </a:rPr>
              <a:t>Skip a few slides – illustrations</a:t>
            </a:r>
            <a:r>
              <a:rPr lang="en-US" baseline="0" dirty="0" smtClean="0">
                <a:latin typeface="Times New Roman" pitchFamily="-109" charset="0"/>
                <a:ea typeface="Arial" pitchFamily="-109" charset="0"/>
                <a:cs typeface="Arial" pitchFamily="-109" charset="0"/>
              </a:rPr>
              <a:t> useful when reading ISWC07 paper.</a:t>
            </a:r>
            <a:endParaRPr lang="en-US" dirty="0" smtClean="0">
              <a:latin typeface="Times New Roman" pitchFamily="-109" charset="0"/>
              <a:ea typeface="Arial" pitchFamily="-109" charset="0"/>
              <a:cs typeface="Arial" pitchFamily="-109" charset="0"/>
            </a:endParaRPr>
          </a:p>
          <a:p>
            <a:pPr eaLnBrk="1" hangingPunct="1"/>
            <a:r>
              <a:rPr lang="en-US" dirty="0" smtClean="0">
                <a:latin typeface="Times New Roman" pitchFamily="-109" charset="0"/>
                <a:ea typeface="Arial" pitchFamily="-109" charset="0"/>
                <a:cs typeface="Arial" pitchFamily="-109" charset="0"/>
              </a:rPr>
              <a:t>Jane </a:t>
            </a:r>
            <a:r>
              <a:rPr lang="en-US" dirty="0" smtClean="0">
                <a:latin typeface="Times New Roman" pitchFamily="-109" charset="0"/>
                <a:ea typeface="Arial" pitchFamily="-109" charset="0"/>
                <a:cs typeface="Arial" pitchFamily="-109" charset="0"/>
              </a:rPr>
              <a:t>simplified xml path (so no blank nodes)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F9F174D7-5673-7A4D-923C-E3E44997AF48}" type="slidenum">
              <a:rPr lang="en-US"/>
              <a:pPr/>
              <a:t>54</a:t>
            </a:fld>
            <a:endParaRPr 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r>
              <a:rPr lang="en-US" smtClean="0">
                <a:latin typeface="Times New Roman" pitchFamily="-109" charset="0"/>
                <a:ea typeface="Arial" pitchFamily="-109" charset="0"/>
                <a:cs typeface="Arial" pitchFamily="-109" charset="0"/>
              </a:rPr>
              <a:t>lots of blank nodes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6F78289B-F81D-4748-B9FA-86C79B593F4B}" type="slidenum">
              <a:rPr lang="en-US"/>
              <a:pPr/>
              <a:t>55</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E2E3E431-9B82-E342-AA0D-47E79F4F51A3}" type="slidenum">
              <a:rPr lang="en-US"/>
              <a:pPr/>
              <a:t>56</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r>
              <a:rPr lang="en-US" smtClean="0">
                <a:latin typeface="Times New Roman" pitchFamily="-109" charset="0"/>
                <a:ea typeface="Arial" pitchFamily="-109" charset="0"/>
                <a:cs typeface="Arial" pitchFamily="-109" charset="0"/>
              </a:rPr>
              <a:t>start with same media and with MPEG-7 and got 4 different ontologies, so MPEG-7 is ambiguous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4BDFAF82-975F-8E40-8565-06B1C1BF2EAC}" type="slidenum">
              <a:rPr lang="en-US"/>
              <a:pPr/>
              <a:t>57</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366C5547-0652-4B42-885E-289CE28D3EA7}" type="slidenum">
              <a:rPr lang="en-US"/>
              <a:pPr/>
              <a:t>58</a:t>
            </a:fld>
            <a:endParaRPr lang="en-US"/>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9101E319-4855-D645-8219-09F09B2816AE}" type="slidenum">
              <a:rPr lang="en-US"/>
              <a:pPr/>
              <a:t>59</a:t>
            </a:fld>
            <a:endParaRPr lang="en-US"/>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99D38630-D192-D942-8127-69F9A8CF3835}" type="slidenum">
              <a:rPr lang="en-US"/>
              <a:pPr/>
              <a:t>60</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10425470-4FA3-2944-A0DC-CB02108B6BFC}" type="slidenum">
              <a:rPr lang="en-US"/>
              <a:pPr/>
              <a:t>61</a:t>
            </a:fld>
            <a:endParaRPr 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678ACB9-2FEF-E047-87D2-4C0568451F61}" type="slidenum">
              <a:rPr lang="en-US"/>
              <a:pPr/>
              <a:t>8</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dirty="0" smtClean="0">
                <a:latin typeface="Times New Roman" pitchFamily="-109" charset="0"/>
                <a:ea typeface="Arial" pitchFamily="-109" charset="0"/>
                <a:cs typeface="Arial" pitchFamily="-109" charset="0"/>
              </a:rPr>
              <a:t>requirements for</a:t>
            </a:r>
            <a:r>
              <a:rPr lang="en-US" baseline="0" dirty="0" smtClean="0">
                <a:latin typeface="Times New Roman" pitchFamily="-109" charset="0"/>
                <a:ea typeface="Arial" pitchFamily="-109" charset="0"/>
                <a:cs typeface="Arial" pitchFamily="-109" charset="0"/>
              </a:rPr>
              <a:t> a model like COMM</a:t>
            </a:r>
            <a:endParaRPr lang="en-US" dirty="0">
              <a:latin typeface="Times New Roman" pitchFamily="-109" charset="0"/>
              <a:ea typeface="Arial" pitchFamily="-109" charset="0"/>
              <a:cs typeface="Arial" pitchFamily="-109"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48667207-4CA9-954E-96EF-3DABC701FD3B}" type="slidenum">
              <a:rPr lang="en-US"/>
              <a:pPr/>
              <a:t>62</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r>
              <a:rPr lang="en-US" smtClean="0">
                <a:latin typeface="Times New Roman" pitchFamily="-109" charset="0"/>
                <a:ea typeface="Arial" pitchFamily="-109" charset="0"/>
                <a:cs typeface="Arial" pitchFamily="-109" charset="0"/>
              </a:rPr>
              <a:t>MPEG-7 allows you to express fragment identifiers.</a:t>
            </a:r>
          </a:p>
          <a:p>
            <a:pPr eaLnBrk="1" hangingPunct="1"/>
            <a:r>
              <a:rPr lang="en-US" smtClean="0">
                <a:latin typeface="Times New Roman" pitchFamily="-109" charset="0"/>
                <a:ea typeface="Arial" pitchFamily="-109" charset="0"/>
                <a:cs typeface="Arial" pitchFamily="-109" charset="0"/>
              </a:rPr>
              <a:t>Linked data is RDF giant global graph</a:t>
            </a:r>
          </a:p>
          <a:p>
            <a:pPr eaLnBrk="1" hangingPunct="1"/>
            <a:endParaRPr lang="en-US" smtClean="0">
              <a:latin typeface="Times New Roman" pitchFamily="-109" charset="0"/>
              <a:ea typeface="Arial" pitchFamily="-109" charset="0"/>
              <a:cs typeface="Arial" pitchFamily="-109" charset="0"/>
            </a:endParaRPr>
          </a:p>
          <a:p>
            <a:pPr eaLnBrk="1" hangingPunct="1"/>
            <a:r>
              <a:rPr lang="en-US" smtClean="0">
                <a:latin typeface="Times New Roman" pitchFamily="-109" charset="0"/>
                <a:ea typeface="Arial" pitchFamily="-109" charset="0"/>
                <a:cs typeface="Arial" pitchFamily="-109" charset="0"/>
              </a:rPr>
              <a:t>Semantic annotation subjective interpretation, useful to represent so COMM uses upper level ontology, DOLCE patterns, D&amp;S &amp; OIO describe context of description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2BD3D9F9-4864-A146-A99A-7138AF58A956}" type="slidenum">
              <a:rPr lang="en-US"/>
              <a:pPr/>
              <a:t>63</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9261F08E-3B72-5248-AB09-040A36EE0514}" type="slidenum">
              <a:rPr lang="en-US"/>
              <a:pPr/>
              <a:t>64</a:t>
            </a:fld>
            <a:endParaRPr 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B7C3DCCC-6EDC-5A40-B516-2B690F63B2B4}" type="slidenum">
              <a:rPr lang="en-US"/>
              <a:pPr/>
              <a:t>65</a:t>
            </a:fld>
            <a:endParaRPr 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r>
              <a:rPr lang="en-US" dirty="0" smtClean="0">
                <a:latin typeface="Times New Roman" pitchFamily="-109" charset="0"/>
                <a:ea typeface="Arial" pitchFamily="-109" charset="0"/>
                <a:cs typeface="Arial" pitchFamily="-109" charset="0"/>
              </a:rPr>
              <a:t>D&amp;S = </a:t>
            </a:r>
            <a:r>
              <a:rPr lang="en-US" sz="1200" kern="1200" dirty="0" smtClean="0">
                <a:solidFill>
                  <a:schemeClr val="tx1"/>
                </a:solidFill>
                <a:latin typeface="Times New Roman" pitchFamily="-65" charset="0"/>
                <a:ea typeface="Arial" pitchFamily="-65" charset="0"/>
                <a:cs typeface="Arial" pitchFamily="-65" charset="0"/>
              </a:rPr>
              <a:t>Descriptions &amp; Situations</a:t>
            </a:r>
          </a:p>
          <a:p>
            <a:pPr eaLnBrk="1" hangingPunct="1"/>
            <a:r>
              <a:rPr lang="en-US" sz="1200" kern="1200" dirty="0" smtClean="0">
                <a:solidFill>
                  <a:schemeClr val="tx1"/>
                </a:solidFill>
                <a:latin typeface="Times New Roman" pitchFamily="-65" charset="0"/>
                <a:ea typeface="Arial" pitchFamily="-65" charset="0"/>
                <a:cs typeface="Arial" pitchFamily="-65" charset="0"/>
              </a:rPr>
              <a:t>Ontology of Information Objects = OIO</a:t>
            </a:r>
          </a:p>
          <a:p>
            <a:pPr eaLnBrk="1" hangingPunct="1"/>
            <a:r>
              <a:rPr lang="en-US" dirty="0" smtClean="0">
                <a:latin typeface="Times New Roman" pitchFamily="-109" charset="0"/>
                <a:ea typeface="Arial" pitchFamily="-109" charset="0"/>
                <a:cs typeface="Arial" pitchFamily="-109" charset="0"/>
              </a:rPr>
              <a:t> </a:t>
            </a:r>
            <a:r>
              <a:rPr lang="en-US" dirty="0">
                <a:latin typeface="Times New Roman" pitchFamily="-109" charset="0"/>
                <a:ea typeface="Arial" pitchFamily="-109" charset="0"/>
                <a:cs typeface="Arial" pitchFamily="-109" charset="0"/>
              </a:rPr>
              <a:t>- decomposing a media object (structure) or annotating it (semantic) is always subjective, context-dependent; this context should be represented formally since it allows to distinguish real object from the ones depicted in a media =&gt; D&amp;S formalize the representation (description) of context (situation)</a:t>
            </a:r>
          </a:p>
          <a:p>
            <a:pPr eaLnBrk="1" hangingPunct="1"/>
            <a:r>
              <a:rPr lang="en-US" dirty="0">
                <a:latin typeface="Times New Roman" pitchFamily="-109" charset="0"/>
                <a:ea typeface="Arial" pitchFamily="-109" charset="0"/>
                <a:cs typeface="Arial" pitchFamily="-109" charset="0"/>
              </a:rPr>
              <a:t>  - both the media and the annotations are at the end considered as digital data, i.e. allows to bootstrap the model or </a:t>
            </a:r>
            <a:r>
              <a:rPr lang="en-US" dirty="0" err="1">
                <a:latin typeface="Times New Roman" pitchFamily="-109" charset="0"/>
                <a:ea typeface="Arial" pitchFamily="-109" charset="0"/>
                <a:cs typeface="Arial" pitchFamily="-109" charset="0"/>
              </a:rPr>
              <a:t>metamodel</a:t>
            </a:r>
            <a:r>
              <a:rPr lang="en-US" dirty="0">
                <a:latin typeface="Times New Roman" pitchFamily="-109" charset="0"/>
                <a:ea typeface="Arial" pitchFamily="-109" charset="0"/>
                <a:cs typeface="Arial" pitchFamily="-109" charset="0"/>
              </a:rPr>
              <a:t> introducing some </a:t>
            </a:r>
            <a:r>
              <a:rPr lang="en-US" dirty="0" err="1">
                <a:latin typeface="Times New Roman" pitchFamily="-109" charset="0"/>
                <a:ea typeface="Arial" pitchFamily="-109" charset="0"/>
                <a:cs typeface="Arial" pitchFamily="-109" charset="0"/>
              </a:rPr>
              <a:t>recursivity</a:t>
            </a:r>
            <a:r>
              <a:rPr lang="en-US" dirty="0">
                <a:latin typeface="Times New Roman" pitchFamily="-109" charset="0"/>
                <a:ea typeface="Arial" pitchFamily="-109" charset="0"/>
                <a:cs typeface="Arial" pitchFamily="-109" charset="0"/>
              </a:rPr>
              <a:t>; for example, you want to annotate annotations (</a:t>
            </a:r>
            <a:r>
              <a:rPr lang="en-US" dirty="0" err="1">
                <a:latin typeface="Times New Roman" pitchFamily="-109" charset="0"/>
                <a:ea typeface="Arial" pitchFamily="-109" charset="0"/>
                <a:cs typeface="Arial" pitchFamily="-109" charset="0"/>
              </a:rPr>
              <a:t>cf</a:t>
            </a:r>
            <a:r>
              <a:rPr lang="en-US" dirty="0">
                <a:latin typeface="Times New Roman" pitchFamily="-109" charset="0"/>
                <a:ea typeface="Arial" pitchFamily="-109" charset="0"/>
                <a:cs typeface="Arial" pitchFamily="-109" charset="0"/>
              </a:rPr>
              <a:t> canonical processes); OIO allows to treat equally any kind of information objects, in our case, both the media and the annotations</a:t>
            </a:r>
          </a:p>
          <a:p>
            <a:pPr eaLnBrk="1" hangingPunct="1"/>
            <a:r>
              <a:rPr lang="en-US" dirty="0">
                <a:latin typeface="Times New Roman" pitchFamily="-109" charset="0"/>
                <a:ea typeface="Arial" pitchFamily="-109" charset="0"/>
                <a:cs typeface="Arial" pitchFamily="-109" charset="0"/>
              </a:rPr>
              <a:t>  - D&amp;S + OIO = DOLCE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F39454B7-7C1E-7444-BCC2-B1F3CFACE19D}" type="slidenum">
              <a:rPr lang="en-US"/>
              <a:pPr/>
              <a:t>66</a:t>
            </a:fld>
            <a:endParaRPr lang="en-US"/>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r>
              <a:rPr lang="en-US" smtClean="0">
                <a:latin typeface="Times New Roman" pitchFamily="-109" charset="0"/>
                <a:ea typeface="Arial" pitchFamily="-109" charset="0"/>
                <a:cs typeface="Arial" pitchFamily="-109" charset="0"/>
              </a:rPr>
              <a:t>mask-role is basically a multi-ended anchor</a:t>
            </a:r>
          </a:p>
          <a:p>
            <a:pPr eaLnBrk="1" hangingPunct="1"/>
            <a:endParaRPr lang="en-US" smtClean="0">
              <a:latin typeface="Times New Roman" pitchFamily="-109" charset="0"/>
              <a:ea typeface="Arial" pitchFamily="-109" charset="0"/>
              <a:cs typeface="Arial" pitchFamily="-109" charset="0"/>
            </a:endParaRPr>
          </a:p>
          <a:p>
            <a:pPr eaLnBrk="1" hangingPunct="1"/>
            <a:r>
              <a:rPr lang="en-US" smtClean="0">
                <a:latin typeface="Times New Roman" pitchFamily="-109" charset="0"/>
                <a:ea typeface="Arial" pitchFamily="-109" charset="0"/>
                <a:cs typeface="Arial" pitchFamily="-109" charset="0"/>
              </a:rPr>
              <a:t>Green is DOLCE</a:t>
            </a:r>
          </a:p>
          <a:p>
            <a:pPr eaLnBrk="1" hangingPunct="1"/>
            <a:r>
              <a:rPr lang="en-US" smtClean="0">
                <a:latin typeface="Times New Roman" pitchFamily="-109" charset="0"/>
                <a:ea typeface="Arial" pitchFamily="-109" charset="0"/>
                <a:cs typeface="Arial" pitchFamily="-109" charset="0"/>
              </a:rPr>
              <a:t>Red colour is COMM which describes the fragment.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5098E830-5652-A44F-8866-A5900456340C}" type="slidenum">
              <a:rPr lang="en-US"/>
              <a:pPr/>
              <a:t>67</a:t>
            </a:fld>
            <a:endParaRPr lang="en-US"/>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r>
              <a:rPr lang="en-US" smtClean="0">
                <a:latin typeface="Times New Roman" pitchFamily="-109" charset="0"/>
                <a:ea typeface="Arial" pitchFamily="-109" charset="0"/>
                <a:cs typeface="Arial" pitchFamily="-109" charset="0"/>
              </a:rPr>
              <a:t>(New) Green is semantic annotation (cf Canonical processes semantic annotation)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0337D877-589E-C740-988C-BFC96853D851}" type="slidenum">
              <a:rPr lang="en-US"/>
              <a:pPr/>
              <a:t>68</a:t>
            </a:fld>
            <a:endParaRPr lang="en-US"/>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931A0D92-8CEA-2C4B-9CC9-220D0DF30291}" type="slidenum">
              <a:rPr lang="en-US"/>
              <a:pPr/>
              <a:t>69</a:t>
            </a:fld>
            <a:endParaRPr lang="en-US"/>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2A5B91A2-01E9-B04C-8CBF-0B6A3C66DC5F}" type="slidenum">
              <a:rPr lang="en-US"/>
              <a:pPr/>
              <a:t>70</a:t>
            </a:fld>
            <a:endParaRPr lang="en-US"/>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3DE0BED2-10B6-6440-9D8C-456E7FEF3731}" type="slidenum">
              <a:rPr lang="en-US"/>
              <a:pPr/>
              <a:t>71</a:t>
            </a:fld>
            <a:endParaRPr lang="en-US"/>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xfrm>
            <a:off x="711200" y="4860925"/>
            <a:ext cx="5678488" cy="4606925"/>
          </a:xfrm>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206FA33-02CA-444D-A8D0-C3150228700A}" type="slidenum">
              <a:rPr lang="en-US"/>
              <a:pPr/>
              <a:t>9</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98FE4048-624E-DD44-848F-453DFD26B1AD}" type="slidenum">
              <a:rPr lang="en-US"/>
              <a:pPr/>
              <a:t>72</a:t>
            </a:fld>
            <a:endParaRPr lang="en-US"/>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75F45233-2BB3-1B4A-86F6-47F80EB3C54E}" type="slidenum">
              <a:rPr lang="en-US"/>
              <a:pPr/>
              <a:t>73</a:t>
            </a:fld>
            <a:endParaRPr lang="en-US"/>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961126D-B820-4F4D-B268-BD616D405107}" type="slidenum">
              <a:rPr lang="en-US"/>
              <a:pPr/>
              <a:t>74</a:t>
            </a:fld>
            <a:endParaRPr lang="en-US"/>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92364B0D-7109-D040-9910-2DC32077B4BB}" type="slidenum">
              <a:rPr lang="en-US"/>
              <a:pPr/>
              <a:t>75</a:t>
            </a:fld>
            <a:endParaRPr lang="en-US"/>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r>
              <a:rPr lang="en-US" smtClean="0">
                <a:latin typeface="Times New Roman" pitchFamily="-109" charset="0"/>
                <a:ea typeface="Arial" pitchFamily="-109" charset="0"/>
                <a:cs typeface="Arial" pitchFamily="-109" charset="0"/>
              </a:rPr>
              <a:t>open source framework with number of plugins.</a:t>
            </a:r>
          </a:p>
          <a:p>
            <a:pPr eaLnBrk="1" hangingPunct="1"/>
            <a:r>
              <a:rPr lang="en-US" smtClean="0">
                <a:latin typeface="Times New Roman" pitchFamily="-109" charset="0"/>
                <a:ea typeface="Arial" pitchFamily="-109" charset="0"/>
                <a:cs typeface="Arial" pitchFamily="-109" charset="0"/>
              </a:rPr>
              <a:t>Many available.</a:t>
            </a:r>
          </a:p>
          <a:p>
            <a:pPr eaLnBrk="1" hangingPunct="1"/>
            <a:r>
              <a:rPr lang="en-US" smtClean="0">
                <a:latin typeface="Times New Roman" pitchFamily="-109" charset="0"/>
                <a:ea typeface="Arial" pitchFamily="-109" charset="0"/>
                <a:cs typeface="Arial" pitchFamily="-109" charset="0"/>
              </a:rPr>
              <a:t>Load images or video.  Load ontologies.  Drag &amp; drop annotations on fragments.</a:t>
            </a:r>
          </a:p>
          <a:p>
            <a:pPr eaLnBrk="1" hangingPunct="1"/>
            <a:endParaRPr lang="en-US" smtClean="0">
              <a:latin typeface="Times New Roman" pitchFamily="-109" charset="0"/>
              <a:ea typeface="Arial" pitchFamily="-109" charset="0"/>
              <a:cs typeface="Arial" pitchFamily="-109" charset="0"/>
            </a:endParaRPr>
          </a:p>
          <a:p>
            <a:pPr eaLnBrk="1" hangingPunct="1"/>
            <a:r>
              <a:rPr lang="en-US" smtClean="0">
                <a:latin typeface="Times New Roman" pitchFamily="-109" charset="0"/>
                <a:ea typeface="Arial" pitchFamily="-109" charset="0"/>
                <a:cs typeface="Arial" pitchFamily="-109" charset="0"/>
              </a:rPr>
              <a:t>linkeddata plugin – preload linked data cloud</a:t>
            </a:r>
          </a:p>
          <a:p>
            <a:pPr eaLnBrk="1" hangingPunct="1"/>
            <a:endParaRPr lang="en-US" smtClean="0">
              <a:latin typeface="Times New Roman" pitchFamily="-109" charset="0"/>
              <a:ea typeface="Arial" pitchFamily="-109" charset="0"/>
              <a:cs typeface="Arial" pitchFamily="-109"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BF918EC3-9708-5148-B478-BCA754361E73}" type="slidenum">
              <a:rPr lang="en-US"/>
              <a:pPr/>
              <a:t>77</a:t>
            </a:fld>
            <a:endParaRPr lang="en-US"/>
          </a:p>
        </p:txBody>
      </p:sp>
      <p:sp>
        <p:nvSpPr>
          <p:cNvPr id="227331" name="Text Box 2"/>
          <p:cNvSpPr txBox="1">
            <a:spLocks noChangeArrowheads="1"/>
          </p:cNvSpPr>
          <p:nvPr/>
        </p:nvSpPr>
        <p:spPr bwMode="auto">
          <a:xfrm>
            <a:off x="1039813" y="777875"/>
            <a:ext cx="5008562" cy="38354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227332" name="Text Box 3"/>
          <p:cNvSpPr>
            <a:spLocks noGrp="1" noChangeArrowheads="1"/>
          </p:cNvSpPr>
          <p:nvPr>
            <p:ph type="body"/>
          </p:nvPr>
        </p:nvSpPr>
        <p:spPr>
          <a:xfrm>
            <a:off x="709613" y="4860925"/>
            <a:ext cx="5662612" cy="4589463"/>
          </a:xfrm>
          <a:noFill/>
          <a:ln/>
        </p:spPr>
        <p:txBody>
          <a:bodyPr wrap="none" anchor="ct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4BB7C98E-ED7C-9C44-8455-25126929C3DF}" type="slidenum">
              <a:rPr lang="en-US"/>
              <a:pPr/>
              <a:t>82</a:t>
            </a:fld>
            <a:endParaRPr lang="en-US"/>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206FA33-02CA-444D-A8D0-C3150228700A}" type="slidenum">
              <a:rPr lang="en-US"/>
              <a:pPr/>
              <a:t>83</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7E6F36-8548-EA49-AFC2-3DFF59B8DC56}" type="slidenum">
              <a:rPr lang="en-US" smtClean="0"/>
              <a:pPr/>
              <a:t>85</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4B6241BE-7017-A340-8F32-826AF54FF83A}" type="slidenum">
              <a:rPr lang="en-US"/>
              <a:pPr/>
              <a:t>86</a:t>
            </a:fld>
            <a:endParaRPr lang="en-US"/>
          </a:p>
        </p:txBody>
      </p:sp>
      <p:sp>
        <p:nvSpPr>
          <p:cNvPr id="256003" name="Text Box 2"/>
          <p:cNvSpPr txBox="1">
            <a:spLocks noChangeArrowheads="1"/>
          </p:cNvSpPr>
          <p:nvPr/>
        </p:nvSpPr>
        <p:spPr bwMode="auto">
          <a:xfrm>
            <a:off x="1039813" y="777875"/>
            <a:ext cx="5008562" cy="38354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256004" name="Text Box 3"/>
          <p:cNvSpPr>
            <a:spLocks noGrp="1" noChangeArrowheads="1"/>
          </p:cNvSpPr>
          <p:nvPr>
            <p:ph type="body"/>
          </p:nvPr>
        </p:nvSpPr>
        <p:spPr>
          <a:xfrm>
            <a:off x="709613" y="4860925"/>
            <a:ext cx="5662612" cy="4589463"/>
          </a:xfrm>
          <a:noFill/>
          <a:ln/>
        </p:spPr>
        <p:txBody>
          <a:bodyPr wrap="none" anchor="ct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105E1C91-5960-DA40-9B2F-4B4B59DC95F3}" type="slidenum">
              <a:rPr lang="en-US"/>
              <a:pPr/>
              <a:t>87</a:t>
            </a:fld>
            <a:endParaRPr lang="en-US"/>
          </a:p>
        </p:txBody>
      </p:sp>
      <p:sp>
        <p:nvSpPr>
          <p:cNvPr id="258051" name="Text Box 2"/>
          <p:cNvSpPr txBox="1">
            <a:spLocks noChangeArrowheads="1"/>
          </p:cNvSpPr>
          <p:nvPr/>
        </p:nvSpPr>
        <p:spPr bwMode="auto">
          <a:xfrm>
            <a:off x="1039813" y="777875"/>
            <a:ext cx="5008562" cy="38354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258052" name="Text Box 3"/>
          <p:cNvSpPr>
            <a:spLocks noGrp="1" noChangeArrowheads="1"/>
          </p:cNvSpPr>
          <p:nvPr>
            <p:ph type="body"/>
          </p:nvPr>
        </p:nvSpPr>
        <p:spPr>
          <a:xfrm>
            <a:off x="709613" y="4860925"/>
            <a:ext cx="5662612" cy="4589463"/>
          </a:xfrm>
          <a:noFill/>
          <a:ln/>
        </p:spPr>
        <p:txBody>
          <a:bodyPr wrap="none" anchor="ct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A85B1B8-AE3C-DC43-9109-22FCA62801E7}" type="slidenum">
              <a:rPr lang="en-US"/>
              <a:pPr/>
              <a:t>10</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AB0ECB47-8B9C-004A-8214-56646B44A398}" type="slidenum">
              <a:rPr lang="en-US"/>
              <a:pPr/>
              <a:t>89</a:t>
            </a:fld>
            <a:endParaRPr lang="en-US"/>
          </a:p>
        </p:txBody>
      </p:sp>
      <p:sp>
        <p:nvSpPr>
          <p:cNvPr id="260099" name="Text Box 2"/>
          <p:cNvSpPr txBox="1">
            <a:spLocks noChangeArrowheads="1"/>
          </p:cNvSpPr>
          <p:nvPr/>
        </p:nvSpPr>
        <p:spPr bwMode="auto">
          <a:xfrm>
            <a:off x="1039813" y="777875"/>
            <a:ext cx="5008562" cy="38354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260100" name="Text Box 3"/>
          <p:cNvSpPr>
            <a:spLocks noGrp="1" noChangeArrowheads="1"/>
          </p:cNvSpPr>
          <p:nvPr>
            <p:ph type="body"/>
          </p:nvPr>
        </p:nvSpPr>
        <p:spPr>
          <a:xfrm>
            <a:off x="709613" y="4860925"/>
            <a:ext cx="5662612" cy="4589463"/>
          </a:xfrm>
          <a:noFill/>
          <a:ln/>
        </p:spPr>
        <p:txBody>
          <a:bodyPr wrap="none" anchor="ct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Processors can switch automatically</a:t>
            </a:r>
            <a:endParaRPr lang="en-US" dirty="0"/>
          </a:p>
        </p:txBody>
      </p:sp>
      <p:sp>
        <p:nvSpPr>
          <p:cNvPr id="4" name="Slide Number Placeholder 3"/>
          <p:cNvSpPr>
            <a:spLocks noGrp="1"/>
          </p:cNvSpPr>
          <p:nvPr>
            <p:ph type="sldNum" sz="quarter" idx="10"/>
          </p:nvPr>
        </p:nvSpPr>
        <p:spPr/>
        <p:txBody>
          <a:bodyPr/>
          <a:lstStyle/>
          <a:p>
            <a:fld id="{AD7E6F36-8548-EA49-AFC2-3DFF59B8DC56}" type="slidenum">
              <a:rPr lang="en-US" smtClean="0"/>
              <a:pPr/>
              <a:t>90</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5BCB58F2-AD10-E141-9F89-7A67DB0F89C2}" type="slidenum">
              <a:rPr lang="fr-FR"/>
              <a:pPr/>
              <a:t>99</a:t>
            </a:fld>
            <a:endParaRPr lang="fr-FR"/>
          </a:p>
        </p:txBody>
      </p:sp>
      <p:sp>
        <p:nvSpPr>
          <p:cNvPr id="412674" name="Text Box 2"/>
          <p:cNvSpPr txBox="1">
            <a:spLocks noChangeArrowheads="1"/>
          </p:cNvSpPr>
          <p:nvPr/>
        </p:nvSpPr>
        <p:spPr bwMode="auto">
          <a:xfrm>
            <a:off x="1040138" y="777733"/>
            <a:ext cx="5007771" cy="3836232"/>
          </a:xfrm>
          <a:prstGeom prst="rect">
            <a:avLst/>
          </a:prstGeom>
          <a:solidFill>
            <a:srgbClr val="FFFFFF"/>
          </a:solidFill>
          <a:ln w="9360">
            <a:solidFill>
              <a:srgbClr val="000000"/>
            </a:solidFill>
            <a:miter lim="800000"/>
            <a:headEnd/>
            <a:tailEnd/>
          </a:ln>
          <a:effectLst/>
        </p:spPr>
        <p:txBody>
          <a:bodyPr wrap="none" lIns="97192" tIns="48596" rIns="97192" bIns="48596" anchor="ctr">
            <a:prstTxWarp prst="textNoShape">
              <a:avLst/>
            </a:prstTxWarp>
          </a:bodyPr>
          <a:lstStyle/>
          <a:p>
            <a:endParaRPr lang="en-US"/>
          </a:p>
        </p:txBody>
      </p:sp>
      <p:sp>
        <p:nvSpPr>
          <p:cNvPr id="412675" name="Text Box 3"/>
          <p:cNvSpPr txBox="1">
            <a:spLocks noGrp="1" noChangeArrowheads="1"/>
          </p:cNvSpPr>
          <p:nvPr>
            <p:ph type="body"/>
          </p:nvPr>
        </p:nvSpPr>
        <p:spPr>
          <a:xfrm>
            <a:off x="708966" y="4860394"/>
            <a:ext cx="5663685" cy="4589497"/>
          </a:xfrm>
          <a:ln/>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BBD28F52-1D15-EC45-80FB-FFF3F62C2746}" type="slidenum">
              <a:rPr lang="en-US"/>
              <a:pPr/>
              <a:t>100</a:t>
            </a:fld>
            <a:endParaRPr lang="en-US"/>
          </a:p>
        </p:txBody>
      </p:sp>
      <p:sp>
        <p:nvSpPr>
          <p:cNvPr id="264195" name="Text Box 2"/>
          <p:cNvSpPr txBox="1">
            <a:spLocks noChangeArrowheads="1"/>
          </p:cNvSpPr>
          <p:nvPr/>
        </p:nvSpPr>
        <p:spPr bwMode="auto">
          <a:xfrm>
            <a:off x="1039813" y="777875"/>
            <a:ext cx="5008562" cy="38354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264196" name="Text Box 3"/>
          <p:cNvSpPr>
            <a:spLocks noGrp="1" noChangeArrowheads="1"/>
          </p:cNvSpPr>
          <p:nvPr>
            <p:ph type="body"/>
          </p:nvPr>
        </p:nvSpPr>
        <p:spPr>
          <a:xfrm>
            <a:off x="709613" y="4860925"/>
            <a:ext cx="5662612" cy="4589463"/>
          </a:xfrm>
          <a:noFill/>
          <a:ln/>
        </p:spPr>
        <p:txBody>
          <a:bodyPr wrap="none" anchor="ct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C4C07D-284D-3B4A-B6D5-D6EE03159F1A}" type="slidenum">
              <a:rPr lang="fr-FR"/>
              <a:pPr/>
              <a:t>101</a:t>
            </a:fld>
            <a:endParaRPr lang="fr-FR"/>
          </a:p>
        </p:txBody>
      </p:sp>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xfrm>
            <a:off x="710573" y="4862141"/>
            <a:ext cx="5678154" cy="4605227"/>
          </a:xfrm>
        </p:spPr>
        <p:txBody>
          <a:bodyPr lIns="99038" tIns="49519" rIns="99038" bIns="49519"/>
          <a:lstStyle/>
          <a:p>
            <a:pPr defTabSz="485958">
              <a:spcBef>
                <a:spcPct val="0"/>
              </a:spcBef>
            </a:pPr>
            <a:r>
              <a:rPr lang="en-US" dirty="0" smtClean="0"/>
              <a:t>Have had all</a:t>
            </a:r>
            <a:r>
              <a:rPr lang="en-US" baseline="0" dirty="0" smtClean="0"/>
              <a:t> the technical infrastructures – what can we do with media on the semantic web?</a:t>
            </a:r>
            <a:endParaRPr lang="en-US" dirty="0" smtClean="0"/>
          </a:p>
          <a:p>
            <a:pPr defTabSz="485958">
              <a:spcBef>
                <a:spcPct val="0"/>
              </a:spcBef>
            </a:pPr>
            <a:endParaRPr lang="en-US" dirty="0" smtClean="0"/>
          </a:p>
          <a:p>
            <a:pPr defTabSz="485958">
              <a:spcBef>
                <a:spcPct val="0"/>
              </a:spcBef>
            </a:pPr>
            <a:r>
              <a:rPr lang="en-US" dirty="0" smtClean="0"/>
              <a:t>Who</a:t>
            </a:r>
            <a:r>
              <a:rPr lang="en-US" dirty="0"/>
              <a:t>? experts, lay persons</a:t>
            </a:r>
          </a:p>
          <a:p>
            <a:pPr defTabSz="485958">
              <a:spcBef>
                <a:spcPct val="0"/>
              </a:spcBef>
            </a:pPr>
            <a:r>
              <a:rPr lang="en-US" dirty="0"/>
              <a:t>Why? information searching, annotation tasks, </a:t>
            </a:r>
          </a:p>
          <a:p>
            <a:pPr defTabSz="485958">
              <a:spcBef>
                <a:spcPct val="0"/>
              </a:spcBef>
            </a:pPr>
            <a:r>
              <a:rPr lang="en-US" dirty="0"/>
              <a:t>How? entering query, finding items of interest, displaying results</a:t>
            </a:r>
          </a:p>
          <a:p>
            <a:pPr defTabSz="485958">
              <a:spcBef>
                <a:spcPct val="0"/>
              </a:spcBef>
            </a:pPr>
            <a:r>
              <a:rPr lang="en-US" dirty="0"/>
              <a:t>What? fact finding, information gathering, </a:t>
            </a:r>
            <a:r>
              <a:rPr lang="en-US" dirty="0" err="1"/>
              <a:t>sensemaking</a:t>
            </a:r>
            <a:r>
              <a:rPr lang="en-US" dirty="0"/>
              <a:t>, location-based mobile search (Pub Canary Wharf)</a:t>
            </a:r>
          </a:p>
          <a:p>
            <a:pPr defTabSz="485958">
              <a:spcBef>
                <a:spcPct val="0"/>
              </a:spcBef>
            </a:pPr>
            <a:endParaRPr lang="en-US" dirty="0"/>
          </a:p>
          <a:p>
            <a:pPr defTabSz="485958">
              <a:spcBef>
                <a:spcPct val="0"/>
              </a:spcBef>
            </a:pPr>
            <a:endParaRPr lang="en-US" dirty="0"/>
          </a:p>
        </p:txBody>
      </p:sp>
      <p:sp>
        <p:nvSpPr>
          <p:cNvPr id="263172" name="Slide Number Placeholder 3"/>
          <p:cNvSpPr txBox="1">
            <a:spLocks noGrp="1"/>
          </p:cNvSpPr>
          <p:nvPr/>
        </p:nvSpPr>
        <p:spPr bwMode="auto">
          <a:xfrm>
            <a:off x="4020687" y="9720785"/>
            <a:ext cx="3077006" cy="512081"/>
          </a:xfrm>
          <a:prstGeom prst="rect">
            <a:avLst/>
          </a:prstGeom>
          <a:noFill/>
          <a:ln w="9525">
            <a:noFill/>
            <a:miter lim="800000"/>
            <a:headEnd/>
            <a:tailEnd/>
          </a:ln>
        </p:spPr>
        <p:txBody>
          <a:bodyPr lIns="99038" tIns="49519" rIns="99038" bIns="49519" anchor="b">
            <a:prstTxWarp prst="textNoShape">
              <a:avLst/>
            </a:prstTxWarp>
          </a:bodyPr>
          <a:lstStyle/>
          <a:p>
            <a:pPr algn="r" defTabSz="494395"/>
            <a:fld id="{6D7A0F4E-B124-A745-97A9-E2EED3BF5688}" type="slidenum">
              <a:rPr lang="en-US" sz="1300">
                <a:latin typeface="Calibri" pitchFamily="-109" charset="0"/>
                <a:ea typeface="Arial" pitchFamily="-109" charset="0"/>
                <a:cs typeface="Arial" pitchFamily="-109" charset="0"/>
              </a:rPr>
              <a:pPr algn="r" defTabSz="494395"/>
              <a:t>101</a:t>
            </a:fld>
            <a:endParaRPr lang="en-US" sz="1300" dirty="0">
              <a:latin typeface="Calibri" pitchFamily="-109" charset="0"/>
              <a:ea typeface="Arial" pitchFamily="-109" charset="0"/>
              <a:cs typeface="Arial" pitchFamily="-109"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C8DD59-C501-584E-84EB-755B5D554CB4}" type="slidenum">
              <a:rPr lang="fr-FR"/>
              <a:pPr/>
              <a:t>102</a:t>
            </a:fld>
            <a:endParaRPr lang="fr-FR"/>
          </a:p>
        </p:txBody>
      </p:sp>
      <p:sp>
        <p:nvSpPr>
          <p:cNvPr id="265218" name="Rectangle 7"/>
          <p:cNvSpPr txBox="1">
            <a:spLocks noGrp="1" noChangeArrowheads="1"/>
          </p:cNvSpPr>
          <p:nvPr/>
        </p:nvSpPr>
        <p:spPr bwMode="auto">
          <a:xfrm>
            <a:off x="4020687" y="9720785"/>
            <a:ext cx="3077006" cy="512081"/>
          </a:xfrm>
          <a:prstGeom prst="rect">
            <a:avLst/>
          </a:prstGeom>
          <a:noFill/>
          <a:ln w="9525">
            <a:noFill/>
            <a:miter lim="800000"/>
            <a:headEnd/>
            <a:tailEnd/>
          </a:ln>
        </p:spPr>
        <p:txBody>
          <a:bodyPr lIns="99038" tIns="49519" rIns="99038" bIns="49519" anchor="b">
            <a:prstTxWarp prst="textNoShape">
              <a:avLst/>
            </a:prstTxWarp>
          </a:bodyPr>
          <a:lstStyle/>
          <a:p>
            <a:pPr algn="r" defTabSz="494395"/>
            <a:fld id="{AD2A86FD-3947-2B45-993C-A2BEB0BB03D5}" type="slidenum">
              <a:rPr lang="en-US" sz="1300">
                <a:latin typeface="Calibri" pitchFamily="-109" charset="0"/>
                <a:ea typeface="Arial" pitchFamily="-109" charset="0"/>
                <a:cs typeface="Arial" pitchFamily="-109" charset="0"/>
              </a:rPr>
              <a:pPr algn="r" defTabSz="494395"/>
              <a:t>102</a:t>
            </a:fld>
            <a:endParaRPr lang="en-US" sz="1300" dirty="0">
              <a:latin typeface="Calibri" pitchFamily="-109" charset="0"/>
              <a:ea typeface="Arial" pitchFamily="-109" charset="0"/>
              <a:cs typeface="Arial" pitchFamily="-109" charset="0"/>
            </a:endParaRPr>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xfrm>
            <a:off x="710573" y="4862141"/>
            <a:ext cx="5678154" cy="4605227"/>
          </a:xfrm>
        </p:spPr>
        <p:txBody>
          <a:bodyPr lIns="99038" tIns="49519" rIns="99038" bIns="49519"/>
          <a:lstStyle/>
          <a:p>
            <a:pPr defTabSz="485958">
              <a:spcBef>
                <a:spcPct val="0"/>
              </a:spcBef>
            </a:pPr>
            <a:endParaRPr lang="en-GB" dirty="0">
              <a:ea typeface="MS PGothic" pitchFamily="34" charset="-128"/>
              <a:cs typeface="MS PGothic"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03CF8A0E-DC48-A74D-BA4F-FBF0568C816A}" type="slidenum">
              <a:rPr lang="en-US">
                <a:latin typeface="Times New Roman" pitchFamily="-109" charset="0"/>
              </a:rPr>
              <a:pPr/>
              <a:t>103</a:t>
            </a:fld>
            <a:endParaRPr lang="en-US">
              <a:latin typeface="Times New Roman" pitchFamily="-109"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en-GB" smtClean="0">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41FD5835-793D-6440-9BE4-3F5A42CB93A2}" type="slidenum">
              <a:rPr lang="en-US">
                <a:latin typeface="Times New Roman" pitchFamily="-109" charset="0"/>
              </a:rPr>
              <a:pPr/>
              <a:t>104</a:t>
            </a:fld>
            <a:endParaRPr lang="en-US">
              <a:latin typeface="Times New Roman" pitchFamily="-109"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r>
              <a:rPr lang="en-GB" smtClean="0">
                <a:latin typeface="Times New Roman" pitchFamily="-109" charset="0"/>
                <a:ea typeface="ＭＳ Ｐゴシック" pitchFamily="-109" charset="-128"/>
                <a:cs typeface="ＭＳ Ｐゴシック" pitchFamily="-109" charset="-128"/>
              </a:rPr>
              <a:t>Feature: Syntactic matching; semantic matching</a:t>
            </a:r>
          </a:p>
          <a:p>
            <a:r>
              <a:rPr lang="en-GB" smtClean="0">
                <a:latin typeface="Times New Roman" pitchFamily="-109" charset="0"/>
                <a:ea typeface="ＭＳ Ｐゴシック" pitchFamily="-109" charset="-128"/>
                <a:cs typeface="ＭＳ Ｐゴシック" pitchFamily="-109" charset="-128"/>
              </a:rPr>
              <a:t>Functionality:</a:t>
            </a:r>
          </a:p>
          <a:p>
            <a:r>
              <a:rPr lang="en-GB" smtClean="0">
                <a:latin typeface="Times New Roman" pitchFamily="-109" charset="0"/>
                <a:ea typeface="ＭＳ Ｐゴシック" pitchFamily="-109" charset="-128"/>
                <a:cs typeface="ＭＳ Ｐゴシック" pitchFamily="-109" charset="-128"/>
              </a:rPr>
              <a:t>Interface n/a</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6FF71688-88B3-A541-BA1A-B89634781E53}" type="slidenum">
              <a:rPr lang="en-US">
                <a:latin typeface="Times New Roman" pitchFamily="-109" charset="0"/>
              </a:rPr>
              <a:pPr/>
              <a:t>105</a:t>
            </a:fld>
            <a:endParaRPr lang="en-US">
              <a:latin typeface="Times New Roman" pitchFamily="-109"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r>
              <a:rPr lang="en-GB" smtClean="0">
                <a:latin typeface="Times New Roman" pitchFamily="-109" charset="0"/>
                <a:ea typeface="ＭＳ Ｐゴシック" pitchFamily="-109" charset="-128"/>
                <a:cs typeface="ＭＳ Ｐゴシック" pitchFamily="-109" charset="-128"/>
              </a:rPr>
              <a:t>Michiel’s print room experiment?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slides from USI??</a:t>
            </a:r>
            <a:endParaRPr lang="en-US" dirty="0"/>
          </a:p>
        </p:txBody>
      </p:sp>
      <p:sp>
        <p:nvSpPr>
          <p:cNvPr id="4" name="Slide Number Placeholder 3"/>
          <p:cNvSpPr>
            <a:spLocks noGrp="1"/>
          </p:cNvSpPr>
          <p:nvPr>
            <p:ph type="sldNum" sz="quarter" idx="10"/>
          </p:nvPr>
        </p:nvSpPr>
        <p:spPr/>
        <p:txBody>
          <a:bodyPr/>
          <a:lstStyle/>
          <a:p>
            <a:fld id="{AD7E6F36-8548-EA49-AFC2-3DFF59B8DC56}" type="slidenum">
              <a:rPr lang="en-US" smtClean="0"/>
              <a:pPr/>
              <a:t>106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D17187F7-8045-8A45-9904-FC76E6BF5DC2}" type="slidenum">
              <a:rPr lang="en-US"/>
              <a:pPr/>
              <a:t>11</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ACE95BB4-74DA-3D49-94B1-A98339FCF610}" type="slidenum">
              <a:rPr lang="en-US"/>
              <a:pPr/>
              <a:t>108</a:t>
            </a:fld>
            <a:endParaRPr lang="en-US"/>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513C7B7F-DBD4-F84A-B924-3E7BEE04C7EC}" type="slidenum">
              <a:rPr lang="en-US"/>
              <a:pPr/>
              <a:t>109</a:t>
            </a:fld>
            <a:endParaRPr lang="en-US"/>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r>
              <a:rPr lang="en-US" dirty="0" smtClean="0">
                <a:latin typeface="Times New Roman" pitchFamily="-109" charset="0"/>
                <a:ea typeface="Arial" pitchFamily="-109" charset="0"/>
                <a:cs typeface="Arial" pitchFamily="-109" charset="0"/>
              </a:rPr>
              <a:t>WHO: type in name </a:t>
            </a:r>
            <a:r>
              <a:rPr lang="en-US" dirty="0" err="1" smtClean="0">
                <a:latin typeface="Times New Roman" pitchFamily="-109" charset="0"/>
                <a:ea typeface="Arial" pitchFamily="-109" charset="0"/>
                <a:cs typeface="Arial" pitchFamily="-109" charset="0"/>
              </a:rPr>
              <a:t>Oldenbar</a:t>
            </a:r>
            <a:r>
              <a:rPr lang="en-US" dirty="0" smtClean="0">
                <a:latin typeface="Times New Roman" pitchFamily="-109" charset="0"/>
                <a:ea typeface="Arial" pitchFamily="-109" charset="0"/>
                <a:cs typeface="Arial" pitchFamily="-109" charset="0"/>
              </a:rPr>
              <a:t>…</a:t>
            </a:r>
          </a:p>
          <a:p>
            <a:pPr eaLnBrk="1" hangingPunct="1"/>
            <a:r>
              <a:rPr lang="en-US" dirty="0" smtClean="0">
                <a:latin typeface="Times New Roman" pitchFamily="-109" charset="0"/>
                <a:ea typeface="Arial" pitchFamily="-109" charset="0"/>
                <a:cs typeface="Arial" pitchFamily="-109" charset="0"/>
              </a:rPr>
              <a:t>Show</a:t>
            </a:r>
            <a:r>
              <a:rPr lang="en-US" baseline="0" dirty="0" smtClean="0">
                <a:latin typeface="Times New Roman" pitchFamily="-109" charset="0"/>
                <a:ea typeface="Arial" pitchFamily="-109" charset="0"/>
                <a:cs typeface="Arial" pitchFamily="-109" charset="0"/>
              </a:rPr>
              <a:t> different vocabularies; alphabetical</a:t>
            </a:r>
          </a:p>
          <a:p>
            <a:pPr eaLnBrk="1" hangingPunct="1"/>
            <a:r>
              <a:rPr lang="en-US" dirty="0" smtClean="0">
                <a:latin typeface="Times New Roman" pitchFamily="-109" charset="0"/>
                <a:ea typeface="Arial" pitchFamily="-109" charset="0"/>
                <a:cs typeface="Arial" pitchFamily="-109" charset="0"/>
              </a:rPr>
              <a:t>Same death date as description</a:t>
            </a:r>
          </a:p>
          <a:p>
            <a:pPr eaLnBrk="1" hangingPunct="1"/>
            <a:r>
              <a:rPr lang="en-US" dirty="0" smtClean="0">
                <a:latin typeface="Times New Roman" pitchFamily="-109" charset="0"/>
                <a:ea typeface="Arial" pitchFamily="-109" charset="0"/>
                <a:cs typeface="Arial" pitchFamily="-109" charset="0"/>
              </a:rPr>
              <a:t>WHAT: type </a:t>
            </a:r>
            <a:r>
              <a:rPr lang="en-US" dirty="0" err="1" smtClean="0">
                <a:latin typeface="Times New Roman" pitchFamily="-109" charset="0"/>
                <a:ea typeface="Arial" pitchFamily="-109" charset="0"/>
                <a:cs typeface="Arial" pitchFamily="-109" charset="0"/>
              </a:rPr>
              <a:t>onthoofdi</a:t>
            </a:r>
            <a:r>
              <a:rPr lang="en-US" dirty="0" smtClean="0">
                <a:latin typeface="Times New Roman" pitchFamily="-109" charset="0"/>
                <a:ea typeface="Arial" pitchFamily="-109" charset="0"/>
                <a:cs typeface="Arial" pitchFamily="-109" charset="0"/>
              </a:rPr>
              <a:t>… ; different vocabularies</a:t>
            </a:r>
            <a:r>
              <a:rPr lang="en-US" baseline="0" dirty="0" smtClean="0">
                <a:latin typeface="Times New Roman" pitchFamily="-109" charset="0"/>
                <a:ea typeface="Arial" pitchFamily="-109" charset="0"/>
                <a:cs typeface="Arial" pitchFamily="-109" charset="0"/>
              </a:rPr>
              <a:t> – prefer RMA and otherwise </a:t>
            </a:r>
            <a:r>
              <a:rPr lang="en-US" baseline="0" dirty="0" err="1" smtClean="0">
                <a:latin typeface="Times New Roman" pitchFamily="-109" charset="0"/>
                <a:ea typeface="Arial" pitchFamily="-109" charset="0"/>
                <a:cs typeface="Arial" pitchFamily="-109" charset="0"/>
              </a:rPr>
              <a:t>Wordnet</a:t>
            </a:r>
            <a:r>
              <a:rPr lang="en-US" dirty="0" smtClean="0">
                <a:latin typeface="Times New Roman" pitchFamily="-109" charset="0"/>
                <a:ea typeface="Arial" pitchFamily="-109" charset="0"/>
                <a:cs typeface="Arial" pitchFamily="-109" charset="0"/>
              </a:rPr>
              <a:t> </a:t>
            </a:r>
          </a:p>
          <a:p>
            <a:pPr eaLnBrk="1" hangingPunct="1"/>
            <a:r>
              <a:rPr lang="en-US" dirty="0" smtClean="0">
                <a:latin typeface="Times New Roman" pitchFamily="-109" charset="0"/>
                <a:ea typeface="Arial" pitchFamily="-109" charset="0"/>
                <a:cs typeface="Arial" pitchFamily="-109" charset="0"/>
              </a:rPr>
              <a:t>WHERE:</a:t>
            </a:r>
            <a:r>
              <a:rPr lang="en-US" baseline="0" dirty="0" smtClean="0">
                <a:latin typeface="Times New Roman" pitchFamily="-109" charset="0"/>
                <a:ea typeface="Arial" pitchFamily="-109" charset="0"/>
                <a:cs typeface="Arial" pitchFamily="-109" charset="0"/>
              </a:rPr>
              <a:t> type </a:t>
            </a:r>
            <a:r>
              <a:rPr lang="en-US" baseline="0" dirty="0" err="1" smtClean="0">
                <a:latin typeface="Times New Roman" pitchFamily="-109" charset="0"/>
                <a:ea typeface="Arial" pitchFamily="-109" charset="0"/>
                <a:cs typeface="Arial" pitchFamily="-109" charset="0"/>
              </a:rPr>
              <a:t>gravenhagen</a:t>
            </a:r>
            <a:r>
              <a:rPr lang="en-US" baseline="0" dirty="0" smtClean="0">
                <a:latin typeface="Times New Roman" pitchFamily="-109" charset="0"/>
                <a:ea typeface="Arial" pitchFamily="-109" charset="0"/>
                <a:cs typeface="Arial" pitchFamily="-109" charset="0"/>
              </a:rPr>
              <a:t>, see hierarchy of places (after alphabetical)</a:t>
            </a:r>
          </a:p>
          <a:p>
            <a:pPr eaLnBrk="1" hangingPunct="1"/>
            <a:r>
              <a:rPr lang="en-US" baseline="0" dirty="0" smtClean="0">
                <a:latin typeface="Times New Roman" pitchFamily="-109" charset="0"/>
                <a:ea typeface="Arial" pitchFamily="-109" charset="0"/>
                <a:cs typeface="Arial" pitchFamily="-109" charset="0"/>
              </a:rPr>
              <a:t>select </a:t>
            </a:r>
            <a:r>
              <a:rPr lang="en-US" baseline="0" dirty="0" err="1" smtClean="0">
                <a:latin typeface="Times New Roman" pitchFamily="-109" charset="0"/>
                <a:ea typeface="Arial" pitchFamily="-109" charset="0"/>
                <a:cs typeface="Arial" pitchFamily="-109" charset="0"/>
              </a:rPr>
              <a:t>binnenhof</a:t>
            </a:r>
            <a:endParaRPr lang="en-US" baseline="0" smtClean="0">
              <a:latin typeface="Times New Roman" pitchFamily="-109" charset="0"/>
              <a:ea typeface="Arial" pitchFamily="-109" charset="0"/>
              <a:cs typeface="Arial" pitchFamily="-109" charset="0"/>
            </a:endParaRPr>
          </a:p>
          <a:p>
            <a:pPr eaLnBrk="1" hangingPunct="1"/>
            <a:endParaRPr lang="en-US" dirty="0">
              <a:latin typeface="Times New Roman" pitchFamily="-109" charset="0"/>
              <a:ea typeface="Arial" pitchFamily="-109" charset="0"/>
              <a:cs typeface="Arial" pitchFamily="-109"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513C7B7F-DBD4-F84A-B924-3E7BEE04C7EC}" type="slidenum">
              <a:rPr lang="en-US"/>
              <a:pPr/>
              <a:t>110</a:t>
            </a:fld>
            <a:endParaRPr lang="en-US"/>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r>
              <a:rPr lang="en-US" dirty="0" smtClean="0">
                <a:latin typeface="Times New Roman" pitchFamily="-109" charset="0"/>
                <a:ea typeface="Arial" pitchFamily="-109" charset="0"/>
                <a:cs typeface="Arial" pitchFamily="-109" charset="0"/>
              </a:rPr>
              <a:t>Live demo</a:t>
            </a:r>
            <a:endParaRPr lang="en-US" dirty="0">
              <a:latin typeface="Times New Roman" pitchFamily="-109" charset="0"/>
              <a:ea typeface="Arial" pitchFamily="-109" charset="0"/>
              <a:cs typeface="Arial" pitchFamily="-109"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CE0F408E-2598-1345-830E-7BE8F7E520BD}" type="slidenum">
              <a:rPr lang="en-US"/>
              <a:pPr/>
              <a:t>111</a:t>
            </a:fld>
            <a:endParaRPr lang="en-US"/>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r>
              <a:rPr lang="en-US">
                <a:latin typeface="Times New Roman" pitchFamily="-109" charset="0"/>
                <a:ea typeface="Arial" pitchFamily="-109" charset="0"/>
                <a:cs typeface="Arial" pitchFamily="-109" charset="0"/>
                <a:hlinkClick r:id="rId3"/>
              </a:rPr>
              <a:t>http://eculture.multimedian.nl/demo/search</a:t>
            </a:r>
            <a:r>
              <a:rPr lang="en-US">
                <a:latin typeface="Times New Roman" pitchFamily="-109" charset="0"/>
                <a:ea typeface="Arial" pitchFamily="-109" charset="0"/>
                <a:cs typeface="Arial" pitchFamily="-109" charset="0"/>
              </a:rPr>
              <a:t>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Front page: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Explain vocabularies and collections.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20 million triples.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Select help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TYPE Derain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Explain autocompletion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Explain the groupings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CLICK The Turning Road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"created by" Andre Derain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CLICK Derain Andre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Link to Chatou and Garches - TGN vocabulary.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Artworks he created at bottom of window.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SEARCH Tokugawa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Explain (different) groupings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Works not annotated with Tokugawa but found through Edo in SVCN thesaurus and link made (by hand) between thesauri.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CLICK View Map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Explain going to display results on map (and map has to be scaled).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CLICK Chiba and mention image.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(I didn't know what to say about searching on 1867.)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CLICK browse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Explain facets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CLICK Europe arrow (and not the word!)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CLICK France arrow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Then say you can also TYPE P a r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show autocompletion again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TYPE i s and hit return.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Group results by When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The scroll down groups of artworks until Montmartre paintings.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CLICK "Boulevard Montmartre" painting label and show that Paris it not mentioned.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Explain that part of TGN.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
            </a:r>
            <a:br>
              <a:rPr lang="en-US">
                <a:latin typeface="Times New Roman" pitchFamily="-109" charset="0"/>
                <a:ea typeface="Arial" pitchFamily="-109" charset="0"/>
                <a:cs typeface="Arial" pitchFamily="-109" charset="0"/>
              </a:rPr>
            </a:br>
            <a:r>
              <a:rPr lang="en-US">
                <a:latin typeface="Times New Roman" pitchFamily="-109" charset="0"/>
                <a:ea typeface="Arial" pitchFamily="-109" charset="0"/>
                <a:cs typeface="Arial" pitchFamily="-109" charset="0"/>
              </a:rPr>
              <a:t>(Took 17 minutes.) </a:t>
            </a:r>
            <a:br>
              <a:rPr lang="en-US">
                <a:latin typeface="Times New Roman" pitchFamily="-109" charset="0"/>
                <a:ea typeface="Arial" pitchFamily="-109" charset="0"/>
                <a:cs typeface="Arial" pitchFamily="-109" charset="0"/>
              </a:rPr>
            </a:br>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http://www.europeana.eu/portal/thought-lab.html</a:t>
            </a:r>
            <a:endParaRPr lang="en-US" dirty="0"/>
          </a:p>
        </p:txBody>
      </p:sp>
      <p:sp>
        <p:nvSpPr>
          <p:cNvPr id="4" name="Slide Number Placeholder 3"/>
          <p:cNvSpPr>
            <a:spLocks noGrp="1"/>
          </p:cNvSpPr>
          <p:nvPr>
            <p:ph type="sldNum" sz="quarter" idx="10"/>
          </p:nvPr>
        </p:nvSpPr>
        <p:spPr/>
        <p:txBody>
          <a:bodyPr/>
          <a:lstStyle/>
          <a:p>
            <a:fld id="{AD7E6F36-8548-EA49-AFC2-3DFF59B8DC56}" type="slidenum">
              <a:rPr lang="en-US" smtClean="0"/>
              <a:pPr/>
              <a:t>112</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869A5C81-A0C0-A743-986C-C4F4A32B9AB8}" type="slidenum">
              <a:rPr lang="en-US"/>
              <a:pPr/>
              <a:t>115</a:t>
            </a:fld>
            <a:endParaRPr lang="en-US"/>
          </a:p>
        </p:txBody>
      </p:sp>
      <p:sp>
        <p:nvSpPr>
          <p:cNvPr id="274435" name="Rectangle 7"/>
          <p:cNvSpPr txBox="1">
            <a:spLocks noGrp="1" noChangeArrowheads="1"/>
          </p:cNvSpPr>
          <p:nvPr/>
        </p:nvSpPr>
        <p:spPr bwMode="auto">
          <a:xfrm>
            <a:off x="4021138" y="9720263"/>
            <a:ext cx="3076575" cy="512762"/>
          </a:xfrm>
          <a:prstGeom prst="rect">
            <a:avLst/>
          </a:prstGeom>
          <a:noFill/>
          <a:ln w="9525">
            <a:noFill/>
            <a:miter lim="800000"/>
            <a:headEnd/>
            <a:tailEnd/>
          </a:ln>
        </p:spPr>
        <p:txBody>
          <a:bodyPr lIns="95335" tIns="47668" rIns="95335" bIns="47668" anchor="b">
            <a:prstTxWarp prst="textNoShape">
              <a:avLst/>
            </a:prstTxWarp>
          </a:bodyPr>
          <a:lstStyle/>
          <a:p>
            <a:pPr algn="r" defTabSz="954088"/>
            <a:fld id="{8E0BD74C-2758-504C-B1DE-0F792DF91F7C}" type="slidenum">
              <a:rPr lang="en-US" sz="1300">
                <a:solidFill>
                  <a:schemeClr val="tx1"/>
                </a:solidFill>
                <a:ea typeface="MS PGothic" pitchFamily="34" charset="-128"/>
                <a:cs typeface="MS PGothic" pitchFamily="34" charset="-128"/>
              </a:rPr>
              <a:pPr algn="r" defTabSz="954088"/>
              <a:t>115</a:t>
            </a:fld>
            <a:endParaRPr lang="en-US" sz="1300">
              <a:solidFill>
                <a:schemeClr val="tx1"/>
              </a:solidFill>
              <a:ea typeface="MS PGothic" pitchFamily="34" charset="-128"/>
              <a:cs typeface="MS PGothic" pitchFamily="34" charset="-128"/>
            </a:endParaRPr>
          </a:p>
        </p:txBody>
      </p:sp>
      <p:sp>
        <p:nvSpPr>
          <p:cNvPr id="274436" name="Rectangle 2"/>
          <p:cNvSpPr>
            <a:spLocks noGrp="1" noRot="1" noChangeAspect="1" noChangeArrowheads="1" noTextEdit="1"/>
          </p:cNvSpPr>
          <p:nvPr>
            <p:ph type="sldImg"/>
          </p:nvPr>
        </p:nvSpPr>
        <p:spPr>
          <a:ln/>
        </p:spPr>
      </p:sp>
      <p:sp>
        <p:nvSpPr>
          <p:cNvPr id="274437"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115C4AA2-89A5-D94A-99BB-668CBEAE2B2C}" type="slidenum">
              <a:rPr lang="en-US"/>
              <a:pPr/>
              <a:t>126</a:t>
            </a:fld>
            <a:endParaRPr lang="en-US"/>
          </a:p>
        </p:txBody>
      </p:sp>
      <p:sp>
        <p:nvSpPr>
          <p:cNvPr id="286723" name="Text Box 2"/>
          <p:cNvSpPr txBox="1">
            <a:spLocks noChangeArrowheads="1"/>
          </p:cNvSpPr>
          <p:nvPr/>
        </p:nvSpPr>
        <p:spPr bwMode="auto">
          <a:xfrm>
            <a:off x="992188" y="768350"/>
            <a:ext cx="5114925" cy="3836988"/>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286724" name="Text Box 3"/>
          <p:cNvSpPr>
            <a:spLocks noGrp="1" noChangeArrowheads="1"/>
          </p:cNvSpPr>
          <p:nvPr>
            <p:ph type="body"/>
          </p:nvPr>
        </p:nvSpPr>
        <p:spPr>
          <a:xfrm>
            <a:off x="709613" y="4860925"/>
            <a:ext cx="5680075" cy="4606925"/>
          </a:xfrm>
          <a:noFill/>
          <a:ln/>
        </p:spPr>
        <p:txBody>
          <a:bodyPr wrap="none" lIns="91427" tIns="45714" rIns="91427" bIns="45714" anchor="ctr"/>
          <a:lstStyle/>
          <a:p>
            <a:pPr eaLnBrk="1" hangingPunct="1"/>
            <a:endParaRPr lang="fr-FR">
              <a:latin typeface="Times New Roman" pitchFamily="-109" charset="0"/>
              <a:ea typeface="Arial" pitchFamily="-109" charset="0"/>
              <a:cs typeface="Arial" pitchFamily="-109"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0A723BFC-E02F-7540-9BC9-DA60D2A8257E}" type="slidenum">
              <a:rPr lang="en-US"/>
              <a:pPr/>
              <a:t>132</a:t>
            </a:fld>
            <a:endParaRPr lang="en-US"/>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A0469589-6E73-2E43-B4DC-F463434F7CE7}" type="slidenum">
              <a:rPr lang="en-US">
                <a:latin typeface="Times New Roman" pitchFamily="-109" charset="0"/>
              </a:rPr>
              <a:pPr/>
              <a:t>140</a:t>
            </a:fld>
            <a:endParaRPr lang="en-US">
              <a:latin typeface="Times New Roman" pitchFamily="-109" charset="0"/>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6A1F689F-EB7A-FA46-82C6-EDE493CE104F}" type="slidenum">
              <a:rPr lang="en-US">
                <a:latin typeface="Times New Roman" pitchFamily="-109" charset="0"/>
              </a:rPr>
              <a:pPr/>
              <a:t>141</a:t>
            </a:fld>
            <a:endParaRPr lang="en-US">
              <a:latin typeface="Times New Roman" pitchFamily="-109"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a:latin typeface="Times New Roman" pitchFamily="-109" charset="0"/>
              <a:ea typeface="Arial" pitchFamily="-109" charset="0"/>
              <a:cs typeface="Arial" pitchFamily="-109"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5" name="Rectangle 4"/>
          <p:cNvSpPr>
            <a:spLocks noGrp="1" noChangeArrowheads="1"/>
          </p:cNvSpPr>
          <p:nvPr>
            <p:ph type="sldNum" sz="quarter" idx="11"/>
          </p:nvPr>
        </p:nvSpPr>
        <p:spPr>
          <a:ln/>
        </p:spPr>
        <p:txBody>
          <a:bodyPr/>
          <a:lstStyle>
            <a:lvl1pPr>
              <a:defRPr/>
            </a:lvl1pPr>
          </a:lstStyle>
          <a:p>
            <a:fld id="{3AF3BEAD-886A-B94E-AA6A-65FC3C0C2120}"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5" name="Rectangle 4"/>
          <p:cNvSpPr>
            <a:spLocks noGrp="1" noChangeArrowheads="1"/>
          </p:cNvSpPr>
          <p:nvPr>
            <p:ph type="sldNum" sz="quarter" idx="11"/>
          </p:nvPr>
        </p:nvSpPr>
        <p:spPr>
          <a:ln/>
        </p:spPr>
        <p:txBody>
          <a:bodyPr/>
          <a:lstStyle>
            <a:lvl1pPr>
              <a:defRPr/>
            </a:lvl1pPr>
          </a:lstStyle>
          <a:p>
            <a:fld id="{36634AFF-7B94-6E44-A705-1368205EB902}"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41288"/>
            <a:ext cx="2125663" cy="61515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3225" y="141288"/>
            <a:ext cx="6229350" cy="6151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5" name="Rectangle 4"/>
          <p:cNvSpPr>
            <a:spLocks noGrp="1" noChangeArrowheads="1"/>
          </p:cNvSpPr>
          <p:nvPr>
            <p:ph type="sldNum" sz="quarter" idx="11"/>
          </p:nvPr>
        </p:nvSpPr>
        <p:spPr>
          <a:ln/>
        </p:spPr>
        <p:txBody>
          <a:bodyPr/>
          <a:lstStyle>
            <a:lvl1pPr>
              <a:defRPr/>
            </a:lvl1pPr>
          </a:lstStyle>
          <a:p>
            <a:fld id="{7DDC999B-404C-1942-9B02-64661D8E210A}"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3225" y="141288"/>
            <a:ext cx="85074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4813" y="1404938"/>
            <a:ext cx="4176712" cy="48879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33925" y="1404938"/>
            <a:ext cx="4176713" cy="48879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6" name="Rectangle 4"/>
          <p:cNvSpPr>
            <a:spLocks noGrp="1" noChangeArrowheads="1"/>
          </p:cNvSpPr>
          <p:nvPr>
            <p:ph type="sldNum" sz="quarter" idx="11"/>
          </p:nvPr>
        </p:nvSpPr>
        <p:spPr>
          <a:ln/>
        </p:spPr>
        <p:txBody>
          <a:bodyPr/>
          <a:lstStyle>
            <a:lvl1pPr>
              <a:defRPr/>
            </a:lvl1pPr>
          </a:lstStyle>
          <a:p>
            <a:fld id="{6171DC03-9B91-554E-B870-A0527E37E075}"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03225" y="141288"/>
            <a:ext cx="8507413"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04813" y="1404938"/>
            <a:ext cx="4176712" cy="2366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33925" y="1404938"/>
            <a:ext cx="4176713" cy="2366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04813" y="3924300"/>
            <a:ext cx="8505825" cy="2368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7" name="Rectangle 4"/>
          <p:cNvSpPr>
            <a:spLocks noGrp="1" noChangeArrowheads="1"/>
          </p:cNvSpPr>
          <p:nvPr>
            <p:ph type="sldNum" sz="quarter" idx="11"/>
          </p:nvPr>
        </p:nvSpPr>
        <p:spPr>
          <a:ln/>
        </p:spPr>
        <p:txBody>
          <a:bodyPr/>
          <a:lstStyle>
            <a:lvl1pPr>
              <a:defRPr/>
            </a:lvl1pPr>
          </a:lstStyle>
          <a:p>
            <a:fld id="{21375C74-85E1-F34B-A515-8BEF1BB7E95D}"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3225" y="141288"/>
            <a:ext cx="8507413" cy="6151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4" name="Rectangle 4"/>
          <p:cNvSpPr>
            <a:spLocks noGrp="1" noChangeArrowheads="1"/>
          </p:cNvSpPr>
          <p:nvPr>
            <p:ph type="sldNum" sz="quarter" idx="11"/>
          </p:nvPr>
        </p:nvSpPr>
        <p:spPr>
          <a:ln/>
        </p:spPr>
        <p:txBody>
          <a:bodyPr/>
          <a:lstStyle>
            <a:lvl1pPr>
              <a:defRPr/>
            </a:lvl1pPr>
          </a:lstStyle>
          <a:p>
            <a:fld id="{D78D9C90-F466-6F40-9C28-0CF5E3AF13B4}"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03225" y="141288"/>
            <a:ext cx="85074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4813" y="1404938"/>
            <a:ext cx="8505825" cy="2366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4813" y="3924300"/>
            <a:ext cx="8505825" cy="2368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6" name="Rectangle 4"/>
          <p:cNvSpPr>
            <a:spLocks noGrp="1" noChangeArrowheads="1"/>
          </p:cNvSpPr>
          <p:nvPr>
            <p:ph type="sldNum" sz="quarter" idx="11"/>
          </p:nvPr>
        </p:nvSpPr>
        <p:spPr>
          <a:ln/>
        </p:spPr>
        <p:txBody>
          <a:bodyPr/>
          <a:lstStyle>
            <a:lvl1pPr>
              <a:defRPr/>
            </a:lvl1pPr>
          </a:lstStyle>
          <a:p>
            <a:fld id="{F750B3C7-D911-4848-9E33-6745F8621851}"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03225" y="141288"/>
            <a:ext cx="85074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4813" y="1404938"/>
            <a:ext cx="4176712" cy="48879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733925" y="1404938"/>
            <a:ext cx="4176713" cy="4887912"/>
          </a:xfrm>
        </p:spPr>
        <p:txBody>
          <a:bodyPr/>
          <a:lstStyle/>
          <a:p>
            <a:pPr lvl="0"/>
            <a:endParaRPr lang="en-US" noProof="0" smtClean="0"/>
          </a:p>
        </p:txBody>
      </p:sp>
      <p:sp>
        <p:nvSpPr>
          <p:cNvPr id="5"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6" name="Rectangle 4"/>
          <p:cNvSpPr>
            <a:spLocks noGrp="1" noChangeArrowheads="1"/>
          </p:cNvSpPr>
          <p:nvPr>
            <p:ph type="sldNum" sz="quarter" idx="11"/>
          </p:nvPr>
        </p:nvSpPr>
        <p:spPr>
          <a:ln/>
        </p:spPr>
        <p:txBody>
          <a:bodyPr/>
          <a:lstStyle>
            <a:lvl1pPr>
              <a:defRPr/>
            </a:lvl1pPr>
          </a:lstStyle>
          <a:p>
            <a:fld id="{97EA5D9F-603F-8242-A0FC-F95B87BF5AE5}" type="slidenum">
              <a:rPr lang="en-US"/>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03225" y="141288"/>
            <a:ext cx="8507413"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04813" y="1404938"/>
            <a:ext cx="8505825" cy="2366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04813" y="3924300"/>
            <a:ext cx="8505825" cy="2368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6" name="Rectangle 4"/>
          <p:cNvSpPr>
            <a:spLocks noGrp="1" noChangeArrowheads="1"/>
          </p:cNvSpPr>
          <p:nvPr>
            <p:ph type="sldNum" sz="quarter" idx="11"/>
          </p:nvPr>
        </p:nvSpPr>
        <p:spPr>
          <a:ln/>
        </p:spPr>
        <p:txBody>
          <a:bodyPr/>
          <a:lstStyle>
            <a:lvl1pPr>
              <a:defRPr/>
            </a:lvl1pPr>
          </a:lstStyle>
          <a:p>
            <a:fld id="{A0BD3D25-645B-0F42-AE01-3FB291A0A7E2}"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3225" y="141288"/>
            <a:ext cx="8507413"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04813" y="1404938"/>
            <a:ext cx="8505825" cy="4887912"/>
          </a:xfrm>
        </p:spPr>
        <p:txBody>
          <a:bodyPr/>
          <a:lstStyle/>
          <a:p>
            <a:pPr lvl="0"/>
            <a:endParaRPr lang="en-US" noProof="0" smtClean="0"/>
          </a:p>
        </p:txBody>
      </p:sp>
      <p:sp>
        <p:nvSpPr>
          <p:cNvPr id="4" name="Footer Placeholder 3"/>
          <p:cNvSpPr>
            <a:spLocks noGrp="1"/>
          </p:cNvSpPr>
          <p:nvPr>
            <p:ph type="ftr" sz="quarter" idx="10"/>
          </p:nvPr>
        </p:nvSpPr>
        <p:spPr>
          <a:xfrm>
            <a:off x="3243263" y="7015163"/>
            <a:ext cx="2895600" cy="33655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defRPr>
            </a:lvl1pPr>
          </a:lstStyle>
          <a:p>
            <a:pPr>
              <a:defRPr/>
            </a:pPr>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lvl1pPr>
              <a:defRPr/>
            </a:lvl1pPr>
          </a:lstStyle>
          <a:p>
            <a:pPr>
              <a:defRPr/>
            </a:pPr>
            <a:fld id="{5FC20EF7-27C9-5F46-8B70-C7A87FEE3CE6}" type="slidenum">
              <a:rPr lang="en-US"/>
              <a:pPr>
                <a:defRPr/>
              </a:pPr>
              <a:t>‹#›</a:t>
            </a:fld>
            <a:endParaRPr lang="en-US"/>
          </a:p>
        </p:txBody>
      </p:sp>
      <p:sp>
        <p:nvSpPr>
          <p:cNvPr id="6" name="Date Placeholder 5"/>
          <p:cNvSpPr>
            <a:spLocks noGrp="1"/>
          </p:cNvSpPr>
          <p:nvPr>
            <p:ph type="dt" sz="half" idx="12"/>
          </p:nvPr>
        </p:nvSpPr>
        <p:spPr>
          <a:xfrm>
            <a:off x="539750" y="7029450"/>
            <a:ext cx="2171700" cy="322263"/>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6" charset="0"/>
              </a:defRPr>
            </a:lvl1pPr>
          </a:lstStyle>
          <a:p>
            <a:pPr>
              <a:defRPr/>
            </a:pPr>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fr-FR"/>
          </a:p>
        </p:txBody>
      </p:sp>
      <p:sp>
        <p:nvSpPr>
          <p:cNvPr id="5"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fr-FR"/>
          </a:p>
        </p:txBody>
      </p:sp>
      <p:sp>
        <p:nvSpPr>
          <p:cNvPr id="6" name="Rectangle 6"/>
          <p:cNvSpPr>
            <a:spLocks noGrp="1" noChangeArrowheads="1"/>
          </p:cNvSpPr>
          <p:nvPr>
            <p:ph type="sldNum" sz="quarter" idx="12"/>
          </p:nvPr>
        </p:nvSpPr>
        <p:spPr>
          <a:ln/>
        </p:spPr>
        <p:txBody>
          <a:bodyPr/>
          <a:lstStyle>
            <a:lvl1pPr>
              <a:defRPr/>
            </a:lvl1pPr>
          </a:lstStyle>
          <a:p>
            <a:fld id="{2F026691-073B-254C-B63E-366DDEDB6B87}" type="slidenum">
              <a:rPr lang="fr-F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5" name="Rectangle 4"/>
          <p:cNvSpPr>
            <a:spLocks noGrp="1" noChangeArrowheads="1"/>
          </p:cNvSpPr>
          <p:nvPr>
            <p:ph type="sldNum" sz="quarter" idx="11"/>
          </p:nvPr>
        </p:nvSpPr>
        <p:spPr>
          <a:ln/>
        </p:spPr>
        <p:txBody>
          <a:bodyPr/>
          <a:lstStyle>
            <a:lvl1pPr>
              <a:defRPr/>
            </a:lvl1pPr>
          </a:lstStyle>
          <a:p>
            <a:fld id="{B0528037-6178-A94B-95D4-61520F5CF670}" type="slidenum">
              <a:rPr lang="en-US"/>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fr-FR"/>
          </a:p>
        </p:txBody>
      </p:sp>
      <p:sp>
        <p:nvSpPr>
          <p:cNvPr id="5"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fr-FR"/>
          </a:p>
        </p:txBody>
      </p:sp>
      <p:sp>
        <p:nvSpPr>
          <p:cNvPr id="6" name="Rectangle 6"/>
          <p:cNvSpPr>
            <a:spLocks noGrp="1" noChangeArrowheads="1"/>
          </p:cNvSpPr>
          <p:nvPr>
            <p:ph type="sldNum" sz="quarter" idx="12"/>
          </p:nvPr>
        </p:nvSpPr>
        <p:spPr>
          <a:ln/>
        </p:spPr>
        <p:txBody>
          <a:bodyPr/>
          <a:lstStyle>
            <a:lvl1pPr>
              <a:defRPr/>
            </a:lvl1pPr>
          </a:lstStyle>
          <a:p>
            <a:fld id="{BAB19F0E-D690-2B43-8D1D-68A310692C13}" type="slidenum">
              <a:rPr lang="fr-FR"/>
              <a:pPr/>
              <a:t>‹#›</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fr-FR"/>
          </a:p>
        </p:txBody>
      </p:sp>
      <p:sp>
        <p:nvSpPr>
          <p:cNvPr id="5"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fr-FR"/>
          </a:p>
        </p:txBody>
      </p:sp>
      <p:sp>
        <p:nvSpPr>
          <p:cNvPr id="6" name="Rectangle 6"/>
          <p:cNvSpPr>
            <a:spLocks noGrp="1" noChangeArrowheads="1"/>
          </p:cNvSpPr>
          <p:nvPr>
            <p:ph type="sldNum" sz="quarter" idx="12"/>
          </p:nvPr>
        </p:nvSpPr>
        <p:spPr>
          <a:ln/>
        </p:spPr>
        <p:txBody>
          <a:bodyPr/>
          <a:lstStyle>
            <a:lvl1pPr>
              <a:defRPr/>
            </a:lvl1pPr>
          </a:lstStyle>
          <a:p>
            <a:fld id="{34A86D09-8E41-1F44-A33C-7563B9119BF8}" type="slidenum">
              <a:rPr lang="fr-FR"/>
              <a:pPr/>
              <a:t>‹#›</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fr-FR"/>
          </a:p>
        </p:txBody>
      </p:sp>
      <p:sp>
        <p:nvSpPr>
          <p:cNvPr id="6"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fr-FR"/>
          </a:p>
        </p:txBody>
      </p:sp>
      <p:sp>
        <p:nvSpPr>
          <p:cNvPr id="7" name="Rectangle 6"/>
          <p:cNvSpPr>
            <a:spLocks noGrp="1" noChangeArrowheads="1"/>
          </p:cNvSpPr>
          <p:nvPr>
            <p:ph type="sldNum" sz="quarter" idx="12"/>
          </p:nvPr>
        </p:nvSpPr>
        <p:spPr>
          <a:ln/>
        </p:spPr>
        <p:txBody>
          <a:bodyPr/>
          <a:lstStyle>
            <a:lvl1pPr>
              <a:defRPr/>
            </a:lvl1pPr>
          </a:lstStyle>
          <a:p>
            <a:fld id="{F70DBE40-4E5D-B445-8EED-5D5214581769}" type="slidenum">
              <a:rPr lang="fr-FR"/>
              <a:pPr/>
              <a:t>‹#›</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fr-FR"/>
          </a:p>
        </p:txBody>
      </p:sp>
      <p:sp>
        <p:nvSpPr>
          <p:cNvPr id="8"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fr-FR"/>
          </a:p>
        </p:txBody>
      </p:sp>
      <p:sp>
        <p:nvSpPr>
          <p:cNvPr id="9" name="Rectangle 6"/>
          <p:cNvSpPr>
            <a:spLocks noGrp="1" noChangeArrowheads="1"/>
          </p:cNvSpPr>
          <p:nvPr>
            <p:ph type="sldNum" sz="quarter" idx="12"/>
          </p:nvPr>
        </p:nvSpPr>
        <p:spPr>
          <a:ln/>
        </p:spPr>
        <p:txBody>
          <a:bodyPr/>
          <a:lstStyle>
            <a:lvl1pPr>
              <a:defRPr/>
            </a:lvl1pPr>
          </a:lstStyle>
          <a:p>
            <a:fld id="{086F024E-C831-1741-B86E-E34D34F30D3B}" type="slidenum">
              <a:rPr lang="fr-FR"/>
              <a:pPr/>
              <a:t>‹#›</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fr-FR"/>
          </a:p>
        </p:txBody>
      </p:sp>
      <p:sp>
        <p:nvSpPr>
          <p:cNvPr id="4"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fr-FR"/>
          </a:p>
        </p:txBody>
      </p:sp>
      <p:sp>
        <p:nvSpPr>
          <p:cNvPr id="5" name="Rectangle 6"/>
          <p:cNvSpPr>
            <a:spLocks noGrp="1" noChangeArrowheads="1"/>
          </p:cNvSpPr>
          <p:nvPr>
            <p:ph type="sldNum" sz="quarter" idx="12"/>
          </p:nvPr>
        </p:nvSpPr>
        <p:spPr>
          <a:ln/>
        </p:spPr>
        <p:txBody>
          <a:bodyPr/>
          <a:lstStyle>
            <a:lvl1pPr>
              <a:defRPr/>
            </a:lvl1pPr>
          </a:lstStyle>
          <a:p>
            <a:fld id="{D7AD0F7D-7990-6640-860C-1FE0700B75BA}" type="slidenum">
              <a:rPr lang="fr-FR"/>
              <a:pPr/>
              <a:t>‹#›</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fr-FR"/>
          </a:p>
        </p:txBody>
      </p:sp>
      <p:sp>
        <p:nvSpPr>
          <p:cNvPr id="3"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fr-FR"/>
          </a:p>
        </p:txBody>
      </p:sp>
      <p:sp>
        <p:nvSpPr>
          <p:cNvPr id="4" name="Rectangle 6"/>
          <p:cNvSpPr>
            <a:spLocks noGrp="1" noChangeArrowheads="1"/>
          </p:cNvSpPr>
          <p:nvPr>
            <p:ph type="sldNum" sz="quarter" idx="12"/>
          </p:nvPr>
        </p:nvSpPr>
        <p:spPr>
          <a:ln/>
        </p:spPr>
        <p:txBody>
          <a:bodyPr/>
          <a:lstStyle>
            <a:lvl1pPr>
              <a:defRPr/>
            </a:lvl1pPr>
          </a:lstStyle>
          <a:p>
            <a:fld id="{D959965B-8DDF-D647-87F9-3CBB75737263}" type="slidenum">
              <a:rPr lang="fr-FR"/>
              <a:pPr/>
              <a:t>‹#›</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fr-FR"/>
          </a:p>
        </p:txBody>
      </p:sp>
      <p:sp>
        <p:nvSpPr>
          <p:cNvPr id="6"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fr-FR"/>
          </a:p>
        </p:txBody>
      </p:sp>
      <p:sp>
        <p:nvSpPr>
          <p:cNvPr id="7" name="Rectangle 6"/>
          <p:cNvSpPr>
            <a:spLocks noGrp="1" noChangeArrowheads="1"/>
          </p:cNvSpPr>
          <p:nvPr>
            <p:ph type="sldNum" sz="quarter" idx="12"/>
          </p:nvPr>
        </p:nvSpPr>
        <p:spPr>
          <a:ln/>
        </p:spPr>
        <p:txBody>
          <a:bodyPr/>
          <a:lstStyle>
            <a:lvl1pPr>
              <a:defRPr/>
            </a:lvl1pPr>
          </a:lstStyle>
          <a:p>
            <a:fld id="{B23B536D-7E7C-A143-8F26-DFF4649660B9}" type="slidenum">
              <a:rPr lang="fr-FR"/>
              <a:pPr/>
              <a:t>‹#›</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fr-FR"/>
          </a:p>
        </p:txBody>
      </p:sp>
      <p:sp>
        <p:nvSpPr>
          <p:cNvPr id="6"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fr-FR"/>
          </a:p>
        </p:txBody>
      </p:sp>
      <p:sp>
        <p:nvSpPr>
          <p:cNvPr id="7" name="Rectangle 6"/>
          <p:cNvSpPr>
            <a:spLocks noGrp="1" noChangeArrowheads="1"/>
          </p:cNvSpPr>
          <p:nvPr>
            <p:ph type="sldNum" sz="quarter" idx="12"/>
          </p:nvPr>
        </p:nvSpPr>
        <p:spPr>
          <a:ln/>
        </p:spPr>
        <p:txBody>
          <a:bodyPr/>
          <a:lstStyle>
            <a:lvl1pPr>
              <a:defRPr/>
            </a:lvl1pPr>
          </a:lstStyle>
          <a:p>
            <a:fld id="{E6A6FAE4-B661-4D45-BA5D-EBF2CF9DCBE9}" type="slidenum">
              <a:rPr lang="fr-FR"/>
              <a:pPr/>
              <a:t>‹#›</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fr-FR"/>
          </a:p>
        </p:txBody>
      </p:sp>
      <p:sp>
        <p:nvSpPr>
          <p:cNvPr id="5"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fr-FR"/>
          </a:p>
        </p:txBody>
      </p:sp>
      <p:sp>
        <p:nvSpPr>
          <p:cNvPr id="6" name="Rectangle 6"/>
          <p:cNvSpPr>
            <a:spLocks noGrp="1" noChangeArrowheads="1"/>
          </p:cNvSpPr>
          <p:nvPr>
            <p:ph type="sldNum" sz="quarter" idx="12"/>
          </p:nvPr>
        </p:nvSpPr>
        <p:spPr>
          <a:ln/>
        </p:spPr>
        <p:txBody>
          <a:bodyPr/>
          <a:lstStyle>
            <a:lvl1pPr>
              <a:defRPr/>
            </a:lvl1pPr>
          </a:lstStyle>
          <a:p>
            <a:fld id="{03BFF910-750F-CA4A-9D6A-090811F3F7CE}" type="slidenum">
              <a:rPr lang="fr-FR"/>
              <a:pPr/>
              <a:t>‹#›</a:t>
            </a:fld>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fr-FR"/>
          </a:p>
        </p:txBody>
      </p:sp>
      <p:sp>
        <p:nvSpPr>
          <p:cNvPr id="5"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fr-FR"/>
          </a:p>
        </p:txBody>
      </p:sp>
      <p:sp>
        <p:nvSpPr>
          <p:cNvPr id="6" name="Rectangle 6"/>
          <p:cNvSpPr>
            <a:spLocks noGrp="1" noChangeArrowheads="1"/>
          </p:cNvSpPr>
          <p:nvPr>
            <p:ph type="sldNum" sz="quarter" idx="12"/>
          </p:nvPr>
        </p:nvSpPr>
        <p:spPr>
          <a:ln/>
        </p:spPr>
        <p:txBody>
          <a:bodyPr/>
          <a:lstStyle>
            <a:lvl1pPr>
              <a:defRPr/>
            </a:lvl1pPr>
          </a:lstStyle>
          <a:p>
            <a:fld id="{0BDBFBF3-C1F0-AB44-B47C-9A698C3A8B53}" type="slidenum">
              <a:rPr lang="fr-F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5" name="Rectangle 4"/>
          <p:cNvSpPr>
            <a:spLocks noGrp="1" noChangeArrowheads="1"/>
          </p:cNvSpPr>
          <p:nvPr>
            <p:ph type="sldNum" sz="quarter" idx="11"/>
          </p:nvPr>
        </p:nvSpPr>
        <p:spPr>
          <a:ln/>
        </p:spPr>
        <p:txBody>
          <a:bodyPr/>
          <a:lstStyle>
            <a:lvl1pPr>
              <a:defRPr/>
            </a:lvl1pPr>
          </a:lstStyle>
          <a:p>
            <a:fld id="{73E475B0-D2AE-9242-A295-E150FB33E11C}" type="slidenum">
              <a:rPr lang="en-US"/>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4038600"/>
            <a:ext cx="44958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038600"/>
            <a:ext cx="44958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4813" y="1404938"/>
            <a:ext cx="4176712" cy="4887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33925" y="1404938"/>
            <a:ext cx="4176713" cy="4887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6" name="Rectangle 4"/>
          <p:cNvSpPr>
            <a:spLocks noGrp="1" noChangeArrowheads="1"/>
          </p:cNvSpPr>
          <p:nvPr>
            <p:ph type="sldNum" sz="quarter" idx="11"/>
          </p:nvPr>
        </p:nvSpPr>
        <p:spPr>
          <a:ln/>
        </p:spPr>
        <p:txBody>
          <a:bodyPr/>
          <a:lstStyle>
            <a:lvl1pPr>
              <a:defRPr/>
            </a:lvl1pPr>
          </a:lstStyle>
          <a:p>
            <a:fld id="{83103743-9AC0-994B-9B2B-48142C46527C}" type="slidenum">
              <a:rPr lang="en-US"/>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0"/>
            <a:ext cx="22860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0"/>
            <a:ext cx="67056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5" name="Rectangle 5"/>
          <p:cNvSpPr>
            <a:spLocks noGrp="1" noChangeArrowheads="1"/>
          </p:cNvSpPr>
          <p:nvPr>
            <p:ph type="sldNum" sz="quarter" idx="11"/>
          </p:nvPr>
        </p:nvSpPr>
        <p:spPr>
          <a:ln/>
        </p:spPr>
        <p:txBody>
          <a:bodyPr/>
          <a:lstStyle>
            <a:lvl1pPr>
              <a:defRPr/>
            </a:lvl1pPr>
          </a:lstStyle>
          <a:p>
            <a:fld id="{B6315A27-449B-E547-8FF6-1723D9882D8E}" type="slidenum">
              <a:rPr lang="fr-FR"/>
              <a:pPr/>
              <a:t>‹#›</a:t>
            </a:fld>
            <a:endParaRPr lang="fr-F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5" name="Rectangle 5"/>
          <p:cNvSpPr>
            <a:spLocks noGrp="1" noChangeArrowheads="1"/>
          </p:cNvSpPr>
          <p:nvPr>
            <p:ph type="sldNum" sz="quarter" idx="11"/>
          </p:nvPr>
        </p:nvSpPr>
        <p:spPr>
          <a:ln/>
        </p:spPr>
        <p:txBody>
          <a:bodyPr/>
          <a:lstStyle>
            <a:lvl1pPr>
              <a:defRPr/>
            </a:lvl1pPr>
          </a:lstStyle>
          <a:p>
            <a:fld id="{49C5AD12-267D-E64D-9F59-9BA450470079}" type="slidenum">
              <a:rPr lang="fr-FR"/>
              <a:pPr/>
              <a:t>‹#›</a:t>
            </a:fld>
            <a:endParaRPr lang="fr-F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5" name="Rectangle 5"/>
          <p:cNvSpPr>
            <a:spLocks noGrp="1" noChangeArrowheads="1"/>
          </p:cNvSpPr>
          <p:nvPr>
            <p:ph type="sldNum" sz="quarter" idx="11"/>
          </p:nvPr>
        </p:nvSpPr>
        <p:spPr>
          <a:ln/>
        </p:spPr>
        <p:txBody>
          <a:bodyPr/>
          <a:lstStyle>
            <a:lvl1pPr>
              <a:defRPr/>
            </a:lvl1pPr>
          </a:lstStyle>
          <a:p>
            <a:fld id="{20B74FC9-CAB9-E047-A8B9-03AEA83F0D06}" type="slidenum">
              <a:rPr lang="fr-FR"/>
              <a:pPr/>
              <a:t>‹#›</a:t>
            </a:fld>
            <a:endParaRPr lang="fr-F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4038600"/>
            <a:ext cx="44958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038600"/>
            <a:ext cx="44958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6" name="Rectangle 5"/>
          <p:cNvSpPr>
            <a:spLocks noGrp="1" noChangeArrowheads="1"/>
          </p:cNvSpPr>
          <p:nvPr>
            <p:ph type="sldNum" sz="quarter" idx="11"/>
          </p:nvPr>
        </p:nvSpPr>
        <p:spPr>
          <a:ln/>
        </p:spPr>
        <p:txBody>
          <a:bodyPr/>
          <a:lstStyle>
            <a:lvl1pPr>
              <a:defRPr/>
            </a:lvl1pPr>
          </a:lstStyle>
          <a:p>
            <a:fld id="{755FB7DA-624A-264F-AB69-84F491780FD3}" type="slidenum">
              <a:rPr lang="fr-FR"/>
              <a:pPr/>
              <a:t>‹#›</a:t>
            </a:fld>
            <a:endParaRPr lang="fr-F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8" name="Rectangle 5"/>
          <p:cNvSpPr>
            <a:spLocks noGrp="1" noChangeArrowheads="1"/>
          </p:cNvSpPr>
          <p:nvPr>
            <p:ph type="sldNum" sz="quarter" idx="11"/>
          </p:nvPr>
        </p:nvSpPr>
        <p:spPr>
          <a:ln/>
        </p:spPr>
        <p:txBody>
          <a:bodyPr/>
          <a:lstStyle>
            <a:lvl1pPr>
              <a:defRPr/>
            </a:lvl1pPr>
          </a:lstStyle>
          <a:p>
            <a:fld id="{662F4373-7026-8B4B-9FD3-EC2341222753}" type="slidenum">
              <a:rPr lang="fr-FR"/>
              <a:pPr/>
              <a:t>‹#›</a:t>
            </a:fld>
            <a:endParaRPr lang="fr-F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4" name="Rectangle 5"/>
          <p:cNvSpPr>
            <a:spLocks noGrp="1" noChangeArrowheads="1"/>
          </p:cNvSpPr>
          <p:nvPr>
            <p:ph type="sldNum" sz="quarter" idx="11"/>
          </p:nvPr>
        </p:nvSpPr>
        <p:spPr>
          <a:ln/>
        </p:spPr>
        <p:txBody>
          <a:bodyPr/>
          <a:lstStyle>
            <a:lvl1pPr>
              <a:defRPr/>
            </a:lvl1pPr>
          </a:lstStyle>
          <a:p>
            <a:fld id="{C020F4C1-6FAE-0D4A-BDDE-9687B34DC36A}" type="slidenum">
              <a:rPr lang="fr-FR"/>
              <a:pPr/>
              <a:t>‹#›</a:t>
            </a:fld>
            <a:endParaRPr lang="fr-F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3" name="Rectangle 5"/>
          <p:cNvSpPr>
            <a:spLocks noGrp="1" noChangeArrowheads="1"/>
          </p:cNvSpPr>
          <p:nvPr>
            <p:ph type="sldNum" sz="quarter" idx="11"/>
          </p:nvPr>
        </p:nvSpPr>
        <p:spPr>
          <a:ln/>
        </p:spPr>
        <p:txBody>
          <a:bodyPr/>
          <a:lstStyle>
            <a:lvl1pPr>
              <a:defRPr/>
            </a:lvl1pPr>
          </a:lstStyle>
          <a:p>
            <a:fld id="{278221E9-C57E-6B46-BA8E-EE63A1C5D245}" type="slidenum">
              <a:rPr lang="fr-FR"/>
              <a:pPr/>
              <a:t>‹#›</a:t>
            </a:fld>
            <a:endParaRPr lang="fr-F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6" name="Rectangle 5"/>
          <p:cNvSpPr>
            <a:spLocks noGrp="1" noChangeArrowheads="1"/>
          </p:cNvSpPr>
          <p:nvPr>
            <p:ph type="sldNum" sz="quarter" idx="11"/>
          </p:nvPr>
        </p:nvSpPr>
        <p:spPr>
          <a:ln/>
        </p:spPr>
        <p:txBody>
          <a:bodyPr/>
          <a:lstStyle>
            <a:lvl1pPr>
              <a:defRPr/>
            </a:lvl1pPr>
          </a:lstStyle>
          <a:p>
            <a:fld id="{02D489BB-41F7-E24C-A5D0-84AB938016D7}" type="slidenum">
              <a:rPr lang="fr-FR"/>
              <a:pPr/>
              <a:t>‹#›</a:t>
            </a:fld>
            <a:endParaRPr lang="fr-F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6" name="Rectangle 5"/>
          <p:cNvSpPr>
            <a:spLocks noGrp="1" noChangeArrowheads="1"/>
          </p:cNvSpPr>
          <p:nvPr>
            <p:ph type="sldNum" sz="quarter" idx="11"/>
          </p:nvPr>
        </p:nvSpPr>
        <p:spPr>
          <a:ln/>
        </p:spPr>
        <p:txBody>
          <a:bodyPr/>
          <a:lstStyle>
            <a:lvl1pPr>
              <a:defRPr/>
            </a:lvl1pPr>
          </a:lstStyle>
          <a:p>
            <a:fld id="{F2FACD68-9F4F-0347-898E-5B4BBB0C5815}" type="slidenum">
              <a:rPr lang="fr-FR"/>
              <a:pPr/>
              <a:t>‹#›</a:t>
            </a:fld>
            <a:endParaRPr lang="fr-F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8" name="Rectangle 4"/>
          <p:cNvSpPr>
            <a:spLocks noGrp="1" noChangeArrowheads="1"/>
          </p:cNvSpPr>
          <p:nvPr>
            <p:ph type="sldNum" sz="quarter" idx="11"/>
          </p:nvPr>
        </p:nvSpPr>
        <p:spPr>
          <a:ln/>
        </p:spPr>
        <p:txBody>
          <a:bodyPr/>
          <a:lstStyle>
            <a:lvl1pPr>
              <a:defRPr/>
            </a:lvl1pPr>
          </a:lstStyle>
          <a:p>
            <a:fld id="{97672C98-6A1E-2745-AF87-ED1AEC0FE87E}" type="slidenum">
              <a:rPr lang="en-US"/>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5" name="Rectangle 5"/>
          <p:cNvSpPr>
            <a:spLocks noGrp="1" noChangeArrowheads="1"/>
          </p:cNvSpPr>
          <p:nvPr>
            <p:ph type="sldNum" sz="quarter" idx="11"/>
          </p:nvPr>
        </p:nvSpPr>
        <p:spPr>
          <a:ln/>
        </p:spPr>
        <p:txBody>
          <a:bodyPr/>
          <a:lstStyle>
            <a:lvl1pPr>
              <a:defRPr/>
            </a:lvl1pPr>
          </a:lstStyle>
          <a:p>
            <a:fld id="{F1D82185-EA0E-FC44-ABC8-D1BD4F7EED84}" type="slidenum">
              <a:rPr lang="fr-FR"/>
              <a:pPr/>
              <a:t>‹#›</a:t>
            </a:fld>
            <a:endParaRPr lang="fr-FR"/>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0"/>
            <a:ext cx="22860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0"/>
            <a:ext cx="67056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5" name="Rectangle 5"/>
          <p:cNvSpPr>
            <a:spLocks noGrp="1" noChangeArrowheads="1"/>
          </p:cNvSpPr>
          <p:nvPr>
            <p:ph type="sldNum" sz="quarter" idx="11"/>
          </p:nvPr>
        </p:nvSpPr>
        <p:spPr>
          <a:ln/>
        </p:spPr>
        <p:txBody>
          <a:bodyPr/>
          <a:lstStyle>
            <a:lvl1pPr>
              <a:defRPr/>
            </a:lvl1pPr>
          </a:lstStyle>
          <a:p>
            <a:fld id="{13CB8308-A8D4-4841-A1F4-0F982EDC1E5C}" type="slidenum">
              <a:rPr lang="fr-FR"/>
              <a:pPr/>
              <a:t>‹#›</a:t>
            </a:fld>
            <a:endParaRPr lang="fr-F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4038600"/>
            <a:ext cx="44958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038600"/>
            <a:ext cx="44958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4" name="Rectangle 4"/>
          <p:cNvSpPr>
            <a:spLocks noGrp="1" noChangeArrowheads="1"/>
          </p:cNvSpPr>
          <p:nvPr>
            <p:ph type="sldNum" sz="quarter" idx="11"/>
          </p:nvPr>
        </p:nvSpPr>
        <p:spPr>
          <a:ln/>
        </p:spPr>
        <p:txBody>
          <a:bodyPr/>
          <a:lstStyle>
            <a:lvl1pPr>
              <a:defRPr/>
            </a:lvl1pPr>
          </a:lstStyle>
          <a:p>
            <a:fld id="{4401CCA3-5C84-2A4D-993A-E224D11A49BD}" type="slidenum">
              <a:rPr lang="en-US"/>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0"/>
            <a:ext cx="22860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0"/>
            <a:ext cx="67056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en-US"/>
          </a:p>
        </p:txBody>
      </p:sp>
      <p:sp>
        <p:nvSpPr>
          <p:cNvPr id="6" name="Rectangle 6"/>
          <p:cNvSpPr>
            <a:spLocks noGrp="1" noChangeArrowheads="1"/>
          </p:cNvSpPr>
          <p:nvPr>
            <p:ph type="sldNum" sz="quarter" idx="12"/>
          </p:nvPr>
        </p:nvSpPr>
        <p:spPr>
          <a:ln/>
        </p:spPr>
        <p:txBody>
          <a:bodyPr/>
          <a:lstStyle>
            <a:lvl1pPr>
              <a:defRPr/>
            </a:lvl1pPr>
          </a:lstStyle>
          <a:p>
            <a:fld id="{42642AA3-E71C-394E-A6D7-37978035F84D}" type="slidenum">
              <a:rPr lang="en-US"/>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en-US"/>
          </a:p>
        </p:txBody>
      </p:sp>
      <p:sp>
        <p:nvSpPr>
          <p:cNvPr id="6" name="Rectangle 6"/>
          <p:cNvSpPr>
            <a:spLocks noGrp="1" noChangeArrowheads="1"/>
          </p:cNvSpPr>
          <p:nvPr>
            <p:ph type="sldNum" sz="quarter" idx="12"/>
          </p:nvPr>
        </p:nvSpPr>
        <p:spPr>
          <a:ln/>
        </p:spPr>
        <p:txBody>
          <a:bodyPr/>
          <a:lstStyle>
            <a:lvl1pPr>
              <a:defRPr/>
            </a:lvl1pPr>
          </a:lstStyle>
          <a:p>
            <a:fld id="{82EA062E-5B48-F445-912C-1823E864BB76}" type="slidenum">
              <a:rPr lang="en-US"/>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en-US"/>
          </a:p>
        </p:txBody>
      </p:sp>
      <p:sp>
        <p:nvSpPr>
          <p:cNvPr id="6" name="Rectangle 6"/>
          <p:cNvSpPr>
            <a:spLocks noGrp="1" noChangeArrowheads="1"/>
          </p:cNvSpPr>
          <p:nvPr>
            <p:ph type="sldNum" sz="quarter" idx="12"/>
          </p:nvPr>
        </p:nvSpPr>
        <p:spPr>
          <a:ln/>
        </p:spPr>
        <p:txBody>
          <a:bodyPr/>
          <a:lstStyle>
            <a:lvl1pPr>
              <a:defRPr/>
            </a:lvl1pPr>
          </a:lstStyle>
          <a:p>
            <a:fld id="{D29D603A-00B0-1242-924D-4982A5DBA797}" type="slidenum">
              <a:rPr lang="en-US"/>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en-US"/>
          </a:p>
        </p:txBody>
      </p:sp>
      <p:sp>
        <p:nvSpPr>
          <p:cNvPr id="7" name="Rectangle 6"/>
          <p:cNvSpPr>
            <a:spLocks noGrp="1" noChangeArrowheads="1"/>
          </p:cNvSpPr>
          <p:nvPr>
            <p:ph type="sldNum" sz="quarter" idx="12"/>
          </p:nvPr>
        </p:nvSpPr>
        <p:spPr>
          <a:ln/>
        </p:spPr>
        <p:txBody>
          <a:bodyPr/>
          <a:lstStyle>
            <a:lvl1pPr>
              <a:defRPr/>
            </a:lvl1pPr>
          </a:lstStyle>
          <a:p>
            <a:fld id="{E3CBA78A-C298-FA4C-AEAE-3EC791559ABC}" type="slidenum">
              <a:rPr lang="en-US"/>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en-US"/>
          </a:p>
        </p:txBody>
      </p:sp>
      <p:sp>
        <p:nvSpPr>
          <p:cNvPr id="9" name="Rectangle 6"/>
          <p:cNvSpPr>
            <a:spLocks noGrp="1" noChangeArrowheads="1"/>
          </p:cNvSpPr>
          <p:nvPr>
            <p:ph type="sldNum" sz="quarter" idx="12"/>
          </p:nvPr>
        </p:nvSpPr>
        <p:spPr>
          <a:ln/>
        </p:spPr>
        <p:txBody>
          <a:bodyPr/>
          <a:lstStyle>
            <a:lvl1pPr>
              <a:defRPr/>
            </a:lvl1pPr>
          </a:lstStyle>
          <a:p>
            <a:fld id="{3BBA5A9D-6A47-AF4A-BA23-C71881A976F0}" type="slidenum">
              <a:rPr lang="en-US"/>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en-US"/>
          </a:p>
        </p:txBody>
      </p:sp>
      <p:sp>
        <p:nvSpPr>
          <p:cNvPr id="5" name="Rectangle 6"/>
          <p:cNvSpPr>
            <a:spLocks noGrp="1" noChangeArrowheads="1"/>
          </p:cNvSpPr>
          <p:nvPr>
            <p:ph type="sldNum" sz="quarter" idx="12"/>
          </p:nvPr>
        </p:nvSpPr>
        <p:spPr>
          <a:ln/>
        </p:spPr>
        <p:txBody>
          <a:bodyPr/>
          <a:lstStyle>
            <a:lvl1pPr>
              <a:defRPr/>
            </a:lvl1pPr>
          </a:lstStyle>
          <a:p>
            <a:fld id="{DEECA3DB-C9EB-8D44-B200-04E55358E91E}" type="slidenum">
              <a:rPr lang="en-US"/>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en-US"/>
          </a:p>
        </p:txBody>
      </p:sp>
      <p:sp>
        <p:nvSpPr>
          <p:cNvPr id="4" name="Rectangle 6"/>
          <p:cNvSpPr>
            <a:spLocks noGrp="1" noChangeArrowheads="1"/>
          </p:cNvSpPr>
          <p:nvPr>
            <p:ph type="sldNum" sz="quarter" idx="12"/>
          </p:nvPr>
        </p:nvSpPr>
        <p:spPr>
          <a:ln/>
        </p:spPr>
        <p:txBody>
          <a:bodyPr/>
          <a:lstStyle>
            <a:lvl1pPr>
              <a:defRPr/>
            </a:lvl1pPr>
          </a:lstStyle>
          <a:p>
            <a:fld id="{C43900E1-A66D-364E-A549-8493B45C9ED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3" name="Rectangle 4"/>
          <p:cNvSpPr>
            <a:spLocks noGrp="1" noChangeArrowheads="1"/>
          </p:cNvSpPr>
          <p:nvPr>
            <p:ph type="sldNum" sz="quarter" idx="11"/>
          </p:nvPr>
        </p:nvSpPr>
        <p:spPr>
          <a:ln/>
        </p:spPr>
        <p:txBody>
          <a:bodyPr/>
          <a:lstStyle>
            <a:lvl1pPr>
              <a:defRPr/>
            </a:lvl1pPr>
          </a:lstStyle>
          <a:p>
            <a:fld id="{F860FEE0-82E6-084A-9588-448D3DD7AE74}" type="slidenum">
              <a:rPr lang="en-US"/>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en-US"/>
          </a:p>
        </p:txBody>
      </p:sp>
      <p:sp>
        <p:nvSpPr>
          <p:cNvPr id="7" name="Rectangle 6"/>
          <p:cNvSpPr>
            <a:spLocks noGrp="1" noChangeArrowheads="1"/>
          </p:cNvSpPr>
          <p:nvPr>
            <p:ph type="sldNum" sz="quarter" idx="12"/>
          </p:nvPr>
        </p:nvSpPr>
        <p:spPr>
          <a:ln/>
        </p:spPr>
        <p:txBody>
          <a:bodyPr/>
          <a:lstStyle>
            <a:lvl1pPr>
              <a:defRPr/>
            </a:lvl1pPr>
          </a:lstStyle>
          <a:p>
            <a:fld id="{7D2D139A-E61D-0145-B9DC-4B199FC98933}" type="slidenum">
              <a:rPr lang="en-US"/>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en-US"/>
          </a:p>
        </p:txBody>
      </p:sp>
      <p:sp>
        <p:nvSpPr>
          <p:cNvPr id="7" name="Rectangle 6"/>
          <p:cNvSpPr>
            <a:spLocks noGrp="1" noChangeArrowheads="1"/>
          </p:cNvSpPr>
          <p:nvPr>
            <p:ph type="sldNum" sz="quarter" idx="12"/>
          </p:nvPr>
        </p:nvSpPr>
        <p:spPr>
          <a:ln/>
        </p:spPr>
        <p:txBody>
          <a:bodyPr/>
          <a:lstStyle>
            <a:lvl1pPr>
              <a:defRPr/>
            </a:lvl1pPr>
          </a:lstStyle>
          <a:p>
            <a:fld id="{0AAB87BC-04E7-4A4B-9CE3-467C4E10FBA8}" type="slidenum">
              <a:rPr lang="en-US"/>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en-US"/>
          </a:p>
        </p:txBody>
      </p:sp>
      <p:sp>
        <p:nvSpPr>
          <p:cNvPr id="6" name="Rectangle 6"/>
          <p:cNvSpPr>
            <a:spLocks noGrp="1" noChangeArrowheads="1"/>
          </p:cNvSpPr>
          <p:nvPr>
            <p:ph type="sldNum" sz="quarter" idx="12"/>
          </p:nvPr>
        </p:nvSpPr>
        <p:spPr>
          <a:ln/>
        </p:spPr>
        <p:txBody>
          <a:bodyPr/>
          <a:lstStyle>
            <a:lvl1pPr>
              <a:defRPr/>
            </a:lvl1pPr>
          </a:lstStyle>
          <a:p>
            <a:fld id="{22957792-5305-094E-8AD9-B1CB99955919}" type="slidenum">
              <a:rPr lang="en-US"/>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SAMT 2009 Tutorial: A Semantic Multimedia Web, 1 December</a:t>
            </a:r>
            <a:endParaRPr lang="en-US"/>
          </a:p>
        </p:txBody>
      </p:sp>
      <p:sp>
        <p:nvSpPr>
          <p:cNvPr id="6" name="Rectangle 6"/>
          <p:cNvSpPr>
            <a:spLocks noGrp="1" noChangeArrowheads="1"/>
          </p:cNvSpPr>
          <p:nvPr>
            <p:ph type="sldNum" sz="quarter" idx="12"/>
          </p:nvPr>
        </p:nvSpPr>
        <p:spPr>
          <a:ln/>
        </p:spPr>
        <p:txBody>
          <a:bodyPr/>
          <a:lstStyle>
            <a:lvl1pPr>
              <a:defRPr/>
            </a:lvl1pPr>
          </a:lstStyle>
          <a:p>
            <a:fld id="{6E8088F4-77AA-5E40-9F93-BE12B167CCB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6" name="Rectangle 4"/>
          <p:cNvSpPr>
            <a:spLocks noGrp="1" noChangeArrowheads="1"/>
          </p:cNvSpPr>
          <p:nvPr>
            <p:ph type="sldNum" sz="quarter" idx="11"/>
          </p:nvPr>
        </p:nvSpPr>
        <p:spPr>
          <a:ln/>
        </p:spPr>
        <p:txBody>
          <a:bodyPr/>
          <a:lstStyle>
            <a:lvl1pPr>
              <a:defRPr/>
            </a:lvl1pPr>
          </a:lstStyle>
          <a:p>
            <a:fld id="{A540D00F-804C-EC40-B25A-976C631465E0}"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r>
              <a:rPr lang="en-US" smtClean="0"/>
              <a:t>SAMT 2009 Tutorial: A Semantic Multimedia Web, 1 December</a:t>
            </a:r>
            <a:endParaRPr lang="en-US"/>
          </a:p>
        </p:txBody>
      </p:sp>
      <p:sp>
        <p:nvSpPr>
          <p:cNvPr id="6" name="Rectangle 4"/>
          <p:cNvSpPr>
            <a:spLocks noGrp="1" noChangeArrowheads="1"/>
          </p:cNvSpPr>
          <p:nvPr>
            <p:ph type="sldNum" sz="quarter" idx="11"/>
          </p:nvPr>
        </p:nvSpPr>
        <p:spPr>
          <a:ln/>
        </p:spPr>
        <p:txBody>
          <a:bodyPr/>
          <a:lstStyle>
            <a:lvl1pPr>
              <a:defRPr/>
            </a:lvl1pPr>
          </a:lstStyle>
          <a:p>
            <a:fld id="{B7AD94F8-9F03-0942-A51F-2DADB4AE2208}"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slideLayout" Target="../slideLayouts/slideLayout1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19"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4" Type="http://schemas.openxmlformats.org/officeDocument/2006/relationships/image" Target="../media/image2.jpeg"/><Relationship Id="rId4" Type="http://schemas.openxmlformats.org/officeDocument/2006/relationships/slideLayout" Target="../slideLayouts/slideLayout22.xml"/><Relationship Id="rId7" Type="http://schemas.openxmlformats.org/officeDocument/2006/relationships/slideLayout" Target="../slideLayouts/slideLayout25.xml"/><Relationship Id="rId11" Type="http://schemas.openxmlformats.org/officeDocument/2006/relationships/slideLayout" Target="../slideLayouts/slideLayout29.xml"/><Relationship Id="rId1" Type="http://schemas.openxmlformats.org/officeDocument/2006/relationships/slideLayout" Target="../slideLayouts/slideLayout19.xml"/><Relationship Id="rId6" Type="http://schemas.openxmlformats.org/officeDocument/2006/relationships/slideLayout" Target="../slideLayouts/slideLayout24.xml"/><Relationship Id="rId8" Type="http://schemas.openxmlformats.org/officeDocument/2006/relationships/slideLayout" Target="../slideLayouts/slideLayout26.xml"/><Relationship Id="rId13" Type="http://schemas.openxmlformats.org/officeDocument/2006/relationships/image" Target="../media/image1.png"/><Relationship Id="rId10" Type="http://schemas.openxmlformats.org/officeDocument/2006/relationships/slideLayout" Target="../slideLayouts/slideLayout28.xml"/><Relationship Id="rId5"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20.xml"/><Relationship Id="rId9" Type="http://schemas.openxmlformats.org/officeDocument/2006/relationships/slideLayout" Target="../slideLayouts/slideLayout27.xml"/><Relationship Id="rId3"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4" Type="http://schemas.openxmlformats.org/officeDocument/2006/relationships/slideLayout" Target="../slideLayouts/slideLayout33.xml"/><Relationship Id="rId10" Type="http://schemas.openxmlformats.org/officeDocument/2006/relationships/slideLayout" Target="../slideLayouts/slideLayout39.xml"/><Relationship Id="rId5" Type="http://schemas.openxmlformats.org/officeDocument/2006/relationships/slideLayout" Target="../slideLayouts/slideLayout34.xml"/><Relationship Id="rId7" Type="http://schemas.openxmlformats.org/officeDocument/2006/relationships/slideLayout" Target="../slideLayouts/slideLayout36.xml"/><Relationship Id="rId11" Type="http://schemas.openxmlformats.org/officeDocument/2006/relationships/slideLayout" Target="../slideLayouts/slideLayout40.xml"/><Relationship Id="rId12" Type="http://schemas.openxmlformats.org/officeDocument/2006/relationships/theme" Target="../theme/theme3.xml"/><Relationship Id="rId1" Type="http://schemas.openxmlformats.org/officeDocument/2006/relationships/slideLayout" Target="../slideLayouts/slideLayout30.xml"/><Relationship Id="rId2" Type="http://schemas.openxmlformats.org/officeDocument/2006/relationships/slideLayout" Target="../slideLayouts/slideLayout31.xml"/><Relationship Id="rId9" Type="http://schemas.openxmlformats.org/officeDocument/2006/relationships/slideLayout" Target="../slideLayouts/slideLayout38.xml"/><Relationship Id="rId3" Type="http://schemas.openxmlformats.org/officeDocument/2006/relationships/slideLayout" Target="../slideLayouts/slideLayout32.xml"/><Relationship Id="rId6"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4" Type="http://schemas.openxmlformats.org/officeDocument/2006/relationships/slideLayout" Target="../slideLayouts/slideLayout44.xml"/><Relationship Id="rId10" Type="http://schemas.openxmlformats.org/officeDocument/2006/relationships/slideLayout" Target="../slideLayouts/slideLayout50.xml"/><Relationship Id="rId5" Type="http://schemas.openxmlformats.org/officeDocument/2006/relationships/slideLayout" Target="../slideLayouts/slideLayout45.xml"/><Relationship Id="rId7" Type="http://schemas.openxmlformats.org/officeDocument/2006/relationships/slideLayout" Target="../slideLayouts/slideLayout47.xml"/><Relationship Id="rId11" Type="http://schemas.openxmlformats.org/officeDocument/2006/relationships/slideLayout" Target="../slideLayouts/slideLayout51.xml"/><Relationship Id="rId12" Type="http://schemas.openxmlformats.org/officeDocument/2006/relationships/theme" Target="../theme/theme4.xml"/><Relationship Id="rId1" Type="http://schemas.openxmlformats.org/officeDocument/2006/relationships/slideLayout" Target="../slideLayouts/slideLayout41.xml"/><Relationship Id="rId2" Type="http://schemas.openxmlformats.org/officeDocument/2006/relationships/slideLayout" Target="../slideLayouts/slideLayout42.xml"/><Relationship Id="rId9" Type="http://schemas.openxmlformats.org/officeDocument/2006/relationships/slideLayout" Target="../slideLayouts/slideLayout49.xml"/><Relationship Id="rId3" Type="http://schemas.openxmlformats.org/officeDocument/2006/relationships/slideLayout" Target="../slideLayouts/slideLayout43.xml"/><Relationship Id="rId6"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4" Type="http://schemas.openxmlformats.org/officeDocument/2006/relationships/slideLayout" Target="../slideLayouts/slideLayout55.xml"/><Relationship Id="rId10" Type="http://schemas.openxmlformats.org/officeDocument/2006/relationships/slideLayout" Target="../slideLayouts/slideLayout61.xml"/><Relationship Id="rId5" Type="http://schemas.openxmlformats.org/officeDocument/2006/relationships/slideLayout" Target="../slideLayouts/slideLayout56.xml"/><Relationship Id="rId7" Type="http://schemas.openxmlformats.org/officeDocument/2006/relationships/slideLayout" Target="../slideLayouts/slideLayout58.xml"/><Relationship Id="rId11" Type="http://schemas.openxmlformats.org/officeDocument/2006/relationships/slideLayout" Target="../slideLayouts/slideLayout62.xml"/><Relationship Id="rId12" Type="http://schemas.openxmlformats.org/officeDocument/2006/relationships/theme" Target="../theme/theme5.xml"/><Relationship Id="rId1" Type="http://schemas.openxmlformats.org/officeDocument/2006/relationships/slideLayout" Target="../slideLayouts/slideLayout52.xml"/><Relationship Id="rId2" Type="http://schemas.openxmlformats.org/officeDocument/2006/relationships/slideLayout" Target="../slideLayouts/slideLayout53.xml"/><Relationship Id="rId9" Type="http://schemas.openxmlformats.org/officeDocument/2006/relationships/slideLayout" Target="../slideLayouts/slideLayout60.xml"/><Relationship Id="rId3" Type="http://schemas.openxmlformats.org/officeDocument/2006/relationships/slideLayout" Target="../slideLayouts/slideLayout54.xml"/><Relationship Id="rId6"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4" Type="http://schemas.openxmlformats.org/officeDocument/2006/relationships/slideLayout" Target="../slideLayouts/slideLayout66.xml"/><Relationship Id="rId10" Type="http://schemas.openxmlformats.org/officeDocument/2006/relationships/slideLayout" Target="../slideLayouts/slideLayout72.xml"/><Relationship Id="rId5" Type="http://schemas.openxmlformats.org/officeDocument/2006/relationships/slideLayout" Target="../slideLayouts/slideLayout67.xml"/><Relationship Id="rId7" Type="http://schemas.openxmlformats.org/officeDocument/2006/relationships/slideLayout" Target="../slideLayouts/slideLayout69.xml"/><Relationship Id="rId11" Type="http://schemas.openxmlformats.org/officeDocument/2006/relationships/slideLayout" Target="../slideLayouts/slideLayout73.xml"/><Relationship Id="rId12" Type="http://schemas.openxmlformats.org/officeDocument/2006/relationships/theme" Target="../theme/theme6.xml"/><Relationship Id="rId1" Type="http://schemas.openxmlformats.org/officeDocument/2006/relationships/slideLayout" Target="../slideLayouts/slideLayout63.xml"/><Relationship Id="rId2" Type="http://schemas.openxmlformats.org/officeDocument/2006/relationships/slideLayout" Target="../slideLayouts/slideLayout64.xml"/><Relationship Id="rId9" Type="http://schemas.openxmlformats.org/officeDocument/2006/relationships/slideLayout" Target="../slideLayouts/slideLayout71.xml"/><Relationship Id="rId3" Type="http://schemas.openxmlformats.org/officeDocument/2006/relationships/slideLayout" Target="../slideLayouts/slideLayout65.xml"/><Relationship Id="rId6"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2127250" cy="6858000"/>
          </a:xfrm>
          <a:prstGeom prst="rect">
            <a:avLst/>
          </a:prstGeom>
          <a:gradFill rotWithShape="0">
            <a:gsLst>
              <a:gs pos="0">
                <a:srgbClr val="EECFA1"/>
              </a:gs>
              <a:gs pos="100000">
                <a:schemeClr val="bg1"/>
              </a:gs>
            </a:gsLst>
            <a:lin ang="0" scaled="1"/>
          </a:gradFill>
          <a:ln w="9525">
            <a:noFill/>
            <a:miter lim="800000"/>
            <a:headEnd/>
            <a:tailEnd/>
          </a:ln>
          <a:effectLst/>
        </p:spPr>
        <p:txBody>
          <a:bodyPr wrap="none" anchor="ctr">
            <a:prstTxWarp prst="textNoShape">
              <a:avLst/>
            </a:prstTxWarp>
          </a:bodyPr>
          <a:lstStyle/>
          <a:p>
            <a:endParaRPr lang="en-US"/>
          </a:p>
        </p:txBody>
      </p:sp>
      <p:sp>
        <p:nvSpPr>
          <p:cNvPr id="210947" name="Rectangle 3"/>
          <p:cNvSpPr>
            <a:spLocks noGrp="1" noChangeArrowheads="1"/>
          </p:cNvSpPr>
          <p:nvPr>
            <p:ph type="ftr" sz="quarter" idx="3"/>
          </p:nvPr>
        </p:nvSpPr>
        <p:spPr bwMode="auto">
          <a:xfrm>
            <a:off x="398463" y="6521450"/>
            <a:ext cx="5549900" cy="3365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eaLnBrk="1" hangingPunct="1">
              <a:defRPr sz="1400">
                <a:solidFill>
                  <a:schemeClr val="accent2"/>
                </a:solidFill>
                <a:latin typeface="Tahoma" pitchFamily="-109" charset="0"/>
              </a:defRPr>
            </a:lvl1pPr>
          </a:lstStyle>
          <a:p>
            <a:r>
              <a:rPr lang="en-US" smtClean="0"/>
              <a:t>SAMT 2009 Tutorial: A Semantic Multimedia Web, 1 December</a:t>
            </a:r>
            <a:endParaRPr lang="en-US" dirty="0"/>
          </a:p>
        </p:txBody>
      </p:sp>
      <p:sp>
        <p:nvSpPr>
          <p:cNvPr id="210948" name="Rectangle 4"/>
          <p:cNvSpPr>
            <a:spLocks noGrp="1" noChangeArrowheads="1"/>
          </p:cNvSpPr>
          <p:nvPr>
            <p:ph type="sldNum" sz="quarter" idx="4"/>
          </p:nvPr>
        </p:nvSpPr>
        <p:spPr bwMode="auto">
          <a:xfrm>
            <a:off x="6997700" y="6521450"/>
            <a:ext cx="1905000" cy="3365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1" hangingPunct="1">
              <a:defRPr sz="1400">
                <a:solidFill>
                  <a:schemeClr val="accent2"/>
                </a:solidFill>
                <a:latin typeface="Tahoma" pitchFamily="-109" charset="0"/>
              </a:defRPr>
            </a:lvl1pPr>
          </a:lstStyle>
          <a:p>
            <a:fld id="{61F1C064-32CF-2B42-9720-3F45A428DA2E}" type="slidenum">
              <a:rPr lang="en-US"/>
              <a:pPr/>
              <a:t>‹#›</a:t>
            </a:fld>
            <a:endParaRPr lang="en-US"/>
          </a:p>
        </p:txBody>
      </p:sp>
      <p:sp>
        <p:nvSpPr>
          <p:cNvPr id="1029" name="Rectangle 5"/>
          <p:cNvSpPr>
            <a:spLocks noGrp="1" noChangeArrowheads="1"/>
          </p:cNvSpPr>
          <p:nvPr>
            <p:ph type="title"/>
          </p:nvPr>
        </p:nvSpPr>
        <p:spPr bwMode="auto">
          <a:xfrm>
            <a:off x="403225" y="141288"/>
            <a:ext cx="85074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7"/>
          <p:cNvSpPr>
            <a:spLocks noGrp="1" noChangeArrowheads="1"/>
          </p:cNvSpPr>
          <p:nvPr>
            <p:ph type="body" idx="1"/>
          </p:nvPr>
        </p:nvSpPr>
        <p:spPr bwMode="auto">
          <a:xfrm>
            <a:off x="404813" y="1404938"/>
            <a:ext cx="8505825" cy="4887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729" r:id="rId18"/>
  </p:sldLayoutIdLst>
  <p:transition/>
  <p:hf hdr="0" dt="0"/>
  <p:txStyles>
    <p:titleStyle>
      <a:lvl1pPr algn="l" rtl="0" eaLnBrk="0" fontAlgn="base" hangingPunct="0">
        <a:spcBef>
          <a:spcPct val="0"/>
        </a:spcBef>
        <a:spcAft>
          <a:spcPct val="0"/>
        </a:spcAft>
        <a:defRPr sz="4000">
          <a:solidFill>
            <a:schemeClr val="accent2"/>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000">
          <a:solidFill>
            <a:schemeClr val="accent2"/>
          </a:solidFill>
          <a:latin typeface="Tahoma" pitchFamily="-65" charset="0"/>
          <a:ea typeface="ＭＳ Ｐゴシック" pitchFamily="-109" charset="-128"/>
          <a:cs typeface="ＭＳ Ｐゴシック" pitchFamily="-109" charset="-128"/>
        </a:defRPr>
      </a:lvl2pPr>
      <a:lvl3pPr algn="l" rtl="0" eaLnBrk="0" fontAlgn="base" hangingPunct="0">
        <a:spcBef>
          <a:spcPct val="0"/>
        </a:spcBef>
        <a:spcAft>
          <a:spcPct val="0"/>
        </a:spcAft>
        <a:defRPr sz="4000">
          <a:solidFill>
            <a:schemeClr val="accent2"/>
          </a:solidFill>
          <a:latin typeface="Tahoma" pitchFamily="-65" charset="0"/>
          <a:ea typeface="ＭＳ Ｐゴシック" pitchFamily="-109" charset="-128"/>
          <a:cs typeface="ＭＳ Ｐゴシック" pitchFamily="-109" charset="-128"/>
        </a:defRPr>
      </a:lvl3pPr>
      <a:lvl4pPr algn="l" rtl="0" eaLnBrk="0" fontAlgn="base" hangingPunct="0">
        <a:spcBef>
          <a:spcPct val="0"/>
        </a:spcBef>
        <a:spcAft>
          <a:spcPct val="0"/>
        </a:spcAft>
        <a:defRPr sz="4000">
          <a:solidFill>
            <a:schemeClr val="accent2"/>
          </a:solidFill>
          <a:latin typeface="Tahoma" pitchFamily="-65" charset="0"/>
          <a:ea typeface="ＭＳ Ｐゴシック" pitchFamily="-109" charset="-128"/>
          <a:cs typeface="ＭＳ Ｐゴシック" pitchFamily="-109" charset="-128"/>
        </a:defRPr>
      </a:lvl4pPr>
      <a:lvl5pPr algn="l" rtl="0" eaLnBrk="0" fontAlgn="base" hangingPunct="0">
        <a:spcBef>
          <a:spcPct val="0"/>
        </a:spcBef>
        <a:spcAft>
          <a:spcPct val="0"/>
        </a:spcAft>
        <a:defRPr sz="4000">
          <a:solidFill>
            <a:schemeClr val="accent2"/>
          </a:solidFill>
          <a:latin typeface="Tahoma" pitchFamily="-65" charset="0"/>
          <a:ea typeface="ＭＳ Ｐゴシック" pitchFamily="-109" charset="-128"/>
          <a:cs typeface="ＭＳ Ｐゴシック" pitchFamily="-109" charset="-128"/>
        </a:defRPr>
      </a:lvl5pPr>
      <a:lvl6pPr marL="457200" algn="l" rtl="0" fontAlgn="base">
        <a:spcBef>
          <a:spcPct val="0"/>
        </a:spcBef>
        <a:spcAft>
          <a:spcPct val="0"/>
        </a:spcAft>
        <a:defRPr sz="4000">
          <a:solidFill>
            <a:schemeClr val="accent2"/>
          </a:solidFill>
          <a:latin typeface="Tahoma" pitchFamily="-65" charset="0"/>
        </a:defRPr>
      </a:lvl6pPr>
      <a:lvl7pPr marL="914400" algn="l" rtl="0" fontAlgn="base">
        <a:spcBef>
          <a:spcPct val="0"/>
        </a:spcBef>
        <a:spcAft>
          <a:spcPct val="0"/>
        </a:spcAft>
        <a:defRPr sz="4000">
          <a:solidFill>
            <a:schemeClr val="accent2"/>
          </a:solidFill>
          <a:latin typeface="Tahoma" pitchFamily="-65" charset="0"/>
        </a:defRPr>
      </a:lvl7pPr>
      <a:lvl8pPr marL="1371600" algn="l" rtl="0" fontAlgn="base">
        <a:spcBef>
          <a:spcPct val="0"/>
        </a:spcBef>
        <a:spcAft>
          <a:spcPct val="0"/>
        </a:spcAft>
        <a:defRPr sz="4000">
          <a:solidFill>
            <a:schemeClr val="accent2"/>
          </a:solidFill>
          <a:latin typeface="Tahoma" pitchFamily="-65" charset="0"/>
        </a:defRPr>
      </a:lvl8pPr>
      <a:lvl9pPr marL="1828800" algn="l" rtl="0" fontAlgn="base">
        <a:spcBef>
          <a:spcPct val="0"/>
        </a:spcBef>
        <a:spcAft>
          <a:spcPct val="0"/>
        </a:spcAft>
        <a:defRPr sz="4000">
          <a:solidFill>
            <a:schemeClr val="accent2"/>
          </a:solidFill>
          <a:latin typeface="Tahoma" pitchFamily="-65" charset="0"/>
        </a:defRPr>
      </a:lvl9pPr>
    </p:titleStyle>
    <p:bodyStyle>
      <a:lvl1pPr marL="282575" indent="-282575" algn="l" rtl="0" eaLnBrk="0" fontAlgn="base" hangingPunct="0">
        <a:spcBef>
          <a:spcPct val="20000"/>
        </a:spcBef>
        <a:spcAft>
          <a:spcPct val="0"/>
        </a:spcAft>
        <a:buChar char="•"/>
        <a:defRPr sz="2800">
          <a:solidFill>
            <a:schemeClr val="tx1"/>
          </a:solidFill>
          <a:latin typeface="+mn-lt"/>
          <a:ea typeface="ＭＳ Ｐゴシック" pitchFamily="-109" charset="-128"/>
          <a:cs typeface="ＭＳ Ｐゴシック" pitchFamily="-109" charset="-128"/>
        </a:defRPr>
      </a:lvl1pPr>
      <a:lvl2pPr marL="749300" indent="-276225"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271588"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690688" indent="-228600" algn="l" rtl="0" eaLnBrk="0" fontAlgn="base" hangingPunct="0">
        <a:spcBef>
          <a:spcPct val="20000"/>
        </a:spcBef>
        <a:spcAft>
          <a:spcPct val="0"/>
        </a:spcAft>
        <a:buChar char="–"/>
        <a:defRPr>
          <a:solidFill>
            <a:schemeClr val="tx1"/>
          </a:solidFill>
          <a:latin typeface="+mn-lt"/>
          <a:ea typeface="ＭＳ Ｐゴシック" pitchFamily="-65" charset="-128"/>
        </a:defRPr>
      </a:lvl4pPr>
      <a:lvl5pPr marL="2109788" indent="-228600" algn="l" rtl="0" eaLnBrk="0" fontAlgn="base" hangingPunct="0">
        <a:spcBef>
          <a:spcPct val="20000"/>
        </a:spcBef>
        <a:spcAft>
          <a:spcPct val="0"/>
        </a:spcAft>
        <a:buChar char="»"/>
        <a:defRPr>
          <a:solidFill>
            <a:schemeClr val="tx1"/>
          </a:solidFill>
          <a:latin typeface="+mn-lt"/>
          <a:ea typeface="ＭＳ Ｐゴシック" pitchFamily="-65" charset="-128"/>
        </a:defRPr>
      </a:lvl5pPr>
      <a:lvl6pPr marL="2566988" indent="-228600" algn="l" rtl="0" fontAlgn="base">
        <a:spcBef>
          <a:spcPct val="20000"/>
        </a:spcBef>
        <a:spcAft>
          <a:spcPct val="0"/>
        </a:spcAft>
        <a:buChar char="»"/>
        <a:defRPr>
          <a:solidFill>
            <a:schemeClr val="tx1"/>
          </a:solidFill>
          <a:latin typeface="+mn-lt"/>
          <a:ea typeface="ＭＳ Ｐゴシック" pitchFamily="-65" charset="-128"/>
        </a:defRPr>
      </a:lvl6pPr>
      <a:lvl7pPr marL="3024188" indent="-228600" algn="l" rtl="0" fontAlgn="base">
        <a:spcBef>
          <a:spcPct val="20000"/>
        </a:spcBef>
        <a:spcAft>
          <a:spcPct val="0"/>
        </a:spcAft>
        <a:buChar char="»"/>
        <a:defRPr>
          <a:solidFill>
            <a:schemeClr val="tx1"/>
          </a:solidFill>
          <a:latin typeface="+mn-lt"/>
          <a:ea typeface="ＭＳ Ｐゴシック" pitchFamily="-65" charset="-128"/>
        </a:defRPr>
      </a:lvl7pPr>
      <a:lvl8pPr marL="3481388" indent="-228600" algn="l" rtl="0" fontAlgn="base">
        <a:spcBef>
          <a:spcPct val="20000"/>
        </a:spcBef>
        <a:spcAft>
          <a:spcPct val="0"/>
        </a:spcAft>
        <a:buChar char="»"/>
        <a:defRPr>
          <a:solidFill>
            <a:schemeClr val="tx1"/>
          </a:solidFill>
          <a:latin typeface="+mn-lt"/>
          <a:ea typeface="ＭＳ Ｐゴシック" pitchFamily="-65" charset="-128"/>
        </a:defRPr>
      </a:lvl8pPr>
      <a:lvl9pPr marL="3938588" indent="-228600" algn="l" rtl="0" fontAlgn="base">
        <a:spcBef>
          <a:spcPct val="20000"/>
        </a:spcBef>
        <a:spcAft>
          <a:spcPct val="0"/>
        </a:spcAft>
        <a:buChar char="»"/>
        <a:defRPr>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60100" name="Rectangle 4"/>
          <p:cNvSpPr>
            <a:spLocks noGrp="1" noChangeArrowheads="1"/>
          </p:cNvSpPr>
          <p:nvPr>
            <p:ph type="dt" sz="half" idx="2"/>
          </p:nvPr>
        </p:nvSpPr>
        <p:spPr bwMode="auto">
          <a:xfrm>
            <a:off x="539750" y="7100888"/>
            <a:ext cx="1155700" cy="295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Arial" pitchFamily="-109" charset="0"/>
              </a:defRPr>
            </a:lvl1pPr>
          </a:lstStyle>
          <a:p>
            <a:endParaRPr lang="fr-FR"/>
          </a:p>
        </p:txBody>
      </p:sp>
      <p:sp>
        <p:nvSpPr>
          <p:cNvPr id="260101" name="Rectangle 5"/>
          <p:cNvSpPr>
            <a:spLocks noGrp="1" noChangeArrowheads="1"/>
          </p:cNvSpPr>
          <p:nvPr>
            <p:ph type="ftr" sz="quarter" idx="3"/>
          </p:nvPr>
        </p:nvSpPr>
        <p:spPr bwMode="auto">
          <a:xfrm>
            <a:off x="2112963" y="7100888"/>
            <a:ext cx="4918075"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pitchFamily="-109" charset="0"/>
              </a:defRPr>
            </a:lvl1pPr>
          </a:lstStyle>
          <a:p>
            <a:r>
              <a:rPr lang="en-US" smtClean="0"/>
              <a:t>SAMT 2009 Tutorial: A Semantic Multimedia Web, 1 December</a:t>
            </a:r>
            <a:endParaRPr lang="fr-FR"/>
          </a:p>
        </p:txBody>
      </p:sp>
      <p:sp>
        <p:nvSpPr>
          <p:cNvPr id="260102" name="Rectangle 6"/>
          <p:cNvSpPr>
            <a:spLocks noGrp="1" noChangeArrowheads="1"/>
          </p:cNvSpPr>
          <p:nvPr>
            <p:ph type="sldNum" sz="quarter" idx="4"/>
          </p:nvPr>
        </p:nvSpPr>
        <p:spPr bwMode="auto">
          <a:xfrm>
            <a:off x="7748588" y="6416675"/>
            <a:ext cx="938212"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pitchFamily="-109" charset="0"/>
              </a:defRPr>
            </a:lvl1pPr>
          </a:lstStyle>
          <a:p>
            <a:fld id="{24556868-D9B6-BC4A-A393-C9FB249A1EAC}" type="slidenum">
              <a:rPr lang="fr-FR"/>
              <a:pPr/>
              <a:t>‹#›</a:t>
            </a:fld>
            <a:endParaRPr lang="fr-FR"/>
          </a:p>
        </p:txBody>
      </p:sp>
      <p:pic>
        <p:nvPicPr>
          <p:cNvPr id="19463" name="Picture 7" descr="v_logo_ina"/>
          <p:cNvPicPr>
            <a:picLocks noChangeAspect="1" noChangeArrowheads="1"/>
          </p:cNvPicPr>
          <p:nvPr/>
        </p:nvPicPr>
        <p:blipFill>
          <a:blip r:embed="rId13"/>
          <a:srcRect r="70044"/>
          <a:stretch>
            <a:fillRect/>
          </a:stretch>
        </p:blipFill>
        <p:spPr bwMode="auto">
          <a:xfrm>
            <a:off x="0" y="6272213"/>
            <a:ext cx="611188" cy="541337"/>
          </a:xfrm>
          <a:prstGeom prst="rect">
            <a:avLst/>
          </a:prstGeom>
          <a:noFill/>
          <a:ln w="9525">
            <a:noFill/>
            <a:miter lim="800000"/>
            <a:headEnd/>
            <a:tailEnd/>
          </a:ln>
        </p:spPr>
      </p:pic>
      <p:pic>
        <p:nvPicPr>
          <p:cNvPr id="19464" name="Picture 8" descr="communique coul word"/>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0" y="44450"/>
            <a:ext cx="1692275" cy="288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hf hdr="0" dt="0"/>
  <p:txStyles>
    <p:titleStyle>
      <a:lvl1pPr algn="ctr" rtl="0" eaLnBrk="0" fontAlgn="base" hangingPunct="0">
        <a:spcBef>
          <a:spcPct val="0"/>
        </a:spcBef>
        <a:spcAft>
          <a:spcPct val="0"/>
        </a:spcAft>
        <a:defRPr sz="3600" b="1">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3600" b="1">
          <a:solidFill>
            <a:schemeClr val="tx2"/>
          </a:solidFill>
          <a:latin typeface="Arial" pitchFamily="-65" charset="0"/>
          <a:ea typeface="ＭＳ Ｐゴシック" pitchFamily="-109" charset="-128"/>
          <a:cs typeface="ＭＳ Ｐゴシック" pitchFamily="-109" charset="-128"/>
        </a:defRPr>
      </a:lvl2pPr>
      <a:lvl3pPr algn="ctr" rtl="0" eaLnBrk="0" fontAlgn="base" hangingPunct="0">
        <a:spcBef>
          <a:spcPct val="0"/>
        </a:spcBef>
        <a:spcAft>
          <a:spcPct val="0"/>
        </a:spcAft>
        <a:defRPr sz="3600" b="1">
          <a:solidFill>
            <a:schemeClr val="tx2"/>
          </a:solidFill>
          <a:latin typeface="Arial" pitchFamily="-65" charset="0"/>
          <a:ea typeface="ＭＳ Ｐゴシック" pitchFamily="-109" charset="-128"/>
          <a:cs typeface="ＭＳ Ｐゴシック" pitchFamily="-109" charset="-128"/>
        </a:defRPr>
      </a:lvl3pPr>
      <a:lvl4pPr algn="ctr" rtl="0" eaLnBrk="0" fontAlgn="base" hangingPunct="0">
        <a:spcBef>
          <a:spcPct val="0"/>
        </a:spcBef>
        <a:spcAft>
          <a:spcPct val="0"/>
        </a:spcAft>
        <a:defRPr sz="3600" b="1">
          <a:solidFill>
            <a:schemeClr val="tx2"/>
          </a:solidFill>
          <a:latin typeface="Arial" pitchFamily="-65" charset="0"/>
          <a:ea typeface="ＭＳ Ｐゴシック" pitchFamily="-109" charset="-128"/>
          <a:cs typeface="ＭＳ Ｐゴシック" pitchFamily="-109" charset="-128"/>
        </a:defRPr>
      </a:lvl4pPr>
      <a:lvl5pPr algn="ctr" rtl="0" eaLnBrk="0" fontAlgn="base" hangingPunct="0">
        <a:spcBef>
          <a:spcPct val="0"/>
        </a:spcBef>
        <a:spcAft>
          <a:spcPct val="0"/>
        </a:spcAft>
        <a:defRPr sz="3600" b="1">
          <a:solidFill>
            <a:schemeClr val="tx2"/>
          </a:solidFill>
          <a:latin typeface="Arial" pitchFamily="-65" charset="0"/>
          <a:ea typeface="ＭＳ Ｐゴシック" pitchFamily="-109" charset="-128"/>
          <a:cs typeface="ＭＳ Ｐゴシック" pitchFamily="-109" charset="-128"/>
        </a:defRPr>
      </a:lvl5pPr>
      <a:lvl6pPr marL="457200" algn="ctr" rtl="0" fontAlgn="base">
        <a:spcBef>
          <a:spcPct val="0"/>
        </a:spcBef>
        <a:spcAft>
          <a:spcPct val="0"/>
        </a:spcAft>
        <a:defRPr sz="3600" b="1">
          <a:solidFill>
            <a:schemeClr val="tx2"/>
          </a:solidFill>
          <a:latin typeface="Arial" pitchFamily="-65" charset="0"/>
        </a:defRPr>
      </a:lvl6pPr>
      <a:lvl7pPr marL="914400" algn="ctr" rtl="0" fontAlgn="base">
        <a:spcBef>
          <a:spcPct val="0"/>
        </a:spcBef>
        <a:spcAft>
          <a:spcPct val="0"/>
        </a:spcAft>
        <a:defRPr sz="3600" b="1">
          <a:solidFill>
            <a:schemeClr val="tx2"/>
          </a:solidFill>
          <a:latin typeface="Arial" pitchFamily="-65" charset="0"/>
        </a:defRPr>
      </a:lvl7pPr>
      <a:lvl8pPr marL="1371600" algn="ctr" rtl="0" fontAlgn="base">
        <a:spcBef>
          <a:spcPct val="0"/>
        </a:spcBef>
        <a:spcAft>
          <a:spcPct val="0"/>
        </a:spcAft>
        <a:defRPr sz="3600" b="1">
          <a:solidFill>
            <a:schemeClr val="tx2"/>
          </a:solidFill>
          <a:latin typeface="Arial" pitchFamily="-65" charset="0"/>
        </a:defRPr>
      </a:lvl8pPr>
      <a:lvl9pPr marL="1828800" algn="ctr" rtl="0" fontAlgn="base">
        <a:spcBef>
          <a:spcPct val="0"/>
        </a:spcBef>
        <a:spcAft>
          <a:spcPct val="0"/>
        </a:spcAft>
        <a:defRPr sz="3600" b="1">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pitchFamily="-65" charset="-128"/>
        </a:defRPr>
      </a:lvl5pPr>
      <a:lvl6pPr marL="2514600" indent="-228600" algn="l" rtl="0" fontAlgn="base">
        <a:spcBef>
          <a:spcPct val="20000"/>
        </a:spcBef>
        <a:spcAft>
          <a:spcPct val="0"/>
        </a:spcAft>
        <a:buChar char="»"/>
        <a:defRPr>
          <a:solidFill>
            <a:schemeClr val="tx1"/>
          </a:solidFill>
          <a:latin typeface="+mn-lt"/>
          <a:ea typeface="ＭＳ Ｐゴシック" pitchFamily="-65" charset="-128"/>
        </a:defRPr>
      </a:lvl6pPr>
      <a:lvl7pPr marL="2971800" indent="-228600" algn="l" rtl="0" fontAlgn="base">
        <a:spcBef>
          <a:spcPct val="20000"/>
        </a:spcBef>
        <a:spcAft>
          <a:spcPct val="0"/>
        </a:spcAft>
        <a:buChar char="»"/>
        <a:defRPr>
          <a:solidFill>
            <a:schemeClr val="tx1"/>
          </a:solidFill>
          <a:latin typeface="+mn-lt"/>
          <a:ea typeface="ＭＳ Ｐゴシック" pitchFamily="-65" charset="-128"/>
        </a:defRPr>
      </a:lvl7pPr>
      <a:lvl8pPr marL="3429000" indent="-228600" algn="l" rtl="0" fontAlgn="base">
        <a:spcBef>
          <a:spcPct val="20000"/>
        </a:spcBef>
        <a:spcAft>
          <a:spcPct val="0"/>
        </a:spcAft>
        <a:buChar char="»"/>
        <a:defRPr>
          <a:solidFill>
            <a:schemeClr val="tx1"/>
          </a:solidFill>
          <a:latin typeface="+mn-lt"/>
          <a:ea typeface="ＭＳ Ｐゴシック" pitchFamily="-65" charset="-128"/>
        </a:defRPr>
      </a:lvl8pPr>
      <a:lvl9pPr marL="3886200" indent="-228600" algn="l" rtl="0" fontAlgn="base">
        <a:spcBef>
          <a:spcPct val="20000"/>
        </a:spcBef>
        <a:spcAft>
          <a:spcPct val="0"/>
        </a:spcAft>
        <a:buChar char="»"/>
        <a:defRPr>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0" y="2286000"/>
            <a:ext cx="9144000" cy="175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31747" name="Rectangle 3"/>
          <p:cNvSpPr>
            <a:spLocks noGrp="1" noChangeArrowheads="1"/>
          </p:cNvSpPr>
          <p:nvPr>
            <p:ph type="body" idx="1"/>
          </p:nvPr>
        </p:nvSpPr>
        <p:spPr bwMode="auto">
          <a:xfrm>
            <a:off x="0" y="4038600"/>
            <a:ext cx="9144000" cy="236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hf hdr="0" dt="0"/>
  <p:txStyles>
    <p:titleStyle>
      <a:lvl1pPr algn="ctr" rtl="0" eaLnBrk="0" fontAlgn="base" hangingPunct="0">
        <a:spcBef>
          <a:spcPct val="0"/>
        </a:spcBef>
        <a:spcAft>
          <a:spcPct val="0"/>
        </a:spcAft>
        <a:defRPr sz="5400" b="1">
          <a:solidFill>
            <a:schemeClr val="bg1"/>
          </a:solidFill>
          <a:latin typeface="+mj-lt"/>
          <a:ea typeface="+mj-ea"/>
          <a:cs typeface="+mj-cs"/>
        </a:defRPr>
      </a:lvl1pPr>
      <a:lvl2pPr algn="ctr" rtl="0" eaLnBrk="0" fontAlgn="base" hangingPunct="0">
        <a:spcBef>
          <a:spcPct val="0"/>
        </a:spcBef>
        <a:spcAft>
          <a:spcPct val="0"/>
        </a:spcAft>
        <a:defRPr sz="5400" b="1">
          <a:solidFill>
            <a:schemeClr val="bg1"/>
          </a:solidFill>
          <a:latin typeface="Arial" pitchFamily="-65" charset="0"/>
          <a:ea typeface="Arial" pitchFamily="-65" charset="0"/>
          <a:cs typeface="Arial" pitchFamily="-65" charset="0"/>
        </a:defRPr>
      </a:lvl2pPr>
      <a:lvl3pPr algn="ctr" rtl="0" eaLnBrk="0" fontAlgn="base" hangingPunct="0">
        <a:spcBef>
          <a:spcPct val="0"/>
        </a:spcBef>
        <a:spcAft>
          <a:spcPct val="0"/>
        </a:spcAft>
        <a:defRPr sz="5400" b="1">
          <a:solidFill>
            <a:schemeClr val="bg1"/>
          </a:solidFill>
          <a:latin typeface="Arial" pitchFamily="-65" charset="0"/>
          <a:ea typeface="Arial" pitchFamily="-65" charset="0"/>
          <a:cs typeface="Arial" pitchFamily="-65" charset="0"/>
        </a:defRPr>
      </a:lvl3pPr>
      <a:lvl4pPr algn="ctr" rtl="0" eaLnBrk="0" fontAlgn="base" hangingPunct="0">
        <a:spcBef>
          <a:spcPct val="0"/>
        </a:spcBef>
        <a:spcAft>
          <a:spcPct val="0"/>
        </a:spcAft>
        <a:defRPr sz="5400" b="1">
          <a:solidFill>
            <a:schemeClr val="bg1"/>
          </a:solidFill>
          <a:latin typeface="Arial" pitchFamily="-65" charset="0"/>
          <a:ea typeface="Arial" pitchFamily="-65" charset="0"/>
          <a:cs typeface="Arial" pitchFamily="-65" charset="0"/>
        </a:defRPr>
      </a:lvl4pPr>
      <a:lvl5pPr algn="ctr" rtl="0" eaLnBrk="0" fontAlgn="base" hangingPunct="0">
        <a:spcBef>
          <a:spcPct val="0"/>
        </a:spcBef>
        <a:spcAft>
          <a:spcPct val="0"/>
        </a:spcAft>
        <a:defRPr sz="5400" b="1">
          <a:solidFill>
            <a:schemeClr val="bg1"/>
          </a:solidFill>
          <a:latin typeface="Arial" pitchFamily="-65" charset="0"/>
          <a:ea typeface="Arial" pitchFamily="-65" charset="0"/>
          <a:cs typeface="Arial" pitchFamily="-65" charset="0"/>
        </a:defRPr>
      </a:lvl5pPr>
      <a:lvl6pPr marL="457200" algn="ctr" rtl="0" fontAlgn="base">
        <a:spcBef>
          <a:spcPct val="0"/>
        </a:spcBef>
        <a:spcAft>
          <a:spcPct val="0"/>
        </a:spcAft>
        <a:defRPr sz="5400" b="1">
          <a:solidFill>
            <a:schemeClr val="bg1"/>
          </a:solidFill>
          <a:latin typeface="Arial" pitchFamily="-65" charset="0"/>
          <a:ea typeface="Arial" pitchFamily="-65" charset="0"/>
          <a:cs typeface="Arial" pitchFamily="-65" charset="0"/>
        </a:defRPr>
      </a:lvl6pPr>
      <a:lvl7pPr marL="914400" algn="ctr" rtl="0" fontAlgn="base">
        <a:spcBef>
          <a:spcPct val="0"/>
        </a:spcBef>
        <a:spcAft>
          <a:spcPct val="0"/>
        </a:spcAft>
        <a:defRPr sz="5400" b="1">
          <a:solidFill>
            <a:schemeClr val="bg1"/>
          </a:solidFill>
          <a:latin typeface="Arial" pitchFamily="-65" charset="0"/>
          <a:ea typeface="Arial" pitchFamily="-65" charset="0"/>
          <a:cs typeface="Arial" pitchFamily="-65" charset="0"/>
        </a:defRPr>
      </a:lvl7pPr>
      <a:lvl8pPr marL="1371600" algn="ctr" rtl="0" fontAlgn="base">
        <a:spcBef>
          <a:spcPct val="0"/>
        </a:spcBef>
        <a:spcAft>
          <a:spcPct val="0"/>
        </a:spcAft>
        <a:defRPr sz="5400" b="1">
          <a:solidFill>
            <a:schemeClr val="bg1"/>
          </a:solidFill>
          <a:latin typeface="Arial" pitchFamily="-65" charset="0"/>
          <a:ea typeface="Arial" pitchFamily="-65" charset="0"/>
          <a:cs typeface="Arial" pitchFamily="-65" charset="0"/>
        </a:defRPr>
      </a:lvl8pPr>
      <a:lvl9pPr marL="1828800" algn="ctr" rtl="0" fontAlgn="base">
        <a:spcBef>
          <a:spcPct val="0"/>
        </a:spcBef>
        <a:spcAft>
          <a:spcPct val="0"/>
        </a:spcAft>
        <a:defRPr sz="5400" b="1">
          <a:solidFill>
            <a:schemeClr val="bg1"/>
          </a:solidFill>
          <a:latin typeface="Arial" pitchFamily="-65" charset="0"/>
          <a:ea typeface="Arial" pitchFamily="-65" charset="0"/>
          <a:cs typeface="Arial" pitchFamily="-65" charset="0"/>
        </a:defRPr>
      </a:lvl9pPr>
    </p:titleStyle>
    <p:bodyStyle>
      <a:lvl1pPr marL="342900" indent="-342900" algn="ctr"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ctr" rtl="0" eaLnBrk="0" fontAlgn="base" hangingPunct="0">
        <a:spcBef>
          <a:spcPct val="20000"/>
        </a:spcBef>
        <a:spcAft>
          <a:spcPct val="0"/>
        </a:spcAft>
        <a:buChar char="–"/>
        <a:defRPr sz="2800">
          <a:solidFill>
            <a:schemeClr val="bg1"/>
          </a:solidFill>
          <a:latin typeface="+mn-lt"/>
          <a:ea typeface="+mn-ea"/>
          <a:cs typeface="+mn-cs"/>
        </a:defRPr>
      </a:lvl2pPr>
      <a:lvl3pPr marL="1143000" indent="-228600" algn="ctr" rtl="0" eaLnBrk="0" fontAlgn="base" hangingPunct="0">
        <a:spcBef>
          <a:spcPct val="20000"/>
        </a:spcBef>
        <a:spcAft>
          <a:spcPct val="0"/>
        </a:spcAft>
        <a:buChar char="•"/>
        <a:defRPr sz="2400">
          <a:solidFill>
            <a:schemeClr val="bg1"/>
          </a:solidFill>
          <a:latin typeface="+mn-lt"/>
          <a:ea typeface="+mn-ea"/>
          <a:cs typeface="+mn-cs"/>
        </a:defRPr>
      </a:lvl3pPr>
      <a:lvl4pPr marL="1600200" indent="-228600" algn="ctr" rtl="0" eaLnBrk="0" fontAlgn="base" hangingPunct="0">
        <a:spcBef>
          <a:spcPct val="20000"/>
        </a:spcBef>
        <a:spcAft>
          <a:spcPct val="0"/>
        </a:spcAft>
        <a:buChar char="–"/>
        <a:defRPr sz="2000">
          <a:solidFill>
            <a:schemeClr val="bg1"/>
          </a:solidFill>
          <a:latin typeface="+mn-lt"/>
          <a:ea typeface="+mn-ea"/>
          <a:cs typeface="+mn-cs"/>
        </a:defRPr>
      </a:lvl4pPr>
      <a:lvl5pPr marL="2057400" indent="-228600" algn="ctr" rtl="0" eaLnBrk="0" fontAlgn="base" hangingPunct="0">
        <a:spcBef>
          <a:spcPct val="20000"/>
        </a:spcBef>
        <a:spcAft>
          <a:spcPct val="0"/>
        </a:spcAft>
        <a:buChar char="»"/>
        <a:defRPr sz="2000">
          <a:solidFill>
            <a:schemeClr val="bg1"/>
          </a:solidFill>
          <a:latin typeface="+mn-lt"/>
          <a:ea typeface="+mn-ea"/>
          <a:cs typeface="+mn-cs"/>
        </a:defRPr>
      </a:lvl5pPr>
      <a:lvl6pPr marL="2514600" indent="-228600" algn="ctr" rtl="0" fontAlgn="base">
        <a:spcBef>
          <a:spcPct val="20000"/>
        </a:spcBef>
        <a:spcAft>
          <a:spcPct val="0"/>
        </a:spcAft>
        <a:buChar char="»"/>
        <a:defRPr sz="2000">
          <a:solidFill>
            <a:schemeClr val="bg1"/>
          </a:solidFill>
          <a:latin typeface="+mn-lt"/>
          <a:ea typeface="+mn-ea"/>
          <a:cs typeface="+mn-cs"/>
        </a:defRPr>
      </a:lvl6pPr>
      <a:lvl7pPr marL="2971800" indent="-228600" algn="ctr" rtl="0" fontAlgn="base">
        <a:spcBef>
          <a:spcPct val="20000"/>
        </a:spcBef>
        <a:spcAft>
          <a:spcPct val="0"/>
        </a:spcAft>
        <a:buChar char="»"/>
        <a:defRPr sz="2000">
          <a:solidFill>
            <a:schemeClr val="bg1"/>
          </a:solidFill>
          <a:latin typeface="+mn-lt"/>
          <a:ea typeface="+mn-ea"/>
          <a:cs typeface="+mn-cs"/>
        </a:defRPr>
      </a:lvl7pPr>
      <a:lvl8pPr marL="3429000" indent="-228600" algn="ctr" rtl="0" fontAlgn="base">
        <a:spcBef>
          <a:spcPct val="20000"/>
        </a:spcBef>
        <a:spcAft>
          <a:spcPct val="0"/>
        </a:spcAft>
        <a:buChar char="»"/>
        <a:defRPr sz="2000">
          <a:solidFill>
            <a:schemeClr val="bg1"/>
          </a:solidFill>
          <a:latin typeface="+mn-lt"/>
          <a:ea typeface="+mn-ea"/>
          <a:cs typeface="+mn-cs"/>
        </a:defRPr>
      </a:lvl8pPr>
      <a:lvl9pPr marL="3886200" indent="-228600" algn="ctr" rtl="0" fontAlgn="base">
        <a:spcBef>
          <a:spcPct val="20000"/>
        </a:spcBef>
        <a:spcAft>
          <a:spcPct val="0"/>
        </a:spcAft>
        <a:buChar char="»"/>
        <a:defRPr sz="2000">
          <a:solidFill>
            <a:schemeClr val="bg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tx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0" y="2286000"/>
            <a:ext cx="9144000" cy="175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44035" name="Rectangle 3"/>
          <p:cNvSpPr>
            <a:spLocks noGrp="1" noChangeArrowheads="1"/>
          </p:cNvSpPr>
          <p:nvPr>
            <p:ph type="body" idx="1"/>
          </p:nvPr>
        </p:nvSpPr>
        <p:spPr bwMode="auto">
          <a:xfrm>
            <a:off x="0" y="4038600"/>
            <a:ext cx="9144000" cy="236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7652" name="Rectangle 4"/>
          <p:cNvSpPr>
            <a:spLocks noGrp="1" noChangeArrowheads="1"/>
          </p:cNvSpPr>
          <p:nvPr>
            <p:ph type="ftr" sz="quarter" idx="3"/>
          </p:nvPr>
        </p:nvSpPr>
        <p:spPr bwMode="auto">
          <a:xfrm>
            <a:off x="0" y="6629400"/>
            <a:ext cx="7010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bg1"/>
                </a:solidFill>
                <a:latin typeface="Arial" pitchFamily="-109" charset="0"/>
              </a:defRPr>
            </a:lvl1pPr>
          </a:lstStyle>
          <a:p>
            <a:r>
              <a:rPr lang="en-US" smtClean="0"/>
              <a:t>SAMT 2009 Tutorial: A Semantic Multimedia Web, 1 December</a:t>
            </a:r>
            <a:endParaRPr lang="en-US"/>
          </a:p>
        </p:txBody>
      </p:sp>
      <p:sp>
        <p:nvSpPr>
          <p:cNvPr id="27653" name="Rectangle 5"/>
          <p:cNvSpPr>
            <a:spLocks noGrp="1" noChangeArrowheads="1"/>
          </p:cNvSpPr>
          <p:nvPr>
            <p:ph type="sldNum" sz="quarter" idx="4"/>
          </p:nvPr>
        </p:nvSpPr>
        <p:spPr bwMode="auto">
          <a:xfrm>
            <a:off x="7010400" y="66294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bg1"/>
                </a:solidFill>
                <a:latin typeface="Arial" pitchFamily="-109" charset="0"/>
              </a:defRPr>
            </a:lvl1pPr>
          </a:lstStyle>
          <a:p>
            <a:fld id="{5F1C0034-EEB9-754E-9AB9-4EDE75B86110}" type="slidenum">
              <a:rPr lang="fr-FR"/>
              <a:pPr/>
              <a:t>‹#›</a:t>
            </a:fld>
            <a:endParaRPr lang="fr-F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p:fade/>
  </p:transition>
  <p:hf hdr="0" dt="0"/>
  <p:txStyles>
    <p:titleStyle>
      <a:lvl1pPr algn="ctr" rtl="0" eaLnBrk="0" fontAlgn="base" hangingPunct="0">
        <a:spcBef>
          <a:spcPct val="0"/>
        </a:spcBef>
        <a:spcAft>
          <a:spcPct val="0"/>
        </a:spcAft>
        <a:defRPr sz="5400" b="1">
          <a:solidFill>
            <a:schemeClr val="bg1"/>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5400" b="1">
          <a:solidFill>
            <a:schemeClr val="bg1"/>
          </a:solidFill>
          <a:latin typeface="Arial" pitchFamily="-65" charset="0"/>
          <a:ea typeface="ＭＳ Ｐゴシック" pitchFamily="-109" charset="-128"/>
          <a:cs typeface="ＭＳ Ｐゴシック" pitchFamily="-109" charset="-128"/>
        </a:defRPr>
      </a:lvl2pPr>
      <a:lvl3pPr algn="ctr" rtl="0" eaLnBrk="0" fontAlgn="base" hangingPunct="0">
        <a:spcBef>
          <a:spcPct val="0"/>
        </a:spcBef>
        <a:spcAft>
          <a:spcPct val="0"/>
        </a:spcAft>
        <a:defRPr sz="5400" b="1">
          <a:solidFill>
            <a:schemeClr val="bg1"/>
          </a:solidFill>
          <a:latin typeface="Arial" pitchFamily="-65" charset="0"/>
          <a:ea typeface="ＭＳ Ｐゴシック" pitchFamily="-109" charset="-128"/>
          <a:cs typeface="ＭＳ Ｐゴシック" pitchFamily="-109" charset="-128"/>
        </a:defRPr>
      </a:lvl3pPr>
      <a:lvl4pPr algn="ctr" rtl="0" eaLnBrk="0" fontAlgn="base" hangingPunct="0">
        <a:spcBef>
          <a:spcPct val="0"/>
        </a:spcBef>
        <a:spcAft>
          <a:spcPct val="0"/>
        </a:spcAft>
        <a:defRPr sz="5400" b="1">
          <a:solidFill>
            <a:schemeClr val="bg1"/>
          </a:solidFill>
          <a:latin typeface="Arial" pitchFamily="-65" charset="0"/>
          <a:ea typeface="ＭＳ Ｐゴシック" pitchFamily="-109" charset="-128"/>
          <a:cs typeface="ＭＳ Ｐゴシック" pitchFamily="-109" charset="-128"/>
        </a:defRPr>
      </a:lvl4pPr>
      <a:lvl5pPr algn="ctr" rtl="0" eaLnBrk="0" fontAlgn="base" hangingPunct="0">
        <a:spcBef>
          <a:spcPct val="0"/>
        </a:spcBef>
        <a:spcAft>
          <a:spcPct val="0"/>
        </a:spcAft>
        <a:defRPr sz="5400" b="1">
          <a:solidFill>
            <a:schemeClr val="bg1"/>
          </a:solidFill>
          <a:latin typeface="Arial" pitchFamily="-65" charset="0"/>
          <a:ea typeface="ＭＳ Ｐゴシック" pitchFamily="-109" charset="-128"/>
          <a:cs typeface="ＭＳ Ｐゴシック" pitchFamily="-109" charset="-128"/>
        </a:defRPr>
      </a:lvl5pPr>
      <a:lvl6pPr marL="457200" algn="ctr" rtl="0" eaLnBrk="0" fontAlgn="base" hangingPunct="0">
        <a:spcBef>
          <a:spcPct val="0"/>
        </a:spcBef>
        <a:spcAft>
          <a:spcPct val="0"/>
        </a:spcAft>
        <a:defRPr sz="5400" b="1">
          <a:solidFill>
            <a:schemeClr val="bg1"/>
          </a:solidFill>
          <a:latin typeface="Arial" pitchFamily="-65" charset="0"/>
        </a:defRPr>
      </a:lvl6pPr>
      <a:lvl7pPr marL="914400" algn="ctr" rtl="0" eaLnBrk="0" fontAlgn="base" hangingPunct="0">
        <a:spcBef>
          <a:spcPct val="0"/>
        </a:spcBef>
        <a:spcAft>
          <a:spcPct val="0"/>
        </a:spcAft>
        <a:defRPr sz="5400" b="1">
          <a:solidFill>
            <a:schemeClr val="bg1"/>
          </a:solidFill>
          <a:latin typeface="Arial" pitchFamily="-65" charset="0"/>
        </a:defRPr>
      </a:lvl7pPr>
      <a:lvl8pPr marL="1371600" algn="ctr" rtl="0" eaLnBrk="0" fontAlgn="base" hangingPunct="0">
        <a:spcBef>
          <a:spcPct val="0"/>
        </a:spcBef>
        <a:spcAft>
          <a:spcPct val="0"/>
        </a:spcAft>
        <a:defRPr sz="5400" b="1">
          <a:solidFill>
            <a:schemeClr val="bg1"/>
          </a:solidFill>
          <a:latin typeface="Arial" pitchFamily="-65" charset="0"/>
        </a:defRPr>
      </a:lvl8pPr>
      <a:lvl9pPr marL="1828800" algn="ctr" rtl="0" eaLnBrk="0" fontAlgn="base" hangingPunct="0">
        <a:spcBef>
          <a:spcPct val="0"/>
        </a:spcBef>
        <a:spcAft>
          <a:spcPct val="0"/>
        </a:spcAft>
        <a:defRPr sz="5400" b="1">
          <a:solidFill>
            <a:schemeClr val="bg1"/>
          </a:solidFill>
          <a:latin typeface="Arial" pitchFamily="-65" charset="0"/>
        </a:defRPr>
      </a:lvl9pPr>
    </p:titleStyle>
    <p:bodyStyle>
      <a:lvl1pPr marL="342900" indent="-342900" algn="ctr" rtl="0" eaLnBrk="0" fontAlgn="base" hangingPunct="0">
        <a:spcBef>
          <a:spcPct val="20000"/>
        </a:spcBef>
        <a:spcAft>
          <a:spcPct val="0"/>
        </a:spcAft>
        <a:buChar char="•"/>
        <a:defRPr sz="3200">
          <a:solidFill>
            <a:schemeClr val="bg1"/>
          </a:solidFill>
          <a:latin typeface="+mn-lt"/>
          <a:ea typeface="ＭＳ Ｐゴシック" pitchFamily="-109" charset="-128"/>
          <a:cs typeface="ＭＳ Ｐゴシック" pitchFamily="-109" charset="-128"/>
        </a:defRPr>
      </a:lvl1pPr>
      <a:lvl2pPr marL="742950" indent="-285750" algn="ctr" rtl="0" eaLnBrk="0" fontAlgn="base" hangingPunct="0">
        <a:spcBef>
          <a:spcPct val="20000"/>
        </a:spcBef>
        <a:spcAft>
          <a:spcPct val="0"/>
        </a:spcAft>
        <a:buChar char="–"/>
        <a:defRPr sz="2800">
          <a:solidFill>
            <a:schemeClr val="bg1"/>
          </a:solidFill>
          <a:latin typeface="+mn-lt"/>
          <a:ea typeface="ＭＳ Ｐゴシック" pitchFamily="-65" charset="-128"/>
        </a:defRPr>
      </a:lvl2pPr>
      <a:lvl3pPr marL="1143000" indent="-228600" algn="ctr" rtl="0" eaLnBrk="0" fontAlgn="base" hangingPunct="0">
        <a:spcBef>
          <a:spcPct val="20000"/>
        </a:spcBef>
        <a:spcAft>
          <a:spcPct val="0"/>
        </a:spcAft>
        <a:buChar char="•"/>
        <a:defRPr sz="2400">
          <a:solidFill>
            <a:schemeClr val="bg1"/>
          </a:solidFill>
          <a:latin typeface="+mn-lt"/>
          <a:ea typeface="ＭＳ Ｐゴシック" pitchFamily="-65" charset="-128"/>
        </a:defRPr>
      </a:lvl3pPr>
      <a:lvl4pPr marL="1600200" indent="-228600" algn="ctr"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2057400" indent="-228600" algn="ctr" rtl="0" eaLnBrk="0" fontAlgn="base" hangingPunct="0">
        <a:spcBef>
          <a:spcPct val="20000"/>
        </a:spcBef>
        <a:spcAft>
          <a:spcPct val="0"/>
        </a:spcAft>
        <a:buChar char="»"/>
        <a:defRPr sz="2000">
          <a:solidFill>
            <a:schemeClr val="bg1"/>
          </a:solidFill>
          <a:latin typeface="+mn-lt"/>
          <a:ea typeface="ＭＳ Ｐゴシック" pitchFamily="-65" charset="-128"/>
        </a:defRPr>
      </a:lvl5pPr>
      <a:lvl6pPr marL="2514600" indent="-228600" algn="ctr" rtl="0" eaLnBrk="0" fontAlgn="base" hangingPunct="0">
        <a:spcBef>
          <a:spcPct val="20000"/>
        </a:spcBef>
        <a:spcAft>
          <a:spcPct val="0"/>
        </a:spcAft>
        <a:buChar char="»"/>
        <a:defRPr sz="2000">
          <a:solidFill>
            <a:schemeClr val="bg1"/>
          </a:solidFill>
          <a:latin typeface="+mn-lt"/>
          <a:ea typeface="ＭＳ Ｐゴシック" pitchFamily="-65" charset="-128"/>
        </a:defRPr>
      </a:lvl6pPr>
      <a:lvl7pPr marL="2971800" indent="-228600" algn="ctr" rtl="0" eaLnBrk="0" fontAlgn="base" hangingPunct="0">
        <a:spcBef>
          <a:spcPct val="20000"/>
        </a:spcBef>
        <a:spcAft>
          <a:spcPct val="0"/>
        </a:spcAft>
        <a:buChar char="»"/>
        <a:defRPr sz="2000">
          <a:solidFill>
            <a:schemeClr val="bg1"/>
          </a:solidFill>
          <a:latin typeface="+mn-lt"/>
          <a:ea typeface="ＭＳ Ｐゴシック" pitchFamily="-65" charset="-128"/>
        </a:defRPr>
      </a:lvl7pPr>
      <a:lvl8pPr marL="3429000" indent="-228600" algn="ctr" rtl="0" eaLnBrk="0" fontAlgn="base" hangingPunct="0">
        <a:spcBef>
          <a:spcPct val="20000"/>
        </a:spcBef>
        <a:spcAft>
          <a:spcPct val="0"/>
        </a:spcAft>
        <a:buChar char="»"/>
        <a:defRPr sz="2000">
          <a:solidFill>
            <a:schemeClr val="bg1"/>
          </a:solidFill>
          <a:latin typeface="+mn-lt"/>
          <a:ea typeface="ＭＳ Ｐゴシック" pitchFamily="-65" charset="-128"/>
        </a:defRPr>
      </a:lvl8pPr>
      <a:lvl9pPr marL="3886200" indent="-228600" algn="ctr" rtl="0" eaLnBrk="0" fontAlgn="base" hangingPunct="0">
        <a:spcBef>
          <a:spcPct val="20000"/>
        </a:spcBef>
        <a:spcAft>
          <a:spcPct val="0"/>
        </a:spcAft>
        <a:buChar char="»"/>
        <a:defRPr sz="2000">
          <a:solidFill>
            <a:schemeClr val="bg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tx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0" y="2286000"/>
            <a:ext cx="9144000" cy="175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56323" name="Rectangle 3"/>
          <p:cNvSpPr>
            <a:spLocks noGrp="1" noChangeArrowheads="1"/>
          </p:cNvSpPr>
          <p:nvPr>
            <p:ph type="body" idx="1"/>
          </p:nvPr>
        </p:nvSpPr>
        <p:spPr bwMode="auto">
          <a:xfrm>
            <a:off x="0" y="4038600"/>
            <a:ext cx="9144000" cy="236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fade/>
  </p:transition>
  <p:hf hdr="0" dt="0"/>
  <p:txStyles>
    <p:titleStyle>
      <a:lvl1pPr algn="ctr" rtl="0" eaLnBrk="0" fontAlgn="base" hangingPunct="0">
        <a:spcBef>
          <a:spcPct val="0"/>
        </a:spcBef>
        <a:spcAft>
          <a:spcPct val="0"/>
        </a:spcAft>
        <a:defRPr sz="5400" b="1">
          <a:solidFill>
            <a:schemeClr val="bg1"/>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5400" b="1">
          <a:solidFill>
            <a:schemeClr val="bg1"/>
          </a:solidFill>
          <a:latin typeface="Arial" pitchFamily="-65" charset="0"/>
          <a:ea typeface="ＭＳ Ｐゴシック" pitchFamily="-109" charset="-128"/>
          <a:cs typeface="ＭＳ Ｐゴシック" pitchFamily="-109" charset="-128"/>
        </a:defRPr>
      </a:lvl2pPr>
      <a:lvl3pPr algn="ctr" rtl="0" eaLnBrk="0" fontAlgn="base" hangingPunct="0">
        <a:spcBef>
          <a:spcPct val="0"/>
        </a:spcBef>
        <a:spcAft>
          <a:spcPct val="0"/>
        </a:spcAft>
        <a:defRPr sz="5400" b="1">
          <a:solidFill>
            <a:schemeClr val="bg1"/>
          </a:solidFill>
          <a:latin typeface="Arial" pitchFamily="-65" charset="0"/>
          <a:ea typeface="ＭＳ Ｐゴシック" pitchFamily="-109" charset="-128"/>
          <a:cs typeface="ＭＳ Ｐゴシック" pitchFamily="-109" charset="-128"/>
        </a:defRPr>
      </a:lvl3pPr>
      <a:lvl4pPr algn="ctr" rtl="0" eaLnBrk="0" fontAlgn="base" hangingPunct="0">
        <a:spcBef>
          <a:spcPct val="0"/>
        </a:spcBef>
        <a:spcAft>
          <a:spcPct val="0"/>
        </a:spcAft>
        <a:defRPr sz="5400" b="1">
          <a:solidFill>
            <a:schemeClr val="bg1"/>
          </a:solidFill>
          <a:latin typeface="Arial" pitchFamily="-65" charset="0"/>
          <a:ea typeface="ＭＳ Ｐゴシック" pitchFamily="-109" charset="-128"/>
          <a:cs typeface="ＭＳ Ｐゴシック" pitchFamily="-109" charset="-128"/>
        </a:defRPr>
      </a:lvl4pPr>
      <a:lvl5pPr algn="ctr" rtl="0" eaLnBrk="0" fontAlgn="base" hangingPunct="0">
        <a:spcBef>
          <a:spcPct val="0"/>
        </a:spcBef>
        <a:spcAft>
          <a:spcPct val="0"/>
        </a:spcAft>
        <a:defRPr sz="5400" b="1">
          <a:solidFill>
            <a:schemeClr val="bg1"/>
          </a:solidFill>
          <a:latin typeface="Arial" pitchFamily="-65" charset="0"/>
          <a:ea typeface="ＭＳ Ｐゴシック" pitchFamily="-109" charset="-128"/>
          <a:cs typeface="ＭＳ Ｐゴシック" pitchFamily="-109" charset="-128"/>
        </a:defRPr>
      </a:lvl5pPr>
      <a:lvl6pPr marL="457200" algn="ctr" rtl="0" eaLnBrk="0" fontAlgn="base" hangingPunct="0">
        <a:spcBef>
          <a:spcPct val="0"/>
        </a:spcBef>
        <a:spcAft>
          <a:spcPct val="0"/>
        </a:spcAft>
        <a:defRPr sz="5400" b="1">
          <a:solidFill>
            <a:schemeClr val="bg1"/>
          </a:solidFill>
          <a:latin typeface="Arial" pitchFamily="-65" charset="0"/>
        </a:defRPr>
      </a:lvl6pPr>
      <a:lvl7pPr marL="914400" algn="ctr" rtl="0" eaLnBrk="0" fontAlgn="base" hangingPunct="0">
        <a:spcBef>
          <a:spcPct val="0"/>
        </a:spcBef>
        <a:spcAft>
          <a:spcPct val="0"/>
        </a:spcAft>
        <a:defRPr sz="5400" b="1">
          <a:solidFill>
            <a:schemeClr val="bg1"/>
          </a:solidFill>
          <a:latin typeface="Arial" pitchFamily="-65" charset="0"/>
        </a:defRPr>
      </a:lvl7pPr>
      <a:lvl8pPr marL="1371600" algn="ctr" rtl="0" eaLnBrk="0" fontAlgn="base" hangingPunct="0">
        <a:spcBef>
          <a:spcPct val="0"/>
        </a:spcBef>
        <a:spcAft>
          <a:spcPct val="0"/>
        </a:spcAft>
        <a:defRPr sz="5400" b="1">
          <a:solidFill>
            <a:schemeClr val="bg1"/>
          </a:solidFill>
          <a:latin typeface="Arial" pitchFamily="-65" charset="0"/>
        </a:defRPr>
      </a:lvl8pPr>
      <a:lvl9pPr marL="1828800" algn="ctr" rtl="0" eaLnBrk="0" fontAlgn="base" hangingPunct="0">
        <a:spcBef>
          <a:spcPct val="0"/>
        </a:spcBef>
        <a:spcAft>
          <a:spcPct val="0"/>
        </a:spcAft>
        <a:defRPr sz="5400" b="1">
          <a:solidFill>
            <a:schemeClr val="bg1"/>
          </a:solidFill>
          <a:latin typeface="Arial" pitchFamily="-65" charset="0"/>
        </a:defRPr>
      </a:lvl9pPr>
    </p:titleStyle>
    <p:bodyStyle>
      <a:lvl1pPr marL="342900" indent="-342900" algn="ctr" rtl="0" eaLnBrk="0" fontAlgn="base" hangingPunct="0">
        <a:spcBef>
          <a:spcPct val="20000"/>
        </a:spcBef>
        <a:spcAft>
          <a:spcPct val="0"/>
        </a:spcAft>
        <a:buChar char="•"/>
        <a:defRPr sz="3200">
          <a:solidFill>
            <a:schemeClr val="bg1"/>
          </a:solidFill>
          <a:latin typeface="+mn-lt"/>
          <a:ea typeface="ＭＳ Ｐゴシック" pitchFamily="-109" charset="-128"/>
          <a:cs typeface="ＭＳ Ｐゴシック" pitchFamily="-109" charset="-128"/>
        </a:defRPr>
      </a:lvl1pPr>
      <a:lvl2pPr marL="742950" indent="-285750" algn="ctr" rtl="0" eaLnBrk="0" fontAlgn="base" hangingPunct="0">
        <a:spcBef>
          <a:spcPct val="20000"/>
        </a:spcBef>
        <a:spcAft>
          <a:spcPct val="0"/>
        </a:spcAft>
        <a:buChar char="–"/>
        <a:defRPr sz="2800">
          <a:solidFill>
            <a:schemeClr val="bg1"/>
          </a:solidFill>
          <a:latin typeface="+mn-lt"/>
          <a:ea typeface="ＭＳ Ｐゴシック" pitchFamily="-65" charset="-128"/>
        </a:defRPr>
      </a:lvl2pPr>
      <a:lvl3pPr marL="1143000" indent="-228600" algn="ctr" rtl="0" eaLnBrk="0" fontAlgn="base" hangingPunct="0">
        <a:spcBef>
          <a:spcPct val="20000"/>
        </a:spcBef>
        <a:spcAft>
          <a:spcPct val="0"/>
        </a:spcAft>
        <a:buChar char="•"/>
        <a:defRPr sz="2400">
          <a:solidFill>
            <a:schemeClr val="bg1"/>
          </a:solidFill>
          <a:latin typeface="+mn-lt"/>
          <a:ea typeface="ＭＳ Ｐゴシック" pitchFamily="-65" charset="-128"/>
        </a:defRPr>
      </a:lvl3pPr>
      <a:lvl4pPr marL="1600200" indent="-228600" algn="ctr"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2057400" indent="-228600" algn="ctr" rtl="0" eaLnBrk="0" fontAlgn="base" hangingPunct="0">
        <a:spcBef>
          <a:spcPct val="20000"/>
        </a:spcBef>
        <a:spcAft>
          <a:spcPct val="0"/>
        </a:spcAft>
        <a:buChar char="»"/>
        <a:defRPr sz="2000">
          <a:solidFill>
            <a:schemeClr val="bg1"/>
          </a:solidFill>
          <a:latin typeface="+mn-lt"/>
          <a:ea typeface="ＭＳ Ｐゴシック" pitchFamily="-65" charset="-128"/>
        </a:defRPr>
      </a:lvl5pPr>
      <a:lvl6pPr marL="2514600" indent="-228600" algn="ctr" rtl="0" eaLnBrk="0" fontAlgn="base" hangingPunct="0">
        <a:spcBef>
          <a:spcPct val="20000"/>
        </a:spcBef>
        <a:spcAft>
          <a:spcPct val="0"/>
        </a:spcAft>
        <a:buChar char="»"/>
        <a:defRPr sz="2000">
          <a:solidFill>
            <a:schemeClr val="bg1"/>
          </a:solidFill>
          <a:latin typeface="+mn-lt"/>
          <a:ea typeface="ＭＳ Ｐゴシック" pitchFamily="-65" charset="-128"/>
        </a:defRPr>
      </a:lvl6pPr>
      <a:lvl7pPr marL="2971800" indent="-228600" algn="ctr" rtl="0" eaLnBrk="0" fontAlgn="base" hangingPunct="0">
        <a:spcBef>
          <a:spcPct val="20000"/>
        </a:spcBef>
        <a:spcAft>
          <a:spcPct val="0"/>
        </a:spcAft>
        <a:buChar char="»"/>
        <a:defRPr sz="2000">
          <a:solidFill>
            <a:schemeClr val="bg1"/>
          </a:solidFill>
          <a:latin typeface="+mn-lt"/>
          <a:ea typeface="ＭＳ Ｐゴシック" pitchFamily="-65" charset="-128"/>
        </a:defRPr>
      </a:lvl7pPr>
      <a:lvl8pPr marL="3429000" indent="-228600" algn="ctr" rtl="0" eaLnBrk="0" fontAlgn="base" hangingPunct="0">
        <a:spcBef>
          <a:spcPct val="20000"/>
        </a:spcBef>
        <a:spcAft>
          <a:spcPct val="0"/>
        </a:spcAft>
        <a:buChar char="»"/>
        <a:defRPr sz="2000">
          <a:solidFill>
            <a:schemeClr val="bg1"/>
          </a:solidFill>
          <a:latin typeface="+mn-lt"/>
          <a:ea typeface="ＭＳ Ｐゴシック" pitchFamily="-65" charset="-128"/>
        </a:defRPr>
      </a:lvl8pPr>
      <a:lvl9pPr marL="3886200" indent="-228600" algn="ctr" rtl="0" eaLnBrk="0" fontAlgn="base" hangingPunct="0">
        <a:spcBef>
          <a:spcPct val="20000"/>
        </a:spcBef>
        <a:spcAft>
          <a:spcPct val="0"/>
        </a:spcAft>
        <a:buChar char="»"/>
        <a:defRPr sz="2000">
          <a:solidFill>
            <a:schemeClr val="bg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Cliquez pour modifier le style du titre</a:t>
            </a:r>
          </a:p>
        </p:txBody>
      </p:sp>
      <p:sp>
        <p:nvSpPr>
          <p:cNvPr id="686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p>
        </p:txBody>
      </p:sp>
      <p:sp>
        <p:nvSpPr>
          <p:cNvPr id="9564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endParaRPr lang="en-US"/>
          </a:p>
        </p:txBody>
      </p:sp>
      <p:sp>
        <p:nvSpPr>
          <p:cNvPr id="9564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r>
              <a:rPr lang="en-US" smtClean="0"/>
              <a:t>SAMT 2009 Tutorial: A Semantic Multimedia Web, 1 December</a:t>
            </a:r>
            <a:endParaRPr lang="en-US"/>
          </a:p>
        </p:txBody>
      </p:sp>
      <p:sp>
        <p:nvSpPr>
          <p:cNvPr id="9564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7A92DFE6-9D14-D44B-A259-2716A28DB31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Arial" pitchFamily="-65" charset="0"/>
          <a:cs typeface="Arial" pitchFamily="-65" charset="0"/>
        </a:defRPr>
      </a:lvl2pPr>
      <a:lvl3pPr algn="ctr" rtl="0" eaLnBrk="0" fontAlgn="base" hangingPunct="0">
        <a:spcBef>
          <a:spcPct val="0"/>
        </a:spcBef>
        <a:spcAft>
          <a:spcPct val="0"/>
        </a:spcAft>
        <a:defRPr sz="4400">
          <a:solidFill>
            <a:schemeClr val="tx2"/>
          </a:solidFill>
          <a:latin typeface="Arial" pitchFamily="-65" charset="0"/>
          <a:ea typeface="Arial" pitchFamily="-65" charset="0"/>
          <a:cs typeface="Arial" pitchFamily="-65" charset="0"/>
        </a:defRPr>
      </a:lvl3pPr>
      <a:lvl4pPr algn="ctr" rtl="0" eaLnBrk="0" fontAlgn="base" hangingPunct="0">
        <a:spcBef>
          <a:spcPct val="0"/>
        </a:spcBef>
        <a:spcAft>
          <a:spcPct val="0"/>
        </a:spcAft>
        <a:defRPr sz="4400">
          <a:solidFill>
            <a:schemeClr val="tx2"/>
          </a:solidFill>
          <a:latin typeface="Arial" pitchFamily="-65" charset="0"/>
          <a:ea typeface="Arial" pitchFamily="-65" charset="0"/>
          <a:cs typeface="Arial" pitchFamily="-65" charset="0"/>
        </a:defRPr>
      </a:lvl4pPr>
      <a:lvl5pPr algn="ctr" rtl="0" eaLnBrk="0" fontAlgn="base" hangingPunct="0">
        <a:spcBef>
          <a:spcPct val="0"/>
        </a:spcBef>
        <a:spcAft>
          <a:spcPct val="0"/>
        </a:spcAft>
        <a:defRPr sz="4400">
          <a:solidFill>
            <a:schemeClr val="tx2"/>
          </a:solidFill>
          <a:latin typeface="Arial" pitchFamily="-65" charset="0"/>
          <a:ea typeface="Arial" pitchFamily="-65" charset="0"/>
          <a:cs typeface="Arial" pitchFamily="-65" charset="0"/>
        </a:defRPr>
      </a:lvl5pPr>
      <a:lvl6pPr marL="457200" algn="ctr" rtl="0" fontAlgn="base">
        <a:spcBef>
          <a:spcPct val="0"/>
        </a:spcBef>
        <a:spcAft>
          <a:spcPct val="0"/>
        </a:spcAft>
        <a:defRPr sz="4400">
          <a:solidFill>
            <a:schemeClr val="tx2"/>
          </a:solidFill>
          <a:latin typeface="Arial" pitchFamily="-65" charset="0"/>
          <a:ea typeface="Arial" pitchFamily="-65" charset="0"/>
          <a:cs typeface="Arial" pitchFamily="-65" charset="0"/>
        </a:defRPr>
      </a:lvl6pPr>
      <a:lvl7pPr marL="914400" algn="ctr" rtl="0" fontAlgn="base">
        <a:spcBef>
          <a:spcPct val="0"/>
        </a:spcBef>
        <a:spcAft>
          <a:spcPct val="0"/>
        </a:spcAft>
        <a:defRPr sz="4400">
          <a:solidFill>
            <a:schemeClr val="tx2"/>
          </a:solidFill>
          <a:latin typeface="Arial" pitchFamily="-65" charset="0"/>
          <a:ea typeface="Arial" pitchFamily="-65" charset="0"/>
          <a:cs typeface="Arial" pitchFamily="-65" charset="0"/>
        </a:defRPr>
      </a:lvl7pPr>
      <a:lvl8pPr marL="1371600" algn="ctr" rtl="0" fontAlgn="base">
        <a:spcBef>
          <a:spcPct val="0"/>
        </a:spcBef>
        <a:spcAft>
          <a:spcPct val="0"/>
        </a:spcAft>
        <a:defRPr sz="4400">
          <a:solidFill>
            <a:schemeClr val="tx2"/>
          </a:solidFill>
          <a:latin typeface="Arial" pitchFamily="-65" charset="0"/>
          <a:ea typeface="Arial" pitchFamily="-65" charset="0"/>
          <a:cs typeface="Arial" pitchFamily="-65" charset="0"/>
        </a:defRPr>
      </a:lvl8pPr>
      <a:lvl9pPr marL="1828800" algn="ctr" rtl="0" fontAlgn="base">
        <a:spcBef>
          <a:spcPct val="0"/>
        </a:spcBef>
        <a:spcAft>
          <a:spcPct val="0"/>
        </a:spcAft>
        <a:defRPr sz="4400">
          <a:solidFill>
            <a:schemeClr val="tx2"/>
          </a:solidFill>
          <a:latin typeface="Arial" pitchFamily="-65" charset="0"/>
          <a:ea typeface="Arial" pitchFamily="-65" charset="0"/>
          <a:cs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hyperlink" Target="mailto:Raphael.Troncy@eurocom.fr" TargetMode="External"/><Relationship Id="rId5" Type="http://schemas.openxmlformats.org/officeDocument/2006/relationships/image" Target="../media/image3.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Lynda.Hardman@cwi.nl" TargetMode="External"/><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4" Type="http://schemas.openxmlformats.org/officeDocument/2006/relationships/hyperlink" Target="http://www.dagstuhl.de/en/programm/kalender/semhp/?semnr=05091"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eg"/><Relationship Id="rId5" Type="http://schemas.openxmlformats.org/officeDocument/2006/relationships/hyperlink" Target="http://www.cwi.nl/~media/conferences/mhc05/mhc05.html" TargetMode="External"/></Relationships>
</file>

<file path=ppt/slides/_rels/slide100.xml.rels><?xml version="1.0" encoding="UTF-8" standalone="yes"?>
<Relationships xmlns="http://schemas.openxmlformats.org/package/2006/relationships"><Relationship Id="rId4" Type="http://schemas.openxmlformats.org/officeDocument/2006/relationships/hyperlink" Target="http://www.kanzaki.com/works/2005/imgdsc/flickr2rdf" TargetMode="External"/><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85.jpeg"/><Relationship Id="rId5" Type="http://schemas.openxmlformats.org/officeDocument/2006/relationships/hyperlink" Target="http://www.ivan-herman.net/cgi-bin/blosxom.cgi/WorkRelated/SemanticWeb/xmpextract.html"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4.xml"/><Relationship Id="rId3" Type="http://schemas.openxmlformats.org/officeDocument/2006/relationships/image" Target="../media/image8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4" Type="http://schemas.openxmlformats.org/officeDocument/2006/relationships/hyperlink" Target="http://www.cwi.nl/~hildebra" TargetMode="External"/><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hyperlink" Target="http://swuiwiki.webscience.org/index.php/Semantic_Search_Survey" TargetMode="Externa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hyperlink" Target="http://www.chip-project.org:8091/demo/" TargetMode="External"/><Relationship Id="rId3" Type="http://schemas.openxmlformats.org/officeDocument/2006/relationships/hyperlink" Target="http://mqlx.com/~david/parallax/"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0.xml"/><Relationship Id="rId3" Type="http://schemas.openxmlformats.org/officeDocument/2006/relationships/image" Target="../media/image8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hyperlink" Target="http://e-culture.multimedian.nl/pk/annotate"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hyperlink" Target="http://e-culture.multimedian.nl/pk/annotate" TargetMode="External"/></Relationships>
</file>

<file path=ppt/slides/_rels/slide111.xml.rels><?xml version="1.0" encoding="UTF-8" standalone="yes"?>
<Relationships xmlns="http://schemas.openxmlformats.org/package/2006/relationships"><Relationship Id="rId4" Type="http://schemas.openxmlformats.org/officeDocument/2006/relationships/image" Target="../media/image89.jpeg"/><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hyperlink" Target="http://e-culture.multimedian.nl/demo/search" TargetMode="Externa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8" Type="http://schemas.openxmlformats.org/officeDocument/2006/relationships/hyperlink" Target="http://www.lemonde.fr/web/video/0,47-0@2-1101386,54-1110618,0.html" TargetMode="External"/><Relationship Id="rId4" Type="http://schemas.openxmlformats.org/officeDocument/2006/relationships/image" Target="../media/image91.jpeg"/><Relationship Id="rId5" Type="http://schemas.openxmlformats.org/officeDocument/2006/relationships/hyperlink" Target="http://en.wikipedia.org/wiki/Global_financial_crisis_of_September%E2%80%93October_2008" TargetMode="External"/><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90.png"/><Relationship Id="rId9" Type="http://schemas.openxmlformats.org/officeDocument/2006/relationships/image" Target="../media/image8.jpeg"/><Relationship Id="rId3" Type="http://schemas.openxmlformats.org/officeDocument/2006/relationships/hyperlink" Target="http://news.bbc.co.uk/2/hi/business/6958091.stm" TargetMode="External"/><Relationship Id="rId6" Type="http://schemas.openxmlformats.org/officeDocument/2006/relationships/image" Target="../media/image92.jpeg"/></Relationships>
</file>

<file path=ppt/slides/_rels/slide114.xml.rels><?xml version="1.0" encoding="UTF-8" standalone="yes"?>
<Relationships xmlns="http://schemas.openxmlformats.org/package/2006/relationships"><Relationship Id="rId8" Type="http://schemas.openxmlformats.org/officeDocument/2006/relationships/hyperlink" Target="http://wordpress.com/tag/financial-crisis/" TargetMode="External"/><Relationship Id="rId4" Type="http://schemas.openxmlformats.org/officeDocument/2006/relationships/image" Target="../media/image91.jpeg"/><Relationship Id="rId5" Type="http://schemas.openxmlformats.org/officeDocument/2006/relationships/image" Target="../media/image92.jpeg"/><Relationship Id="rId7" Type="http://schemas.openxmlformats.org/officeDocument/2006/relationships/image" Target="../media/image8.jpeg"/><Relationship Id="rId1" Type="http://schemas.openxmlformats.org/officeDocument/2006/relationships/vmlDrawing" Target="../drawings/vmlDrawing19.vml"/><Relationship Id="rId2" Type="http://schemas.openxmlformats.org/officeDocument/2006/relationships/slideLayout" Target="../slideLayouts/slideLayout7.xml"/><Relationship Id="rId9" Type="http://schemas.openxmlformats.org/officeDocument/2006/relationships/image" Target="../media/image94.jpeg"/><Relationship Id="rId3" Type="http://schemas.openxmlformats.org/officeDocument/2006/relationships/image" Target="../media/image90.png"/><Relationship Id="rId6" Type="http://schemas.openxmlformats.org/officeDocument/2006/relationships/image" Target="../media/image14.png"/></Relationships>
</file>

<file path=ppt/slides/_rels/slide115.xml.rels><?xml version="1.0" encoding="UTF-8" standalone="yes"?>
<Relationships xmlns="http://schemas.openxmlformats.org/package/2006/relationships"><Relationship Id="rId4" Type="http://schemas.openxmlformats.org/officeDocument/2006/relationships/image" Target="../media/image96.jpeg"/><Relationship Id="rId7" Type="http://schemas.openxmlformats.org/officeDocument/2006/relationships/image" Target="../media/image99.jpeg"/><Relationship Id="rId11"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98.png"/><Relationship Id="rId8" Type="http://schemas.openxmlformats.org/officeDocument/2006/relationships/image" Target="../media/image100.jpeg"/><Relationship Id="rId13" Type="http://schemas.openxmlformats.org/officeDocument/2006/relationships/image" Target="../media/image105.png"/><Relationship Id="rId10" Type="http://schemas.openxmlformats.org/officeDocument/2006/relationships/image" Target="../media/image102.png"/><Relationship Id="rId5" Type="http://schemas.openxmlformats.org/officeDocument/2006/relationships/image" Target="../media/image97.jpeg"/><Relationship Id="rId12" Type="http://schemas.openxmlformats.org/officeDocument/2006/relationships/image" Target="../media/image104.jpeg"/><Relationship Id="rId2" Type="http://schemas.openxmlformats.org/officeDocument/2006/relationships/notesSlide" Target="../notesSlides/notesSlide95.xml"/><Relationship Id="rId9" Type="http://schemas.openxmlformats.org/officeDocument/2006/relationships/image" Target="../media/image101.jpeg"/><Relationship Id="rId3" Type="http://schemas.openxmlformats.org/officeDocument/2006/relationships/image" Target="../media/image9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8" Type="http://schemas.openxmlformats.org/officeDocument/2006/relationships/image" Target="../media/image112.jpeg"/><Relationship Id="rId4" Type="http://schemas.openxmlformats.org/officeDocument/2006/relationships/image" Target="../media/image108.jpeg"/><Relationship Id="rId10" Type="http://schemas.openxmlformats.org/officeDocument/2006/relationships/image" Target="../media/image113.png"/><Relationship Id="rId5" Type="http://schemas.openxmlformats.org/officeDocument/2006/relationships/image" Target="../media/image109.png"/><Relationship Id="rId7" Type="http://schemas.openxmlformats.org/officeDocument/2006/relationships/image" Target="../media/image111.png"/><Relationship Id="rId1" Type="http://schemas.openxmlformats.org/officeDocument/2006/relationships/slideLayout" Target="../slideLayouts/slideLayout6.xml"/><Relationship Id="rId2" Type="http://schemas.openxmlformats.org/officeDocument/2006/relationships/image" Target="../media/image106.jpeg"/><Relationship Id="rId9" Type="http://schemas.openxmlformats.org/officeDocument/2006/relationships/image" Target="../media/image103.jpeg"/><Relationship Id="rId3" Type="http://schemas.openxmlformats.org/officeDocument/2006/relationships/image" Target="../media/image107.png"/><Relationship Id="rId6" Type="http://schemas.openxmlformats.org/officeDocument/2006/relationships/image" Target="../media/image110.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hyperlink" Target="http://www.cewe-photobook.com/"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embeddings/oleObject24.bin"/><Relationship Id="rId1" Type="http://schemas.openxmlformats.org/officeDocument/2006/relationships/vmlDrawing" Target="../drawings/vmlDrawing20.vml"/></Relationships>
</file>

<file path=ppt/slides/_rels/slide12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www.youtube.com/watch?v=1bibCui3lFM%23t=1m45s"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4" Type="http://schemas.openxmlformats.org/officeDocument/2006/relationships/image" Target="../media/image118.png"/><Relationship Id="rId5" Type="http://schemas.openxmlformats.org/officeDocument/2006/relationships/image" Target="../media/image119.jpeg"/><Relationship Id="rId7"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image" Target="../media/image116.jpeg"/><Relationship Id="rId3" Type="http://schemas.openxmlformats.org/officeDocument/2006/relationships/image" Target="../media/image117.png"/><Relationship Id="rId6" Type="http://schemas.openxmlformats.org/officeDocument/2006/relationships/image" Target="../media/image120.jpeg"/></Relationships>
</file>

<file path=ppt/slides/_rels/slide12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hyperlink" Target="http://newsml.cwi.nl/NewsCodes/topicset.iptc-subjectcode/04010010" TargetMode="External"/><Relationship Id="rId3" Type="http://schemas.openxmlformats.org/officeDocument/2006/relationships/image" Target="../media/image123.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4"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124.png"/></Relationships>
</file>

<file path=ppt/slides/_rels/slide127.xml.rels><?xml version="1.0" encoding="UTF-8" standalone="yes"?>
<Relationships xmlns="http://schemas.openxmlformats.org/package/2006/relationships"><Relationship Id="rId14" Type="http://schemas.openxmlformats.org/officeDocument/2006/relationships/oleObject" Target="../embeddings/oleObject28.bin"/><Relationship Id="rId4" Type="http://schemas.openxmlformats.org/officeDocument/2006/relationships/image" Target="../media/image98.png"/><Relationship Id="rId7" Type="http://schemas.openxmlformats.org/officeDocument/2006/relationships/image" Target="../media/image101.jpeg"/><Relationship Id="rId11" Type="http://schemas.openxmlformats.org/officeDocument/2006/relationships/oleObject" Target="../embeddings/oleObject26.bin"/><Relationship Id="rId1" Type="http://schemas.openxmlformats.org/officeDocument/2006/relationships/vmlDrawing" Target="../drawings/vmlDrawing21.vml"/><Relationship Id="rId6" Type="http://schemas.openxmlformats.org/officeDocument/2006/relationships/image" Target="../media/image100.jpeg"/><Relationship Id="rId16" Type="http://schemas.openxmlformats.org/officeDocument/2006/relationships/image" Target="../media/image133.png"/><Relationship Id="rId8" Type="http://schemas.openxmlformats.org/officeDocument/2006/relationships/oleObject" Target="../embeddings/oleObject25.bin"/><Relationship Id="rId13" Type="http://schemas.openxmlformats.org/officeDocument/2006/relationships/image" Target="../media/image131.jpeg"/><Relationship Id="rId10" Type="http://schemas.openxmlformats.org/officeDocument/2006/relationships/image" Target="../media/image130.png"/><Relationship Id="rId5" Type="http://schemas.openxmlformats.org/officeDocument/2006/relationships/image" Target="../media/image99.jpeg"/><Relationship Id="rId15" Type="http://schemas.openxmlformats.org/officeDocument/2006/relationships/image" Target="../media/image132.png"/><Relationship Id="rId12" Type="http://schemas.openxmlformats.org/officeDocument/2006/relationships/oleObject" Target="../embeddings/oleObject27.bin"/><Relationship Id="rId2" Type="http://schemas.openxmlformats.org/officeDocument/2006/relationships/slideLayout" Target="../slideLayouts/slideLayout6.xml"/><Relationship Id="rId9" Type="http://schemas.openxmlformats.org/officeDocument/2006/relationships/image" Target="../media/image129.png"/><Relationship Id="rId3" Type="http://schemas.openxmlformats.org/officeDocument/2006/relationships/image" Target="../media/image128.jpeg"/></Relationships>
</file>

<file path=ppt/slides/_rels/slide128.xml.rels><?xml version="1.0" encoding="UTF-8" standalone="yes"?>
<Relationships xmlns="http://schemas.openxmlformats.org/package/2006/relationships"><Relationship Id="rId14" Type="http://schemas.openxmlformats.org/officeDocument/2006/relationships/image" Target="../media/image135.png"/><Relationship Id="rId4" Type="http://schemas.openxmlformats.org/officeDocument/2006/relationships/image" Target="../media/image99.jpeg"/><Relationship Id="rId7" Type="http://schemas.openxmlformats.org/officeDocument/2006/relationships/oleObject" Target="../embeddings/oleObject29.bin"/><Relationship Id="rId11" Type="http://schemas.openxmlformats.org/officeDocument/2006/relationships/image" Target="../media/image131.jpeg"/><Relationship Id="rId1" Type="http://schemas.openxmlformats.org/officeDocument/2006/relationships/vmlDrawing" Target="../drawings/vmlDrawing22.vml"/><Relationship Id="rId6" Type="http://schemas.openxmlformats.org/officeDocument/2006/relationships/image" Target="../media/image101.jpeg"/><Relationship Id="rId16" Type="http://schemas.openxmlformats.org/officeDocument/2006/relationships/image" Target="../media/image136.png"/><Relationship Id="rId8" Type="http://schemas.openxmlformats.org/officeDocument/2006/relationships/image" Target="../media/image129.png"/><Relationship Id="rId13" Type="http://schemas.openxmlformats.org/officeDocument/2006/relationships/image" Target="../media/image134.png"/><Relationship Id="rId10" Type="http://schemas.openxmlformats.org/officeDocument/2006/relationships/oleObject" Target="../embeddings/oleObject31.bin"/><Relationship Id="rId5" Type="http://schemas.openxmlformats.org/officeDocument/2006/relationships/image" Target="../media/image100.jpeg"/><Relationship Id="rId15" Type="http://schemas.openxmlformats.org/officeDocument/2006/relationships/image" Target="../media/image113.png"/><Relationship Id="rId12" Type="http://schemas.openxmlformats.org/officeDocument/2006/relationships/oleObject" Target="../embeddings/oleObject32.bin"/><Relationship Id="rId2" Type="http://schemas.openxmlformats.org/officeDocument/2006/relationships/slideLayout" Target="../slideLayouts/slideLayout6.xml"/><Relationship Id="rId9" Type="http://schemas.openxmlformats.org/officeDocument/2006/relationships/oleObject" Target="../embeddings/oleObject30.bin"/><Relationship Id="rId3" Type="http://schemas.openxmlformats.org/officeDocument/2006/relationships/image" Target="../media/image98.png"/></Relationships>
</file>

<file path=ppt/slides/_rels/slide129.xml.rels><?xml version="1.0" encoding="UTF-8" standalone="yes"?>
<Relationships xmlns="http://schemas.openxmlformats.org/package/2006/relationships"><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image" Target="../media/image130.png"/><Relationship Id="rId3" Type="http://schemas.openxmlformats.org/officeDocument/2006/relationships/hyperlink" Target="http://www4.wiwiss.fu-berlin.de/bizer/pub/lod-datasets_2008-09-18.html" TargetMode="External"/><Relationship Id="rId5" Type="http://schemas.openxmlformats.org/officeDocument/2006/relationships/image" Target="../media/image12.jpeg"/></Relationships>
</file>

<file path=ppt/slides/_rels/slide13.xml.rels><?xml version="1.0" encoding="UTF-8" standalone="yes"?>
<Relationships xmlns="http://schemas.openxmlformats.org/package/2006/relationships"><Relationship Id="rId6" Type="http://schemas.openxmlformats.org/officeDocument/2006/relationships/oleObject" Target="../embeddings/oleObject2.bin"/><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1.xml"/><Relationship Id="rId5" Type="http://schemas.openxmlformats.org/officeDocument/2006/relationships/image" Target="../media/image19.jpeg"/></Relationships>
</file>

<file path=ppt/slides/_rels/slide130.xml.rels><?xml version="1.0" encoding="UTF-8" standalone="yes"?>
<Relationships xmlns="http://schemas.openxmlformats.org/package/2006/relationships"><Relationship Id="rId8" Type="http://schemas.openxmlformats.org/officeDocument/2006/relationships/image" Target="../media/image10.jpeg"/><Relationship Id="rId4" Type="http://schemas.openxmlformats.org/officeDocument/2006/relationships/image" Target="../media/image139.jpeg"/><Relationship Id="rId10" Type="http://schemas.openxmlformats.org/officeDocument/2006/relationships/image" Target="../media/image12.jpeg"/><Relationship Id="rId5" Type="http://schemas.openxmlformats.org/officeDocument/2006/relationships/image" Target="../media/image140.jpeg"/><Relationship Id="rId7" Type="http://schemas.openxmlformats.org/officeDocument/2006/relationships/image" Target="../media/image9.jpeg"/><Relationship Id="rId11" Type="http://schemas.openxmlformats.org/officeDocument/2006/relationships/image" Target="../media/image13.jpeg"/><Relationship Id="rId1" Type="http://schemas.openxmlformats.org/officeDocument/2006/relationships/slideLayout" Target="../slideLayouts/slideLayout17.xml"/><Relationship Id="rId2" Type="http://schemas.openxmlformats.org/officeDocument/2006/relationships/image" Target="../media/image137.jpeg"/><Relationship Id="rId9" Type="http://schemas.openxmlformats.org/officeDocument/2006/relationships/image" Target="../media/image11.jpeg"/><Relationship Id="rId3" Type="http://schemas.openxmlformats.org/officeDocument/2006/relationships/image" Target="../media/image138.jpeg"/><Relationship Id="rId6" Type="http://schemas.openxmlformats.org/officeDocument/2006/relationships/image" Target="../media/image141.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4" Type="http://schemas.openxmlformats.org/officeDocument/2006/relationships/image" Target="../media/image142.jpeg"/><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hyperlink" Target="http://newsml.cwi.nl/explore/search" TargetMode="External"/></Relationships>
</file>

<file path=ppt/slides/_rels/slide13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4" Type="http://schemas.openxmlformats.org/officeDocument/2006/relationships/image" Target="../media/image155.png"/><Relationship Id="rId4" Type="http://schemas.openxmlformats.org/officeDocument/2006/relationships/image" Target="../media/image95.png"/><Relationship Id="rId7" Type="http://schemas.openxmlformats.org/officeDocument/2006/relationships/image" Target="../media/image148.png"/><Relationship Id="rId11"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47.png"/><Relationship Id="rId16" Type="http://schemas.openxmlformats.org/officeDocument/2006/relationships/image" Target="../media/image157.png"/><Relationship Id="rId8" Type="http://schemas.openxmlformats.org/officeDocument/2006/relationships/image" Target="../media/image149.png"/><Relationship Id="rId13" Type="http://schemas.openxmlformats.org/officeDocument/2006/relationships/image" Target="../media/image154.png"/><Relationship Id="rId10" Type="http://schemas.openxmlformats.org/officeDocument/2006/relationships/image" Target="../media/image151.png"/><Relationship Id="rId5" Type="http://schemas.openxmlformats.org/officeDocument/2006/relationships/image" Target="../media/image3.png"/><Relationship Id="rId15" Type="http://schemas.openxmlformats.org/officeDocument/2006/relationships/image" Target="../media/image156.jpeg"/><Relationship Id="rId12" Type="http://schemas.openxmlformats.org/officeDocument/2006/relationships/image" Target="../media/image153.png"/><Relationship Id="rId2" Type="http://schemas.openxmlformats.org/officeDocument/2006/relationships/hyperlink" Target="http://newsml.cwi.nl/" TargetMode="External"/><Relationship Id="rId9" Type="http://schemas.openxmlformats.org/officeDocument/2006/relationships/image" Target="../media/image150.png"/><Relationship Id="rId3" Type="http://schemas.openxmlformats.org/officeDocument/2006/relationships/image" Target="../media/image98.png"/></Relationships>
</file>

<file path=ppt/slides/_rels/slide139.xml.rels><?xml version="1.0" encoding="UTF-8" standalone="yes"?>
<Relationships xmlns="http://schemas.openxmlformats.org/package/2006/relationships"><Relationship Id="rId8" Type="http://schemas.openxmlformats.org/officeDocument/2006/relationships/hyperlink" Target="http://swa.cefriel.it/Squiggle" TargetMode="External"/><Relationship Id="rId4" Type="http://schemas.openxmlformats.org/officeDocument/2006/relationships/hyperlink" Target="http://www.openacademia.org/" TargetMode="External"/><Relationship Id="rId10" Type="http://schemas.openxmlformats.org/officeDocument/2006/relationships/hyperlink" Target="http://www.freebase.com/" TargetMode="External"/><Relationship Id="rId5" Type="http://schemas.openxmlformats.org/officeDocument/2006/relationships/hyperlink" Target="http://3ba.se/" TargetMode="External"/><Relationship Id="rId7" Type="http://schemas.openxmlformats.org/officeDocument/2006/relationships/hyperlink" Target="http://swoogle.umbc.edu/" TargetMode="External"/><Relationship Id="rId1" Type="http://schemas.openxmlformats.org/officeDocument/2006/relationships/slideLayout" Target="../slideLayouts/slideLayout2.xml"/><Relationship Id="rId2" Type="http://schemas.openxmlformats.org/officeDocument/2006/relationships/hyperlink" Target="http://www.cwi.nl/~hildebra" TargetMode="External"/><Relationship Id="rId9" Type="http://schemas.openxmlformats.org/officeDocument/2006/relationships/hyperlink" Target="http://semanticweb.kmi.open.ac.uk:8080/ksw/pages/semantic_searching.jsp" TargetMode="External"/><Relationship Id="rId3" Type="http://schemas.openxmlformats.org/officeDocument/2006/relationships/hyperlink" Target="http://btc.isweb.uni-koblenz.de/" TargetMode="External"/><Relationship Id="rId6" Type="http://schemas.openxmlformats.org/officeDocument/2006/relationships/hyperlink" Target="http://dig.csail.mit.edu/2007/tab/" TargetMode="External"/></Relationships>
</file>

<file path=ppt/slides/_rels/slide14.xml.rels><?xml version="1.0" encoding="UTF-8" standalone="yes"?>
<Relationships xmlns="http://schemas.openxmlformats.org/package/2006/relationships"><Relationship Id="rId6" Type="http://schemas.openxmlformats.org/officeDocument/2006/relationships/oleObject" Target="../embeddings/oleObject4.bin"/><Relationship Id="rId4" Type="http://schemas.openxmlformats.org/officeDocument/2006/relationships/image" Target="../media/image22.jpe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12.xml"/><Relationship Id="rId5" Type="http://schemas.openxmlformats.org/officeDocument/2006/relationships/oleObject" Target="../embeddings/oleObject3.bin"/></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8.xml"/><Relationship Id="rId3" Type="http://schemas.openxmlformats.org/officeDocument/2006/relationships/hyperlink" Target="http://iswc2006.semanticweb.org/"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6" Type="http://schemas.openxmlformats.org/officeDocument/2006/relationships/hyperlink" Target="http://www.w3.org/2008/01/video-activity" TargetMode="External"/><Relationship Id="rId4" Type="http://schemas.openxmlformats.org/officeDocument/2006/relationships/hyperlink" Target="http://www.w3.org/2007/08/video/positions/Troncy.pdf" TargetMode="External"/><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hyperlink" Target="http://iswc2008.semanticweb.org/" TargetMode="External"/><Relationship Id="rId5" Type="http://schemas.openxmlformats.org/officeDocument/2006/relationships/hyperlink" Target="http://www.w3.org/2007/08/video/"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4" Type="http://schemas.openxmlformats.org/officeDocument/2006/relationships/hyperlink" Target="http://www.cwi.nl/~media/samt08/" TargetMode="External"/><Relationship Id="rId1" Type="http://schemas.openxmlformats.org/officeDocument/2006/relationships/slideLayout" Target="../slideLayouts/slideLayout4.xml"/><Relationship Id="rId2" Type="http://schemas.openxmlformats.org/officeDocument/2006/relationships/notesSlide" Target="../notesSlides/notesSlide100.xml"/><Relationship Id="rId3" Type="http://schemas.openxmlformats.org/officeDocument/2006/relationships/image" Target="../media/image157.png"/><Relationship Id="rId5" Type="http://schemas.openxmlformats.org/officeDocument/2006/relationships/image" Target="../media/image158.jpeg"/></Relationships>
</file>

<file path=ppt/slides/_rels/slide15.xml.rels><?xml version="1.0" encoding="UTF-8" standalone="yes"?>
<Relationships xmlns="http://schemas.openxmlformats.org/package/2006/relationships"><Relationship Id="rId4" Type="http://schemas.openxmlformats.org/officeDocument/2006/relationships/image" Target="../media/image24.jpeg"/><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13.xml"/><Relationship Id="rId5"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6" Type="http://schemas.openxmlformats.org/officeDocument/2006/relationships/oleObject" Target="../embeddings/oleObject7.bin"/><Relationship Id="rId4" Type="http://schemas.openxmlformats.org/officeDocument/2006/relationships/image" Target="../media/image27.jpeg"/><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14.xml"/><Relationship Id="rId5"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6" Type="http://schemas.openxmlformats.org/officeDocument/2006/relationships/oleObject" Target="../embeddings/oleObject9.bin"/><Relationship Id="rId4" Type="http://schemas.openxmlformats.org/officeDocument/2006/relationships/image" Target="../media/image30.jpeg"/><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15.xml"/><Relationship Id="rId5"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hyperlink" Target="VoxPopuliExample.rm"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interviewwithamerica.com/" TargetMode="External"/><Relationship Id="rId5" Type="http://schemas.openxmlformats.org/officeDocument/2006/relationships/image" Target="../media/image32.jpeg"/></Relationships>
</file>

<file path=ppt/slides/_rels/slide2.xml.rels><?xml version="1.0" encoding="UTF-8" standalone="yes"?>
<Relationships xmlns="http://schemas.openxmlformats.org/package/2006/relationships"><Relationship Id="rId4" Type="http://schemas.openxmlformats.org/officeDocument/2006/relationships/image" Target="../media/image6.png"/><Relationship Id="rId7" Type="http://schemas.openxmlformats.org/officeDocument/2006/relationships/image" Target="../media/image8.jpeg"/><Relationship Id="rId11"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hyperlink" Target="http://www.lemonde.fr/web/video/0,47-0@2-1101386,54-1110618,0.html" TargetMode="External"/><Relationship Id="rId8" Type="http://schemas.openxmlformats.org/officeDocument/2006/relationships/image" Target="../media/image9.jpeg"/><Relationship Id="rId13" Type="http://schemas.openxmlformats.org/officeDocument/2006/relationships/image" Target="../media/image14.png"/><Relationship Id="rId10" Type="http://schemas.openxmlformats.org/officeDocument/2006/relationships/image" Target="../media/image11.jpeg"/><Relationship Id="rId5" Type="http://schemas.openxmlformats.org/officeDocument/2006/relationships/image" Target="../media/image7.jpeg"/><Relationship Id="rId12" Type="http://schemas.openxmlformats.org/officeDocument/2006/relationships/image" Target="../media/image13.jpeg"/><Relationship Id="rId2" Type="http://schemas.openxmlformats.org/officeDocument/2006/relationships/notesSlide" Target="../notesSlides/notesSlide2.xml"/><Relationship Id="rId9" Type="http://schemas.openxmlformats.org/officeDocument/2006/relationships/image" Target="../media/image10.jpeg"/><Relationship Id="rId3" Type="http://schemas.openxmlformats.org/officeDocument/2006/relationships/hyperlink" Target="http://www4.wiwiss.fu-berlin.de/bizer/pub/lod-datasets_2008-09-18.html" TargetMode="External"/></Relationships>
</file>

<file path=ppt/slides/_rels/slide20.xml.rels><?xml version="1.0" encoding="UTF-8" standalone="yes"?>
<Relationships xmlns="http://schemas.openxmlformats.org/package/2006/relationships"><Relationship Id="rId4" Type="http://schemas.openxmlformats.org/officeDocument/2006/relationships/oleObject" Target="../embeddings/oleObject10.bin"/><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6" Type="http://schemas.openxmlformats.org/officeDocument/2006/relationships/oleObject" Target="../embeddings/oleObject12.bin"/><Relationship Id="rId4" Type="http://schemas.openxmlformats.org/officeDocument/2006/relationships/image" Target="../media/image33.png"/><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notesSlide" Target="../notesSlides/notesSlide22.xml"/><Relationship Id="rId5" Type="http://schemas.openxmlformats.org/officeDocument/2006/relationships/oleObject" Target="../embeddings/oleObject11.bin"/></Relationships>
</file>

<file path=ppt/slides/_rels/slide25.xml.rels><?xml version="1.0" encoding="UTF-8" standalone="yes"?>
<Relationships xmlns="http://schemas.openxmlformats.org/package/2006/relationships"><Relationship Id="rId4" Type="http://schemas.openxmlformats.org/officeDocument/2006/relationships/oleObject" Target="../embeddings/oleObject13.bin"/><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4.bin"/><Relationship Id="rId4" Type="http://schemas.openxmlformats.org/officeDocument/2006/relationships/hyperlink" Target="VoxPopuliEditExample.rm" TargetMode="External"/><Relationship Id="rId5" Type="http://schemas.openxmlformats.org/officeDocument/2006/relationships/image" Target="../media/image32.jpeg"/><Relationship Id="rId7" Type="http://schemas.openxmlformats.org/officeDocument/2006/relationships/image" Target="../media/image35.png"/><Relationship Id="rId1" Type="http://schemas.openxmlformats.org/officeDocument/2006/relationships/vmlDrawing" Target="../drawings/vmlDrawing9.vml"/><Relationship Id="rId2" Type="http://schemas.openxmlformats.org/officeDocument/2006/relationships/slideLayout" Target="../slideLayouts/slideLayout2.xml"/><Relationship Id="rId9" Type="http://schemas.openxmlformats.org/officeDocument/2006/relationships/oleObject" Target="../embeddings/oleObject15.bin"/><Relationship Id="rId3" Type="http://schemas.openxmlformats.org/officeDocument/2006/relationships/notesSlide" Target="../notesSlides/notesSlide24.xml"/><Relationship Id="rId6"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hyperlink" Target="VoxPopuliEditExample.rm" TargetMode="External"/></Relationships>
</file>

<file path=ppt/slides/_rels/slide31.xml.rels><?xml version="1.0" encoding="UTF-8" standalone="yes"?>
<Relationships xmlns="http://schemas.openxmlformats.org/package/2006/relationships"><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hyperlink" Target="VoxPopuliEditExample.rm" TargetMode="External"/></Relationships>
</file>

<file path=ppt/slides/_rels/slide32.xml.rels><?xml version="1.0" encoding="UTF-8" standalone="yes"?>
<Relationships xmlns="http://schemas.openxmlformats.org/package/2006/relationships"><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hyperlink" Target="VoxPopuliEditExample.rm"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2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6" Type="http://schemas.openxmlformats.org/officeDocument/2006/relationships/image" Target="../media/image35.png"/><Relationship Id="rId4" Type="http://schemas.openxmlformats.org/officeDocument/2006/relationships/hyperlink" Target="VoxPopuliEditExample.rm" TargetMode="External"/><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4.jpeg"/><Relationship Id="rId5" Type="http://schemas.openxmlformats.org/officeDocument/2006/relationships/image" Target="../media/image3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4" Type="http://schemas.openxmlformats.org/officeDocument/2006/relationships/hyperlink" Target="VoxPopuliEditExample.rm" TargetMode="External"/><Relationship Id="rId5" Type="http://schemas.openxmlformats.org/officeDocument/2006/relationships/image" Target="../media/image32.jpeg"/><Relationship Id="rId7"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7.wmf"/><Relationship Id="rId6" Type="http://schemas.openxmlformats.org/officeDocument/2006/relationships/image" Target="../media/image3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38.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9.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3"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4" Type="http://schemas.openxmlformats.org/officeDocument/2006/relationships/hyperlink" Target="http://www.springerlink.com/content/j0l4g337581652t1/" TargetMode="External"/><Relationship Id="rId5" Type="http://schemas.openxmlformats.org/officeDocument/2006/relationships/hyperlink" Target="http://www.cwi.nl/~media/projects/canonical/" TargetMode="External"/><Relationship Id="rId7" Type="http://schemas.openxmlformats.org/officeDocument/2006/relationships/hyperlink" Target="http://www.elsevier.com/wps/find/journaldescription.cws_home/671322/description" TargetMode="External"/><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www.cwi.nl/~media/conferences/mhc05/mhc05.html" TargetMode="External"/><Relationship Id="rId6" Type="http://schemas.openxmlformats.org/officeDocument/2006/relationships/hyperlink" Target="http://www.springerlink.com/content/1432-1882/"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3"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4" Type="http://schemas.openxmlformats.org/officeDocument/2006/relationships/oleObject" Target="../embeddings/Microsoft_Word_97_-_2004_Document1.doc"/><Relationship Id="rId1" Type="http://schemas.openxmlformats.org/officeDocument/2006/relationships/vmlDrawing" Target="../drawings/vmlDrawing10.vml"/><Relationship Id="rId2" Type="http://schemas.openxmlformats.org/officeDocument/2006/relationships/slideLayout" Target="../slideLayouts/slideLayout12.xml"/><Relationship Id="rId3"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4" Type="http://schemas.openxmlformats.org/officeDocument/2006/relationships/hyperlink" Target="http://en.wikipedia.org/wiki/Allies_of_World_War_II" TargetMode="External"/><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7.jpeg"/></Relationships>
</file>

<file path=ppt/slides/_rels/slide51.xml.rels><?xml version="1.0" encoding="UTF-8" standalone="yes"?>
<Relationships xmlns="http://schemas.openxmlformats.org/package/2006/relationships"><Relationship Id="rId4" Type="http://schemas.openxmlformats.org/officeDocument/2006/relationships/hyperlink" Target="http://en.wikipedia.org/wiki/Allies_of_World_War_II" TargetMode="External"/><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7.jpeg"/></Relationships>
</file>

<file path=ppt/slides/_rels/slide52.xml.rels><?xml version="1.0" encoding="UTF-8" standalone="yes"?>
<Relationships xmlns="http://schemas.openxmlformats.org/package/2006/relationships"><Relationship Id="rId4" Type="http://schemas.openxmlformats.org/officeDocument/2006/relationships/hyperlink" Target="http://en.wikipedia.org/wiki/Allies_of_World_War_II" TargetMode="External"/><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7.jpeg"/></Relationships>
</file>

<file path=ppt/slides/_rels/slide53.xml.rels><?xml version="1.0" encoding="UTF-8" standalone="yes"?>
<Relationships xmlns="http://schemas.openxmlformats.org/package/2006/relationships"><Relationship Id="rId4" Type="http://schemas.openxmlformats.org/officeDocument/2006/relationships/image" Target="../media/image7.jpeg"/><Relationship Id="rId1" Type="http://schemas.openxmlformats.org/officeDocument/2006/relationships/vmlDrawing" Target="../drawings/vmlDrawing11.vml"/><Relationship Id="rId2" Type="http://schemas.openxmlformats.org/officeDocument/2006/relationships/slideLayout" Target="../slideLayouts/slideLayout13.xml"/><Relationship Id="rId3" Type="http://schemas.openxmlformats.org/officeDocument/2006/relationships/notesSlide" Target="../notesSlides/notesSlide51.xml"/><Relationship Id="rId5" Type="http://schemas.openxmlformats.org/officeDocument/2006/relationships/oleObject" Target="../embeddings/oleObject16.bin"/></Relationships>
</file>

<file path=ppt/slides/_rels/slide54.xml.rels><?xml version="1.0" encoding="UTF-8" standalone="yes"?>
<Relationships xmlns="http://schemas.openxmlformats.org/package/2006/relationships"><Relationship Id="rId4" Type="http://schemas.openxmlformats.org/officeDocument/2006/relationships/oleObject" Target="../embeddings/oleObject17.bin"/><Relationship Id="rId1" Type="http://schemas.openxmlformats.org/officeDocument/2006/relationships/vmlDrawing" Target="../drawings/vmlDrawing12.vml"/><Relationship Id="rId2" Type="http://schemas.openxmlformats.org/officeDocument/2006/relationships/slideLayout" Target="../slideLayouts/slideLayout13.xml"/><Relationship Id="rId3" Type="http://schemas.openxmlformats.org/officeDocument/2006/relationships/notesSlide" Target="../notesSlides/notesSlide52.xml"/><Relationship Id="rId5" Type="http://schemas.openxmlformats.org/officeDocument/2006/relationships/image" Target="../media/image7.jpeg"/></Relationships>
</file>

<file path=ppt/slides/_rels/slide55.xml.rels><?xml version="1.0" encoding="UTF-8" standalone="yes"?>
<Relationships xmlns="http://schemas.openxmlformats.org/package/2006/relationships"><Relationship Id="rId4" Type="http://schemas.openxmlformats.org/officeDocument/2006/relationships/oleObject" Target="../embeddings/oleObject18.bin"/><Relationship Id="rId1" Type="http://schemas.openxmlformats.org/officeDocument/2006/relationships/vmlDrawing" Target="../drawings/vmlDrawing13.vml"/><Relationship Id="rId2" Type="http://schemas.openxmlformats.org/officeDocument/2006/relationships/slideLayout" Target="../slideLayouts/slideLayout13.xml"/><Relationship Id="rId3" Type="http://schemas.openxmlformats.org/officeDocument/2006/relationships/notesSlide" Target="../notesSlides/notesSlide53.xml"/><Relationship Id="rId5" Type="http://schemas.openxmlformats.org/officeDocument/2006/relationships/image" Target="../media/image7.jpeg"/></Relationships>
</file>

<file path=ppt/slides/_rels/slide56.xml.rels><?xml version="1.0" encoding="UTF-8" standalone="yes"?>
<Relationships xmlns="http://schemas.openxmlformats.org/package/2006/relationships"><Relationship Id="rId4" Type="http://schemas.openxmlformats.org/officeDocument/2006/relationships/image" Target="../media/image7.jpeg"/><Relationship Id="rId1" Type="http://schemas.openxmlformats.org/officeDocument/2006/relationships/vmlDrawing" Target="../drawings/vmlDrawing14.vml"/><Relationship Id="rId2" Type="http://schemas.openxmlformats.org/officeDocument/2006/relationships/slideLayout" Target="../slideLayouts/slideLayout13.xml"/><Relationship Id="rId3" Type="http://schemas.openxmlformats.org/officeDocument/2006/relationships/notesSlide" Target="../notesSlides/notesSlide54.xml"/><Relationship Id="rId5" Type="http://schemas.openxmlformats.org/officeDocument/2006/relationships/oleObject" Target="../embeddings/oleObject19.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4"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hyperlink" Target="http://comm.semanticweb.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4" Type="http://schemas.openxmlformats.org/officeDocument/2006/relationships/hyperlink" Target="http://en.wikipedia.org/wiki/Allies_of_World_War_II" TargetMode="External"/><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7.jpeg"/></Relationships>
</file>

<file path=ppt/slides/_rels/slide61.xml.rels><?xml version="1.0" encoding="UTF-8" standalone="yes"?>
<Relationships xmlns="http://schemas.openxmlformats.org/package/2006/relationships"><Relationship Id="rId4" Type="http://schemas.openxmlformats.org/officeDocument/2006/relationships/hyperlink" Target="http://www.reuters.com/news/video/summitVideo?videoId=56114" TargetMode="External"/><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50.png"/></Relationships>
</file>

<file path=ppt/slides/_rels/slide62.xml.rels><?xml version="1.0" encoding="UTF-8" standalone="yes"?>
<Relationships xmlns="http://schemas.openxmlformats.org/package/2006/relationships"><Relationship Id="rId6" Type="http://schemas.openxmlformats.org/officeDocument/2006/relationships/hyperlink" Target="http://www.reuters.com/news/video/summitVideo?videoId=56114" TargetMode="External"/><Relationship Id="rId4" Type="http://schemas.openxmlformats.org/officeDocument/2006/relationships/hyperlink" Target="http://en.wikipedia.org/wiki/Allies_of_World_War_II" TargetMode="External"/><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7.jpeg"/><Relationship Id="rId5" Type="http://schemas.openxmlformats.org/officeDocument/2006/relationships/image" Target="../media/image5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3"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3"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3"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3"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4" Type="http://schemas.openxmlformats.org/officeDocument/2006/relationships/image" Target="../media/image7.jpeg"/><Relationship Id="rId1" Type="http://schemas.openxmlformats.org/officeDocument/2006/relationships/vmlDrawing" Target="../drawings/vmlDrawing15.vml"/><Relationship Id="rId2" Type="http://schemas.openxmlformats.org/officeDocument/2006/relationships/slideLayout" Target="../slideLayouts/slideLayout13.xml"/><Relationship Id="rId3" Type="http://schemas.openxmlformats.org/officeDocument/2006/relationships/notesSlide" Target="../notesSlides/notesSlide68.xml"/><Relationship Id="rId5" Type="http://schemas.openxmlformats.org/officeDocument/2006/relationships/oleObject" Target="../embeddings/oleObject20.bin"/></Relationships>
</file>

<file path=ppt/slides/_rels/slide71.xml.rels><?xml version="1.0" encoding="UTF-8" standalone="yes"?>
<Relationships xmlns="http://schemas.openxmlformats.org/package/2006/relationships"><Relationship Id="rId4" Type="http://schemas.openxmlformats.org/officeDocument/2006/relationships/image" Target="../media/image7.jpeg"/><Relationship Id="rId1" Type="http://schemas.openxmlformats.org/officeDocument/2006/relationships/vmlDrawing" Target="../drawings/vmlDrawing16.vml"/><Relationship Id="rId2" Type="http://schemas.openxmlformats.org/officeDocument/2006/relationships/slideLayout" Target="../slideLayouts/slideLayout13.xml"/><Relationship Id="rId3" Type="http://schemas.openxmlformats.org/officeDocument/2006/relationships/notesSlide" Target="../notesSlides/notesSlide69.xml"/><Relationship Id="rId5" Type="http://schemas.openxmlformats.org/officeDocument/2006/relationships/oleObject" Target="../embeddings/oleObject21.bin"/></Relationships>
</file>

<file path=ppt/slides/_rels/slide72.xml.rels><?xml version="1.0" encoding="UTF-8" standalone="yes"?>
<Relationships xmlns="http://schemas.openxmlformats.org/package/2006/relationships"><Relationship Id="rId4" Type="http://schemas.openxmlformats.org/officeDocument/2006/relationships/oleObject" Target="../embeddings/oleObject22.bin"/><Relationship Id="rId1" Type="http://schemas.openxmlformats.org/officeDocument/2006/relationships/vmlDrawing" Target="../drawings/vmlDrawing17.vml"/><Relationship Id="rId2" Type="http://schemas.openxmlformats.org/officeDocument/2006/relationships/slideLayout" Target="../slideLayouts/slideLayout13.xml"/><Relationship Id="rId3" Type="http://schemas.openxmlformats.org/officeDocument/2006/relationships/notesSlide" Target="../notesSlides/notesSlide70.xml"/><Relationship Id="rId5" Type="http://schemas.openxmlformats.org/officeDocument/2006/relationships/image" Target="../media/image60.png"/></Relationships>
</file>

<file path=ppt/slides/_rels/slide73.xml.rels><?xml version="1.0" encoding="UTF-8" standalone="yes"?>
<Relationships xmlns="http://schemas.openxmlformats.org/package/2006/relationships"><Relationship Id="rId4" Type="http://schemas.openxmlformats.org/officeDocument/2006/relationships/oleObject" Target="../embeddings/oleObject23.bin"/><Relationship Id="rId1" Type="http://schemas.openxmlformats.org/officeDocument/2006/relationships/vmlDrawing" Target="../drawings/vmlDrawing18.vml"/><Relationship Id="rId2" Type="http://schemas.openxmlformats.org/officeDocument/2006/relationships/slideLayout" Target="../slideLayouts/slideLayout13.xml"/><Relationship Id="rId3" Type="http://schemas.openxmlformats.org/officeDocument/2006/relationships/notesSlide" Target="../notesSlides/notesSlide71.xml"/><Relationship Id="rId5" Type="http://schemas.openxmlformats.org/officeDocument/2006/relationships/image" Target="../media/image6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hyperlink" Target="http://www.uni-koblenz.de/FB4/Institutes/IFI/AGStaab/Research/kat/" TargetMode="External"/></Relationships>
</file>

<file path=ppt/slides/_rels/slide76.xml.rels><?xml version="1.0" encoding="UTF-8" standalone="yes"?>
<Relationships xmlns="http://schemas.openxmlformats.org/package/2006/relationships"><Relationship Id="rId2" Type="http://schemas.openxmlformats.org/officeDocument/2006/relationships/hyperlink" Target="https://launchpad.net/kat" TargetMode="External"/><Relationship Id="rId3" Type="http://schemas.openxmlformats.org/officeDocument/2006/relationships/image" Target="../media/image6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4" Type="http://schemas.openxmlformats.org/officeDocument/2006/relationships/hyperlink" Target="http://www.w3.org/2008/WebVideo/Fragments/" TargetMode="External"/><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64.jpeg"/></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3" Type="http://schemas.openxmlformats.org/officeDocument/2006/relationships/image" Target="../media/image66.jpe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hyperlink" Target="http://www.w3.org/TR/media-frags-req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6" Type="http://schemas.openxmlformats.org/officeDocument/2006/relationships/hyperlink" Target="http://tools.ietf.org/html/draft-ietf-httpbis-p5-range-06" TargetMode="External"/><Relationship Id="rId4" Type="http://schemas.openxmlformats.org/officeDocument/2006/relationships/hyperlink" Target="http://www.youtube.com/watch?v=sxoh1z6s_Cw%2312,21" TargetMode="External"/><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hyperlink" Target="http://www.youtube.com/watch?v=sxoh1z6s_Cw" TargetMode="External"/><Relationship Id="rId5" Type="http://schemas.openxmlformats.org/officeDocument/2006/relationships/hyperlink" Target="http://www.youtube.com/" TargetMode="External"/></Relationships>
</file>

<file path=ppt/slides/_rels/slide81.xml.rels><?xml version="1.0" encoding="UTF-8" standalone="yes"?>
<Relationships xmlns="http://schemas.openxmlformats.org/package/2006/relationships"><Relationship Id="rId2" Type="http://schemas.openxmlformats.org/officeDocument/2006/relationships/hyperlink" Target="http://www.youtube.com/watch?v=sxoh1z6s_Cw" TargetMode="External"/><Relationship Id="rId3" Type="http://schemas.openxmlformats.org/officeDocument/2006/relationships/image" Target="../media/image6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4" Type="http://schemas.openxmlformats.org/officeDocument/2006/relationships/hyperlink" Target="http://www.w3.org/2005/Incubator/mmsem/XGR-image-annotation/" TargetMode="External"/><Relationship Id="rId5" Type="http://schemas.openxmlformats.org/officeDocument/2006/relationships/hyperlink" Target="http://www.w3.org/2005/Incubator/mmsem/XGR-interoperability/" TargetMode="External"/><Relationship Id="rId7" Type="http://schemas.openxmlformats.org/officeDocument/2006/relationships/hyperlink" Target="http://mkg.iti.gr/mareso/index.php" TargetMode="External"/><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hyperlink" Target="http://www.w3.org/2005/Incubator/mmsem/XGR-vocabularies/" TargetMode="External"/><Relationship Id="rId6" Type="http://schemas.openxmlformats.org/officeDocument/2006/relationships/hyperlink" Target="http://iswc2007.semanticweb.org/"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3" Type="http://schemas.openxmlformats.org/officeDocument/2006/relationships/hyperlink" Target="http://www.w3.org/DesignIssues/LinkedData.html"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4" Type="http://schemas.openxmlformats.org/officeDocument/2006/relationships/image" Target="../media/image69.png"/><Relationship Id="rId1" Type="http://schemas.openxmlformats.org/officeDocument/2006/relationships/slideLayout" Target="../slideLayouts/slideLayout16.xml"/><Relationship Id="rId2" Type="http://schemas.openxmlformats.org/officeDocument/2006/relationships/notesSlide" Target="../notesSlides/notesSlide78.xml"/><Relationship Id="rId3" Type="http://schemas.openxmlformats.org/officeDocument/2006/relationships/image" Target="../media/image6.png"/><Relationship Id="rId5" Type="http://schemas.openxmlformats.org/officeDocument/2006/relationships/hyperlink" Target="http://www4.wiwiss.fu-berlin.de/bizer/pub/lod-datasets_2008-09-18.html" TargetMode="External"/></Relationships>
</file>

<file path=ppt/slides/_rels/slide87.xml.rels><?xml version="1.0" encoding="UTF-8" standalone="yes"?>
<Relationships xmlns="http://schemas.openxmlformats.org/package/2006/relationships"><Relationship Id="rId6" Type="http://schemas.openxmlformats.org/officeDocument/2006/relationships/image" Target="../media/image73.png"/><Relationship Id="rId4" Type="http://schemas.openxmlformats.org/officeDocument/2006/relationships/image" Target="../media/image71.png"/><Relationship Id="rId1" Type="http://schemas.openxmlformats.org/officeDocument/2006/relationships/slideLayout" Target="../slideLayouts/slideLayout15.xml"/><Relationship Id="rId2" Type="http://schemas.openxmlformats.org/officeDocument/2006/relationships/notesSlide" Target="../notesSlides/notesSlide79.xml"/><Relationship Id="rId3" Type="http://schemas.openxmlformats.org/officeDocument/2006/relationships/image" Target="../media/image70.png"/><Relationship Id="rId5" Type="http://schemas.openxmlformats.org/officeDocument/2006/relationships/image" Target="../media/image72.png"/></Relationships>
</file>

<file path=ppt/slides/_rels/slide88.xml.rels><?xml version="1.0" encoding="UTF-8" standalone="yes"?>
<Relationships xmlns="http://schemas.openxmlformats.org/package/2006/relationships"><Relationship Id="rId6" Type="http://schemas.openxmlformats.org/officeDocument/2006/relationships/hyperlink" Target="http://dbpedia.org/resource/Bogot%C3%A1" TargetMode="External"/><Relationship Id="rId4" Type="http://schemas.openxmlformats.org/officeDocument/2006/relationships/hyperlink" Target="http://en.wikipedia.org/wiki/Bogota" TargetMode="External"/><Relationship Id="rId1" Type="http://schemas.openxmlformats.org/officeDocument/2006/relationships/slideLayout" Target="../slideLayouts/slideLayout4.xml"/><Relationship Id="rId2" Type="http://schemas.openxmlformats.org/officeDocument/2006/relationships/hyperlink" Target="http://dbpedia.org/page/Bogot%C3%A1" TargetMode="External"/><Relationship Id="rId3" Type="http://schemas.openxmlformats.org/officeDocument/2006/relationships/image" Target="../media/image74.jpeg"/><Relationship Id="rId5" Type="http://schemas.openxmlformats.org/officeDocument/2006/relationships/image" Target="../media/image75.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3" Type="http://schemas.openxmlformats.org/officeDocument/2006/relationships/image" Target="../media/image7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2.xml"/><Relationship Id="rId3" Type="http://schemas.openxmlformats.org/officeDocument/2006/relationships/image" Target="../media/image6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a:xfrm>
            <a:off x="669925" y="1077913"/>
            <a:ext cx="8005763" cy="1930400"/>
          </a:xfrm>
          <a:solidFill>
            <a:schemeClr val="bg1"/>
          </a:solidFill>
          <a:ln>
            <a:solidFill>
              <a:schemeClr val="accent2"/>
            </a:solidFill>
          </a:ln>
        </p:spPr>
        <p:txBody>
          <a:bodyPr>
            <a:spAutoFit/>
          </a:bodyPr>
          <a:lstStyle/>
          <a:p>
            <a:pPr eaLnBrk="1" hangingPunct="1"/>
            <a:r>
              <a:rPr lang="en-GB"/>
              <a:t>A Semantic Multimedia Web: Create, Annotate, Present and Share your Media</a:t>
            </a:r>
            <a:endParaRPr lang="en-US" sz="4400"/>
          </a:p>
        </p:txBody>
      </p:sp>
      <p:sp>
        <p:nvSpPr>
          <p:cNvPr id="82947" name="Rectangle 3"/>
          <p:cNvSpPr>
            <a:spLocks noGrp="1" noChangeArrowheads="1"/>
          </p:cNvSpPr>
          <p:nvPr>
            <p:ph type="subTitle" idx="1"/>
          </p:nvPr>
        </p:nvSpPr>
        <p:spPr>
          <a:xfrm>
            <a:off x="685800" y="3929063"/>
            <a:ext cx="8039100" cy="2362200"/>
          </a:xfrm>
        </p:spPr>
        <p:txBody>
          <a:bodyPr/>
          <a:lstStyle/>
          <a:p>
            <a:pPr algn="l" eaLnBrk="1" hangingPunct="1"/>
            <a:r>
              <a:rPr lang="en-US" dirty="0"/>
              <a:t>Lynda Hardman, </a:t>
            </a:r>
            <a:r>
              <a:rPr lang="en-US" dirty="0" err="1"/>
              <a:t>Raphaël</a:t>
            </a:r>
            <a:r>
              <a:rPr lang="en-US" dirty="0"/>
              <a:t> </a:t>
            </a:r>
            <a:r>
              <a:rPr lang="en-US" dirty="0" err="1"/>
              <a:t>Troncy</a:t>
            </a:r>
            <a:r>
              <a:rPr lang="en-US" dirty="0" smtClean="0"/>
              <a:t/>
            </a:r>
            <a:br>
              <a:rPr lang="en-US" dirty="0" smtClean="0"/>
            </a:br>
            <a:r>
              <a:rPr lang="en-US" sz="2400" dirty="0" smtClean="0">
                <a:latin typeface="Courier New" pitchFamily="-109" charset="0"/>
                <a:ea typeface="Courier New" pitchFamily="-109" charset="0"/>
                <a:cs typeface="Courier New" pitchFamily="-109" charset="0"/>
                <a:hlinkClick r:id="rId3"/>
              </a:rPr>
              <a:t>Lynda</a:t>
            </a:r>
            <a:r>
              <a:rPr lang="en-US" sz="2400" dirty="0">
                <a:latin typeface="Courier New" pitchFamily="-109" charset="0"/>
                <a:ea typeface="Courier New" pitchFamily="-109" charset="0"/>
                <a:cs typeface="Courier New" pitchFamily="-109" charset="0"/>
                <a:hlinkClick r:id="rId3"/>
              </a:rPr>
              <a:t>.</a:t>
            </a:r>
            <a:r>
              <a:rPr lang="en-US" sz="2400" dirty="0" smtClean="0">
                <a:latin typeface="Courier New" pitchFamily="-109" charset="0"/>
                <a:ea typeface="Courier New" pitchFamily="-109" charset="0"/>
                <a:cs typeface="Courier New" pitchFamily="-109" charset="0"/>
                <a:hlinkClick r:id="rId3"/>
              </a:rPr>
              <a:t>Hardman@cwi.nl</a:t>
            </a:r>
            <a:r>
              <a:rPr lang="en-US" sz="2400" dirty="0" smtClean="0">
                <a:latin typeface="Courier New" pitchFamily="-109" charset="0"/>
                <a:ea typeface="Courier New" pitchFamily="-109" charset="0"/>
                <a:cs typeface="Courier New" pitchFamily="-109" charset="0"/>
              </a:rPr>
              <a:t/>
            </a:r>
            <a:br>
              <a:rPr lang="en-US" sz="2400" dirty="0" smtClean="0">
                <a:latin typeface="Courier New" pitchFamily="-109" charset="0"/>
                <a:ea typeface="Courier New" pitchFamily="-109" charset="0"/>
                <a:cs typeface="Courier New" pitchFamily="-109" charset="0"/>
              </a:rPr>
            </a:br>
            <a:r>
              <a:rPr lang="en-US" sz="2400" dirty="0" smtClean="0">
                <a:latin typeface="Courier New" pitchFamily="-109" charset="0"/>
                <a:ea typeface="Courier New" pitchFamily="-109" charset="0"/>
                <a:cs typeface="Courier New" pitchFamily="-109" charset="0"/>
                <a:hlinkClick r:id="rId4"/>
              </a:rPr>
              <a:t>Raphael</a:t>
            </a:r>
            <a:r>
              <a:rPr lang="en-US" sz="2400" dirty="0">
                <a:latin typeface="Courier New" pitchFamily="-109" charset="0"/>
                <a:ea typeface="Courier New" pitchFamily="-109" charset="0"/>
                <a:cs typeface="Courier New" pitchFamily="-109" charset="0"/>
                <a:hlinkClick r:id="rId4"/>
              </a:rPr>
              <a:t>.Troncy</a:t>
            </a:r>
            <a:r>
              <a:rPr lang="en-US" sz="2400" dirty="0" smtClean="0">
                <a:latin typeface="Courier New" pitchFamily="-109" charset="0"/>
                <a:ea typeface="Courier New" pitchFamily="-109" charset="0"/>
                <a:cs typeface="Courier New" pitchFamily="-109" charset="0"/>
                <a:hlinkClick r:id="rId4"/>
              </a:rPr>
              <a:t>@eurocom.fr</a:t>
            </a:r>
            <a:endParaRPr lang="en-US" sz="2400" dirty="0" smtClean="0">
              <a:latin typeface="Courier New" pitchFamily="-109" charset="0"/>
              <a:ea typeface="Courier New" pitchFamily="-109" charset="0"/>
              <a:cs typeface="Courier New" pitchFamily="-109" charset="0"/>
            </a:endParaRPr>
          </a:p>
          <a:p>
            <a:pPr algn="l" eaLnBrk="1" hangingPunct="1"/>
            <a:endParaRPr lang="en-US" dirty="0"/>
          </a:p>
          <a:p>
            <a:pPr algn="l" eaLnBrk="1" hangingPunct="1"/>
            <a:r>
              <a:rPr lang="en-US" sz="2400" dirty="0"/>
              <a:t>CWI,</a:t>
            </a:r>
            <a:r>
              <a:rPr lang="en-US" sz="2400" dirty="0" smtClean="0"/>
              <a:t> Interactive Information Access</a:t>
            </a:r>
            <a:endParaRPr lang="en-US" sz="2400" dirty="0"/>
          </a:p>
        </p:txBody>
      </p:sp>
      <p:pic>
        <p:nvPicPr>
          <p:cNvPr id="82948" name="Picture 5"/>
          <p:cNvPicPr>
            <a:picLocks noChangeAspect="1" noChangeArrowheads="1"/>
          </p:cNvPicPr>
          <p:nvPr/>
        </p:nvPicPr>
        <p:blipFill>
          <a:blip r:embed="rId5"/>
          <a:srcRect/>
          <a:stretch>
            <a:fillRect/>
          </a:stretch>
        </p:blipFill>
        <p:spPr bwMode="auto">
          <a:xfrm>
            <a:off x="7993063" y="5707063"/>
            <a:ext cx="1150937" cy="1150937"/>
          </a:xfrm>
          <a:prstGeom prst="rect">
            <a:avLst/>
          </a:prstGeom>
          <a:noFill/>
          <a:ln w="9525">
            <a:noFill/>
            <a:miter lim="800000"/>
            <a:headEnd/>
            <a:tailEnd/>
          </a:ln>
        </p:spPr>
      </p:pic>
      <p:pic>
        <p:nvPicPr>
          <p:cNvPr id="6" name="Picture 8"/>
          <p:cNvPicPr>
            <a:picLocks noChangeAspect="1" noChangeArrowheads="1"/>
          </p:cNvPicPr>
          <p:nvPr/>
        </p:nvPicPr>
        <p:blipFill>
          <a:blip r:embed="rId6"/>
          <a:srcRect/>
          <a:stretch>
            <a:fillRect/>
          </a:stretch>
        </p:blipFill>
        <p:spPr bwMode="auto">
          <a:xfrm>
            <a:off x="5214938" y="0"/>
            <a:ext cx="3929062" cy="915987"/>
          </a:xfrm>
          <a:prstGeom prst="rect">
            <a:avLst/>
          </a:prstGeom>
          <a:noFill/>
          <a:ln w="9525">
            <a:noFill/>
            <a:miter lim="800000"/>
            <a:headEnd/>
            <a:tailEnd/>
          </a:ln>
        </p:spPr>
      </p:pic>
      <p:pic>
        <p:nvPicPr>
          <p:cNvPr id="7" name="Picture 5"/>
          <p:cNvPicPr>
            <a:picLocks noChangeAspect="1" noChangeArrowheads="1"/>
          </p:cNvPicPr>
          <p:nvPr/>
        </p:nvPicPr>
        <p:blipFill>
          <a:blip r:embed="rId7"/>
          <a:srcRect/>
          <a:stretch>
            <a:fillRect/>
          </a:stretch>
        </p:blipFill>
        <p:spPr bwMode="auto">
          <a:xfrm>
            <a:off x="5564749" y="5808131"/>
            <a:ext cx="1978527" cy="88053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7" name="Slide Number Placeholder 4"/>
          <p:cNvSpPr>
            <a:spLocks noGrp="1"/>
          </p:cNvSpPr>
          <p:nvPr>
            <p:ph type="sldNum" sz="quarter" idx="11"/>
          </p:nvPr>
        </p:nvSpPr>
        <p:spPr/>
        <p:txBody>
          <a:bodyPr/>
          <a:lstStyle/>
          <a:p>
            <a:fld id="{209B36D7-FC96-6345-94D6-51B1ED892AE0}" type="slidenum">
              <a:rPr lang="en-US" smtClean="0"/>
              <a:pPr/>
              <a:t>10</a:t>
            </a:fld>
            <a:endParaRPr lang="en-US" smtClean="0"/>
          </a:p>
        </p:txBody>
      </p:sp>
      <p:pic>
        <p:nvPicPr>
          <p:cNvPr id="91140" name="Picture 4" descr="dagstuhl_seminar_05091"/>
          <p:cNvPicPr>
            <a:picLocks noChangeAspect="1" noChangeArrowheads="1"/>
          </p:cNvPicPr>
          <p:nvPr/>
        </p:nvPicPr>
        <p:blipFill>
          <a:blip r:embed="rId3"/>
          <a:srcRect/>
          <a:stretch>
            <a:fillRect/>
          </a:stretch>
        </p:blipFill>
        <p:spPr bwMode="auto">
          <a:xfrm>
            <a:off x="4484688" y="2397125"/>
            <a:ext cx="4440237" cy="3330575"/>
          </a:xfrm>
          <a:prstGeom prst="rect">
            <a:avLst/>
          </a:prstGeom>
          <a:noFill/>
          <a:ln w="9525">
            <a:noFill/>
            <a:miter lim="800000"/>
            <a:headEnd/>
            <a:tailEnd/>
          </a:ln>
        </p:spPr>
      </p:pic>
      <p:sp>
        <p:nvSpPr>
          <p:cNvPr id="91141" name="Rectangle 2"/>
          <p:cNvSpPr>
            <a:spLocks noGrp="1" noChangeArrowheads="1"/>
          </p:cNvSpPr>
          <p:nvPr>
            <p:ph type="title"/>
          </p:nvPr>
        </p:nvSpPr>
        <p:spPr/>
        <p:txBody>
          <a:bodyPr/>
          <a:lstStyle/>
          <a:p>
            <a:pPr eaLnBrk="1" hangingPunct="1"/>
            <a:r>
              <a:rPr lang="en-US"/>
              <a:t>Understanding Multimedia Applications Workflow</a:t>
            </a:r>
          </a:p>
        </p:txBody>
      </p:sp>
      <p:sp>
        <p:nvSpPr>
          <p:cNvPr id="91142" name="Rectangle 3"/>
          <p:cNvSpPr>
            <a:spLocks noGrp="1" noChangeArrowheads="1"/>
          </p:cNvSpPr>
          <p:nvPr>
            <p:ph type="body" idx="1"/>
          </p:nvPr>
        </p:nvSpPr>
        <p:spPr/>
        <p:txBody>
          <a:bodyPr/>
          <a:lstStyle/>
          <a:p>
            <a:pPr eaLnBrk="1" hangingPunct="1"/>
            <a:r>
              <a:rPr lang="en-US"/>
              <a:t>Identify and define a number of canonical processes of media production</a:t>
            </a:r>
          </a:p>
          <a:p>
            <a:pPr eaLnBrk="1" hangingPunct="1"/>
            <a:r>
              <a:rPr lang="en-US"/>
              <a:t>Community effort</a:t>
            </a:r>
          </a:p>
        </p:txBody>
      </p:sp>
      <p:sp>
        <p:nvSpPr>
          <p:cNvPr id="91143" name="Rectangle 5"/>
          <p:cNvSpPr>
            <a:spLocks noChangeArrowheads="1"/>
          </p:cNvSpPr>
          <p:nvPr/>
        </p:nvSpPr>
        <p:spPr bwMode="auto">
          <a:xfrm>
            <a:off x="457200" y="2932113"/>
            <a:ext cx="4102100" cy="3200400"/>
          </a:xfrm>
          <a:prstGeom prst="rect">
            <a:avLst/>
          </a:prstGeom>
          <a:noFill/>
          <a:ln w="9525">
            <a:noFill/>
            <a:miter lim="800000"/>
            <a:headEnd/>
            <a:tailEnd/>
          </a:ln>
        </p:spPr>
        <p:txBody>
          <a:bodyPr>
            <a:prstTxWarp prst="textNoShape">
              <a:avLst/>
            </a:prstTxWarp>
            <a:spAutoFit/>
          </a:bodyPr>
          <a:lstStyle/>
          <a:p>
            <a:pPr lvl="1" algn="l" eaLnBrk="1" hangingPunct="1">
              <a:spcBef>
                <a:spcPct val="20000"/>
              </a:spcBef>
              <a:buFontTx/>
              <a:buChar char="–"/>
            </a:pPr>
            <a:r>
              <a:rPr lang="en-US" sz="2000">
                <a:solidFill>
                  <a:schemeClr val="tx1"/>
                </a:solidFill>
                <a:latin typeface="Tahoma" pitchFamily="-109" charset="0"/>
              </a:rPr>
              <a:t> </a:t>
            </a:r>
            <a:r>
              <a:rPr lang="en-US" sz="2000">
                <a:solidFill>
                  <a:schemeClr val="tx1"/>
                </a:solidFill>
                <a:latin typeface="Tahoma" pitchFamily="-109" charset="0"/>
                <a:ea typeface="Tahoma" pitchFamily="-109" charset="0"/>
                <a:cs typeface="Tahoma" pitchFamily="-109" charset="0"/>
              </a:rPr>
              <a:t>2005: </a:t>
            </a:r>
            <a:r>
              <a:rPr lang="en-US" sz="2000">
                <a:solidFill>
                  <a:schemeClr val="tx1"/>
                </a:solidFill>
                <a:latin typeface="Tahoma" pitchFamily="-109" charset="0"/>
                <a:ea typeface="Tahoma" pitchFamily="-109" charset="0"/>
                <a:cs typeface="Tahoma" pitchFamily="-109" charset="0"/>
                <a:hlinkClick r:id="rId4"/>
              </a:rPr>
              <a:t>Dagstuhl seminar</a:t>
            </a:r>
            <a:endParaRPr lang="en-US" sz="2000">
              <a:solidFill>
                <a:schemeClr val="tx1"/>
              </a:solidFill>
              <a:latin typeface="Tahoma" pitchFamily="-109" charset="0"/>
              <a:ea typeface="Tahoma" pitchFamily="-109" charset="0"/>
              <a:cs typeface="Tahoma" pitchFamily="-109" charset="0"/>
            </a:endParaRPr>
          </a:p>
          <a:p>
            <a:pPr lvl="1" algn="l" eaLnBrk="1" hangingPunct="1">
              <a:spcBef>
                <a:spcPct val="20000"/>
              </a:spcBef>
              <a:buFontTx/>
              <a:buChar char="–"/>
            </a:pPr>
            <a:r>
              <a:rPr lang="en-US" sz="2000">
                <a:solidFill>
                  <a:schemeClr val="tx1"/>
                </a:solidFill>
                <a:latin typeface="Tahoma" pitchFamily="-109" charset="0"/>
                <a:ea typeface="Tahoma" pitchFamily="-109" charset="0"/>
                <a:cs typeface="Tahoma" pitchFamily="-109" charset="0"/>
              </a:rPr>
              <a:t> 2005: ACM MM Workshop on </a:t>
            </a:r>
            <a:r>
              <a:rPr lang="en-US" sz="2000" i="1">
                <a:solidFill>
                  <a:schemeClr val="tx1"/>
                </a:solidFill>
                <a:latin typeface="Tahoma" pitchFamily="-109" charset="0"/>
                <a:ea typeface="Tahoma" pitchFamily="-109" charset="0"/>
                <a:cs typeface="Tahoma" pitchFamily="-109" charset="0"/>
                <a:hlinkClick r:id="rId5"/>
              </a:rPr>
              <a:t>Multimedia for Human Communication</a:t>
            </a:r>
            <a:endParaRPr lang="en-US" sz="2000" i="1">
              <a:solidFill>
                <a:schemeClr val="tx1"/>
              </a:solidFill>
              <a:latin typeface="Tahoma" pitchFamily="-109" charset="0"/>
              <a:ea typeface="Tahoma" pitchFamily="-109" charset="0"/>
              <a:cs typeface="Tahoma" pitchFamily="-109" charset="0"/>
            </a:endParaRPr>
          </a:p>
          <a:p>
            <a:pPr lvl="1" algn="l" eaLnBrk="1" hangingPunct="1">
              <a:spcBef>
                <a:spcPct val="20000"/>
              </a:spcBef>
              <a:buFontTx/>
              <a:buChar char="–"/>
            </a:pPr>
            <a:r>
              <a:rPr lang="en-US" sz="2000" i="1">
                <a:solidFill>
                  <a:schemeClr val="tx1"/>
                </a:solidFill>
                <a:latin typeface="Tahoma" pitchFamily="-109" charset="0"/>
                <a:ea typeface="Tahoma" pitchFamily="-109" charset="0"/>
                <a:cs typeface="Tahoma" pitchFamily="-109" charset="0"/>
              </a:rPr>
              <a:t> </a:t>
            </a:r>
            <a:r>
              <a:rPr lang="en-US" sz="2000">
                <a:solidFill>
                  <a:schemeClr val="tx1"/>
                </a:solidFill>
                <a:latin typeface="Tahoma" pitchFamily="-109" charset="0"/>
                <a:ea typeface="Tahoma" pitchFamily="-109" charset="0"/>
                <a:cs typeface="Tahoma" pitchFamily="-109" charset="0"/>
              </a:rPr>
              <a:t>2008: Multimedia Systems Journal Special Issue</a:t>
            </a:r>
            <a:br>
              <a:rPr lang="en-US" sz="2000">
                <a:solidFill>
                  <a:schemeClr val="tx1"/>
                </a:solidFill>
                <a:latin typeface="Tahoma" pitchFamily="-109" charset="0"/>
                <a:ea typeface="Tahoma" pitchFamily="-109" charset="0"/>
                <a:cs typeface="Tahoma" pitchFamily="-109" charset="0"/>
              </a:rPr>
            </a:br>
            <a:r>
              <a:rPr lang="en-US" sz="2000">
                <a:solidFill>
                  <a:schemeClr val="tx1"/>
                </a:solidFill>
                <a:latin typeface="Tahoma" pitchFamily="-109" charset="0"/>
                <a:ea typeface="Tahoma" pitchFamily="-109" charset="0"/>
                <a:cs typeface="Tahoma" pitchFamily="-109" charset="0"/>
              </a:rPr>
              <a:t>(core model and companion system papers)</a:t>
            </a:r>
            <a:br>
              <a:rPr lang="en-US" sz="2000">
                <a:solidFill>
                  <a:schemeClr val="tx1"/>
                </a:solidFill>
                <a:latin typeface="Tahoma" pitchFamily="-109" charset="0"/>
                <a:ea typeface="Tahoma" pitchFamily="-109" charset="0"/>
                <a:cs typeface="Tahoma" pitchFamily="-109" charset="0"/>
              </a:rPr>
            </a:br>
            <a:r>
              <a:rPr lang="en-US" sz="1800" i="1">
                <a:solidFill>
                  <a:schemeClr val="tx1"/>
                </a:solidFill>
                <a:latin typeface="Tahoma" pitchFamily="-109" charset="0"/>
                <a:ea typeface="Tahoma" pitchFamily="-109" charset="0"/>
                <a:cs typeface="Tahoma" pitchFamily="-109" charset="0"/>
              </a:rPr>
              <a:t>editors: Frank Nack, Zeljko Obrenovic and Lynda Hardman</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6" name="Slide Number Placeholder 4"/>
          <p:cNvSpPr>
            <a:spLocks noGrp="1"/>
          </p:cNvSpPr>
          <p:nvPr>
            <p:ph type="sldNum" sz="quarter" idx="11"/>
          </p:nvPr>
        </p:nvSpPr>
        <p:spPr/>
        <p:txBody>
          <a:bodyPr/>
          <a:lstStyle/>
          <a:p>
            <a:fld id="{3D9F7CB3-3B87-2343-8F91-234C58FB4273}" type="slidenum">
              <a:rPr lang="en-US" smtClean="0"/>
              <a:pPr/>
              <a:t>100</a:t>
            </a:fld>
            <a:endParaRPr lang="en-US" smtClean="0"/>
          </a:p>
        </p:txBody>
      </p:sp>
      <p:pic>
        <p:nvPicPr>
          <p:cNvPr id="1308674" name="Picture 2" descr="TakeHomeMessage"/>
          <p:cNvPicPr>
            <a:picLocks noChangeAspect="1" noChangeArrowheads="1"/>
          </p:cNvPicPr>
          <p:nvPr/>
        </p:nvPicPr>
        <p:blipFill>
          <a:blip r:embed="rId3"/>
          <a:srcRect/>
          <a:stretch>
            <a:fillRect/>
          </a:stretch>
        </p:blipFill>
        <p:spPr bwMode="auto">
          <a:xfrm>
            <a:off x="4394200" y="4587875"/>
            <a:ext cx="4252913" cy="2244725"/>
          </a:xfrm>
          <a:prstGeom prst="rect">
            <a:avLst/>
          </a:prstGeom>
          <a:noFill/>
          <a:ln w="9525">
            <a:noFill/>
            <a:miter lim="800000"/>
            <a:headEnd/>
            <a:tailEnd/>
          </a:ln>
        </p:spPr>
      </p:pic>
      <p:sp>
        <p:nvSpPr>
          <p:cNvPr id="263173" name="Rectangle 3"/>
          <p:cNvSpPr>
            <a:spLocks noGrp="1" noChangeArrowheads="1"/>
          </p:cNvSpPr>
          <p:nvPr>
            <p:ph type="title"/>
          </p:nvPr>
        </p:nvSpPr>
        <p:spPr>
          <a:noFill/>
        </p:spPr>
        <p:txBody>
          <a:bodyPr lIns="0" tIns="0" rIns="0" bIns="0"/>
          <a:lstStyle/>
          <a:p>
            <a:pPr defTabSz="449263" eaLnBrk="1" hangingPunct="1">
              <a:lnSpc>
                <a:spcPct val="58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t>Populating the linked data cloud</a:t>
            </a:r>
            <a:endParaRPr lang="en-GB" dirty="0"/>
          </a:p>
        </p:txBody>
      </p:sp>
      <p:sp>
        <p:nvSpPr>
          <p:cNvPr id="1308676" name="Rectangle 4"/>
          <p:cNvSpPr>
            <a:spLocks noGrp="1" noChangeArrowheads="1"/>
          </p:cNvSpPr>
          <p:nvPr>
            <p:ph type="body" idx="1"/>
          </p:nvPr>
        </p:nvSpPr>
        <p:spPr>
          <a:xfrm>
            <a:off x="366713" y="985838"/>
            <a:ext cx="8505825" cy="4887912"/>
          </a:xfrm>
        </p:spPr>
        <p:txBody>
          <a:bodyPr/>
          <a:lstStyle/>
          <a:p>
            <a:pPr eaLnBrk="1" hangingPunct="1"/>
            <a:r>
              <a:rPr lang="en-US"/>
              <a:t>Reuse what is there</a:t>
            </a:r>
          </a:p>
          <a:p>
            <a:pPr lvl="1" eaLnBrk="1" hangingPunct="1"/>
            <a:r>
              <a:rPr lang="en-US">
                <a:ea typeface="ＭＳ Ｐゴシック" pitchFamily="-109" charset="-128"/>
              </a:rPr>
              <a:t>Of course, one could create RDF data manually …</a:t>
            </a:r>
            <a:br>
              <a:rPr lang="en-US">
                <a:ea typeface="ＭＳ Ｐゴシック" pitchFamily="-109" charset="-128"/>
              </a:rPr>
            </a:br>
            <a:r>
              <a:rPr lang="en-US">
                <a:ea typeface="ＭＳ Ｐゴシック" pitchFamily="-109" charset="-128"/>
              </a:rPr>
              <a:t>… but that is unrealistic on a large scale</a:t>
            </a:r>
          </a:p>
          <a:p>
            <a:pPr lvl="1" eaLnBrk="1" hangingPunct="1"/>
            <a:r>
              <a:rPr lang="en-US">
                <a:ea typeface="ＭＳ Ｐゴシック" pitchFamily="-109" charset="-128"/>
              </a:rPr>
              <a:t>Goal is to generate RDF data automatically when possible and "fill in" by hand only when necessary</a:t>
            </a:r>
          </a:p>
          <a:p>
            <a:pPr lvl="2" eaLnBrk="1" hangingPunct="1"/>
            <a:r>
              <a:rPr lang="en-US">
                <a:ea typeface="ＭＳ Ｐゴシック" pitchFamily="-109" charset="-128"/>
              </a:rPr>
              <a:t>service to get RDF from flickr images</a:t>
            </a:r>
            <a:br>
              <a:rPr lang="en-US">
                <a:ea typeface="ＭＳ Ｐゴシック" pitchFamily="-109" charset="-128"/>
              </a:rPr>
            </a:br>
            <a:r>
              <a:rPr lang="en-US">
                <a:ea typeface="ＭＳ Ｐゴシック" pitchFamily="-109" charset="-128"/>
                <a:hlinkClick r:id="rId4"/>
              </a:rPr>
              <a:t>http://www.kanzaki.com/works/2005/imgdsc/flickr2rdf</a:t>
            </a:r>
            <a:endParaRPr lang="en-US">
              <a:ea typeface="ＭＳ Ｐゴシック" pitchFamily="-109" charset="-128"/>
            </a:endParaRPr>
          </a:p>
          <a:p>
            <a:pPr lvl="2" eaLnBrk="1" hangingPunct="1"/>
            <a:r>
              <a:rPr lang="en-US">
                <a:ea typeface="ＭＳ Ｐゴシック" pitchFamily="-109" charset="-128"/>
              </a:rPr>
              <a:t>service to get RDF from XMP</a:t>
            </a:r>
            <a:br>
              <a:rPr lang="en-US">
                <a:ea typeface="ＭＳ Ｐゴシック" pitchFamily="-109" charset="-128"/>
              </a:rPr>
            </a:br>
            <a:r>
              <a:rPr lang="en-US">
                <a:ea typeface="ＭＳ Ｐゴシック" pitchFamily="-109" charset="-128"/>
                <a:hlinkClick r:id="rId5"/>
              </a:rPr>
              <a:t>http://www.ivan-herman.net/cgi-bin/blosxom.cgi/WorkRelated/SemanticWeb/xmpextract.html</a:t>
            </a:r>
            <a:endParaRPr lang="en-US">
              <a:ea typeface="ＭＳ Ｐゴシック" pitchFamily="-109" charset="-128"/>
            </a:endParaRPr>
          </a:p>
          <a:p>
            <a:pPr eaLnBrk="1" hangingPunct="1"/>
            <a:r>
              <a:rPr lang="en-US"/>
              <a:t>Expose what you make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867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8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p:txBody>
          <a:bodyPr/>
          <a:lstStyle/>
          <a:p>
            <a:r>
              <a:rPr lang="en-US" smtClean="0"/>
              <a:t>SAMT 2009 Tutorial: A Semantic Multimedia Web, 1 December</a:t>
            </a:r>
            <a:endParaRPr lang="fr-FR"/>
          </a:p>
        </p:txBody>
      </p:sp>
      <p:sp>
        <p:nvSpPr>
          <p:cNvPr id="6" name="Slide Number Placeholder 3"/>
          <p:cNvSpPr>
            <a:spLocks noGrp="1"/>
          </p:cNvSpPr>
          <p:nvPr>
            <p:ph type="sldNum" sz="quarter" idx="4294967295"/>
          </p:nvPr>
        </p:nvSpPr>
        <p:spPr>
          <a:xfrm>
            <a:off x="6589713" y="6524625"/>
            <a:ext cx="719137" cy="196850"/>
          </a:xfrm>
          <a:prstGeom prst="rect">
            <a:avLst/>
          </a:prstGeom>
        </p:spPr>
        <p:txBody>
          <a:bodyPr/>
          <a:lstStyle/>
          <a:p>
            <a:r>
              <a:rPr lang="fr-FR"/>
              <a:t>- </a:t>
            </a:r>
            <a:fld id="{A1213B5E-4E8F-6348-AA2C-9A386ACBD53E}" type="slidenum">
              <a:rPr lang="fr-FR"/>
              <a:pPr/>
              <a:t>101</a:t>
            </a:fld>
            <a:r>
              <a:rPr lang="fr-FR"/>
              <a:t> </a:t>
            </a:r>
          </a:p>
        </p:txBody>
      </p:sp>
      <p:pic>
        <p:nvPicPr>
          <p:cNvPr id="262146" name="Picture 3"/>
          <p:cNvPicPr>
            <a:picLocks noChangeAspect="1" noChangeArrowheads="1"/>
          </p:cNvPicPr>
          <p:nvPr/>
        </p:nvPicPr>
        <p:blipFill>
          <a:blip r:embed="rId3">
            <a:lum bright="40000" contrast="-40000"/>
          </a:blip>
          <a:srcRect/>
          <a:stretch>
            <a:fillRect/>
          </a:stretch>
        </p:blipFill>
        <p:spPr bwMode="auto">
          <a:xfrm>
            <a:off x="0" y="0"/>
            <a:ext cx="9144000" cy="6967538"/>
          </a:xfrm>
          <a:prstGeom prst="rect">
            <a:avLst/>
          </a:prstGeom>
          <a:noFill/>
          <a:ln w="9525">
            <a:noFill/>
            <a:miter lim="800000"/>
            <a:headEnd/>
            <a:tailEnd/>
          </a:ln>
        </p:spPr>
      </p:pic>
      <p:sp>
        <p:nvSpPr>
          <p:cNvPr id="262147" name="Content Placeholder 2"/>
          <p:cNvSpPr>
            <a:spLocks noGrp="1"/>
          </p:cNvSpPr>
          <p:nvPr>
            <p:ph idx="4294967295"/>
          </p:nvPr>
        </p:nvSpPr>
        <p:spPr>
          <a:xfrm>
            <a:off x="1403350" y="1917700"/>
            <a:ext cx="6626225" cy="3095625"/>
          </a:xfrm>
          <a:solidFill>
            <a:schemeClr val="bg1">
              <a:alpha val="78038"/>
            </a:schemeClr>
          </a:solidFill>
        </p:spPr>
        <p:txBody>
          <a:bodyPr/>
          <a:lstStyle/>
          <a:p>
            <a:pPr marL="282575" indent="-282575"/>
            <a:r>
              <a:rPr lang="en-US" sz="3200"/>
              <a:t>Who are the users?</a:t>
            </a:r>
          </a:p>
          <a:p>
            <a:pPr marL="282575" indent="-282575"/>
            <a:r>
              <a:rPr lang="en-US" sz="3200"/>
              <a:t>Why would they use the cloud?</a:t>
            </a:r>
          </a:p>
          <a:p>
            <a:pPr marL="282575" indent="-282575"/>
            <a:r>
              <a:rPr lang="en-US" sz="3200"/>
              <a:t>What tasks can be supported?</a:t>
            </a:r>
          </a:p>
          <a:p>
            <a:pPr marL="282575" indent="-282575"/>
            <a:r>
              <a:rPr lang="en-US" sz="3200"/>
              <a:t>How will the semantics help?</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2"/>
          <p:cNvSpPr>
            <a:spLocks noGrp="1"/>
          </p:cNvSpPr>
          <p:nvPr>
            <p:ph type="ftr" sz="quarter" idx="11"/>
          </p:nvPr>
        </p:nvSpPr>
        <p:spPr/>
        <p:txBody>
          <a:bodyPr/>
          <a:lstStyle/>
          <a:p>
            <a:r>
              <a:rPr lang="en-US" smtClean="0"/>
              <a:t>SAMT 2009 Tutorial: A Semantic Multimedia Web, 1 December</a:t>
            </a:r>
            <a:endParaRPr lang="fr-FR"/>
          </a:p>
        </p:txBody>
      </p:sp>
      <p:sp>
        <p:nvSpPr>
          <p:cNvPr id="7" name="Slide Number Placeholder 3"/>
          <p:cNvSpPr>
            <a:spLocks noGrp="1"/>
          </p:cNvSpPr>
          <p:nvPr>
            <p:ph type="sldNum" sz="quarter" idx="4294967295"/>
          </p:nvPr>
        </p:nvSpPr>
        <p:spPr>
          <a:xfrm>
            <a:off x="6589713" y="6524625"/>
            <a:ext cx="719137" cy="196850"/>
          </a:xfrm>
          <a:prstGeom prst="rect">
            <a:avLst/>
          </a:prstGeom>
        </p:spPr>
        <p:txBody>
          <a:bodyPr/>
          <a:lstStyle/>
          <a:p>
            <a:r>
              <a:rPr lang="fr-FR"/>
              <a:t>- </a:t>
            </a:r>
            <a:fld id="{47767AF2-49B7-0148-9AB9-9733CDE50AF3}" type="slidenum">
              <a:rPr lang="fr-FR"/>
              <a:pPr/>
              <a:t>102</a:t>
            </a:fld>
            <a:r>
              <a:rPr lang="fr-FR"/>
              <a:t> </a:t>
            </a:r>
          </a:p>
        </p:txBody>
      </p:sp>
      <p:sp>
        <p:nvSpPr>
          <p:cNvPr id="264194"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defTabSz="457200"/>
            <a:fld id="{A26B65D4-1AD2-3F47-864B-EB9F8A548215}" type="slidenum">
              <a:rPr lang="en-US" sz="1400">
                <a:solidFill>
                  <a:schemeClr val="accent2"/>
                </a:solidFill>
                <a:latin typeface="Tahoma" pitchFamily="-109" charset="0"/>
                <a:ea typeface="Arial" pitchFamily="-109" charset="0"/>
                <a:cs typeface="Arial" pitchFamily="-109" charset="0"/>
              </a:rPr>
              <a:pPr algn="r" defTabSz="457200"/>
              <a:t>102</a:t>
            </a:fld>
            <a:endParaRPr lang="en-US" sz="1400">
              <a:solidFill>
                <a:schemeClr val="accent2"/>
              </a:solidFill>
              <a:latin typeface="Tahoma" pitchFamily="-109" charset="0"/>
              <a:ea typeface="Arial" pitchFamily="-109" charset="0"/>
              <a:cs typeface="Arial" pitchFamily="-109" charset="0"/>
            </a:endParaRPr>
          </a:p>
        </p:txBody>
      </p:sp>
      <p:sp>
        <p:nvSpPr>
          <p:cNvPr id="264195" name="Rectangle 2"/>
          <p:cNvSpPr>
            <a:spLocks noGrp="1" noChangeArrowheads="1"/>
          </p:cNvSpPr>
          <p:nvPr>
            <p:ph type="title" idx="4294967295"/>
          </p:nvPr>
        </p:nvSpPr>
        <p:spPr/>
        <p:txBody>
          <a:bodyPr/>
          <a:lstStyle/>
          <a:p>
            <a:r>
              <a:rPr lang="en-US"/>
              <a:t>How can semantics help?</a:t>
            </a:r>
          </a:p>
        </p:txBody>
      </p:sp>
      <p:sp>
        <p:nvSpPr>
          <p:cNvPr id="264196" name="Rectangle 3"/>
          <p:cNvSpPr>
            <a:spLocks noGrp="1" noChangeArrowheads="1"/>
          </p:cNvSpPr>
          <p:nvPr>
            <p:ph type="body" idx="4294967295"/>
          </p:nvPr>
        </p:nvSpPr>
        <p:spPr/>
        <p:txBody>
          <a:bodyPr/>
          <a:lstStyle/>
          <a:p>
            <a:pPr indent="-276225"/>
            <a:r>
              <a:rPr lang="en-US" sz="2400" u="sng" dirty="0" smtClean="0">
                <a:hlinkClick r:id="rId3"/>
              </a:rPr>
              <a:t>Semantic search survey by </a:t>
            </a:r>
            <a:r>
              <a:rPr lang="en-US" sz="2400" u="sng" dirty="0" smtClean="0">
                <a:hlinkClick r:id="rId4"/>
              </a:rPr>
              <a:t>Michiel Hildebrand</a:t>
            </a:r>
            <a:endParaRPr lang="en-US" sz="2400" dirty="0" smtClean="0"/>
          </a:p>
          <a:p>
            <a:pPr marL="282575" indent="-282575"/>
            <a:r>
              <a:rPr lang="en-US" sz="2400" dirty="0" smtClean="0"/>
              <a:t>Query </a:t>
            </a:r>
            <a:r>
              <a:rPr lang="en-US" sz="2400" dirty="0"/>
              <a:t>construction</a:t>
            </a:r>
          </a:p>
          <a:p>
            <a:pPr marL="749300" lvl="1" indent="-276225"/>
            <a:r>
              <a:rPr lang="en-US" sz="2000" dirty="0"/>
              <a:t>disambiguate input </a:t>
            </a:r>
            <a:r>
              <a:rPr lang="en-US" sz="1800" dirty="0"/>
              <a:t>(auto-completion)</a:t>
            </a:r>
          </a:p>
          <a:p>
            <a:pPr marL="749300" lvl="1" indent="-276225"/>
            <a:r>
              <a:rPr lang="en-US" sz="2000" dirty="0"/>
              <a:t>selection of available terms </a:t>
            </a:r>
            <a:r>
              <a:rPr lang="en-US" sz="1800" dirty="0"/>
              <a:t>(grouping and ranking algorithms)</a:t>
            </a:r>
          </a:p>
          <a:p>
            <a:pPr marL="282575" indent="-282575"/>
            <a:r>
              <a:rPr lang="en-US" sz="2400" dirty="0"/>
              <a:t>(Semantic) search algorithm</a:t>
            </a:r>
          </a:p>
          <a:p>
            <a:pPr marL="749300" lvl="1" indent="-276225">
              <a:lnSpc>
                <a:spcPct val="90000"/>
              </a:lnSpc>
            </a:pPr>
            <a:r>
              <a:rPr lang="en-US" sz="2000" dirty="0"/>
              <a:t>graph traversal</a:t>
            </a:r>
          </a:p>
          <a:p>
            <a:pPr marL="749300" lvl="1" indent="-276225">
              <a:lnSpc>
                <a:spcPct val="90000"/>
              </a:lnSpc>
            </a:pPr>
            <a:r>
              <a:rPr lang="en-US" sz="2000" dirty="0"/>
              <a:t>query expansion</a:t>
            </a:r>
          </a:p>
          <a:p>
            <a:pPr marL="749300" lvl="1" indent="-276225">
              <a:lnSpc>
                <a:spcPct val="90000"/>
              </a:lnSpc>
            </a:pPr>
            <a:r>
              <a:rPr lang="en-US" sz="2000" dirty="0"/>
              <a:t>RDFS/OWL reasoning</a:t>
            </a:r>
          </a:p>
          <a:p>
            <a:pPr marL="282575" indent="-282575"/>
            <a:r>
              <a:rPr lang="en-US" sz="2400" dirty="0"/>
              <a:t>Presentation of search results</a:t>
            </a:r>
          </a:p>
          <a:p>
            <a:pPr marL="749300" lvl="1" indent="-276225"/>
            <a:r>
              <a:rPr lang="en-US" sz="2000" dirty="0"/>
              <a:t>grouping by property</a:t>
            </a:r>
          </a:p>
          <a:p>
            <a:pPr marL="749300" lvl="1" indent="-276225"/>
            <a:r>
              <a:rPr lang="en-US" sz="2000" dirty="0"/>
              <a:t>visualization on timeline, map, etc</a:t>
            </a:r>
            <a:r>
              <a:rPr lang="en-US" sz="2000" dirty="0" smtClean="0"/>
              <a:t>.</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Slide Number Placeholder 4"/>
          <p:cNvSpPr>
            <a:spLocks noGrp="1"/>
          </p:cNvSpPr>
          <p:nvPr>
            <p:ph type="sldNum" sz="quarter" idx="11"/>
          </p:nvPr>
        </p:nvSpPr>
        <p:spPr>
          <a:xfrm>
            <a:off x="3243263" y="7015163"/>
            <a:ext cx="2895600" cy="336550"/>
          </a:xfrm>
          <a:noFill/>
        </p:spPr>
        <p:txBody>
          <a:bodyPr lIns="91440" tIns="45720" rIns="91440" bIns="45720" anchor="t"/>
          <a:lstStyle/>
          <a:p>
            <a:pPr algn="ctr" eaLnBrk="0" hangingPunct="0"/>
            <a:fld id="{D3588F00-69DB-C943-88D9-CD603A52745B}" type="slidenum">
              <a:rPr lang="en-US" sz="4400">
                <a:solidFill>
                  <a:schemeClr val="tx2"/>
                </a:solidFill>
                <a:latin typeface="Times New Roman" pitchFamily="-109" charset="0"/>
              </a:rPr>
              <a:pPr algn="ctr" eaLnBrk="0" hangingPunct="0"/>
              <a:t>103</a:t>
            </a:fld>
            <a:endParaRPr lang="en-US" sz="4400">
              <a:solidFill>
                <a:schemeClr val="tx2"/>
              </a:solidFill>
              <a:latin typeface="Times New Roman" pitchFamily="-109" charset="0"/>
            </a:endParaRPr>
          </a:p>
        </p:txBody>
      </p:sp>
      <p:sp>
        <p:nvSpPr>
          <p:cNvPr id="138243" name="Rectangle 2"/>
          <p:cNvSpPr>
            <a:spLocks noGrp="1" noChangeArrowheads="1"/>
          </p:cNvSpPr>
          <p:nvPr>
            <p:ph type="title"/>
          </p:nvPr>
        </p:nvSpPr>
        <p:spPr/>
        <p:txBody>
          <a:bodyPr/>
          <a:lstStyle/>
          <a:p>
            <a:pPr eaLnBrk="1" hangingPunct="1"/>
            <a:r>
              <a:rPr lang="en-US" smtClean="0">
                <a:ea typeface="ＭＳ Ｐゴシック" pitchFamily="-109" charset="-128"/>
                <a:cs typeface="ＭＳ Ｐゴシック" pitchFamily="-109" charset="-128"/>
              </a:rPr>
              <a:t>Query Construction</a:t>
            </a:r>
          </a:p>
        </p:txBody>
      </p:sp>
      <p:graphicFrame>
        <p:nvGraphicFramePr>
          <p:cNvPr id="806915" name="Group 3"/>
          <p:cNvGraphicFramePr>
            <a:graphicFrameLocks noGrp="1"/>
          </p:cNvGraphicFramePr>
          <p:nvPr>
            <p:ph type="tbl" idx="1"/>
          </p:nvPr>
        </p:nvGraphicFramePr>
        <p:xfrm>
          <a:off x="685800" y="1981200"/>
          <a:ext cx="7772400" cy="4343400"/>
        </p:xfrm>
        <a:graphic>
          <a:graphicData uri="http://schemas.openxmlformats.org/drawingml/2006/table">
            <a:tbl>
              <a:tblPr/>
              <a:tblGrid>
                <a:gridCol w="2590800"/>
                <a:gridCol w="2590800"/>
                <a:gridCol w="2590800"/>
              </a:tblGrid>
              <a:tr h="838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106" charset="0"/>
                        </a:rPr>
                        <a:t>Free text input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Keyword,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natural language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Single text-entry,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Property specific field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Operators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Syntactic disambiguation,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Semantic constraints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Tahoma" pitchFamily="-10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3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Controlled terms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Disambiguate input,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Restrict output,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Predefined queries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Value lists,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Faceted browser,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Graph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3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User feedback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Pre-query disambiguation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Autocompletion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8266" name="TextBox 6"/>
          <p:cNvSpPr txBox="1">
            <a:spLocks noChangeArrowheads="1"/>
          </p:cNvSpPr>
          <p:nvPr/>
        </p:nvSpPr>
        <p:spPr bwMode="auto">
          <a:xfrm>
            <a:off x="1231900" y="1460500"/>
            <a:ext cx="1395413" cy="523875"/>
          </a:xfrm>
          <a:prstGeom prst="rect">
            <a:avLst/>
          </a:prstGeom>
          <a:noFill/>
          <a:ln w="9525">
            <a:noFill/>
            <a:miter lim="800000"/>
            <a:headEnd/>
            <a:tailEnd/>
          </a:ln>
        </p:spPr>
        <p:txBody>
          <a:bodyPr wrap="none">
            <a:prstTxWarp prst="textNoShape">
              <a:avLst/>
            </a:prstTxWarp>
            <a:spAutoFit/>
          </a:bodyPr>
          <a:lstStyle/>
          <a:p>
            <a:r>
              <a:rPr lang="en-US" sz="2800">
                <a:solidFill>
                  <a:schemeClr val="accent2"/>
                </a:solidFill>
                <a:latin typeface="Helvetica Neue" pitchFamily="-109" charset="0"/>
                <a:ea typeface="Helvetica Neue" pitchFamily="-109" charset="0"/>
                <a:cs typeface="Helvetica Neue" pitchFamily="-109" charset="0"/>
              </a:rPr>
              <a:t>Feature</a:t>
            </a:r>
          </a:p>
        </p:txBody>
      </p:sp>
      <p:sp>
        <p:nvSpPr>
          <p:cNvPr id="138267" name="TextBox 7"/>
          <p:cNvSpPr txBox="1">
            <a:spLocks noChangeArrowheads="1"/>
          </p:cNvSpPr>
          <p:nvPr/>
        </p:nvSpPr>
        <p:spPr bwMode="auto">
          <a:xfrm>
            <a:off x="3517900" y="1447800"/>
            <a:ext cx="2225675" cy="523875"/>
          </a:xfrm>
          <a:prstGeom prst="rect">
            <a:avLst/>
          </a:prstGeom>
          <a:noFill/>
          <a:ln w="9525">
            <a:noFill/>
            <a:miter lim="800000"/>
            <a:headEnd/>
            <a:tailEnd/>
          </a:ln>
        </p:spPr>
        <p:txBody>
          <a:bodyPr wrap="none">
            <a:prstTxWarp prst="textNoShape">
              <a:avLst/>
            </a:prstTxWarp>
            <a:spAutoFit/>
          </a:bodyPr>
          <a:lstStyle/>
          <a:p>
            <a:r>
              <a:rPr lang="en-US" sz="2800">
                <a:solidFill>
                  <a:schemeClr val="accent2"/>
                </a:solidFill>
                <a:latin typeface="Helvetica Neue" pitchFamily="-109" charset="0"/>
                <a:ea typeface="Helvetica Neue" pitchFamily="-109" charset="0"/>
                <a:cs typeface="Helvetica Neue" pitchFamily="-109" charset="0"/>
              </a:rPr>
              <a:t>Functionality</a:t>
            </a:r>
          </a:p>
        </p:txBody>
      </p:sp>
      <p:sp>
        <p:nvSpPr>
          <p:cNvPr id="138268" name="TextBox 8"/>
          <p:cNvSpPr txBox="1">
            <a:spLocks noChangeArrowheads="1"/>
          </p:cNvSpPr>
          <p:nvPr/>
        </p:nvSpPr>
        <p:spPr bwMode="auto">
          <a:xfrm>
            <a:off x="6159500" y="1155700"/>
            <a:ext cx="1992313" cy="830263"/>
          </a:xfrm>
          <a:prstGeom prst="rect">
            <a:avLst/>
          </a:prstGeom>
          <a:noFill/>
          <a:ln w="9525">
            <a:noFill/>
            <a:miter lim="800000"/>
            <a:headEnd/>
            <a:tailEnd/>
          </a:ln>
        </p:spPr>
        <p:txBody>
          <a:bodyPr wrap="none">
            <a:prstTxWarp prst="textNoShape">
              <a:avLst/>
            </a:prstTxWarp>
            <a:spAutoFit/>
          </a:bodyPr>
          <a:lstStyle/>
          <a:p>
            <a:r>
              <a:rPr lang="en-US" sz="2400">
                <a:solidFill>
                  <a:schemeClr val="accent2"/>
                </a:solidFill>
                <a:latin typeface="Helvetica Neue" pitchFamily="-109" charset="0"/>
                <a:ea typeface="Helvetica Neue" pitchFamily="-109" charset="0"/>
                <a:cs typeface="Helvetica Neue" pitchFamily="-109" charset="0"/>
              </a:rPr>
              <a:t>Interface</a:t>
            </a:r>
            <a:br>
              <a:rPr lang="en-US" sz="2400">
                <a:solidFill>
                  <a:schemeClr val="accent2"/>
                </a:solidFill>
                <a:latin typeface="Helvetica Neue" pitchFamily="-109" charset="0"/>
                <a:ea typeface="Helvetica Neue" pitchFamily="-109" charset="0"/>
                <a:cs typeface="Helvetica Neue" pitchFamily="-109" charset="0"/>
              </a:rPr>
            </a:br>
            <a:r>
              <a:rPr lang="en-US" sz="2400">
                <a:solidFill>
                  <a:schemeClr val="accent2"/>
                </a:solidFill>
                <a:latin typeface="Helvetica Neue" pitchFamily="-109" charset="0"/>
                <a:ea typeface="Helvetica Neue" pitchFamily="-109" charset="0"/>
                <a:cs typeface="Helvetica Neue" pitchFamily="-109" charset="0"/>
              </a:rPr>
              <a:t> components</a:t>
            </a:r>
          </a:p>
        </p:txBody>
      </p:sp>
      <p:sp>
        <p:nvSpPr>
          <p:cNvPr id="8" name="Footer Placeholder 7"/>
          <p:cNvSpPr>
            <a:spLocks noGrp="1"/>
          </p:cNvSpPr>
          <p:nvPr>
            <p:ph type="ftr" sz="quarter" idx="10"/>
          </p:nvPr>
        </p:nvSpPr>
        <p:spPr/>
        <p:txBody>
          <a:bodyPr/>
          <a:lstStyle/>
          <a:p>
            <a:pPr>
              <a:defRPr/>
            </a:pPr>
            <a:r>
              <a:rPr lang="en-US" smtClean="0"/>
              <a:t>SAMT 2009 Tutorial: A Semantic Multimedia Web, 1 December</a:t>
            </a:r>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Slide Number Placeholder 4"/>
          <p:cNvSpPr>
            <a:spLocks noGrp="1"/>
          </p:cNvSpPr>
          <p:nvPr>
            <p:ph type="sldNum" sz="quarter" idx="11"/>
          </p:nvPr>
        </p:nvSpPr>
        <p:spPr>
          <a:noFill/>
        </p:spPr>
        <p:txBody>
          <a:bodyPr/>
          <a:lstStyle/>
          <a:p>
            <a:fld id="{36807375-96A3-B740-ABCF-B4575C62A7DD}" type="slidenum">
              <a:rPr lang="en-US">
                <a:latin typeface="Tahoma" pitchFamily="-109" charset="0"/>
              </a:rPr>
              <a:pPr/>
              <a:t>104</a:t>
            </a:fld>
            <a:endParaRPr lang="en-US">
              <a:latin typeface="Tahoma" pitchFamily="-109" charset="0"/>
            </a:endParaRPr>
          </a:p>
        </p:txBody>
      </p:sp>
      <p:sp>
        <p:nvSpPr>
          <p:cNvPr id="140291" name="Rectangle 2"/>
          <p:cNvSpPr>
            <a:spLocks noGrp="1" noChangeArrowheads="1"/>
          </p:cNvSpPr>
          <p:nvPr>
            <p:ph type="title"/>
          </p:nvPr>
        </p:nvSpPr>
        <p:spPr/>
        <p:txBody>
          <a:bodyPr/>
          <a:lstStyle/>
          <a:p>
            <a:pPr eaLnBrk="1" hangingPunct="1"/>
            <a:r>
              <a:rPr lang="en-US" smtClean="0">
                <a:ea typeface="ＭＳ Ｐゴシック" pitchFamily="-109" charset="-128"/>
                <a:cs typeface="ＭＳ Ｐゴシック" pitchFamily="-109" charset="-128"/>
              </a:rPr>
              <a:t>Search algorithm</a:t>
            </a:r>
          </a:p>
        </p:txBody>
      </p:sp>
      <p:sp>
        <p:nvSpPr>
          <p:cNvPr id="140292" name="Rectangle 3"/>
          <p:cNvSpPr>
            <a:spLocks noChangeArrowheads="1"/>
          </p:cNvSpPr>
          <p:nvPr/>
        </p:nvSpPr>
        <p:spPr bwMode="auto">
          <a:xfrm>
            <a:off x="3365500" y="2219325"/>
            <a:ext cx="184150" cy="457200"/>
          </a:xfrm>
          <a:prstGeom prst="rect">
            <a:avLst/>
          </a:prstGeom>
          <a:noFill/>
          <a:ln w="9525">
            <a:noFill/>
            <a:miter lim="800000"/>
            <a:headEnd/>
            <a:tailEnd/>
          </a:ln>
        </p:spPr>
        <p:txBody>
          <a:bodyPr wrap="none">
            <a:prstTxWarp prst="textNoShape">
              <a:avLst/>
            </a:prstTxWarp>
            <a:spAutoFit/>
          </a:bodyPr>
          <a:lstStyle/>
          <a:p>
            <a:pPr algn="l"/>
            <a:endParaRPr lang="en-GB" sz="2400">
              <a:solidFill>
                <a:schemeClr val="tx1"/>
              </a:solidFill>
              <a:latin typeface="Times" pitchFamily="-109" charset="0"/>
            </a:endParaRPr>
          </a:p>
        </p:txBody>
      </p:sp>
      <p:sp>
        <p:nvSpPr>
          <p:cNvPr id="140293" name="Rectangle 4"/>
          <p:cNvSpPr>
            <a:spLocks noGrp="1" noChangeArrowheads="1"/>
          </p:cNvSpPr>
          <p:nvPr>
            <p:ph type="body" idx="1"/>
          </p:nvPr>
        </p:nvSpPr>
        <p:spPr/>
        <p:txBody>
          <a:bodyPr/>
          <a:lstStyle/>
          <a:p>
            <a:pPr eaLnBrk="1" hangingPunct="1">
              <a:lnSpc>
                <a:spcPct val="90000"/>
              </a:lnSpc>
            </a:pPr>
            <a:r>
              <a:rPr lang="en-US" smtClean="0">
                <a:ea typeface="ＭＳ Ｐゴシック" pitchFamily="-109" charset="-128"/>
                <a:cs typeface="ＭＳ Ｐゴシック" pitchFamily="-109" charset="-128"/>
              </a:rPr>
              <a:t>Syntactic matching</a:t>
            </a:r>
          </a:p>
          <a:p>
            <a:pPr lvl="1" eaLnBrk="1" hangingPunct="1">
              <a:lnSpc>
                <a:spcPct val="90000"/>
              </a:lnSpc>
            </a:pPr>
            <a:r>
              <a:rPr lang="en-US" smtClean="0"/>
              <a:t>Exact, prefix or substring match</a:t>
            </a:r>
          </a:p>
          <a:p>
            <a:pPr lvl="1" eaLnBrk="1" hangingPunct="1">
              <a:lnSpc>
                <a:spcPct val="90000"/>
              </a:lnSpc>
            </a:pPr>
            <a:r>
              <a:rPr lang="en-US" smtClean="0"/>
              <a:t>Minimal edit distance</a:t>
            </a:r>
          </a:p>
          <a:p>
            <a:pPr lvl="1" eaLnBrk="1" hangingPunct="1">
              <a:lnSpc>
                <a:spcPct val="90000"/>
              </a:lnSpc>
            </a:pPr>
            <a:r>
              <a:rPr lang="en-US" smtClean="0"/>
              <a:t>Stemming</a:t>
            </a:r>
          </a:p>
          <a:p>
            <a:pPr eaLnBrk="1" hangingPunct="1">
              <a:lnSpc>
                <a:spcPct val="90000"/>
              </a:lnSpc>
            </a:pPr>
            <a:r>
              <a:rPr lang="en-US" smtClean="0">
                <a:ea typeface="ＭＳ Ｐゴシック" pitchFamily="-109" charset="-128"/>
                <a:cs typeface="ＭＳ Ｐゴシック" pitchFamily="-109" charset="-128"/>
              </a:rPr>
              <a:t>Semantic matching</a:t>
            </a:r>
          </a:p>
          <a:p>
            <a:pPr lvl="1" eaLnBrk="1" hangingPunct="1">
              <a:lnSpc>
                <a:spcPct val="90000"/>
              </a:lnSpc>
            </a:pPr>
            <a:r>
              <a:rPr lang="en-US" smtClean="0"/>
              <a:t>Graph traversal</a:t>
            </a:r>
          </a:p>
          <a:p>
            <a:pPr lvl="1" eaLnBrk="1" hangingPunct="1">
              <a:lnSpc>
                <a:spcPct val="90000"/>
              </a:lnSpc>
            </a:pPr>
            <a:r>
              <a:rPr lang="en-US" smtClean="0"/>
              <a:t>Query expansion</a:t>
            </a:r>
          </a:p>
          <a:p>
            <a:pPr lvl="1" eaLnBrk="1" hangingPunct="1">
              <a:lnSpc>
                <a:spcPct val="90000"/>
              </a:lnSpc>
            </a:pPr>
            <a:r>
              <a:rPr lang="en-US" smtClean="0"/>
              <a:t>RDFS/OWL reasoning</a:t>
            </a:r>
            <a:endParaRPr lang="en-US" smtClean="0">
              <a:latin typeface="Helvetica" pitchFamily="-109" charset="0"/>
            </a:endParaRPr>
          </a:p>
        </p:txBody>
      </p:sp>
      <p:sp>
        <p:nvSpPr>
          <p:cNvPr id="6" name="Footer Placeholder 5"/>
          <p:cNvSpPr>
            <a:spLocks noGrp="1"/>
          </p:cNvSpPr>
          <p:nvPr>
            <p:ph type="ftr" sz="quarter" idx="10"/>
          </p:nvPr>
        </p:nvSpPr>
        <p:spPr/>
        <p:txBody>
          <a:bodyPr/>
          <a:lstStyle/>
          <a:p>
            <a:r>
              <a:rPr lang="en-US" smtClean="0"/>
              <a:t>SAMT 2009 Tutorial: A Semantic Multimedia Web, 1 December</a:t>
            </a:r>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Slide Number Placeholder 4"/>
          <p:cNvSpPr>
            <a:spLocks noGrp="1"/>
          </p:cNvSpPr>
          <p:nvPr>
            <p:ph type="sldNum" sz="quarter" idx="11"/>
          </p:nvPr>
        </p:nvSpPr>
        <p:spPr>
          <a:xfrm>
            <a:off x="6997700" y="6508750"/>
            <a:ext cx="1905000" cy="336550"/>
          </a:xfrm>
          <a:noFill/>
        </p:spPr>
        <p:txBody>
          <a:bodyPr lIns="91440" tIns="45720" rIns="91440" bIns="45720" anchor="t"/>
          <a:lstStyle/>
          <a:p>
            <a:pPr algn="ctr" eaLnBrk="0" hangingPunct="0"/>
            <a:fld id="{4BE10520-F91D-7440-9772-8AAA4153E27B}" type="slidenum">
              <a:rPr lang="en-US" sz="4400">
                <a:solidFill>
                  <a:schemeClr val="tx2"/>
                </a:solidFill>
                <a:latin typeface="Times New Roman" pitchFamily="-109" charset="0"/>
              </a:rPr>
              <a:pPr algn="ctr" eaLnBrk="0" hangingPunct="0"/>
              <a:t>105</a:t>
            </a:fld>
            <a:endParaRPr lang="en-US" sz="4400">
              <a:solidFill>
                <a:schemeClr val="tx2"/>
              </a:solidFill>
              <a:latin typeface="Times New Roman" pitchFamily="-109" charset="0"/>
            </a:endParaRPr>
          </a:p>
        </p:txBody>
      </p:sp>
      <p:sp>
        <p:nvSpPr>
          <p:cNvPr id="142339" name="Rectangle 2"/>
          <p:cNvSpPr>
            <a:spLocks noGrp="1" noChangeArrowheads="1"/>
          </p:cNvSpPr>
          <p:nvPr>
            <p:ph type="title"/>
          </p:nvPr>
        </p:nvSpPr>
        <p:spPr/>
        <p:txBody>
          <a:bodyPr/>
          <a:lstStyle/>
          <a:p>
            <a:pPr eaLnBrk="1" hangingPunct="1"/>
            <a:r>
              <a:rPr lang="en-US" smtClean="0">
                <a:ea typeface="ＭＳ Ｐゴシック" pitchFamily="-109" charset="-128"/>
                <a:cs typeface="ＭＳ Ｐゴシック" pitchFamily="-109" charset="-128"/>
              </a:rPr>
              <a:t>Result Presentation</a:t>
            </a:r>
          </a:p>
        </p:txBody>
      </p:sp>
      <p:graphicFrame>
        <p:nvGraphicFramePr>
          <p:cNvPr id="811011" name="Group 3"/>
          <p:cNvGraphicFramePr>
            <a:graphicFrameLocks noGrp="1"/>
          </p:cNvGraphicFramePr>
          <p:nvPr>
            <p:ph type="tbl" idx="1"/>
          </p:nvPr>
        </p:nvGraphicFramePr>
        <p:xfrm>
          <a:off x="685800" y="1714500"/>
          <a:ext cx="7772400" cy="4777740"/>
        </p:xfrm>
        <a:graphic>
          <a:graphicData uri="http://schemas.openxmlformats.org/drawingml/2006/table">
            <a:tbl>
              <a:tblPr/>
              <a:tblGrid>
                <a:gridCol w="2590800"/>
                <a:gridCol w="2590800"/>
                <a:gridCol w="2590800"/>
              </a:tblGrid>
              <a:tr h="1028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Data selection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Selected values,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Template,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Display vocabularies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Visualized by text, graph, tagcloud, map, timeline, calendar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Ordering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Content / link structure based ranking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Ordered list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Organization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Clustering by property,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by result path or dynamic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Tree, nested box structure, clustermap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User feedback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Post-query disambiguation,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Recommendation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6" charset="0"/>
                        </a:rPr>
                        <a:t>Facets, tagcloud, value list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2362" name="TextBox 6"/>
          <p:cNvSpPr txBox="1">
            <a:spLocks noChangeArrowheads="1"/>
          </p:cNvSpPr>
          <p:nvPr/>
        </p:nvSpPr>
        <p:spPr bwMode="auto">
          <a:xfrm>
            <a:off x="1231900" y="1231900"/>
            <a:ext cx="1395413" cy="523875"/>
          </a:xfrm>
          <a:prstGeom prst="rect">
            <a:avLst/>
          </a:prstGeom>
          <a:noFill/>
          <a:ln w="9525">
            <a:noFill/>
            <a:miter lim="800000"/>
            <a:headEnd/>
            <a:tailEnd/>
          </a:ln>
        </p:spPr>
        <p:txBody>
          <a:bodyPr wrap="none">
            <a:prstTxWarp prst="textNoShape">
              <a:avLst/>
            </a:prstTxWarp>
            <a:spAutoFit/>
          </a:bodyPr>
          <a:lstStyle/>
          <a:p>
            <a:r>
              <a:rPr lang="en-US" sz="2800">
                <a:solidFill>
                  <a:schemeClr val="accent2"/>
                </a:solidFill>
                <a:latin typeface="Helvetica Neue" pitchFamily="-109" charset="0"/>
                <a:ea typeface="Helvetica Neue" pitchFamily="-109" charset="0"/>
                <a:cs typeface="Helvetica Neue" pitchFamily="-109" charset="0"/>
              </a:rPr>
              <a:t>Feature</a:t>
            </a:r>
          </a:p>
        </p:txBody>
      </p:sp>
      <p:sp>
        <p:nvSpPr>
          <p:cNvPr id="142363" name="TextBox 7"/>
          <p:cNvSpPr txBox="1">
            <a:spLocks noChangeArrowheads="1"/>
          </p:cNvSpPr>
          <p:nvPr/>
        </p:nvSpPr>
        <p:spPr bwMode="auto">
          <a:xfrm>
            <a:off x="3517900" y="1219200"/>
            <a:ext cx="2225675" cy="523875"/>
          </a:xfrm>
          <a:prstGeom prst="rect">
            <a:avLst/>
          </a:prstGeom>
          <a:noFill/>
          <a:ln w="9525">
            <a:noFill/>
            <a:miter lim="800000"/>
            <a:headEnd/>
            <a:tailEnd/>
          </a:ln>
        </p:spPr>
        <p:txBody>
          <a:bodyPr wrap="none">
            <a:prstTxWarp prst="textNoShape">
              <a:avLst/>
            </a:prstTxWarp>
            <a:spAutoFit/>
          </a:bodyPr>
          <a:lstStyle/>
          <a:p>
            <a:r>
              <a:rPr lang="en-US" sz="2800">
                <a:solidFill>
                  <a:schemeClr val="accent2"/>
                </a:solidFill>
                <a:latin typeface="Helvetica Neue" pitchFamily="-109" charset="0"/>
                <a:ea typeface="Helvetica Neue" pitchFamily="-109" charset="0"/>
                <a:cs typeface="Helvetica Neue" pitchFamily="-109" charset="0"/>
              </a:rPr>
              <a:t>Functionality</a:t>
            </a:r>
          </a:p>
        </p:txBody>
      </p:sp>
      <p:sp>
        <p:nvSpPr>
          <p:cNvPr id="142364" name="TextBox 8"/>
          <p:cNvSpPr txBox="1">
            <a:spLocks noChangeArrowheads="1"/>
          </p:cNvSpPr>
          <p:nvPr/>
        </p:nvSpPr>
        <p:spPr bwMode="auto">
          <a:xfrm>
            <a:off x="6159500" y="927100"/>
            <a:ext cx="1992313" cy="830263"/>
          </a:xfrm>
          <a:prstGeom prst="rect">
            <a:avLst/>
          </a:prstGeom>
          <a:noFill/>
          <a:ln w="9525">
            <a:noFill/>
            <a:miter lim="800000"/>
            <a:headEnd/>
            <a:tailEnd/>
          </a:ln>
        </p:spPr>
        <p:txBody>
          <a:bodyPr wrap="none">
            <a:prstTxWarp prst="textNoShape">
              <a:avLst/>
            </a:prstTxWarp>
            <a:spAutoFit/>
          </a:bodyPr>
          <a:lstStyle/>
          <a:p>
            <a:r>
              <a:rPr lang="en-US" sz="2400">
                <a:solidFill>
                  <a:schemeClr val="accent2"/>
                </a:solidFill>
                <a:latin typeface="Helvetica Neue" pitchFamily="-109" charset="0"/>
                <a:ea typeface="Helvetica Neue" pitchFamily="-109" charset="0"/>
                <a:cs typeface="Helvetica Neue" pitchFamily="-109" charset="0"/>
              </a:rPr>
              <a:t>Interface</a:t>
            </a:r>
            <a:br>
              <a:rPr lang="en-US" sz="2400">
                <a:solidFill>
                  <a:schemeClr val="accent2"/>
                </a:solidFill>
                <a:latin typeface="Helvetica Neue" pitchFamily="-109" charset="0"/>
                <a:ea typeface="Helvetica Neue" pitchFamily="-109" charset="0"/>
                <a:cs typeface="Helvetica Neue" pitchFamily="-109" charset="0"/>
              </a:rPr>
            </a:br>
            <a:r>
              <a:rPr lang="en-US" sz="2400">
                <a:solidFill>
                  <a:schemeClr val="accent2"/>
                </a:solidFill>
                <a:latin typeface="Helvetica Neue" pitchFamily="-109" charset="0"/>
                <a:ea typeface="Helvetica Neue" pitchFamily="-109" charset="0"/>
                <a:cs typeface="Helvetica Neue" pitchFamily="-109" charset="0"/>
              </a:rPr>
              <a:t> components</a:t>
            </a:r>
          </a:p>
        </p:txBody>
      </p:sp>
      <p:sp>
        <p:nvSpPr>
          <p:cNvPr id="8" name="Footer Placeholder 7"/>
          <p:cNvSpPr>
            <a:spLocks noGrp="1"/>
          </p:cNvSpPr>
          <p:nvPr>
            <p:ph type="ftr" sz="quarter" idx="10"/>
          </p:nvPr>
        </p:nvSpPr>
        <p:spPr/>
        <p:txBody>
          <a:bodyPr/>
          <a:lstStyle/>
          <a:p>
            <a:pPr>
              <a:defRPr/>
            </a:pPr>
            <a:r>
              <a:rPr lang="en-US" smtClean="0"/>
              <a:t>SAMT 2009 Tutorial: A Semantic Multimedia Web, 1 December</a:t>
            </a:r>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3" name="Slide Number Placeholder 2"/>
          <p:cNvSpPr>
            <a:spLocks noGrp="1"/>
          </p:cNvSpPr>
          <p:nvPr>
            <p:ph type="sldNum" sz="quarter" idx="11"/>
          </p:nvPr>
        </p:nvSpPr>
        <p:spPr/>
        <p:txBody>
          <a:bodyPr/>
          <a:lstStyle/>
          <a:p>
            <a:fld id="{F860FEE0-82E6-084A-9588-448D3DD7AE74}" type="slidenum">
              <a:rPr lang="en-US" smtClean="0"/>
              <a:pPr/>
              <a:t>106</a:t>
            </a:fld>
            <a:endParaRPr lang="en-US"/>
          </a:p>
        </p:txBody>
      </p:sp>
      <p:sp>
        <p:nvSpPr>
          <p:cNvPr id="4" name="TextBox 3"/>
          <p:cNvSpPr txBox="1"/>
          <p:nvPr/>
        </p:nvSpPr>
        <p:spPr>
          <a:xfrm>
            <a:off x="-1633071" y="1693333"/>
            <a:ext cx="5448953" cy="3477875"/>
          </a:xfrm>
          <a:prstGeom prst="rect">
            <a:avLst/>
          </a:prstGeom>
          <a:noFill/>
        </p:spPr>
        <p:txBody>
          <a:bodyPr wrap="none" rtlCol="0">
            <a:spAutoFit/>
          </a:bodyPr>
          <a:lstStyle/>
          <a:p>
            <a:r>
              <a:rPr lang="en-US" dirty="0" smtClean="0"/>
              <a:t>basic search</a:t>
            </a:r>
          </a:p>
          <a:p>
            <a:r>
              <a:rPr lang="en-US" dirty="0" smtClean="0"/>
              <a:t>facet browsing (news?)</a:t>
            </a:r>
          </a:p>
          <a:p>
            <a:r>
              <a:rPr lang="en-US" dirty="0" err="1" smtClean="0"/>
              <a:t>pkannotate</a:t>
            </a:r>
            <a:endParaRPr lang="en-US" dirty="0" smtClean="0"/>
          </a:p>
          <a:p>
            <a:r>
              <a:rPr lang="en-US" dirty="0" smtClean="0"/>
              <a:t>New tasks:</a:t>
            </a:r>
          </a:p>
          <a:p>
            <a:r>
              <a:rPr lang="en-US" dirty="0" smtClean="0"/>
              <a:t>Comparison searc</a:t>
            </a:r>
            <a:r>
              <a:rPr lang="en-US" dirty="0"/>
              <a:t>h</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r>
              <a:rPr lang="en-US" dirty="0" smtClean="0">
                <a:ea typeface="ＭＳ Ｐゴシック" pitchFamily="-109" charset="-128"/>
                <a:cs typeface="ＭＳ Ｐゴシック" pitchFamily="-109" charset="-128"/>
              </a:rPr>
              <a:t>Example Property-driven UIs</a:t>
            </a:r>
            <a:endParaRPr lang="en-US" dirty="0">
              <a:ea typeface="ＭＳ Ｐゴシック" pitchFamily="-109" charset="-128"/>
              <a:cs typeface="ＭＳ Ｐゴシック" pitchFamily="-109" charset="-128"/>
            </a:endParaRPr>
          </a:p>
        </p:txBody>
      </p:sp>
      <p:sp>
        <p:nvSpPr>
          <p:cNvPr id="182275" name="Content Placeholder 2"/>
          <p:cNvSpPr>
            <a:spLocks noGrp="1"/>
          </p:cNvSpPr>
          <p:nvPr>
            <p:ph idx="1"/>
          </p:nvPr>
        </p:nvSpPr>
        <p:spPr/>
        <p:txBody>
          <a:bodyPr/>
          <a:lstStyle/>
          <a:p>
            <a:r>
              <a:rPr lang="en-US" dirty="0" smtClean="0">
                <a:ea typeface="ＭＳ Ｐゴシック" pitchFamily="-109" charset="-128"/>
                <a:cs typeface="ＭＳ Ｐゴシック" pitchFamily="-109" charset="-128"/>
                <a:hlinkClick r:id="rId2"/>
              </a:rPr>
              <a:t>CHIP</a:t>
            </a:r>
            <a:r>
              <a:rPr lang="en-US" dirty="0" smtClean="0">
                <a:ea typeface="ＭＳ Ｐゴシック" pitchFamily="-109" charset="-128"/>
                <a:cs typeface="ＭＳ Ｐゴシック" pitchFamily="-109" charset="-128"/>
              </a:rPr>
              <a:t> demo</a:t>
            </a:r>
          </a:p>
          <a:p>
            <a:pPr lvl="1"/>
            <a:r>
              <a:rPr lang="en-US" dirty="0" smtClean="0"/>
              <a:t>exploring both artifacts and properties</a:t>
            </a:r>
          </a:p>
          <a:p>
            <a:pPr lvl="1"/>
            <a:r>
              <a:rPr lang="en-US" dirty="0" smtClean="0"/>
              <a:t>artifacts are artworks, but could be, e.g., books or movies</a:t>
            </a:r>
          </a:p>
          <a:p>
            <a:r>
              <a:rPr lang="en-US" dirty="0" smtClean="0">
                <a:ea typeface="ＭＳ Ｐゴシック" pitchFamily="-109" charset="-128"/>
                <a:cs typeface="ＭＳ Ｐゴシック" pitchFamily="-109" charset="-128"/>
                <a:hlinkClick r:id="rId3"/>
              </a:rPr>
              <a:t>Parallax</a:t>
            </a:r>
            <a:r>
              <a:rPr lang="en-US" dirty="0" smtClean="0">
                <a:ea typeface="ＭＳ Ｐゴシック" pitchFamily="-109" charset="-128"/>
                <a:cs typeface="ＭＳ Ｐゴシック" pitchFamily="-109" charset="-128"/>
              </a:rPr>
              <a:t> video</a:t>
            </a:r>
          </a:p>
        </p:txBody>
      </p:sp>
      <p:sp>
        <p:nvSpPr>
          <p:cNvPr id="4" name="Footer Placeholder 3"/>
          <p:cNvSpPr>
            <a:spLocks noGrp="1"/>
          </p:cNvSpPr>
          <p:nvPr>
            <p:ph type="ftr" sz="quarter" idx="10"/>
          </p:nvPr>
        </p:nvSpPr>
        <p:spPr/>
        <p:txBody>
          <a:bodyPr/>
          <a:lstStyle/>
          <a:p>
            <a:pPr>
              <a:defRPr/>
            </a:pPr>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pPr>
              <a:defRPr/>
            </a:pPr>
            <a:fld id="{7CBFEA42-C1E6-D54D-B45C-04607E1B0A2E}" type="slidenum">
              <a:rPr lang="en-US" smtClean="0"/>
              <a:pPr>
                <a:defRPr/>
              </a:pPr>
              <a:t>107</a:t>
            </a:fld>
            <a:endParaRPr lang="en-US"/>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EF2F47B9-34AF-F54E-BA4A-DD9CD214E345}" type="slidenum">
              <a:rPr lang="en-US" smtClean="0"/>
              <a:pPr/>
              <a:t>108</a:t>
            </a:fld>
            <a:endParaRPr lang="en-US" smtClean="0"/>
          </a:p>
        </p:txBody>
      </p:sp>
      <p:pic>
        <p:nvPicPr>
          <p:cNvPr id="265220" name="Picture 7"/>
          <p:cNvPicPr>
            <a:picLocks noChangeAspect="1" noChangeArrowheads="1"/>
          </p:cNvPicPr>
          <p:nvPr/>
        </p:nvPicPr>
        <p:blipFill>
          <a:blip r:embed="rId3"/>
          <a:srcRect/>
          <a:stretch>
            <a:fillRect/>
          </a:stretch>
        </p:blipFill>
        <p:spPr bwMode="auto">
          <a:xfrm>
            <a:off x="2714625" y="1347788"/>
            <a:ext cx="5729288" cy="5168900"/>
          </a:xfrm>
          <a:prstGeom prst="rect">
            <a:avLst/>
          </a:prstGeom>
          <a:noFill/>
          <a:ln w="9525">
            <a:noFill/>
            <a:miter lim="800000"/>
            <a:headEnd/>
            <a:tailEnd/>
          </a:ln>
        </p:spPr>
      </p:pic>
      <p:sp>
        <p:nvSpPr>
          <p:cNvPr id="265221" name="Rectangle 4"/>
          <p:cNvSpPr>
            <a:spLocks noGrp="1" noChangeArrowheads="1"/>
          </p:cNvSpPr>
          <p:nvPr>
            <p:ph type="title"/>
          </p:nvPr>
        </p:nvSpPr>
        <p:spPr/>
        <p:txBody>
          <a:bodyPr/>
          <a:lstStyle/>
          <a:p>
            <a:pPr eaLnBrk="1" hangingPunct="1"/>
            <a:r>
              <a:rPr lang="en-US"/>
              <a:t>Cultural Heritage Data Cloud</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7268" name="Rectangle 4"/>
          <p:cNvSpPr>
            <a:spLocks noGrp="1" noChangeArrowheads="1"/>
          </p:cNvSpPr>
          <p:nvPr>
            <p:ph type="title"/>
          </p:nvPr>
        </p:nvSpPr>
        <p:spPr/>
        <p:txBody>
          <a:bodyPr/>
          <a:lstStyle/>
          <a:p>
            <a:pPr eaLnBrk="1" hangingPunct="1"/>
            <a:r>
              <a:rPr lang="en-US"/>
              <a:t>Professional Art Annotation with Thesauri from the Web</a:t>
            </a:r>
          </a:p>
        </p:txBody>
      </p:sp>
      <p:pic>
        <p:nvPicPr>
          <p:cNvPr id="267269" name="Picture 6" descr="rma_annotate">
            <a:hlinkClick r:id="rId3"/>
          </p:cNvPr>
          <p:cNvPicPr>
            <a:picLocks noGrp="1" noChangeAspect="1" noChangeArrowheads="1"/>
          </p:cNvPicPr>
          <p:nvPr>
            <p:ph idx="1"/>
          </p:nvPr>
        </p:nvPicPr>
        <p:blipFill>
          <a:blip r:embed="rId4"/>
          <a:srcRect l="-13346" r="-13346"/>
          <a:stretch>
            <a:fillRect/>
          </a:stretch>
        </p:blipFill>
        <p:spPr>
          <a:xfrm>
            <a:off x="4724400" y="3665509"/>
            <a:ext cx="4859338" cy="2792441"/>
          </a:xfrm>
        </p:spPr>
      </p:pic>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A89C0497-0A2F-444F-9BEE-3C08214934B4}" type="slidenum">
              <a:rPr lang="en-US" smtClean="0"/>
              <a:pPr/>
              <a:t>109</a:t>
            </a:fld>
            <a:endParaRPr lang="en-US" smtClean="0"/>
          </a:p>
        </p:txBody>
      </p:sp>
      <p:sp>
        <p:nvSpPr>
          <p:cNvPr id="9" name="Content Placeholder 2"/>
          <p:cNvSpPr txBox="1">
            <a:spLocks/>
          </p:cNvSpPr>
          <p:nvPr/>
        </p:nvSpPr>
        <p:spPr bwMode="auto">
          <a:xfrm>
            <a:off x="404813" y="2032000"/>
            <a:ext cx="5348287" cy="4260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2575" marR="0" lvl="0" indent="-282575"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ＭＳ Ｐゴシック" pitchFamily="-109" charset="-128"/>
                <a:cs typeface="ＭＳ Ｐゴシック" pitchFamily="-109" charset="-128"/>
              </a:rPr>
              <a:t>Interviewed cultural</a:t>
            </a:r>
            <a:r>
              <a:rPr lang="en-US" sz="2400" kern="0" dirty="0" smtClean="0">
                <a:solidFill>
                  <a:schemeClr val="tx1"/>
                </a:solidFill>
                <a:latin typeface="+mn-lt"/>
                <a:ea typeface="ＭＳ Ｐゴシック" pitchFamily="-109" charset="-128"/>
                <a:cs typeface="ＭＳ Ｐゴシック" pitchFamily="-109" charset="-128"/>
              </a:rPr>
              <a:t> heritage experts about annotating prints using terms from multiple thesauri</a:t>
            </a:r>
          </a:p>
          <a:p>
            <a:pPr marL="282575" marR="0" lvl="0" indent="-282575" algn="l" defTabSz="914400" rtl="0" eaLnBrk="0" fontAlgn="base" latinLnBrk="0" hangingPunct="0">
              <a:lnSpc>
                <a:spcPct val="100000"/>
              </a:lnSpc>
              <a:spcBef>
                <a:spcPct val="20000"/>
              </a:spcBef>
              <a:spcAft>
                <a:spcPct val="0"/>
              </a:spcAft>
              <a:buClrTx/>
              <a:buSzTx/>
              <a:buFontTx/>
              <a:buChar char="•"/>
              <a:tabLst/>
              <a:defRPr/>
            </a:pPr>
            <a:r>
              <a:rPr lang="en-US" sz="2400" kern="0" dirty="0" smtClean="0">
                <a:solidFill>
                  <a:schemeClr val="tx1"/>
                </a:solidFill>
                <a:latin typeface="+mn-lt"/>
                <a:ea typeface="ＭＳ Ｐゴシック" pitchFamily="-109" charset="-128"/>
                <a:cs typeface="ＭＳ Ｐゴシック" pitchFamily="-109" charset="-128"/>
              </a:rPr>
              <a:t>Created series of prototypes in consultation with experts</a:t>
            </a:r>
          </a:p>
          <a:p>
            <a:pPr marL="282575" marR="0" lvl="0" indent="-282575" algn="l" defTabSz="914400" rtl="0" eaLnBrk="0" fontAlgn="base" latinLnBrk="0" hangingPunct="0">
              <a:lnSpc>
                <a:spcPct val="100000"/>
              </a:lnSpc>
              <a:spcBef>
                <a:spcPct val="20000"/>
              </a:spcBef>
              <a:spcAft>
                <a:spcPct val="0"/>
              </a:spcAft>
              <a:buClrTx/>
              <a:buSzTx/>
              <a:buFontTx/>
              <a:buChar char="•"/>
              <a:tabLst/>
              <a:defRPr/>
            </a:pPr>
            <a:r>
              <a:rPr lang="en-US" sz="2400" kern="0" dirty="0" smtClean="0">
                <a:solidFill>
                  <a:schemeClr val="tx1"/>
                </a:solidFill>
                <a:latin typeface="+mn-lt"/>
                <a:ea typeface="ＭＳ Ｐゴシック" pitchFamily="-109" charset="-128"/>
                <a:cs typeface="ＭＳ Ｐゴシック" pitchFamily="-109" charset="-128"/>
              </a:rPr>
              <a:t>Provided single interface with access to multiple thesauri</a:t>
            </a:r>
          </a:p>
          <a:p>
            <a:pPr marL="282575" marR="0" lvl="0" indent="-282575" algn="l" defTabSz="914400" rtl="0" eaLnBrk="0" fontAlgn="base" latinLnBrk="0" hangingPunct="0">
              <a:lnSpc>
                <a:spcPct val="100000"/>
              </a:lnSpc>
              <a:spcBef>
                <a:spcPct val="20000"/>
              </a:spcBef>
              <a:spcAft>
                <a:spcPct val="0"/>
              </a:spcAft>
              <a:buClrTx/>
              <a:buSzTx/>
              <a:buFontTx/>
              <a:buChar char="•"/>
              <a:tabLst/>
              <a:defRPr/>
            </a:pPr>
            <a:r>
              <a:rPr lang="en-US" sz="2400" kern="0" dirty="0" smtClean="0">
                <a:solidFill>
                  <a:schemeClr val="tx1"/>
                </a:solidFill>
                <a:latin typeface="+mn-lt"/>
                <a:ea typeface="ＭＳ Ｐゴシック" pitchFamily="-109" charset="-128"/>
                <a:cs typeface="ＭＳ Ｐゴシック" pitchFamily="-109" charset="-128"/>
              </a:rPr>
              <a:t>Different fields required different thesauri and orderings  </a:t>
            </a:r>
          </a:p>
          <a:p>
            <a:pPr marL="282575" marR="0" lvl="0" indent="-282575"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mn-lt"/>
              <a:ea typeface="ＭＳ Ｐゴシック" pitchFamily="-109" charset="-128"/>
              <a:cs typeface="ＭＳ Ｐゴシック" pitchFamily="-109" charset="-128"/>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A3E845E1-FF2F-6840-B419-36699195FC13}" type="slidenum">
              <a:rPr lang="en-US" smtClean="0"/>
              <a:pPr/>
              <a:t>11</a:t>
            </a:fld>
            <a:endParaRPr lang="en-US" smtClean="0"/>
          </a:p>
        </p:txBody>
      </p:sp>
      <p:pic>
        <p:nvPicPr>
          <p:cNvPr id="93188" name="Picture 6" descr="canonical_processes_raw"/>
          <p:cNvPicPr>
            <a:picLocks noGrp="1" noChangeAspect="1" noChangeArrowheads="1"/>
          </p:cNvPicPr>
          <p:nvPr>
            <p:ph idx="1"/>
          </p:nvPr>
        </p:nvPicPr>
        <p:blipFill>
          <a:blip r:embed="rId3"/>
          <a:srcRect/>
          <a:stretch>
            <a:fillRect/>
          </a:stretch>
        </p:blipFill>
        <p:spPr>
          <a:xfrm>
            <a:off x="2552700" y="1089025"/>
            <a:ext cx="4878388" cy="5413375"/>
          </a:xfrm>
          <a:noFill/>
        </p:spPr>
      </p:pic>
      <p:sp>
        <p:nvSpPr>
          <p:cNvPr id="93189" name="Rectangle 4"/>
          <p:cNvSpPr>
            <a:spLocks noGrp="1" noChangeArrowheads="1"/>
          </p:cNvSpPr>
          <p:nvPr>
            <p:ph type="title"/>
          </p:nvPr>
        </p:nvSpPr>
        <p:spPr>
          <a:xfrm>
            <a:off x="403225" y="141288"/>
            <a:ext cx="8507413" cy="914400"/>
          </a:xfrm>
        </p:spPr>
        <p:txBody>
          <a:bodyPr/>
          <a:lstStyle/>
          <a:p>
            <a:pPr eaLnBrk="1" hangingPunct="1"/>
            <a:r>
              <a:rPr lang="en-US"/>
              <a:t>Overview of Canonical Processes</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A89C0497-0A2F-444F-9BEE-3C08214934B4}" type="slidenum">
              <a:rPr lang="en-US" smtClean="0"/>
              <a:pPr/>
              <a:t>110</a:t>
            </a:fld>
            <a:endParaRPr lang="en-US" smtClean="0"/>
          </a:p>
        </p:txBody>
      </p:sp>
      <p:sp>
        <p:nvSpPr>
          <p:cNvPr id="267268" name="Rectangle 4"/>
          <p:cNvSpPr>
            <a:spLocks noGrp="1" noChangeArrowheads="1"/>
          </p:cNvSpPr>
          <p:nvPr>
            <p:ph type="title"/>
          </p:nvPr>
        </p:nvSpPr>
        <p:spPr/>
        <p:txBody>
          <a:bodyPr/>
          <a:lstStyle/>
          <a:p>
            <a:pPr eaLnBrk="1" hangingPunct="1"/>
            <a:r>
              <a:rPr lang="en-US"/>
              <a:t>Professional Art Annotation with Thesauri from the Web</a:t>
            </a:r>
          </a:p>
        </p:txBody>
      </p:sp>
      <p:pic>
        <p:nvPicPr>
          <p:cNvPr id="267269" name="Picture 6" descr="rma_annotate">
            <a:hlinkClick r:id="rId3"/>
          </p:cNvPr>
          <p:cNvPicPr>
            <a:picLocks noGrp="1" noChangeAspect="1" noChangeArrowheads="1"/>
          </p:cNvPicPr>
          <p:nvPr>
            <p:ph idx="1"/>
          </p:nvPr>
        </p:nvPicPr>
        <p:blipFill>
          <a:blip r:embed="rId4"/>
          <a:srcRect/>
          <a:stretch>
            <a:fillRect/>
          </a:stretch>
        </p:blipFill>
        <p:spPr>
          <a:xfrm>
            <a:off x="1247775" y="1376363"/>
            <a:ext cx="7018338" cy="5110162"/>
          </a:xfrm>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4" name="Slide Number Placeholder 2"/>
          <p:cNvSpPr>
            <a:spLocks noGrp="1"/>
          </p:cNvSpPr>
          <p:nvPr>
            <p:ph type="sldNum" sz="quarter" idx="11"/>
          </p:nvPr>
        </p:nvSpPr>
        <p:spPr/>
        <p:txBody>
          <a:bodyPr/>
          <a:lstStyle/>
          <a:p>
            <a:fld id="{C55AA363-F199-DD4C-946C-DEA428F06B98}" type="slidenum">
              <a:rPr lang="en-US" smtClean="0"/>
              <a:pPr/>
              <a:t>111</a:t>
            </a:fld>
            <a:endParaRPr lang="en-US" smtClean="0"/>
          </a:p>
        </p:txBody>
      </p:sp>
      <p:pic>
        <p:nvPicPr>
          <p:cNvPr id="269316" name="Picture 5" descr="eculture">
            <a:hlinkClick r:id="rId3"/>
          </p:cNvPr>
          <p:cNvPicPr>
            <a:picLocks noChangeAspect="1" noChangeArrowheads="1"/>
          </p:cNvPicPr>
          <p:nvPr/>
        </p:nvPicPr>
        <p:blipFill>
          <a:blip r:embed="rId4"/>
          <a:srcRect/>
          <a:stretch>
            <a:fillRect/>
          </a:stretch>
        </p:blipFill>
        <p:spPr bwMode="auto">
          <a:xfrm>
            <a:off x="812800" y="0"/>
            <a:ext cx="7591425" cy="64817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3" name="Slide Number Placeholder 2"/>
          <p:cNvSpPr>
            <a:spLocks noGrp="1"/>
          </p:cNvSpPr>
          <p:nvPr>
            <p:ph type="sldNum" sz="quarter" idx="11"/>
          </p:nvPr>
        </p:nvSpPr>
        <p:spPr/>
        <p:txBody>
          <a:bodyPr/>
          <a:lstStyle/>
          <a:p>
            <a:fld id="{F860FEE0-82E6-084A-9588-448D3DD7AE74}" type="slidenum">
              <a:rPr lang="en-US" smtClean="0"/>
              <a:pPr/>
              <a:t>112</a:t>
            </a:fld>
            <a:endParaRPr lang="en-US"/>
          </a:p>
        </p:txBody>
      </p:sp>
    </p:spTree>
  </p:cSld>
  <p:clrMapOvr>
    <a:masterClrMapping/>
  </p:clrMapOvr>
  <p:transition/>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11" name="Slide Number Placeholder 2"/>
          <p:cNvSpPr>
            <a:spLocks noGrp="1"/>
          </p:cNvSpPr>
          <p:nvPr>
            <p:ph type="sldNum" sz="quarter" idx="11"/>
          </p:nvPr>
        </p:nvSpPr>
        <p:spPr/>
        <p:txBody>
          <a:bodyPr/>
          <a:lstStyle/>
          <a:p>
            <a:fld id="{F0186310-FEF4-904C-B601-67B3F7DBBF12}" type="slidenum">
              <a:rPr lang="en-US" smtClean="0"/>
              <a:pPr/>
              <a:t>113</a:t>
            </a:fld>
            <a:endParaRPr lang="en-US" smtClean="0"/>
          </a:p>
        </p:txBody>
      </p:sp>
      <p:pic>
        <p:nvPicPr>
          <p:cNvPr id="271364" name="Picture 2"/>
          <p:cNvPicPr>
            <a:picLocks noChangeAspect="1" noChangeArrowheads="1"/>
          </p:cNvPicPr>
          <p:nvPr/>
        </p:nvPicPr>
        <p:blipFill>
          <a:blip r:embed="rId2"/>
          <a:srcRect/>
          <a:stretch>
            <a:fillRect/>
          </a:stretch>
        </p:blipFill>
        <p:spPr bwMode="auto">
          <a:xfrm>
            <a:off x="958850" y="666750"/>
            <a:ext cx="4195763" cy="5446713"/>
          </a:xfrm>
          <a:prstGeom prst="rect">
            <a:avLst/>
          </a:prstGeom>
          <a:noFill/>
          <a:ln w="9525">
            <a:noFill/>
            <a:miter lim="800000"/>
            <a:headEnd/>
            <a:tailEnd/>
          </a:ln>
        </p:spPr>
      </p:pic>
      <p:pic>
        <p:nvPicPr>
          <p:cNvPr id="1265667" name="Picture 3" descr="Financial_Crisis_BBC">
            <a:hlinkClick r:id="rId3"/>
          </p:cNvPr>
          <p:cNvPicPr>
            <a:picLocks noChangeAspect="1" noChangeArrowheads="1"/>
          </p:cNvPicPr>
          <p:nvPr/>
        </p:nvPicPr>
        <p:blipFill>
          <a:blip r:embed="rId4"/>
          <a:srcRect/>
          <a:stretch>
            <a:fillRect/>
          </a:stretch>
        </p:blipFill>
        <p:spPr bwMode="auto">
          <a:xfrm>
            <a:off x="0" y="1971675"/>
            <a:ext cx="7189788" cy="4565650"/>
          </a:xfrm>
          <a:prstGeom prst="rect">
            <a:avLst/>
          </a:prstGeom>
          <a:noFill/>
          <a:ln w="9525">
            <a:noFill/>
            <a:miter lim="800000"/>
            <a:headEnd/>
            <a:tailEnd/>
          </a:ln>
        </p:spPr>
      </p:pic>
      <p:pic>
        <p:nvPicPr>
          <p:cNvPr id="1265668" name="Picture 4" descr="Financial_Crisis_Wikipedia">
            <a:hlinkClick r:id="rId5"/>
          </p:cNvPr>
          <p:cNvPicPr>
            <a:picLocks noChangeAspect="1" noChangeArrowheads="1"/>
          </p:cNvPicPr>
          <p:nvPr/>
        </p:nvPicPr>
        <p:blipFill>
          <a:blip r:embed="rId6"/>
          <a:srcRect/>
          <a:stretch>
            <a:fillRect/>
          </a:stretch>
        </p:blipFill>
        <p:spPr bwMode="auto">
          <a:xfrm>
            <a:off x="0" y="0"/>
            <a:ext cx="9144000" cy="4357688"/>
          </a:xfrm>
          <a:prstGeom prst="rect">
            <a:avLst/>
          </a:prstGeom>
          <a:noFill/>
          <a:ln w="9525">
            <a:noFill/>
            <a:miter lim="800000"/>
            <a:headEnd/>
            <a:tailEnd/>
          </a:ln>
        </p:spPr>
      </p:pic>
      <p:pic>
        <p:nvPicPr>
          <p:cNvPr id="1265669" name="Picture 5"/>
          <p:cNvPicPr>
            <a:picLocks noChangeAspect="1" noChangeArrowheads="1"/>
          </p:cNvPicPr>
          <p:nvPr/>
        </p:nvPicPr>
        <p:blipFill>
          <a:blip r:embed="rId7"/>
          <a:srcRect/>
          <a:stretch>
            <a:fillRect/>
          </a:stretch>
        </p:blipFill>
        <p:spPr bwMode="auto">
          <a:xfrm>
            <a:off x="4310063" y="2427288"/>
            <a:ext cx="4762500" cy="2981325"/>
          </a:xfrm>
          <a:prstGeom prst="rect">
            <a:avLst/>
          </a:prstGeom>
          <a:noFill/>
          <a:ln w="9525">
            <a:noFill/>
            <a:miter lim="800000"/>
            <a:headEnd/>
            <a:tailEnd/>
          </a:ln>
        </p:spPr>
      </p:pic>
      <p:pic>
        <p:nvPicPr>
          <p:cNvPr id="1265670" name="Picture 6" descr="Financial_Crisis_LeMonde">
            <a:hlinkClick r:id="rId8"/>
          </p:cNvPr>
          <p:cNvPicPr>
            <a:picLocks noChangeAspect="1" noChangeArrowheads="1"/>
          </p:cNvPicPr>
          <p:nvPr/>
        </p:nvPicPr>
        <p:blipFill>
          <a:blip r:embed="rId9"/>
          <a:srcRect/>
          <a:stretch>
            <a:fillRect/>
          </a:stretch>
        </p:blipFill>
        <p:spPr bwMode="auto">
          <a:xfrm>
            <a:off x="0" y="3130550"/>
            <a:ext cx="4279900" cy="3236913"/>
          </a:xfrm>
          <a:prstGeom prst="rect">
            <a:avLst/>
          </a:prstGeom>
          <a:noFill/>
          <a:ln w="9525">
            <a:noFill/>
            <a:miter lim="800000"/>
            <a:headEnd/>
            <a:tailEnd/>
          </a:ln>
        </p:spPr>
      </p:pic>
      <p:sp>
        <p:nvSpPr>
          <p:cNvPr id="1265671" name="Oval 7"/>
          <p:cNvSpPr>
            <a:spLocks noChangeArrowheads="1"/>
          </p:cNvSpPr>
          <p:nvPr/>
        </p:nvSpPr>
        <p:spPr bwMode="auto">
          <a:xfrm>
            <a:off x="-787400" y="-190500"/>
            <a:ext cx="6108700" cy="15367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1265672" name="Text Box 8"/>
          <p:cNvSpPr txBox="1">
            <a:spLocks noChangeArrowheads="1"/>
          </p:cNvSpPr>
          <p:nvPr/>
        </p:nvSpPr>
        <p:spPr bwMode="auto">
          <a:xfrm>
            <a:off x="7073900" y="5410200"/>
            <a:ext cx="16002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rgbClr val="FF0000"/>
                </a:solidFill>
                <a:latin typeface="Tahoma" pitchFamily="-109" charset="0"/>
                <a:ea typeface="Tahoma" pitchFamily="-109" charset="0"/>
                <a:cs typeface="Tahoma" pitchFamily="-109" charset="0"/>
              </a:rPr>
              <a:t>cartoons</a:t>
            </a:r>
          </a:p>
        </p:txBody>
      </p:sp>
      <p:sp>
        <p:nvSpPr>
          <p:cNvPr id="1265673" name="Text Box 9"/>
          <p:cNvSpPr txBox="1">
            <a:spLocks noChangeArrowheads="1"/>
          </p:cNvSpPr>
          <p:nvPr/>
        </p:nvSpPr>
        <p:spPr bwMode="auto">
          <a:xfrm>
            <a:off x="2882900" y="4762500"/>
            <a:ext cx="13716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rgbClr val="FF0000"/>
                </a:solidFill>
                <a:latin typeface="Tahoma" pitchFamily="-109" charset="0"/>
                <a:ea typeface="Tahoma" pitchFamily="-109" charset="0"/>
                <a:cs typeface="Tahoma" pitchFamily="-109" charset="0"/>
              </a:rPr>
              <a:t>videos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56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56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656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656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56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56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65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5671" grpId="0" animBg="1"/>
      <p:bldP spid="1265672" grpId="0"/>
      <p:bldP spid="1265673" grpId="0"/>
    </p:bld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11" name="Slide Number Placeholder 2"/>
          <p:cNvSpPr>
            <a:spLocks noGrp="1"/>
          </p:cNvSpPr>
          <p:nvPr>
            <p:ph type="sldNum" sz="quarter" idx="11"/>
          </p:nvPr>
        </p:nvSpPr>
        <p:spPr/>
        <p:txBody>
          <a:bodyPr/>
          <a:lstStyle/>
          <a:p>
            <a:fld id="{DFD28064-96E3-5848-89D1-A23C7E80C0F1}" type="slidenum">
              <a:rPr lang="en-US" smtClean="0"/>
              <a:pPr/>
              <a:t>114</a:t>
            </a:fld>
            <a:endParaRPr lang="en-US" smtClean="0"/>
          </a:p>
        </p:txBody>
      </p:sp>
      <p:pic>
        <p:nvPicPr>
          <p:cNvPr id="272389" name="Picture 2"/>
          <p:cNvPicPr>
            <a:picLocks noChangeAspect="1" noChangeArrowheads="1"/>
          </p:cNvPicPr>
          <p:nvPr/>
        </p:nvPicPr>
        <p:blipFill>
          <a:blip r:embed="rId3"/>
          <a:srcRect/>
          <a:stretch>
            <a:fillRect/>
          </a:stretch>
        </p:blipFill>
        <p:spPr bwMode="auto">
          <a:xfrm>
            <a:off x="958850" y="666750"/>
            <a:ext cx="4195763" cy="5446713"/>
          </a:xfrm>
          <a:prstGeom prst="rect">
            <a:avLst/>
          </a:prstGeom>
          <a:noFill/>
          <a:ln w="9525">
            <a:noFill/>
            <a:miter lim="800000"/>
            <a:headEnd/>
            <a:tailEnd/>
          </a:ln>
        </p:spPr>
      </p:pic>
      <p:pic>
        <p:nvPicPr>
          <p:cNvPr id="272390" name="Picture 3" descr="Financial_Crisis_BBC"/>
          <p:cNvPicPr>
            <a:picLocks noChangeAspect="1" noChangeArrowheads="1"/>
          </p:cNvPicPr>
          <p:nvPr/>
        </p:nvPicPr>
        <p:blipFill>
          <a:blip r:embed="rId4"/>
          <a:srcRect/>
          <a:stretch>
            <a:fillRect/>
          </a:stretch>
        </p:blipFill>
        <p:spPr bwMode="auto">
          <a:xfrm>
            <a:off x="0" y="1971675"/>
            <a:ext cx="7189788" cy="4565650"/>
          </a:xfrm>
          <a:prstGeom prst="rect">
            <a:avLst/>
          </a:prstGeom>
          <a:noFill/>
          <a:ln w="9525">
            <a:noFill/>
            <a:miter lim="800000"/>
            <a:headEnd/>
            <a:tailEnd/>
          </a:ln>
        </p:spPr>
      </p:pic>
      <p:pic>
        <p:nvPicPr>
          <p:cNvPr id="272391" name="Picture 4" descr="Financial_Crisis_Wikipedia"/>
          <p:cNvPicPr>
            <a:picLocks noChangeAspect="1" noChangeArrowheads="1"/>
          </p:cNvPicPr>
          <p:nvPr/>
        </p:nvPicPr>
        <p:blipFill>
          <a:blip r:embed="rId5"/>
          <a:srcRect/>
          <a:stretch>
            <a:fillRect/>
          </a:stretch>
        </p:blipFill>
        <p:spPr bwMode="auto">
          <a:xfrm>
            <a:off x="0" y="0"/>
            <a:ext cx="9144000" cy="4357688"/>
          </a:xfrm>
          <a:prstGeom prst="rect">
            <a:avLst/>
          </a:prstGeom>
          <a:noFill/>
          <a:ln w="9525">
            <a:noFill/>
            <a:miter lim="800000"/>
            <a:headEnd/>
            <a:tailEnd/>
          </a:ln>
        </p:spPr>
      </p:pic>
      <p:pic>
        <p:nvPicPr>
          <p:cNvPr id="272392" name="Picture 5"/>
          <p:cNvPicPr>
            <a:picLocks noChangeAspect="1" noChangeArrowheads="1"/>
          </p:cNvPicPr>
          <p:nvPr/>
        </p:nvPicPr>
        <p:blipFill>
          <a:blip r:embed="rId6"/>
          <a:srcRect/>
          <a:stretch>
            <a:fillRect/>
          </a:stretch>
        </p:blipFill>
        <p:spPr bwMode="auto">
          <a:xfrm>
            <a:off x="4310063" y="2427288"/>
            <a:ext cx="4762500" cy="2981325"/>
          </a:xfrm>
          <a:prstGeom prst="rect">
            <a:avLst/>
          </a:prstGeom>
          <a:noFill/>
          <a:ln w="9525">
            <a:noFill/>
            <a:miter lim="800000"/>
            <a:headEnd/>
            <a:tailEnd/>
          </a:ln>
        </p:spPr>
      </p:pic>
      <p:pic>
        <p:nvPicPr>
          <p:cNvPr id="272393" name="Picture 6" descr="Financial_Crisis_LeMonde"/>
          <p:cNvPicPr>
            <a:picLocks noChangeAspect="1" noChangeArrowheads="1"/>
          </p:cNvPicPr>
          <p:nvPr/>
        </p:nvPicPr>
        <p:blipFill>
          <a:blip r:embed="rId7"/>
          <a:srcRect/>
          <a:stretch>
            <a:fillRect/>
          </a:stretch>
        </p:blipFill>
        <p:spPr bwMode="auto">
          <a:xfrm>
            <a:off x="0" y="3130550"/>
            <a:ext cx="4279900" cy="3236913"/>
          </a:xfrm>
          <a:prstGeom prst="rect">
            <a:avLst/>
          </a:prstGeom>
          <a:noFill/>
          <a:ln w="9525">
            <a:noFill/>
            <a:miter lim="800000"/>
            <a:headEnd/>
            <a:tailEnd/>
          </a:ln>
        </p:spPr>
      </p:pic>
      <p:sp>
        <p:nvSpPr>
          <p:cNvPr id="272394" name="Text Box 8"/>
          <p:cNvSpPr txBox="1">
            <a:spLocks noChangeArrowheads="1"/>
          </p:cNvSpPr>
          <p:nvPr/>
        </p:nvSpPr>
        <p:spPr bwMode="auto">
          <a:xfrm>
            <a:off x="5257800" y="0"/>
            <a:ext cx="20193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rgbClr val="FF0000"/>
                </a:solidFill>
                <a:latin typeface="Tahoma" pitchFamily="-109" charset="0"/>
                <a:ea typeface="Tahoma" pitchFamily="-109" charset="0"/>
                <a:cs typeface="Tahoma" pitchFamily="-109" charset="0"/>
              </a:rPr>
              <a:t>animations</a:t>
            </a:r>
          </a:p>
        </p:txBody>
      </p:sp>
      <p:pic>
        <p:nvPicPr>
          <p:cNvPr id="1266697" name="Picture 9" descr="Financial_Crisis_WordPress">
            <a:hlinkClick r:id="rId8"/>
          </p:cNvPr>
          <p:cNvPicPr>
            <a:picLocks noChangeAspect="1" noChangeArrowheads="1"/>
          </p:cNvPicPr>
          <p:nvPr/>
        </p:nvPicPr>
        <p:blipFill>
          <a:blip r:embed="rId9"/>
          <a:srcRect/>
          <a:stretch>
            <a:fillRect/>
          </a:stretch>
        </p:blipFill>
        <p:spPr bwMode="auto">
          <a:xfrm>
            <a:off x="2809875" y="4021138"/>
            <a:ext cx="6334125" cy="2590800"/>
          </a:xfrm>
          <a:prstGeom prst="rect">
            <a:avLst/>
          </a:prstGeom>
          <a:noFill/>
          <a:ln w="9525">
            <a:noFill/>
            <a:miter lim="800000"/>
            <a:headEnd/>
            <a:tailEnd/>
          </a:ln>
        </p:spPr>
      </p:pic>
      <p:sp>
        <p:nvSpPr>
          <p:cNvPr id="1266698" name="Text Box 10"/>
          <p:cNvSpPr txBox="1">
            <a:spLocks noChangeArrowheads="1"/>
          </p:cNvSpPr>
          <p:nvPr/>
        </p:nvSpPr>
        <p:spPr bwMode="auto">
          <a:xfrm>
            <a:off x="7239000" y="4660900"/>
            <a:ext cx="13462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rgbClr val="FF0000"/>
                </a:solidFill>
                <a:latin typeface="Tahoma" pitchFamily="-109" charset="0"/>
                <a:ea typeface="Tahoma" pitchFamily="-109" charset="0"/>
                <a:cs typeface="Tahoma" pitchFamily="-109" charset="0"/>
              </a:rPr>
              <a:t>blogs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66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66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6698" grpId="0"/>
    </p:bld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31" name="Slide Number Placeholder 2"/>
          <p:cNvSpPr>
            <a:spLocks noGrp="1"/>
          </p:cNvSpPr>
          <p:nvPr>
            <p:ph type="sldNum" sz="quarter" idx="11"/>
          </p:nvPr>
        </p:nvSpPr>
        <p:spPr/>
        <p:txBody>
          <a:bodyPr/>
          <a:lstStyle/>
          <a:p>
            <a:fld id="{2F54061D-DE27-874D-B189-50601E3EAD1D}" type="slidenum">
              <a:rPr lang="en-US" smtClean="0"/>
              <a:pPr/>
              <a:t>115</a:t>
            </a:fld>
            <a:endParaRPr lang="en-US" smtClean="0"/>
          </a:p>
        </p:txBody>
      </p:sp>
      <p:sp>
        <p:nvSpPr>
          <p:cNvPr id="273412"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eaLnBrk="1" hangingPunct="1"/>
            <a:fld id="{D1EF69E6-C2C0-9945-BD9E-47F845A0853E}" type="slidenum">
              <a:rPr lang="en-US" sz="1400">
                <a:solidFill>
                  <a:schemeClr val="accent2"/>
                </a:solidFill>
                <a:latin typeface="Tahoma" pitchFamily="-109" charset="0"/>
                <a:ea typeface="MS PGothic" pitchFamily="34" charset="-128"/>
                <a:cs typeface="MS PGothic" pitchFamily="34" charset="-128"/>
              </a:rPr>
              <a:pPr algn="r" eaLnBrk="1" hangingPunct="1"/>
              <a:t>115</a:t>
            </a:fld>
            <a:endParaRPr lang="en-US" sz="1400">
              <a:solidFill>
                <a:schemeClr val="accent2"/>
              </a:solidFill>
              <a:latin typeface="Tahoma" pitchFamily="-109" charset="0"/>
              <a:ea typeface="MS PGothic" pitchFamily="34" charset="-128"/>
              <a:cs typeface="MS PGothic" pitchFamily="34" charset="-128"/>
            </a:endParaRPr>
          </a:p>
        </p:txBody>
      </p:sp>
      <p:sp>
        <p:nvSpPr>
          <p:cNvPr id="273413" name="Rectangle 2"/>
          <p:cNvSpPr>
            <a:spLocks noGrp="1" noChangeArrowheads="1"/>
          </p:cNvSpPr>
          <p:nvPr>
            <p:ph type="title" idx="4294967295"/>
          </p:nvPr>
        </p:nvSpPr>
        <p:spPr/>
        <p:txBody>
          <a:bodyPr/>
          <a:lstStyle/>
          <a:p>
            <a:pPr eaLnBrk="1" hangingPunct="1"/>
            <a:r>
              <a:rPr lang="en-US"/>
              <a:t>News Workflow Interoperability</a:t>
            </a:r>
          </a:p>
        </p:txBody>
      </p:sp>
      <p:sp>
        <p:nvSpPr>
          <p:cNvPr id="1106947" name="Rectangle 3"/>
          <p:cNvSpPr>
            <a:spLocks noGrp="1" noChangeArrowheads="1"/>
          </p:cNvSpPr>
          <p:nvPr>
            <p:ph type="body" idx="4294967295"/>
          </p:nvPr>
        </p:nvSpPr>
        <p:spPr/>
        <p:txBody>
          <a:bodyPr/>
          <a:lstStyle/>
          <a:p>
            <a:pPr eaLnBrk="1" hangingPunct="1"/>
            <a:r>
              <a:rPr lang="en-US"/>
              <a:t>No integration of media </a:t>
            </a:r>
            <a:r>
              <a:rPr lang="en-US" sz="2000"/>
              <a:t>(stories, photo, animation, video)</a:t>
            </a:r>
          </a:p>
          <a:p>
            <a:pPr eaLnBrk="1" hangingPunct="1"/>
            <a:r>
              <a:rPr lang="en-US"/>
              <a:t>Little (or no) context in the news presentation </a:t>
            </a:r>
          </a:p>
          <a:p>
            <a:pPr eaLnBrk="1" hangingPunct="1"/>
            <a:r>
              <a:rPr lang="en-US"/>
              <a:t>Lack of interoperability in the current workflow</a:t>
            </a:r>
          </a:p>
          <a:p>
            <a:pPr eaLnBrk="1" hangingPunct="1"/>
            <a:endParaRPr lang="en-US"/>
          </a:p>
          <a:p>
            <a:pPr eaLnBrk="1" hangingPunct="1"/>
            <a:endParaRPr lang="en-US"/>
          </a:p>
          <a:p>
            <a:pPr eaLnBrk="1" hangingPunct="1"/>
            <a:endParaRPr lang="en-US"/>
          </a:p>
          <a:p>
            <a:pPr eaLnBrk="1" hangingPunct="1"/>
            <a:endParaRPr lang="en-US"/>
          </a:p>
          <a:p>
            <a:pPr eaLnBrk="1" hangingPunct="1"/>
            <a:endParaRPr lang="en-US"/>
          </a:p>
        </p:txBody>
      </p:sp>
      <p:pic>
        <p:nvPicPr>
          <p:cNvPr id="1106948" name="Picture 4" descr="logo_INA"/>
          <p:cNvPicPr>
            <a:picLocks noChangeAspect="1" noChangeArrowheads="1"/>
          </p:cNvPicPr>
          <p:nvPr/>
        </p:nvPicPr>
        <p:blipFill>
          <a:blip r:embed="rId3"/>
          <a:srcRect/>
          <a:stretch>
            <a:fillRect/>
          </a:stretch>
        </p:blipFill>
        <p:spPr bwMode="auto">
          <a:xfrm>
            <a:off x="5435600" y="3906838"/>
            <a:ext cx="655638" cy="698500"/>
          </a:xfrm>
          <a:prstGeom prst="rect">
            <a:avLst/>
          </a:prstGeom>
          <a:noFill/>
          <a:ln w="9525">
            <a:noFill/>
            <a:miter lim="800000"/>
            <a:headEnd/>
            <a:tailEnd/>
          </a:ln>
        </p:spPr>
      </p:pic>
      <p:pic>
        <p:nvPicPr>
          <p:cNvPr id="1106949" name="Picture 5" descr="user"/>
          <p:cNvPicPr>
            <a:picLocks noChangeAspect="1" noChangeArrowheads="1"/>
          </p:cNvPicPr>
          <p:nvPr/>
        </p:nvPicPr>
        <p:blipFill>
          <a:blip r:embed="rId4"/>
          <a:srcRect/>
          <a:stretch>
            <a:fillRect/>
          </a:stretch>
        </p:blipFill>
        <p:spPr bwMode="auto">
          <a:xfrm>
            <a:off x="7934325" y="4338638"/>
            <a:ext cx="741363" cy="712787"/>
          </a:xfrm>
          <a:prstGeom prst="rect">
            <a:avLst/>
          </a:prstGeom>
          <a:noFill/>
          <a:ln w="9525">
            <a:noFill/>
            <a:miter lim="800000"/>
            <a:headEnd/>
            <a:tailEnd/>
          </a:ln>
        </p:spPr>
      </p:pic>
      <p:pic>
        <p:nvPicPr>
          <p:cNvPr id="1106950" name="Picture 6" descr="tv"/>
          <p:cNvPicPr>
            <a:picLocks noChangeAspect="1" noChangeArrowheads="1"/>
          </p:cNvPicPr>
          <p:nvPr/>
        </p:nvPicPr>
        <p:blipFill>
          <a:blip r:embed="rId5"/>
          <a:srcRect/>
          <a:stretch>
            <a:fillRect/>
          </a:stretch>
        </p:blipFill>
        <p:spPr bwMode="auto">
          <a:xfrm>
            <a:off x="4356100" y="4194175"/>
            <a:ext cx="1008063" cy="981075"/>
          </a:xfrm>
          <a:prstGeom prst="rect">
            <a:avLst/>
          </a:prstGeom>
          <a:noFill/>
          <a:ln w="9525">
            <a:noFill/>
            <a:miter lim="800000"/>
            <a:headEnd/>
            <a:tailEnd/>
          </a:ln>
        </p:spPr>
      </p:pic>
      <p:sp>
        <p:nvSpPr>
          <p:cNvPr id="1106951" name="Text Box 7"/>
          <p:cNvSpPr txBox="1">
            <a:spLocks noChangeArrowheads="1"/>
          </p:cNvSpPr>
          <p:nvPr/>
        </p:nvSpPr>
        <p:spPr bwMode="auto">
          <a:xfrm>
            <a:off x="396875" y="5381625"/>
            <a:ext cx="2087563" cy="39687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2000">
                <a:solidFill>
                  <a:schemeClr val="tx1"/>
                </a:solidFill>
                <a:latin typeface="Arial" pitchFamily="-109" charset="0"/>
                <a:ea typeface="MS PGothic" pitchFamily="34" charset="-128"/>
                <a:cs typeface="MS PGothic" pitchFamily="34" charset="-128"/>
              </a:rPr>
              <a:t>NAR Schema</a:t>
            </a:r>
          </a:p>
        </p:txBody>
      </p:sp>
      <p:sp>
        <p:nvSpPr>
          <p:cNvPr id="1106952" name="Text Box 8"/>
          <p:cNvSpPr txBox="1">
            <a:spLocks noChangeArrowheads="1"/>
          </p:cNvSpPr>
          <p:nvPr/>
        </p:nvSpPr>
        <p:spPr bwMode="auto">
          <a:xfrm>
            <a:off x="3619500" y="5861050"/>
            <a:ext cx="2951163" cy="39687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2000">
                <a:solidFill>
                  <a:schemeClr val="tx1"/>
                </a:solidFill>
                <a:latin typeface="Arial" pitchFamily="-109" charset="0"/>
                <a:ea typeface="MS PGothic" pitchFamily="34" charset="-128"/>
                <a:cs typeface="MS PGothic" pitchFamily="34" charset="-128"/>
              </a:rPr>
              <a:t>Controlled Vocabularies</a:t>
            </a:r>
          </a:p>
        </p:txBody>
      </p:sp>
      <p:sp>
        <p:nvSpPr>
          <p:cNvPr id="1106953" name="Text Box 9"/>
          <p:cNvSpPr txBox="1">
            <a:spLocks noChangeArrowheads="1"/>
          </p:cNvSpPr>
          <p:nvPr/>
        </p:nvSpPr>
        <p:spPr bwMode="auto">
          <a:xfrm>
            <a:off x="3995738" y="5381625"/>
            <a:ext cx="2663825" cy="39687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2000">
                <a:solidFill>
                  <a:schemeClr val="tx1"/>
                </a:solidFill>
                <a:latin typeface="Arial" pitchFamily="-109" charset="0"/>
                <a:ea typeface="MS PGothic" pitchFamily="34" charset="-128"/>
                <a:cs typeface="MS PGothic" pitchFamily="34" charset="-128"/>
              </a:rPr>
              <a:t>Broadcaster Schema</a:t>
            </a:r>
          </a:p>
        </p:txBody>
      </p:sp>
      <p:sp>
        <p:nvSpPr>
          <p:cNvPr id="1106954" name="Line 10"/>
          <p:cNvSpPr>
            <a:spLocks noChangeShapeType="1"/>
          </p:cNvSpPr>
          <p:nvPr/>
        </p:nvSpPr>
        <p:spPr bwMode="auto">
          <a:xfrm flipV="1">
            <a:off x="2339975" y="5562600"/>
            <a:ext cx="1655763" cy="0"/>
          </a:xfrm>
          <a:prstGeom prst="line">
            <a:avLst/>
          </a:prstGeom>
          <a:noFill/>
          <a:ln w="19050">
            <a:solidFill>
              <a:schemeClr val="tx1"/>
            </a:solidFill>
            <a:prstDash val="dash"/>
            <a:round/>
            <a:headEnd type="triangle" w="med" len="med"/>
            <a:tailEnd type="triangle" w="med" len="med"/>
          </a:ln>
        </p:spPr>
        <p:txBody>
          <a:bodyPr>
            <a:prstTxWarp prst="textNoShape">
              <a:avLst/>
            </a:prstTxWarp>
          </a:bodyPr>
          <a:lstStyle/>
          <a:p>
            <a:endParaRPr lang="en-US"/>
          </a:p>
        </p:txBody>
      </p:sp>
      <p:pic>
        <p:nvPicPr>
          <p:cNvPr id="1106955" name="Picture 11" descr="logo_AFP"/>
          <p:cNvPicPr>
            <a:picLocks noChangeAspect="1" noChangeArrowheads="1"/>
          </p:cNvPicPr>
          <p:nvPr/>
        </p:nvPicPr>
        <p:blipFill>
          <a:blip r:embed="rId6"/>
          <a:srcRect/>
          <a:stretch>
            <a:fillRect/>
          </a:stretch>
        </p:blipFill>
        <p:spPr bwMode="auto">
          <a:xfrm>
            <a:off x="120650" y="4714875"/>
            <a:ext cx="1238250" cy="590550"/>
          </a:xfrm>
          <a:prstGeom prst="rect">
            <a:avLst/>
          </a:prstGeom>
          <a:noFill/>
          <a:ln w="9525">
            <a:noFill/>
            <a:miter lim="800000"/>
            <a:headEnd/>
            <a:tailEnd/>
          </a:ln>
        </p:spPr>
      </p:pic>
      <p:pic>
        <p:nvPicPr>
          <p:cNvPr id="1106956" name="Picture 12" descr="video_camera"/>
          <p:cNvPicPr>
            <a:picLocks noChangeAspect="1" noChangeArrowheads="1"/>
          </p:cNvPicPr>
          <p:nvPr/>
        </p:nvPicPr>
        <p:blipFill>
          <a:blip r:embed="rId7"/>
          <a:srcRect/>
          <a:stretch>
            <a:fillRect/>
          </a:stretch>
        </p:blipFill>
        <p:spPr bwMode="auto">
          <a:xfrm>
            <a:off x="1403350" y="4554538"/>
            <a:ext cx="741363" cy="712787"/>
          </a:xfrm>
          <a:prstGeom prst="rect">
            <a:avLst/>
          </a:prstGeom>
          <a:noFill/>
          <a:ln w="9525">
            <a:noFill/>
            <a:miter lim="800000"/>
            <a:headEnd/>
            <a:tailEnd/>
          </a:ln>
        </p:spPr>
      </p:pic>
      <p:pic>
        <p:nvPicPr>
          <p:cNvPr id="1106957" name="Picture 13" descr="camera"/>
          <p:cNvPicPr>
            <a:picLocks noChangeAspect="1" noChangeArrowheads="1"/>
          </p:cNvPicPr>
          <p:nvPr/>
        </p:nvPicPr>
        <p:blipFill>
          <a:blip r:embed="rId8"/>
          <a:srcRect/>
          <a:stretch>
            <a:fillRect/>
          </a:stretch>
        </p:blipFill>
        <p:spPr bwMode="auto">
          <a:xfrm>
            <a:off x="1042988" y="3978275"/>
            <a:ext cx="741362" cy="722313"/>
          </a:xfrm>
          <a:prstGeom prst="rect">
            <a:avLst/>
          </a:prstGeom>
          <a:noFill/>
          <a:ln w="9525">
            <a:noFill/>
            <a:miter lim="800000"/>
            <a:headEnd/>
            <a:tailEnd/>
          </a:ln>
        </p:spPr>
      </p:pic>
      <p:pic>
        <p:nvPicPr>
          <p:cNvPr id="1106958" name="Picture 14" descr="document"/>
          <p:cNvPicPr>
            <a:picLocks noChangeAspect="1" noChangeArrowheads="1"/>
          </p:cNvPicPr>
          <p:nvPr/>
        </p:nvPicPr>
        <p:blipFill>
          <a:blip r:embed="rId9"/>
          <a:srcRect/>
          <a:stretch>
            <a:fillRect/>
          </a:stretch>
        </p:blipFill>
        <p:spPr bwMode="auto">
          <a:xfrm>
            <a:off x="1979613" y="3978275"/>
            <a:ext cx="741362" cy="712788"/>
          </a:xfrm>
          <a:prstGeom prst="rect">
            <a:avLst/>
          </a:prstGeom>
          <a:noFill/>
          <a:ln w="9525">
            <a:noFill/>
            <a:miter lim="800000"/>
            <a:headEnd/>
            <a:tailEnd/>
          </a:ln>
        </p:spPr>
      </p:pic>
      <p:sp>
        <p:nvSpPr>
          <p:cNvPr id="1106960" name="Text Box 16"/>
          <p:cNvSpPr txBox="1">
            <a:spLocks noChangeArrowheads="1"/>
          </p:cNvSpPr>
          <p:nvPr/>
        </p:nvSpPr>
        <p:spPr bwMode="auto">
          <a:xfrm>
            <a:off x="446088" y="5849938"/>
            <a:ext cx="1944687" cy="39687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2000">
                <a:solidFill>
                  <a:schemeClr val="tx1"/>
                </a:solidFill>
                <a:latin typeface="Arial" pitchFamily="-109" charset="0"/>
                <a:ea typeface="MS PGothic" pitchFamily="34" charset="-128"/>
                <a:cs typeface="MS PGothic" pitchFamily="34" charset="-128"/>
              </a:rPr>
              <a:t>NewsCodes</a:t>
            </a:r>
          </a:p>
        </p:txBody>
      </p:sp>
      <p:sp>
        <p:nvSpPr>
          <p:cNvPr id="1106961" name="Text Box 17"/>
          <p:cNvSpPr txBox="1">
            <a:spLocks noChangeArrowheads="1"/>
          </p:cNvSpPr>
          <p:nvPr/>
        </p:nvSpPr>
        <p:spPr bwMode="auto">
          <a:xfrm>
            <a:off x="7337425" y="5541963"/>
            <a:ext cx="1547813" cy="70167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2000">
                <a:solidFill>
                  <a:schemeClr val="tx1"/>
                </a:solidFill>
                <a:latin typeface="Arial" pitchFamily="-109" charset="0"/>
                <a:ea typeface="MS PGothic" pitchFamily="34" charset="-128"/>
                <a:cs typeface="MS PGothic" pitchFamily="34" charset="-128"/>
              </a:rPr>
              <a:t>User Vocabulary</a:t>
            </a:r>
          </a:p>
        </p:txBody>
      </p:sp>
      <p:sp>
        <p:nvSpPr>
          <p:cNvPr id="1106962" name="Line 18"/>
          <p:cNvSpPr>
            <a:spLocks noChangeShapeType="1"/>
          </p:cNvSpPr>
          <p:nvPr/>
        </p:nvSpPr>
        <p:spPr bwMode="auto">
          <a:xfrm flipV="1">
            <a:off x="2195513" y="6067425"/>
            <a:ext cx="1368425" cy="0"/>
          </a:xfrm>
          <a:prstGeom prst="line">
            <a:avLst/>
          </a:prstGeom>
          <a:noFill/>
          <a:ln w="19050">
            <a:solidFill>
              <a:schemeClr val="tx1"/>
            </a:solidFill>
            <a:prstDash val="dash"/>
            <a:round/>
            <a:headEnd type="triangle" w="med" len="med"/>
            <a:tailEnd type="triangle" w="med" len="med"/>
          </a:ln>
        </p:spPr>
        <p:txBody>
          <a:bodyPr>
            <a:prstTxWarp prst="textNoShape">
              <a:avLst/>
            </a:prstTxWarp>
          </a:bodyPr>
          <a:lstStyle/>
          <a:p>
            <a:endParaRPr lang="en-US"/>
          </a:p>
        </p:txBody>
      </p:sp>
      <p:sp>
        <p:nvSpPr>
          <p:cNvPr id="1106963" name="Line 19"/>
          <p:cNvSpPr>
            <a:spLocks noChangeShapeType="1"/>
          </p:cNvSpPr>
          <p:nvPr/>
        </p:nvSpPr>
        <p:spPr bwMode="auto">
          <a:xfrm flipV="1">
            <a:off x="6516688" y="6067425"/>
            <a:ext cx="935037" cy="0"/>
          </a:xfrm>
          <a:prstGeom prst="line">
            <a:avLst/>
          </a:prstGeom>
          <a:noFill/>
          <a:ln w="19050">
            <a:solidFill>
              <a:schemeClr val="tx1"/>
            </a:solidFill>
            <a:prstDash val="dash"/>
            <a:round/>
            <a:headEnd type="triangle" w="med" len="med"/>
            <a:tailEnd type="triangle" w="med" len="med"/>
          </a:ln>
        </p:spPr>
        <p:txBody>
          <a:bodyPr>
            <a:prstTxWarp prst="textNoShape">
              <a:avLst/>
            </a:prstTxWarp>
          </a:bodyPr>
          <a:lstStyle/>
          <a:p>
            <a:endParaRPr lang="en-US"/>
          </a:p>
        </p:txBody>
      </p:sp>
      <p:sp>
        <p:nvSpPr>
          <p:cNvPr id="1106964" name="AutoShape 20"/>
          <p:cNvSpPr>
            <a:spLocks noChangeArrowheads="1"/>
          </p:cNvSpPr>
          <p:nvPr/>
        </p:nvSpPr>
        <p:spPr bwMode="auto">
          <a:xfrm>
            <a:off x="2614613" y="5803900"/>
            <a:ext cx="431800" cy="504825"/>
          </a:xfrm>
          <a:prstGeom prst="lightningBol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1400">
              <a:ea typeface="MS PGothic" pitchFamily="34" charset="-128"/>
              <a:cs typeface="MS PGothic" pitchFamily="34" charset="-128"/>
            </a:endParaRPr>
          </a:p>
        </p:txBody>
      </p:sp>
      <p:sp>
        <p:nvSpPr>
          <p:cNvPr id="1106965" name="AutoShape 21"/>
          <p:cNvSpPr>
            <a:spLocks noChangeArrowheads="1"/>
          </p:cNvSpPr>
          <p:nvPr/>
        </p:nvSpPr>
        <p:spPr bwMode="auto">
          <a:xfrm>
            <a:off x="2852738" y="5287963"/>
            <a:ext cx="431800" cy="504825"/>
          </a:xfrm>
          <a:prstGeom prst="lightningBol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1400">
              <a:ea typeface="MS PGothic" pitchFamily="34" charset="-128"/>
              <a:cs typeface="MS PGothic" pitchFamily="34" charset="-128"/>
            </a:endParaRPr>
          </a:p>
        </p:txBody>
      </p:sp>
      <p:pic>
        <p:nvPicPr>
          <p:cNvPr id="1106968" name="Picture 24" descr="Reuters_logo"/>
          <p:cNvPicPr>
            <a:picLocks noChangeAspect="1" noChangeArrowheads="1"/>
          </p:cNvPicPr>
          <p:nvPr/>
        </p:nvPicPr>
        <p:blipFill>
          <a:blip r:embed="rId10"/>
          <a:srcRect/>
          <a:stretch>
            <a:fillRect/>
          </a:stretch>
        </p:blipFill>
        <p:spPr bwMode="auto">
          <a:xfrm>
            <a:off x="0" y="3467100"/>
            <a:ext cx="2384425" cy="538163"/>
          </a:xfrm>
          <a:prstGeom prst="rect">
            <a:avLst/>
          </a:prstGeom>
          <a:noFill/>
          <a:ln w="9525">
            <a:noFill/>
            <a:miter lim="800000"/>
            <a:headEnd/>
            <a:tailEnd/>
          </a:ln>
        </p:spPr>
      </p:pic>
      <p:pic>
        <p:nvPicPr>
          <p:cNvPr id="1106969" name="Picture 25" descr="BBC_logo"/>
          <p:cNvPicPr>
            <a:picLocks noChangeAspect="1" noChangeArrowheads="1"/>
          </p:cNvPicPr>
          <p:nvPr/>
        </p:nvPicPr>
        <p:blipFill>
          <a:blip r:embed="rId11"/>
          <a:srcRect/>
          <a:stretch>
            <a:fillRect/>
          </a:stretch>
        </p:blipFill>
        <p:spPr bwMode="auto">
          <a:xfrm>
            <a:off x="5365750" y="4597400"/>
            <a:ext cx="898525" cy="673100"/>
          </a:xfrm>
          <a:prstGeom prst="rect">
            <a:avLst/>
          </a:prstGeom>
          <a:noFill/>
          <a:ln w="9525">
            <a:noFill/>
            <a:miter lim="800000"/>
            <a:headEnd/>
            <a:tailEnd/>
          </a:ln>
        </p:spPr>
      </p:pic>
      <p:pic>
        <p:nvPicPr>
          <p:cNvPr id="1106970" name="Picture 26" descr="IPTC_logo"/>
          <p:cNvPicPr>
            <a:picLocks noChangeAspect="1" noChangeArrowheads="1"/>
          </p:cNvPicPr>
          <p:nvPr/>
        </p:nvPicPr>
        <p:blipFill>
          <a:blip r:embed="rId12"/>
          <a:srcRect/>
          <a:stretch>
            <a:fillRect/>
          </a:stretch>
        </p:blipFill>
        <p:spPr bwMode="auto">
          <a:xfrm>
            <a:off x="2870200" y="3805238"/>
            <a:ext cx="1349375" cy="703262"/>
          </a:xfrm>
          <a:prstGeom prst="rect">
            <a:avLst/>
          </a:prstGeom>
          <a:noFill/>
          <a:ln w="9525">
            <a:noFill/>
            <a:miter lim="800000"/>
            <a:headEnd/>
            <a:tailEnd/>
          </a:ln>
        </p:spPr>
      </p:pic>
      <p:pic>
        <p:nvPicPr>
          <p:cNvPr id="1106971" name="Picture 27" descr="EBU_logo"/>
          <p:cNvPicPr>
            <a:picLocks noChangeAspect="1" noChangeArrowheads="1"/>
          </p:cNvPicPr>
          <p:nvPr/>
        </p:nvPicPr>
        <p:blipFill>
          <a:blip r:embed="rId13"/>
          <a:srcRect/>
          <a:stretch>
            <a:fillRect/>
          </a:stretch>
        </p:blipFill>
        <p:spPr bwMode="auto">
          <a:xfrm>
            <a:off x="6375400" y="3530600"/>
            <a:ext cx="1163638" cy="1062038"/>
          </a:xfrm>
          <a:prstGeom prst="rect">
            <a:avLst/>
          </a:prstGeom>
          <a:noFill/>
          <a:ln w="9525">
            <a:noFill/>
            <a:miter lim="800000"/>
            <a:headEnd/>
            <a:tailEnd/>
          </a:ln>
        </p:spPr>
      </p:pic>
      <p:sp>
        <p:nvSpPr>
          <p:cNvPr id="1106972" name="Oval 28"/>
          <p:cNvSpPr>
            <a:spLocks noChangeArrowheads="1"/>
          </p:cNvSpPr>
          <p:nvPr/>
        </p:nvSpPr>
        <p:spPr bwMode="auto">
          <a:xfrm>
            <a:off x="2743200" y="3606800"/>
            <a:ext cx="1739900" cy="1041400"/>
          </a:xfrm>
          <a:prstGeom prst="ellipse">
            <a:avLst/>
          </a:prstGeom>
          <a:noFill/>
          <a:ln w="38100">
            <a:solidFill>
              <a:srgbClr val="FF0000"/>
            </a:solidFill>
            <a:round/>
            <a:headEnd/>
            <a:tailEnd/>
          </a:ln>
        </p:spPr>
        <p:txBody>
          <a:bodyPr wrap="none" anchor="ctr">
            <a:prstTxWarp prst="textNoShape">
              <a:avLst/>
            </a:prstTxWarp>
          </a:bodyPr>
          <a:lstStyle/>
          <a:p>
            <a:endParaRPr lang="en-US" sz="1400">
              <a:ea typeface="MS PGothic" pitchFamily="34" charset="-128"/>
              <a:cs typeface="MS PGothic" pitchFamily="34" charset="-128"/>
            </a:endParaRPr>
          </a:p>
        </p:txBody>
      </p:sp>
      <p:sp>
        <p:nvSpPr>
          <p:cNvPr id="1106973" name="Oval 29"/>
          <p:cNvSpPr>
            <a:spLocks noChangeArrowheads="1"/>
          </p:cNvSpPr>
          <p:nvPr/>
        </p:nvSpPr>
        <p:spPr bwMode="auto">
          <a:xfrm>
            <a:off x="6184900" y="3644900"/>
            <a:ext cx="1663700" cy="1041400"/>
          </a:xfrm>
          <a:prstGeom prst="ellipse">
            <a:avLst/>
          </a:prstGeom>
          <a:noFill/>
          <a:ln w="38100">
            <a:solidFill>
              <a:srgbClr val="FF0000"/>
            </a:solidFill>
            <a:round/>
            <a:headEnd/>
            <a:tailEnd/>
          </a:ln>
        </p:spPr>
        <p:txBody>
          <a:bodyPr wrap="none" anchor="ctr">
            <a:prstTxWarp prst="textNoShape">
              <a:avLst/>
            </a:prstTxWarp>
          </a:bodyPr>
          <a:lstStyle/>
          <a:p>
            <a:endParaRPr lang="en-US" sz="1400">
              <a:ea typeface="MS PGothic" pitchFamily="34" charset="-128"/>
              <a:cs typeface="MS PGothic" pitchFamily="34" charset="-128"/>
            </a:endParaRPr>
          </a:p>
        </p:txBody>
      </p:sp>
      <p:sp>
        <p:nvSpPr>
          <p:cNvPr id="1106959" name="AutoShape 15"/>
          <p:cNvSpPr>
            <a:spLocks noChangeArrowheads="1"/>
          </p:cNvSpPr>
          <p:nvPr/>
        </p:nvSpPr>
        <p:spPr bwMode="auto">
          <a:xfrm>
            <a:off x="6723063" y="5791200"/>
            <a:ext cx="431800" cy="504825"/>
          </a:xfrm>
          <a:prstGeom prst="lightningBol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1400">
              <a:ea typeface="MS PGothic" pitchFamily="34" charset="-128"/>
              <a:cs typeface="MS PGothic"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69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69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69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069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69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069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069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069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0696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069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069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069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069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0696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069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069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069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0696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069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0696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0696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069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0697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0697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069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06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951" grpId="0"/>
      <p:bldP spid="1106952" grpId="0"/>
      <p:bldP spid="1106953" grpId="0"/>
      <p:bldP spid="1106954" grpId="0" animBg="1"/>
      <p:bldP spid="1106960" grpId="0"/>
      <p:bldP spid="1106961" grpId="0"/>
      <p:bldP spid="1106962" grpId="0" animBg="1"/>
      <p:bldP spid="1106963" grpId="0" animBg="1"/>
      <p:bldP spid="1106964" grpId="0" animBg="1"/>
      <p:bldP spid="1106965" grpId="0" animBg="1"/>
      <p:bldP spid="1106972" grpId="0" animBg="1"/>
      <p:bldP spid="1106973" grpId="0" animBg="1"/>
      <p:bldP spid="1106959" grpId="0" animBg="1"/>
    </p:bld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7" name="Slide Number Placeholder 2"/>
          <p:cNvSpPr>
            <a:spLocks noGrp="1"/>
          </p:cNvSpPr>
          <p:nvPr>
            <p:ph type="sldNum" sz="quarter" idx="11"/>
          </p:nvPr>
        </p:nvSpPr>
        <p:spPr/>
        <p:txBody>
          <a:bodyPr/>
          <a:lstStyle/>
          <a:p>
            <a:fld id="{635362BD-B6A4-B84F-9699-090D1DDA1764}" type="slidenum">
              <a:rPr lang="en-US" smtClean="0"/>
              <a:pPr/>
              <a:t>116</a:t>
            </a:fld>
            <a:endParaRPr lang="en-US" smtClean="0"/>
          </a:p>
        </p:txBody>
      </p:sp>
      <p:sp>
        <p:nvSpPr>
          <p:cNvPr id="275460"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eaLnBrk="1" hangingPunct="1"/>
            <a:fld id="{65D44BF7-0B8E-2844-9D4D-99B61162A290}" type="slidenum">
              <a:rPr lang="en-US" sz="1400">
                <a:solidFill>
                  <a:schemeClr val="accent2"/>
                </a:solidFill>
                <a:latin typeface="Tahoma" pitchFamily="-109" charset="0"/>
                <a:ea typeface="MS PGothic" pitchFamily="34" charset="-128"/>
                <a:cs typeface="MS PGothic" pitchFamily="34" charset="-128"/>
              </a:rPr>
              <a:pPr algn="r" eaLnBrk="1" hangingPunct="1"/>
              <a:t>116</a:t>
            </a:fld>
            <a:endParaRPr lang="en-US" sz="1400">
              <a:solidFill>
                <a:schemeClr val="accent2"/>
              </a:solidFill>
              <a:latin typeface="Tahoma" pitchFamily="-109" charset="0"/>
              <a:ea typeface="MS PGothic" pitchFamily="34" charset="-128"/>
              <a:cs typeface="MS PGothic" pitchFamily="34" charset="-128"/>
            </a:endParaRPr>
          </a:p>
        </p:txBody>
      </p:sp>
      <p:sp>
        <p:nvSpPr>
          <p:cNvPr id="275461" name="Rectangle 2"/>
          <p:cNvSpPr>
            <a:spLocks noGrp="1" noChangeArrowheads="1"/>
          </p:cNvSpPr>
          <p:nvPr>
            <p:ph type="title" idx="4294967295"/>
          </p:nvPr>
        </p:nvSpPr>
        <p:spPr/>
        <p:txBody>
          <a:bodyPr/>
          <a:lstStyle/>
          <a:p>
            <a:pPr eaLnBrk="1" hangingPunct="1"/>
            <a:r>
              <a:rPr lang="en-US"/>
              <a:t>Metadata is Key</a:t>
            </a:r>
          </a:p>
        </p:txBody>
      </p:sp>
      <p:sp>
        <p:nvSpPr>
          <p:cNvPr id="1260547" name="Rectangle 3"/>
          <p:cNvSpPr>
            <a:spLocks noGrp="1" noChangeArrowheads="1"/>
          </p:cNvSpPr>
          <p:nvPr>
            <p:ph type="body" idx="4294967295"/>
          </p:nvPr>
        </p:nvSpPr>
        <p:spPr/>
        <p:txBody>
          <a:bodyPr/>
          <a:lstStyle/>
          <a:p>
            <a:pPr eaLnBrk="1" hangingPunct="1"/>
            <a:r>
              <a:rPr lang="en-US"/>
              <a:t>(Ultimate) Goal:</a:t>
            </a:r>
          </a:p>
          <a:p>
            <a:pPr lvl="1" eaLnBrk="1" hangingPunct="1"/>
            <a:r>
              <a:rPr lang="en-US">
                <a:ea typeface="ＭＳ Ｐゴシック" pitchFamily="-109" charset="-128"/>
              </a:rPr>
              <a:t>Provide an environment for </a:t>
            </a:r>
            <a:r>
              <a:rPr lang="en-US" b="1" i="1">
                <a:ea typeface="ＭＳ Ｐゴシック" pitchFamily="-109" charset="-128"/>
              </a:rPr>
              <a:t>searching</a:t>
            </a:r>
            <a:r>
              <a:rPr lang="en-US">
                <a:ea typeface="ＭＳ Ｐゴシック" pitchFamily="-109" charset="-128"/>
              </a:rPr>
              <a:t> and </a:t>
            </a:r>
            <a:r>
              <a:rPr lang="en-US" b="1" i="1">
                <a:ea typeface="ＭＳ Ｐゴシック" pitchFamily="-109" charset="-128"/>
              </a:rPr>
              <a:t>browsing</a:t>
            </a:r>
            <a:r>
              <a:rPr lang="en-US">
                <a:ea typeface="ＭＳ Ｐゴシック" pitchFamily="-109" charset="-128"/>
              </a:rPr>
              <a:t> </a:t>
            </a:r>
            <a:r>
              <a:rPr lang="en-US" b="1" i="1">
                <a:ea typeface="ＭＳ Ｐゴシック" pitchFamily="-109" charset="-128"/>
              </a:rPr>
              <a:t>contextualized multimedia news</a:t>
            </a:r>
            <a:r>
              <a:rPr lang="en-US">
                <a:ea typeface="ＭＳ Ｐゴシック" pitchFamily="-109" charset="-128"/>
              </a:rPr>
              <a:t> information</a:t>
            </a:r>
          </a:p>
          <a:p>
            <a:pPr eaLnBrk="1" hangingPunct="1"/>
            <a:r>
              <a:rPr lang="en-US"/>
              <a:t>Required integration:</a:t>
            </a:r>
          </a:p>
          <a:p>
            <a:pPr lvl="1" eaLnBrk="1" hangingPunct="1"/>
            <a:r>
              <a:rPr lang="en-US">
                <a:ea typeface="ＭＳ Ｐゴシック" pitchFamily="-109" charset="-128"/>
              </a:rPr>
              <a:t>Data: various media, different forms, various sources</a:t>
            </a:r>
          </a:p>
          <a:p>
            <a:pPr lvl="1" eaLnBrk="1" hangingPunct="1"/>
            <a:r>
              <a:rPr lang="en-US">
                <a:ea typeface="ＭＳ Ｐゴシック" pitchFamily="-109" charset="-128"/>
              </a:rPr>
              <a:t>Metadata: schema integration, semantic models</a:t>
            </a:r>
          </a:p>
          <a:p>
            <a:pPr eaLnBrk="1" hangingPunct="1"/>
            <a:r>
              <a:rPr lang="en-US"/>
              <a:t>Influence and implications of UI:</a:t>
            </a:r>
          </a:p>
          <a:p>
            <a:pPr lvl="1" eaLnBrk="1" hangingPunct="1"/>
            <a:r>
              <a:rPr lang="en-US">
                <a:ea typeface="ＭＳ Ｐゴシック" pitchFamily="-109" charset="-128"/>
              </a:rPr>
              <a:t>How to </a:t>
            </a:r>
            <a:r>
              <a:rPr lang="en-US" b="1">
                <a:ea typeface="ＭＳ Ｐゴシック" pitchFamily="-109" charset="-128"/>
              </a:rPr>
              <a:t>represent</a:t>
            </a:r>
            <a:r>
              <a:rPr lang="en-US">
                <a:ea typeface="ＭＳ Ｐゴシック" pitchFamily="-109" charset="-128"/>
              </a:rPr>
              <a:t> semantic multimedia metadata </a:t>
            </a:r>
            <a:br>
              <a:rPr lang="en-US">
                <a:ea typeface="ＭＳ Ｐゴシック" pitchFamily="-109" charset="-128"/>
              </a:rPr>
            </a:br>
            <a:r>
              <a:rPr lang="en-US">
                <a:ea typeface="ＭＳ Ｐゴシック" pitchFamily="-109" charset="-128"/>
              </a:rPr>
              <a:t>to facilitate </a:t>
            </a:r>
            <a:r>
              <a:rPr lang="en-US" b="1">
                <a:ea typeface="ＭＳ Ｐゴシック" pitchFamily="-109" charset="-128"/>
              </a:rPr>
              <a:t>presenting</a:t>
            </a:r>
            <a:r>
              <a:rPr lang="en-US">
                <a:ea typeface="ＭＳ Ｐゴシック" pitchFamily="-109" charset="-128"/>
              </a:rPr>
              <a:t> information?</a:t>
            </a:r>
          </a:p>
          <a:p>
            <a:pPr lvl="1" eaLnBrk="1" hangingPunct="1"/>
            <a:r>
              <a:rPr lang="en-US" i="1">
                <a:ea typeface="ＭＳ Ｐゴシック" pitchFamily="-109" charset="-128"/>
              </a:rPr>
              <a:t>in other words</a:t>
            </a:r>
            <a:r>
              <a:rPr lang="en-US">
                <a:ea typeface="ＭＳ Ｐゴシック" pitchFamily="-109" charset="-128"/>
              </a:rPr>
              <a:t> ... What constraints do end-user interfaces put on the modeling of the metadata?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05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054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6054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054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6054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605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 name="Footer Placeholder 2"/>
          <p:cNvSpPr>
            <a:spLocks noGrp="1"/>
          </p:cNvSpPr>
          <p:nvPr>
            <p:ph type="ftr" sz="quarter" idx="10"/>
          </p:nvPr>
        </p:nvSpPr>
        <p:spPr/>
        <p:txBody>
          <a:bodyPr/>
          <a:lstStyle/>
          <a:p>
            <a:r>
              <a:rPr lang="en-US" smtClean="0"/>
              <a:t>SAMT 2009 Tutorial: A Semantic Multimedia Web, 1 December</a:t>
            </a:r>
            <a:endParaRPr lang="en-US"/>
          </a:p>
        </p:txBody>
      </p:sp>
      <p:sp>
        <p:nvSpPr>
          <p:cNvPr id="32" name="Slide Number Placeholder 3"/>
          <p:cNvSpPr>
            <a:spLocks noGrp="1"/>
          </p:cNvSpPr>
          <p:nvPr>
            <p:ph type="sldNum" sz="quarter" idx="11"/>
          </p:nvPr>
        </p:nvSpPr>
        <p:spPr/>
        <p:txBody>
          <a:bodyPr/>
          <a:lstStyle/>
          <a:p>
            <a:fld id="{47B88405-2698-8E46-A23A-29A99D55A8E3}" type="slidenum">
              <a:rPr lang="en-US" smtClean="0"/>
              <a:pPr/>
              <a:t>117</a:t>
            </a:fld>
            <a:endParaRPr lang="en-US" smtClean="0"/>
          </a:p>
        </p:txBody>
      </p:sp>
      <p:grpSp>
        <p:nvGrpSpPr>
          <p:cNvPr id="276484" name="Group 2"/>
          <p:cNvGrpSpPr>
            <a:grpSpLocks/>
          </p:cNvGrpSpPr>
          <p:nvPr/>
        </p:nvGrpSpPr>
        <p:grpSpPr bwMode="auto">
          <a:xfrm>
            <a:off x="152400" y="1493838"/>
            <a:ext cx="3168650" cy="2087562"/>
            <a:chOff x="3560" y="1661"/>
            <a:chExt cx="1996" cy="1315"/>
          </a:xfrm>
        </p:grpSpPr>
        <p:sp>
          <p:nvSpPr>
            <p:cNvPr id="276505" name="Rectangle 3"/>
            <p:cNvSpPr>
              <a:spLocks noChangeArrowheads="1"/>
            </p:cNvSpPr>
            <p:nvPr/>
          </p:nvSpPr>
          <p:spPr bwMode="auto">
            <a:xfrm>
              <a:off x="3560" y="2250"/>
              <a:ext cx="1996" cy="726"/>
            </a:xfrm>
            <a:prstGeom prst="rect">
              <a:avLst/>
            </a:prstGeom>
            <a:gradFill rotWithShape="0">
              <a:gsLst>
                <a:gs pos="0">
                  <a:srgbClr val="C1F8A6"/>
                </a:gs>
                <a:gs pos="100000">
                  <a:srgbClr val="58724C"/>
                </a:gs>
              </a:gsLst>
              <a:lin ang="5400000" scaled="1"/>
            </a:gradFill>
            <a:ln w="9360">
              <a:solidFill>
                <a:srgbClr val="000000"/>
              </a:solidFill>
              <a:miter lim="800000"/>
              <a:headEnd/>
              <a:tailEnd/>
            </a:ln>
          </p:spPr>
          <p:txBody>
            <a:bodyPr wrap="none" anchor="ctr">
              <a:prstTxWarp prst="textNoShape">
                <a:avLst/>
              </a:prstTxWarp>
            </a:bodyPr>
            <a:lstStyle/>
            <a:p>
              <a:endParaRPr lang="en-US"/>
            </a:p>
          </p:txBody>
        </p:sp>
        <p:sp>
          <p:nvSpPr>
            <p:cNvPr id="276506" name="Rectangle 4"/>
            <p:cNvSpPr>
              <a:spLocks noChangeArrowheads="1"/>
            </p:cNvSpPr>
            <p:nvPr/>
          </p:nvSpPr>
          <p:spPr bwMode="auto">
            <a:xfrm>
              <a:off x="3560" y="1661"/>
              <a:ext cx="635" cy="544"/>
            </a:xfrm>
            <a:prstGeom prst="rect">
              <a:avLst/>
            </a:prstGeom>
            <a:gradFill rotWithShape="0">
              <a:gsLst>
                <a:gs pos="0">
                  <a:srgbClr val="FF9D0D"/>
                </a:gs>
                <a:gs pos="100000">
                  <a:srgbClr val="FFFF99"/>
                </a:gs>
              </a:gsLst>
              <a:lin ang="5400000" scaled="1"/>
            </a:gradFill>
            <a:ln w="9360">
              <a:solidFill>
                <a:srgbClr val="000000"/>
              </a:solidFill>
              <a:miter lim="800000"/>
              <a:headEnd/>
              <a:tailEnd/>
            </a:ln>
          </p:spPr>
          <p:txBody>
            <a:bodyPr wrap="none" anchor="ctr">
              <a:prstTxWarp prst="textNoShape">
                <a:avLst/>
              </a:prstTxWarp>
            </a:bodyPr>
            <a:lstStyle/>
            <a:p>
              <a:endParaRPr lang="en-US"/>
            </a:p>
          </p:txBody>
        </p:sp>
        <p:sp>
          <p:nvSpPr>
            <p:cNvPr id="276507" name="Text Box 5"/>
            <p:cNvSpPr txBox="1">
              <a:spLocks noChangeArrowheads="1"/>
            </p:cNvSpPr>
            <p:nvPr/>
          </p:nvSpPr>
          <p:spPr bwMode="auto">
            <a:xfrm>
              <a:off x="3923" y="2473"/>
              <a:ext cx="1406" cy="232"/>
            </a:xfrm>
            <a:prstGeom prst="rect">
              <a:avLst/>
            </a:prstGeom>
            <a:noFill/>
            <a:ln w="9525">
              <a:noFill/>
              <a:round/>
              <a:headEnd/>
              <a:tailEnd/>
            </a:ln>
          </p:spPr>
          <p:txBody>
            <a:bodyPr lIns="90000" tIns="46800" rIns="90000" bIns="46800">
              <a:prstTxWarp prst="textNoShape">
                <a:avLst/>
              </a:prstTxWarp>
              <a:spAutoFit/>
            </a:bodyPr>
            <a:lstStyle/>
            <a:p>
              <a:pPr algn="l" defTabSz="449263">
                <a:spcBef>
                  <a:spcPts val="1125"/>
                </a:spcBef>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a:solidFill>
                    <a:srgbClr val="000000"/>
                  </a:solidFill>
                  <a:latin typeface="Arial" pitchFamily="-109" charset="0"/>
                </a:rPr>
                <a:t>News Architecture</a:t>
              </a:r>
            </a:p>
          </p:txBody>
        </p:sp>
        <p:sp>
          <p:nvSpPr>
            <p:cNvPr id="276508" name="Rectangle 6"/>
            <p:cNvSpPr>
              <a:spLocks noChangeArrowheads="1"/>
            </p:cNvSpPr>
            <p:nvPr/>
          </p:nvSpPr>
          <p:spPr bwMode="auto">
            <a:xfrm>
              <a:off x="4240" y="1661"/>
              <a:ext cx="635" cy="544"/>
            </a:xfrm>
            <a:prstGeom prst="rect">
              <a:avLst/>
            </a:prstGeom>
            <a:gradFill rotWithShape="0">
              <a:gsLst>
                <a:gs pos="0">
                  <a:srgbClr val="FF9D0D"/>
                </a:gs>
                <a:gs pos="100000">
                  <a:srgbClr val="FFFF99"/>
                </a:gs>
              </a:gsLst>
              <a:lin ang="5400000" scaled="1"/>
            </a:gradFill>
            <a:ln w="9360">
              <a:solidFill>
                <a:srgbClr val="000000"/>
              </a:solidFill>
              <a:miter lim="800000"/>
              <a:headEnd/>
              <a:tailEnd/>
            </a:ln>
          </p:spPr>
          <p:txBody>
            <a:bodyPr wrap="none" anchor="ctr">
              <a:prstTxWarp prst="textNoShape">
                <a:avLst/>
              </a:prstTxWarp>
            </a:bodyPr>
            <a:lstStyle/>
            <a:p>
              <a:endParaRPr lang="en-US"/>
            </a:p>
          </p:txBody>
        </p:sp>
        <p:sp>
          <p:nvSpPr>
            <p:cNvPr id="276509" name="Rectangle 7"/>
            <p:cNvSpPr>
              <a:spLocks noChangeArrowheads="1"/>
            </p:cNvSpPr>
            <p:nvPr/>
          </p:nvSpPr>
          <p:spPr bwMode="auto">
            <a:xfrm>
              <a:off x="4921" y="1661"/>
              <a:ext cx="634" cy="544"/>
            </a:xfrm>
            <a:prstGeom prst="rect">
              <a:avLst/>
            </a:prstGeom>
            <a:gradFill rotWithShape="0">
              <a:gsLst>
                <a:gs pos="0">
                  <a:srgbClr val="FF9D0D"/>
                </a:gs>
                <a:gs pos="100000">
                  <a:srgbClr val="FFFF99"/>
                </a:gs>
              </a:gsLst>
              <a:lin ang="5400000" scaled="1"/>
            </a:gradFill>
            <a:ln w="9360">
              <a:solidFill>
                <a:srgbClr val="000000"/>
              </a:solidFill>
              <a:miter lim="800000"/>
              <a:headEnd/>
              <a:tailEnd/>
            </a:ln>
          </p:spPr>
          <p:txBody>
            <a:bodyPr wrap="none" anchor="ctr">
              <a:prstTxWarp prst="textNoShape">
                <a:avLst/>
              </a:prstTxWarp>
            </a:bodyPr>
            <a:lstStyle/>
            <a:p>
              <a:endParaRPr lang="en-US"/>
            </a:p>
          </p:txBody>
        </p:sp>
        <p:sp>
          <p:nvSpPr>
            <p:cNvPr id="276510" name="Text Box 8"/>
            <p:cNvSpPr txBox="1">
              <a:spLocks noChangeArrowheads="1"/>
            </p:cNvSpPr>
            <p:nvPr/>
          </p:nvSpPr>
          <p:spPr bwMode="auto">
            <a:xfrm>
              <a:off x="3605" y="1804"/>
              <a:ext cx="545" cy="349"/>
            </a:xfrm>
            <a:prstGeom prst="rect">
              <a:avLst/>
            </a:prstGeom>
            <a:noFill/>
            <a:ln w="9525">
              <a:noFill/>
              <a:round/>
              <a:headEnd/>
              <a:tailEnd/>
            </a:ln>
          </p:spPr>
          <p:txBody>
            <a:bodyPr lIns="90000" tIns="46800" rIns="90000" bIns="46800" anchor="ctr" anchorCtr="1">
              <a:prstTxWarp prst="textNoShape">
                <a:avLst/>
              </a:prstTxWarp>
              <a:spAutoFit/>
            </a:bodyPr>
            <a:lstStyle/>
            <a:p>
              <a:pPr algn="l" defTabSz="449263">
                <a:spcBef>
                  <a:spcPts val="750"/>
                </a:spcBef>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solidFill>
                    <a:srgbClr val="000000"/>
                  </a:solidFill>
                  <a:latin typeface="Arial" pitchFamily="-109" charset="0"/>
                </a:rPr>
                <a:t>NewsML</a:t>
              </a:r>
            </a:p>
            <a:p>
              <a:pPr algn="l" defTabSz="449263">
                <a:spcBef>
                  <a:spcPts val="750"/>
                </a:spcBef>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solidFill>
                    <a:srgbClr val="000000"/>
                  </a:solidFill>
                  <a:latin typeface="Arial" pitchFamily="-109" charset="0"/>
                </a:rPr>
                <a:t>     G2</a:t>
              </a:r>
            </a:p>
          </p:txBody>
        </p:sp>
        <p:sp>
          <p:nvSpPr>
            <p:cNvPr id="276511" name="Text Box 9"/>
            <p:cNvSpPr txBox="1">
              <a:spLocks noChangeArrowheads="1"/>
            </p:cNvSpPr>
            <p:nvPr/>
          </p:nvSpPr>
          <p:spPr bwMode="auto">
            <a:xfrm>
              <a:off x="4241" y="1797"/>
              <a:ext cx="591" cy="349"/>
            </a:xfrm>
            <a:prstGeom prst="rect">
              <a:avLst/>
            </a:prstGeom>
            <a:noFill/>
            <a:ln w="9525">
              <a:noFill/>
              <a:round/>
              <a:headEnd/>
              <a:tailEnd/>
            </a:ln>
          </p:spPr>
          <p:txBody>
            <a:bodyPr lIns="90000" tIns="46800" rIns="90000" bIns="46800">
              <a:prstTxWarp prst="textNoShape">
                <a:avLst/>
              </a:prstTxWarp>
              <a:spAutoFit/>
            </a:bodyPr>
            <a:lstStyle/>
            <a:p>
              <a:pPr algn="l" defTabSz="449263">
                <a:spcBef>
                  <a:spcPts val="750"/>
                </a:spcBef>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solidFill>
                    <a:srgbClr val="000000"/>
                  </a:solidFill>
                  <a:latin typeface="Arial" pitchFamily="-109" charset="0"/>
                </a:rPr>
                <a:t>EventsML</a:t>
              </a:r>
            </a:p>
            <a:p>
              <a:pPr algn="l" defTabSz="449263">
                <a:spcBef>
                  <a:spcPts val="750"/>
                </a:spcBef>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solidFill>
                    <a:srgbClr val="000000"/>
                  </a:solidFill>
                  <a:latin typeface="Arial" pitchFamily="-109" charset="0"/>
                </a:rPr>
                <a:t>      G2</a:t>
              </a:r>
            </a:p>
          </p:txBody>
        </p:sp>
        <p:sp>
          <p:nvSpPr>
            <p:cNvPr id="276512" name="Text Box 10"/>
            <p:cNvSpPr txBox="1">
              <a:spLocks noChangeArrowheads="1"/>
            </p:cNvSpPr>
            <p:nvPr/>
          </p:nvSpPr>
          <p:spPr bwMode="auto">
            <a:xfrm>
              <a:off x="4919" y="1797"/>
              <a:ext cx="637" cy="349"/>
            </a:xfrm>
            <a:prstGeom prst="rect">
              <a:avLst/>
            </a:prstGeom>
            <a:noFill/>
            <a:ln w="9525">
              <a:noFill/>
              <a:round/>
              <a:headEnd/>
              <a:tailEnd/>
            </a:ln>
          </p:spPr>
          <p:txBody>
            <a:bodyPr lIns="90000" tIns="46800" rIns="90000" bIns="46800">
              <a:prstTxWarp prst="textNoShape">
                <a:avLst/>
              </a:prstTxWarp>
              <a:spAutoFit/>
            </a:bodyPr>
            <a:lstStyle/>
            <a:p>
              <a:pPr algn="l" defTabSz="449263">
                <a:spcBef>
                  <a:spcPts val="750"/>
                </a:spcBef>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solidFill>
                    <a:srgbClr val="000000"/>
                  </a:solidFill>
                  <a:latin typeface="Arial" pitchFamily="-109" charset="0"/>
                </a:rPr>
                <a:t>SportsML</a:t>
              </a:r>
            </a:p>
            <a:p>
              <a:pPr algn="l" defTabSz="449263">
                <a:spcBef>
                  <a:spcPts val="750"/>
                </a:spcBef>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solidFill>
                    <a:srgbClr val="000000"/>
                  </a:solidFill>
                  <a:latin typeface="Arial" pitchFamily="-109" charset="0"/>
                </a:rPr>
                <a:t>      G2</a:t>
              </a:r>
            </a:p>
          </p:txBody>
        </p:sp>
      </p:grpSp>
      <p:sp>
        <p:nvSpPr>
          <p:cNvPr id="276485" name="Rectangle 11"/>
          <p:cNvSpPr>
            <a:spLocks noGrp="1" noChangeArrowheads="1"/>
          </p:cNvSpPr>
          <p:nvPr>
            <p:ph type="title"/>
          </p:nvPr>
        </p:nvSpPr>
        <p:spPr/>
        <p:txBody>
          <a:bodyPr/>
          <a:lstStyle/>
          <a:p>
            <a:pPr eaLnBrk="1" hangingPunct="1"/>
            <a:r>
              <a:rPr lang="en-US"/>
              <a:t>News and Multimedia Formats</a:t>
            </a:r>
          </a:p>
        </p:txBody>
      </p:sp>
      <p:pic>
        <p:nvPicPr>
          <p:cNvPr id="1270796" name="Picture 12" descr="mpeg7_logo"/>
          <p:cNvPicPr>
            <a:picLocks noChangeAspect="1" noChangeArrowheads="1"/>
          </p:cNvPicPr>
          <p:nvPr/>
        </p:nvPicPr>
        <p:blipFill>
          <a:blip r:embed="rId2"/>
          <a:srcRect/>
          <a:stretch>
            <a:fillRect/>
          </a:stretch>
        </p:blipFill>
        <p:spPr bwMode="auto">
          <a:xfrm>
            <a:off x="7415213" y="4659313"/>
            <a:ext cx="1368425" cy="647700"/>
          </a:xfrm>
          <a:prstGeom prst="rect">
            <a:avLst/>
          </a:prstGeom>
          <a:noFill/>
          <a:ln w="9525">
            <a:noFill/>
            <a:miter lim="800000"/>
            <a:headEnd/>
            <a:tailEnd/>
          </a:ln>
        </p:spPr>
      </p:pic>
      <p:pic>
        <p:nvPicPr>
          <p:cNvPr id="1270797" name="Picture 13" descr="exifdotor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148513" y="1611313"/>
            <a:ext cx="1655762" cy="661987"/>
          </a:xfrm>
          <a:prstGeom prst="rect">
            <a:avLst/>
          </a:prstGeom>
          <a:noFill/>
          <a:ln w="9525">
            <a:noFill/>
            <a:miter lim="800000"/>
            <a:headEnd/>
            <a:tailEnd/>
          </a:ln>
        </p:spPr>
      </p:pic>
      <p:pic>
        <p:nvPicPr>
          <p:cNvPr id="1270798" name="Picture 14" descr="iptc_logo"/>
          <p:cNvPicPr>
            <a:picLocks noChangeAspect="1" noChangeArrowheads="1"/>
          </p:cNvPicPr>
          <p:nvPr/>
        </p:nvPicPr>
        <p:blipFill>
          <a:blip r:embed="rId4"/>
          <a:srcRect/>
          <a:stretch>
            <a:fillRect/>
          </a:stretch>
        </p:blipFill>
        <p:spPr bwMode="auto">
          <a:xfrm>
            <a:off x="1463675" y="3817938"/>
            <a:ext cx="865188" cy="865187"/>
          </a:xfrm>
          <a:prstGeom prst="rect">
            <a:avLst/>
          </a:prstGeom>
          <a:noFill/>
          <a:ln w="9525">
            <a:noFill/>
            <a:miter lim="800000"/>
            <a:headEnd/>
            <a:tailEnd/>
          </a:ln>
        </p:spPr>
      </p:pic>
      <p:pic>
        <p:nvPicPr>
          <p:cNvPr id="1270799" name="Picture 15" descr="xmp_logo"/>
          <p:cNvPicPr>
            <a:picLocks noChangeAspect="1" noChangeArrowheads="1"/>
          </p:cNvPicPr>
          <p:nvPr/>
        </p:nvPicPr>
        <p:blipFill>
          <a:blip r:embed="rId5"/>
          <a:srcRect/>
          <a:stretch>
            <a:fillRect/>
          </a:stretch>
        </p:blipFill>
        <p:spPr bwMode="auto">
          <a:xfrm>
            <a:off x="3749675" y="1427163"/>
            <a:ext cx="1571625" cy="628650"/>
          </a:xfrm>
          <a:prstGeom prst="rect">
            <a:avLst/>
          </a:prstGeom>
          <a:noFill/>
          <a:ln w="9525">
            <a:noFill/>
            <a:miter lim="800000"/>
            <a:headEnd/>
            <a:tailEnd/>
          </a:ln>
        </p:spPr>
      </p:pic>
      <p:pic>
        <p:nvPicPr>
          <p:cNvPr id="1270800" name="Picture 16" descr="ifra_logo"/>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209800" y="4846638"/>
            <a:ext cx="1081088" cy="868362"/>
          </a:xfrm>
          <a:prstGeom prst="rect">
            <a:avLst/>
          </a:prstGeom>
          <a:noFill/>
          <a:ln w="9525">
            <a:noFill/>
            <a:miter lim="800000"/>
            <a:headEnd/>
            <a:tailEnd/>
          </a:ln>
        </p:spPr>
      </p:pic>
      <p:pic>
        <p:nvPicPr>
          <p:cNvPr id="1270801" name="Picture 17" descr="sw-horz"/>
          <p:cNvPicPr>
            <a:picLocks noChangeAspect="1" noChangeArrowheads="1"/>
          </p:cNvPicPr>
          <p:nvPr/>
        </p:nvPicPr>
        <p:blipFill>
          <a:blip r:embed="rId7"/>
          <a:srcRect/>
          <a:stretch>
            <a:fillRect/>
          </a:stretch>
        </p:blipFill>
        <p:spPr bwMode="auto">
          <a:xfrm>
            <a:off x="4565650" y="2921000"/>
            <a:ext cx="3413125" cy="1050925"/>
          </a:xfrm>
          <a:prstGeom prst="rect">
            <a:avLst/>
          </a:prstGeom>
          <a:noFill/>
          <a:ln w="9525">
            <a:noFill/>
            <a:miter lim="800000"/>
            <a:headEnd/>
            <a:tailEnd/>
          </a:ln>
        </p:spPr>
      </p:pic>
      <p:sp>
        <p:nvSpPr>
          <p:cNvPr id="1270802" name="Line 18"/>
          <p:cNvSpPr>
            <a:spLocks noChangeShapeType="1"/>
          </p:cNvSpPr>
          <p:nvPr/>
        </p:nvSpPr>
        <p:spPr bwMode="auto">
          <a:xfrm flipH="1" flipV="1">
            <a:off x="4622800" y="2247900"/>
            <a:ext cx="736600" cy="5842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
        <p:nvSpPr>
          <p:cNvPr id="1270803" name="Line 19"/>
          <p:cNvSpPr>
            <a:spLocks noChangeShapeType="1"/>
          </p:cNvSpPr>
          <p:nvPr/>
        </p:nvSpPr>
        <p:spPr bwMode="auto">
          <a:xfrm flipV="1">
            <a:off x="7010400" y="2400300"/>
            <a:ext cx="762000" cy="5715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
        <p:nvSpPr>
          <p:cNvPr id="1270804" name="Line 20"/>
          <p:cNvSpPr>
            <a:spLocks noChangeShapeType="1"/>
          </p:cNvSpPr>
          <p:nvPr/>
        </p:nvSpPr>
        <p:spPr bwMode="auto">
          <a:xfrm>
            <a:off x="7010400" y="3708400"/>
            <a:ext cx="927100" cy="8255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
        <p:nvSpPr>
          <p:cNvPr id="1270805" name="Line 21"/>
          <p:cNvSpPr>
            <a:spLocks noChangeShapeType="1"/>
          </p:cNvSpPr>
          <p:nvPr/>
        </p:nvSpPr>
        <p:spPr bwMode="auto">
          <a:xfrm flipH="1">
            <a:off x="4851400" y="4102100"/>
            <a:ext cx="1397000" cy="10541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
        <p:nvSpPr>
          <p:cNvPr id="1270806" name="Line 22"/>
          <p:cNvSpPr>
            <a:spLocks noChangeShapeType="1"/>
          </p:cNvSpPr>
          <p:nvPr/>
        </p:nvSpPr>
        <p:spPr bwMode="auto">
          <a:xfrm flipH="1">
            <a:off x="2679700" y="3835400"/>
            <a:ext cx="1854200" cy="4064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
        <p:nvSpPr>
          <p:cNvPr id="1270807" name="Line 23"/>
          <p:cNvSpPr>
            <a:spLocks noChangeShapeType="1"/>
          </p:cNvSpPr>
          <p:nvPr/>
        </p:nvSpPr>
        <p:spPr bwMode="auto">
          <a:xfrm flipH="1" flipV="1">
            <a:off x="3479800" y="2451100"/>
            <a:ext cx="965200" cy="9271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pic>
        <p:nvPicPr>
          <p:cNvPr id="1270808" name="Picture 24" descr="CableLabs_logo"/>
          <p:cNvPicPr>
            <a:picLocks noChangeAspect="1" noChangeArrowheads="1"/>
          </p:cNvPicPr>
          <p:nvPr/>
        </p:nvPicPr>
        <p:blipFill>
          <a:blip r:embed="rId8"/>
          <a:srcRect/>
          <a:stretch>
            <a:fillRect/>
          </a:stretch>
        </p:blipFill>
        <p:spPr bwMode="auto">
          <a:xfrm>
            <a:off x="3454400" y="5430838"/>
            <a:ext cx="2057400" cy="466725"/>
          </a:xfrm>
          <a:prstGeom prst="rect">
            <a:avLst/>
          </a:prstGeom>
          <a:noFill/>
          <a:ln w="9525">
            <a:noFill/>
            <a:miter lim="800000"/>
            <a:headEnd/>
            <a:tailEnd/>
          </a:ln>
        </p:spPr>
      </p:pic>
      <p:sp>
        <p:nvSpPr>
          <p:cNvPr id="1270809" name="Line 25"/>
          <p:cNvSpPr>
            <a:spLocks noChangeShapeType="1"/>
          </p:cNvSpPr>
          <p:nvPr/>
        </p:nvSpPr>
        <p:spPr bwMode="auto">
          <a:xfrm flipH="1">
            <a:off x="3403600" y="4191000"/>
            <a:ext cx="1422400" cy="8128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pic>
        <p:nvPicPr>
          <p:cNvPr id="1270810" name="Picture 26" descr="BBC_logo"/>
          <p:cNvPicPr>
            <a:picLocks noChangeAspect="1" noChangeArrowheads="1"/>
          </p:cNvPicPr>
          <p:nvPr/>
        </p:nvPicPr>
        <p:blipFill>
          <a:blip r:embed="rId9"/>
          <a:srcRect/>
          <a:stretch>
            <a:fillRect/>
          </a:stretch>
        </p:blipFill>
        <p:spPr bwMode="auto">
          <a:xfrm>
            <a:off x="5924550" y="1638300"/>
            <a:ext cx="898525" cy="673100"/>
          </a:xfrm>
          <a:prstGeom prst="rect">
            <a:avLst/>
          </a:prstGeom>
          <a:noFill/>
          <a:ln w="9525">
            <a:noFill/>
            <a:miter lim="800000"/>
            <a:headEnd/>
            <a:tailEnd/>
          </a:ln>
        </p:spPr>
      </p:pic>
      <p:sp>
        <p:nvSpPr>
          <p:cNvPr id="1270811" name="Line 27"/>
          <p:cNvSpPr>
            <a:spLocks noChangeShapeType="1"/>
          </p:cNvSpPr>
          <p:nvPr/>
        </p:nvSpPr>
        <p:spPr bwMode="auto">
          <a:xfrm flipV="1">
            <a:off x="6261100" y="2387600"/>
            <a:ext cx="63500" cy="6350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pic>
        <p:nvPicPr>
          <p:cNvPr id="1270812" name="Picture 28" descr="COMM_logo"/>
          <p:cNvPicPr>
            <a:picLocks noChangeAspect="1" noChangeArrowheads="1"/>
          </p:cNvPicPr>
          <p:nvPr/>
        </p:nvPicPr>
        <p:blipFill>
          <a:blip r:embed="rId10"/>
          <a:srcRect/>
          <a:stretch>
            <a:fillRect/>
          </a:stretch>
        </p:blipFill>
        <p:spPr bwMode="auto">
          <a:xfrm>
            <a:off x="5694363" y="5519738"/>
            <a:ext cx="3152775" cy="614362"/>
          </a:xfrm>
          <a:prstGeom prst="rect">
            <a:avLst/>
          </a:prstGeom>
          <a:noFill/>
          <a:ln w="9525">
            <a:noFill/>
            <a:miter lim="800000"/>
            <a:headEnd/>
            <a:tailEnd/>
          </a:ln>
        </p:spPr>
      </p:pic>
      <p:sp>
        <p:nvSpPr>
          <p:cNvPr id="1270813" name="Line 29"/>
          <p:cNvSpPr>
            <a:spLocks noChangeShapeType="1"/>
          </p:cNvSpPr>
          <p:nvPr/>
        </p:nvSpPr>
        <p:spPr bwMode="auto">
          <a:xfrm>
            <a:off x="6515100" y="4178300"/>
            <a:ext cx="355600" cy="12319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
        <p:nvSpPr>
          <p:cNvPr id="276504" name="Text Box 7"/>
          <p:cNvSpPr txBox="1">
            <a:spLocks noChangeArrowheads="1"/>
          </p:cNvSpPr>
          <p:nvPr/>
        </p:nvSpPr>
        <p:spPr bwMode="auto">
          <a:xfrm>
            <a:off x="1108075" y="3057525"/>
            <a:ext cx="1274763" cy="457200"/>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2400" b="1">
                <a:solidFill>
                  <a:schemeClr val="tx1"/>
                </a:solidFill>
                <a:latin typeface="Arial" pitchFamily="-109" charset="0"/>
                <a:ea typeface="MS PGothic" pitchFamily="34" charset="-128"/>
                <a:cs typeface="MS PGothic" pitchFamily="34" charset="-128"/>
              </a:rPr>
              <a:t>(NAR)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07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07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08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08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708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7079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708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707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708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7080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7080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7080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7080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7080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7080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708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708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708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802" grpId="0" animBg="1"/>
      <p:bldP spid="1270803" grpId="0" animBg="1"/>
      <p:bldP spid="1270804" grpId="0" animBg="1"/>
      <p:bldP spid="1270805" grpId="0" animBg="1"/>
      <p:bldP spid="1270806" grpId="0" animBg="1"/>
      <p:bldP spid="1270807" grpId="0" animBg="1"/>
      <p:bldP spid="1270809" grpId="0" animBg="1"/>
      <p:bldP spid="1270811" grpId="0" animBg="1"/>
      <p:bldP spid="1270813" grpId="0" animBg="1"/>
    </p:bld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8" name="Slide Number Placeholder 2"/>
          <p:cNvSpPr>
            <a:spLocks noGrp="1"/>
          </p:cNvSpPr>
          <p:nvPr>
            <p:ph type="sldNum" sz="quarter" idx="11"/>
          </p:nvPr>
        </p:nvSpPr>
        <p:spPr/>
        <p:txBody>
          <a:bodyPr/>
          <a:lstStyle/>
          <a:p>
            <a:fld id="{9D887CE8-D61A-0548-B70E-E099E2DF2452}" type="slidenum">
              <a:rPr lang="en-US" smtClean="0"/>
              <a:pPr/>
              <a:t>118</a:t>
            </a:fld>
            <a:endParaRPr lang="en-US" smtClean="0"/>
          </a:p>
        </p:txBody>
      </p:sp>
      <p:sp>
        <p:nvSpPr>
          <p:cNvPr id="277508"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eaLnBrk="1" hangingPunct="1"/>
            <a:fld id="{81823FC0-DCCC-B54D-A49F-C4ECE29AE841}" type="slidenum">
              <a:rPr lang="en-US" sz="1400">
                <a:solidFill>
                  <a:schemeClr val="accent2"/>
                </a:solidFill>
                <a:latin typeface="Tahoma" pitchFamily="-109" charset="0"/>
                <a:ea typeface="MS PGothic" pitchFamily="34" charset="-128"/>
                <a:cs typeface="MS PGothic" pitchFamily="34" charset="-128"/>
              </a:rPr>
              <a:pPr algn="r" eaLnBrk="1" hangingPunct="1"/>
              <a:t>118</a:t>
            </a:fld>
            <a:endParaRPr lang="en-US" sz="1400">
              <a:solidFill>
                <a:schemeClr val="accent2"/>
              </a:solidFill>
              <a:latin typeface="Tahoma" pitchFamily="-109" charset="0"/>
              <a:ea typeface="MS PGothic" pitchFamily="34" charset="-128"/>
              <a:cs typeface="MS PGothic" pitchFamily="34" charset="-128"/>
            </a:endParaRPr>
          </a:p>
        </p:txBody>
      </p:sp>
      <p:sp>
        <p:nvSpPr>
          <p:cNvPr id="277509" name="Rectangle 2"/>
          <p:cNvSpPr>
            <a:spLocks noGrp="1" noChangeArrowheads="1"/>
          </p:cNvSpPr>
          <p:nvPr>
            <p:ph type="title" idx="4294967295"/>
          </p:nvPr>
        </p:nvSpPr>
        <p:spPr/>
        <p:txBody>
          <a:bodyPr/>
          <a:lstStyle/>
          <a:p>
            <a:pPr eaLnBrk="1" hangingPunct="1"/>
            <a:r>
              <a:rPr lang="en-US"/>
              <a:t>Porting Schemas and Thesauri to the Semantic Web</a:t>
            </a:r>
          </a:p>
        </p:txBody>
      </p:sp>
      <p:sp>
        <p:nvSpPr>
          <p:cNvPr id="1265667" name="Rectangle 3"/>
          <p:cNvSpPr>
            <a:spLocks noGrp="1" noChangeArrowheads="1"/>
          </p:cNvSpPr>
          <p:nvPr>
            <p:ph type="body" idx="4294967295"/>
          </p:nvPr>
        </p:nvSpPr>
        <p:spPr/>
        <p:txBody>
          <a:bodyPr/>
          <a:lstStyle/>
          <a:p>
            <a:pPr eaLnBrk="1" hangingPunct="1"/>
            <a:r>
              <a:rPr lang="en-US"/>
              <a:t>Methodologies and tools for building ontologies: </a:t>
            </a:r>
            <a:br>
              <a:rPr lang="en-US"/>
            </a:br>
            <a:r>
              <a:rPr lang="en-US"/>
              <a:t>... from scratch</a:t>
            </a:r>
          </a:p>
          <a:p>
            <a:pPr eaLnBrk="1" hangingPunct="1"/>
            <a:r>
              <a:rPr lang="en-US">
                <a:ea typeface="Tahoma" pitchFamily="-109" charset="0"/>
                <a:cs typeface="Tahoma" pitchFamily="-109" charset="0"/>
              </a:rPr>
              <a:t>ʺ</a:t>
            </a:r>
            <a:r>
              <a:rPr lang="en-US"/>
              <a:t>SKOSification</a:t>
            </a:r>
            <a:r>
              <a:rPr lang="en-US">
                <a:ea typeface="Tahoma" pitchFamily="-109" charset="0"/>
                <a:cs typeface="Tahoma" pitchFamily="-109" charset="0"/>
              </a:rPr>
              <a:t>ʺ</a:t>
            </a:r>
            <a:r>
              <a:rPr lang="en-US"/>
              <a:t> of thesauri in the CH domain:</a:t>
            </a:r>
          </a:p>
          <a:p>
            <a:pPr lvl="1" eaLnBrk="1" hangingPunct="1"/>
            <a:r>
              <a:rPr lang="en-US">
                <a:ea typeface="ＭＳ Ｐゴシック" pitchFamily="-109" charset="-128"/>
              </a:rPr>
              <a:t>preparation, syntactic and semantic conversion, standardization</a:t>
            </a:r>
          </a:p>
        </p:txBody>
      </p:sp>
      <p:sp>
        <p:nvSpPr>
          <p:cNvPr id="1265668" name="Rectangle 4"/>
          <p:cNvSpPr>
            <a:spLocks noChangeArrowheads="1"/>
          </p:cNvSpPr>
          <p:nvPr/>
        </p:nvSpPr>
        <p:spPr bwMode="auto">
          <a:xfrm>
            <a:off x="415925" y="3917950"/>
            <a:ext cx="8177213" cy="1816100"/>
          </a:xfrm>
          <a:prstGeom prst="rect">
            <a:avLst/>
          </a:prstGeom>
          <a:noFill/>
          <a:ln w="9525">
            <a:noFill/>
            <a:miter lim="800000"/>
            <a:headEnd/>
            <a:tailEnd/>
          </a:ln>
        </p:spPr>
        <p:txBody>
          <a:bodyPr wrap="none">
            <a:prstTxWarp prst="textNoShape">
              <a:avLst/>
            </a:prstTxWarp>
            <a:spAutoFit/>
          </a:bodyPr>
          <a:lstStyle/>
          <a:p>
            <a:pPr algn="l"/>
            <a:r>
              <a:rPr lang="en-US" sz="2800">
                <a:solidFill>
                  <a:schemeClr val="tx1"/>
                </a:solidFill>
                <a:latin typeface="Tahoma" pitchFamily="-109" charset="0"/>
                <a:ea typeface="MS PGothic" pitchFamily="34" charset="-128"/>
                <a:sym typeface="Wingdings" pitchFamily="-109" charset="2"/>
              </a:rPr>
              <a:t> </a:t>
            </a:r>
            <a:r>
              <a:rPr lang="en-US" sz="2800">
                <a:solidFill>
                  <a:schemeClr val="tx1"/>
                </a:solidFill>
                <a:latin typeface="Tahoma" pitchFamily="-109" charset="0"/>
                <a:ea typeface="MS PGothic" pitchFamily="34" charset="-128"/>
              </a:rPr>
              <a:t>Lack of best practices for</a:t>
            </a:r>
            <a:br>
              <a:rPr lang="en-US" sz="2800">
                <a:solidFill>
                  <a:schemeClr val="tx1"/>
                </a:solidFill>
                <a:latin typeface="Tahoma" pitchFamily="-109" charset="0"/>
                <a:ea typeface="MS PGothic" pitchFamily="34" charset="-128"/>
              </a:rPr>
            </a:br>
            <a:r>
              <a:rPr lang="en-US" sz="2800">
                <a:solidFill>
                  <a:schemeClr val="tx1"/>
                </a:solidFill>
                <a:latin typeface="Tahoma" pitchFamily="-109" charset="0"/>
                <a:ea typeface="MS PGothic" pitchFamily="34" charset="-128"/>
              </a:rPr>
              <a:t>	modeling ontologies from UML diagrams,</a:t>
            </a:r>
            <a:br>
              <a:rPr lang="en-US" sz="2800">
                <a:solidFill>
                  <a:schemeClr val="tx1"/>
                </a:solidFill>
                <a:latin typeface="Tahoma" pitchFamily="-109" charset="0"/>
                <a:ea typeface="MS PGothic" pitchFamily="34" charset="-128"/>
              </a:rPr>
            </a:br>
            <a:r>
              <a:rPr lang="en-US" sz="2800">
                <a:solidFill>
                  <a:schemeClr val="tx1"/>
                </a:solidFill>
                <a:latin typeface="Tahoma" pitchFamily="-109" charset="0"/>
                <a:ea typeface="MS PGothic" pitchFamily="34" charset="-128"/>
              </a:rPr>
              <a:t>	integrating ontologies with various thesauri,</a:t>
            </a:r>
            <a:br>
              <a:rPr lang="en-US" sz="2800">
                <a:solidFill>
                  <a:schemeClr val="tx1"/>
                </a:solidFill>
                <a:latin typeface="Tahoma" pitchFamily="-109" charset="0"/>
                <a:ea typeface="MS PGothic" pitchFamily="34" charset="-128"/>
              </a:rPr>
            </a:br>
            <a:r>
              <a:rPr lang="en-US" sz="2800">
                <a:solidFill>
                  <a:schemeClr val="tx1"/>
                </a:solidFill>
                <a:latin typeface="Tahoma" pitchFamily="-109" charset="0"/>
                <a:ea typeface="MS PGothic" pitchFamily="34" charset="-128"/>
              </a:rPr>
              <a:t>    while taking the end-user interface into account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566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566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65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5668" grpId="0"/>
    </p:bld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17" name="Slide Number Placeholder 2"/>
          <p:cNvSpPr>
            <a:spLocks noGrp="1"/>
          </p:cNvSpPr>
          <p:nvPr>
            <p:ph type="sldNum" sz="quarter" idx="11"/>
          </p:nvPr>
        </p:nvSpPr>
        <p:spPr/>
        <p:txBody>
          <a:bodyPr/>
          <a:lstStyle/>
          <a:p>
            <a:fld id="{952E3759-ED8F-EF42-8563-8982183E3E21}" type="slidenum">
              <a:rPr lang="en-US" smtClean="0"/>
              <a:pPr/>
              <a:t>119</a:t>
            </a:fld>
            <a:endParaRPr lang="en-US" smtClean="0"/>
          </a:p>
        </p:txBody>
      </p:sp>
      <p:sp>
        <p:nvSpPr>
          <p:cNvPr id="278532" name="Slide Number Placeholder 3"/>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eaLnBrk="1" hangingPunct="1"/>
            <a:fld id="{3540C6D2-CE8B-5B4F-ABB0-6D29424AAC1B}" type="slidenum">
              <a:rPr lang="en-US" sz="1400">
                <a:solidFill>
                  <a:schemeClr val="accent2"/>
                </a:solidFill>
                <a:latin typeface="Tahoma" pitchFamily="-109" charset="0"/>
                <a:ea typeface="MS PGothic" pitchFamily="34" charset="-128"/>
                <a:cs typeface="MS PGothic" pitchFamily="34" charset="-128"/>
              </a:rPr>
              <a:pPr algn="r" eaLnBrk="1" hangingPunct="1"/>
              <a:t>119</a:t>
            </a:fld>
            <a:endParaRPr lang="en-US" sz="1400">
              <a:solidFill>
                <a:schemeClr val="accent2"/>
              </a:solidFill>
              <a:latin typeface="Tahoma" pitchFamily="-109" charset="0"/>
              <a:ea typeface="MS PGothic" pitchFamily="34" charset="-128"/>
              <a:cs typeface="MS PGothic" pitchFamily="34" charset="-128"/>
            </a:endParaRPr>
          </a:p>
        </p:txBody>
      </p:sp>
      <p:sp>
        <p:nvSpPr>
          <p:cNvPr id="278533" name="Rectangle 2"/>
          <p:cNvSpPr>
            <a:spLocks noGrp="1" noChangeArrowheads="1"/>
          </p:cNvSpPr>
          <p:nvPr>
            <p:ph type="title" idx="4294967295"/>
          </p:nvPr>
        </p:nvSpPr>
        <p:spPr/>
        <p:txBody>
          <a:bodyPr/>
          <a:lstStyle/>
          <a:p>
            <a:pPr eaLnBrk="1" hangingPunct="1"/>
            <a:r>
              <a:rPr lang="en-US"/>
              <a:t>Building a Semantic Web Infrastructure for News</a:t>
            </a:r>
          </a:p>
        </p:txBody>
      </p:sp>
      <p:sp>
        <p:nvSpPr>
          <p:cNvPr id="278534" name="Oval 5"/>
          <p:cNvSpPr>
            <a:spLocks noChangeArrowheads="1"/>
          </p:cNvSpPr>
          <p:nvPr/>
        </p:nvSpPr>
        <p:spPr bwMode="auto">
          <a:xfrm>
            <a:off x="768350" y="1981200"/>
            <a:ext cx="990600" cy="787400"/>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r>
              <a:rPr lang="en-US" sz="3200">
                <a:solidFill>
                  <a:schemeClr val="bg1"/>
                </a:solidFill>
                <a:latin typeface="Tahoma" pitchFamily="-109" charset="0"/>
                <a:ea typeface="MS PGothic" pitchFamily="34" charset="-128"/>
              </a:rPr>
              <a:t>1</a:t>
            </a:r>
          </a:p>
        </p:txBody>
      </p:sp>
      <p:sp>
        <p:nvSpPr>
          <p:cNvPr id="1266694" name="Oval 6"/>
          <p:cNvSpPr>
            <a:spLocks noChangeArrowheads="1"/>
          </p:cNvSpPr>
          <p:nvPr/>
        </p:nvSpPr>
        <p:spPr bwMode="auto">
          <a:xfrm>
            <a:off x="3009900" y="1955800"/>
            <a:ext cx="990600" cy="787400"/>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r>
              <a:rPr lang="en-US" sz="3200">
                <a:solidFill>
                  <a:schemeClr val="bg1"/>
                </a:solidFill>
                <a:latin typeface="Tahoma" pitchFamily="-109" charset="0"/>
                <a:ea typeface="MS PGothic" pitchFamily="34" charset="-128"/>
              </a:rPr>
              <a:t>2</a:t>
            </a:r>
          </a:p>
        </p:txBody>
      </p:sp>
      <p:sp>
        <p:nvSpPr>
          <p:cNvPr id="1266695" name="Oval 7"/>
          <p:cNvSpPr>
            <a:spLocks noChangeArrowheads="1"/>
          </p:cNvSpPr>
          <p:nvPr/>
        </p:nvSpPr>
        <p:spPr bwMode="auto">
          <a:xfrm>
            <a:off x="5251450" y="1955800"/>
            <a:ext cx="990600" cy="787400"/>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r>
              <a:rPr lang="en-US" sz="3200">
                <a:solidFill>
                  <a:schemeClr val="bg1"/>
                </a:solidFill>
                <a:latin typeface="Tahoma" pitchFamily="-109" charset="0"/>
                <a:ea typeface="MS PGothic" pitchFamily="34" charset="-128"/>
              </a:rPr>
              <a:t>3</a:t>
            </a:r>
          </a:p>
        </p:txBody>
      </p:sp>
      <p:sp>
        <p:nvSpPr>
          <p:cNvPr id="1266696" name="Oval 8"/>
          <p:cNvSpPr>
            <a:spLocks noChangeArrowheads="1"/>
          </p:cNvSpPr>
          <p:nvPr/>
        </p:nvSpPr>
        <p:spPr bwMode="auto">
          <a:xfrm>
            <a:off x="7493000" y="1955800"/>
            <a:ext cx="990600" cy="787400"/>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r>
              <a:rPr lang="en-US" sz="3200">
                <a:solidFill>
                  <a:schemeClr val="bg1"/>
                </a:solidFill>
                <a:latin typeface="Tahoma" pitchFamily="-109" charset="0"/>
                <a:ea typeface="MS PGothic" pitchFamily="34" charset="-128"/>
              </a:rPr>
              <a:t>4</a:t>
            </a:r>
          </a:p>
        </p:txBody>
      </p:sp>
      <p:sp>
        <p:nvSpPr>
          <p:cNvPr id="1266697" name="Text Box 9"/>
          <p:cNvSpPr txBox="1">
            <a:spLocks noChangeArrowheads="1"/>
          </p:cNvSpPr>
          <p:nvPr/>
        </p:nvSpPr>
        <p:spPr bwMode="auto">
          <a:xfrm>
            <a:off x="-38100" y="2933700"/>
            <a:ext cx="2603500" cy="9461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800">
                <a:solidFill>
                  <a:srgbClr val="267326"/>
                </a:solidFill>
                <a:latin typeface="Tahoma" pitchFamily="-109" charset="0"/>
                <a:ea typeface="Tahoma" pitchFamily="-109" charset="0"/>
                <a:cs typeface="Tahoma" pitchFamily="-109" charset="0"/>
              </a:rPr>
              <a:t>Modeling the NAR ontology</a:t>
            </a:r>
          </a:p>
        </p:txBody>
      </p:sp>
      <p:sp>
        <p:nvSpPr>
          <p:cNvPr id="1266698" name="Text Box 10"/>
          <p:cNvSpPr txBox="1">
            <a:spLocks noChangeArrowheads="1"/>
          </p:cNvSpPr>
          <p:nvPr/>
        </p:nvSpPr>
        <p:spPr bwMode="auto">
          <a:xfrm>
            <a:off x="2141538" y="3530600"/>
            <a:ext cx="29337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rgbClr val="267326"/>
                </a:solidFill>
                <a:latin typeface="Tahoma" pitchFamily="-109" charset="0"/>
                <a:ea typeface="MS PGothic" pitchFamily="34" charset="-128"/>
              </a:rPr>
              <a:t>Linking with media ontologies</a:t>
            </a:r>
          </a:p>
        </p:txBody>
      </p:sp>
      <p:sp>
        <p:nvSpPr>
          <p:cNvPr id="1266699" name="Text Box 11"/>
          <p:cNvSpPr txBox="1">
            <a:spLocks noChangeArrowheads="1"/>
          </p:cNvSpPr>
          <p:nvPr/>
        </p:nvSpPr>
        <p:spPr bwMode="auto">
          <a:xfrm>
            <a:off x="4652963" y="4470400"/>
            <a:ext cx="26035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rgbClr val="267326"/>
                </a:solidFill>
                <a:latin typeface="Tahoma" pitchFamily="-109" charset="0"/>
                <a:ea typeface="MS PGothic" pitchFamily="34" charset="-128"/>
              </a:rPr>
              <a:t>Building SKOS thesauri</a:t>
            </a:r>
          </a:p>
        </p:txBody>
      </p:sp>
      <p:sp>
        <p:nvSpPr>
          <p:cNvPr id="1266701" name="Text Box 13"/>
          <p:cNvSpPr txBox="1">
            <a:spLocks noChangeArrowheads="1"/>
          </p:cNvSpPr>
          <p:nvPr/>
        </p:nvSpPr>
        <p:spPr bwMode="auto">
          <a:xfrm>
            <a:off x="6832600" y="5308600"/>
            <a:ext cx="23114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rgbClr val="267326"/>
                </a:solidFill>
                <a:latin typeface="Tahoma" pitchFamily="-109" charset="0"/>
                <a:ea typeface="MS PGothic" pitchFamily="34" charset="-128"/>
              </a:rPr>
              <a:t>Enriching the metadata</a:t>
            </a:r>
          </a:p>
        </p:txBody>
      </p:sp>
      <p:sp>
        <p:nvSpPr>
          <p:cNvPr id="1266703" name="Line 15"/>
          <p:cNvSpPr>
            <a:spLocks noChangeShapeType="1"/>
          </p:cNvSpPr>
          <p:nvPr/>
        </p:nvSpPr>
        <p:spPr bwMode="auto">
          <a:xfrm>
            <a:off x="1831975" y="2387600"/>
            <a:ext cx="1104900" cy="0"/>
          </a:xfrm>
          <a:prstGeom prst="line">
            <a:avLst/>
          </a:prstGeom>
          <a:noFill/>
          <a:ln w="57150" cap="rnd">
            <a:solidFill>
              <a:schemeClr val="tx1"/>
            </a:solidFill>
            <a:prstDash val="sysDot"/>
            <a:round/>
            <a:headEnd/>
            <a:tailEnd type="triangle" w="med" len="med"/>
          </a:ln>
        </p:spPr>
        <p:txBody>
          <a:bodyPr anchor="ctr">
            <a:prstTxWarp prst="textNoShape">
              <a:avLst/>
            </a:prstTxWarp>
          </a:bodyPr>
          <a:lstStyle/>
          <a:p>
            <a:endParaRPr lang="en-US"/>
          </a:p>
        </p:txBody>
      </p:sp>
      <p:sp>
        <p:nvSpPr>
          <p:cNvPr id="1266704" name="Line 16"/>
          <p:cNvSpPr>
            <a:spLocks noChangeShapeType="1"/>
          </p:cNvSpPr>
          <p:nvPr/>
        </p:nvSpPr>
        <p:spPr bwMode="auto">
          <a:xfrm>
            <a:off x="4073525" y="2349500"/>
            <a:ext cx="1104900" cy="0"/>
          </a:xfrm>
          <a:prstGeom prst="line">
            <a:avLst/>
          </a:prstGeom>
          <a:noFill/>
          <a:ln w="57150" cap="rnd">
            <a:solidFill>
              <a:schemeClr val="tx1"/>
            </a:solidFill>
            <a:prstDash val="sysDot"/>
            <a:round/>
            <a:headEnd/>
            <a:tailEnd type="triangle" w="med" len="med"/>
          </a:ln>
        </p:spPr>
        <p:txBody>
          <a:bodyPr anchor="ctr">
            <a:prstTxWarp prst="textNoShape">
              <a:avLst/>
            </a:prstTxWarp>
          </a:bodyPr>
          <a:lstStyle/>
          <a:p>
            <a:endParaRPr lang="en-US"/>
          </a:p>
        </p:txBody>
      </p:sp>
      <p:sp>
        <p:nvSpPr>
          <p:cNvPr id="1266705" name="Line 17"/>
          <p:cNvSpPr>
            <a:spLocks noChangeShapeType="1"/>
          </p:cNvSpPr>
          <p:nvPr/>
        </p:nvSpPr>
        <p:spPr bwMode="auto">
          <a:xfrm>
            <a:off x="6315075" y="2336800"/>
            <a:ext cx="1104900" cy="0"/>
          </a:xfrm>
          <a:prstGeom prst="line">
            <a:avLst/>
          </a:prstGeom>
          <a:noFill/>
          <a:ln w="57150" cap="rnd">
            <a:solidFill>
              <a:schemeClr val="tx1"/>
            </a:solidFill>
            <a:prstDash val="sysDot"/>
            <a:round/>
            <a:headEnd/>
            <a:tailEnd type="triangle" w="med" len="med"/>
          </a:ln>
        </p:spPr>
        <p:txBody>
          <a:bodyPr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66703"/>
                                        </p:tgtEl>
                                        <p:attrNameLst>
                                          <p:attrName>style.visibility</p:attrName>
                                        </p:attrNameLst>
                                      </p:cBhvr>
                                      <p:to>
                                        <p:strVal val="visible"/>
                                      </p:to>
                                    </p:set>
                                    <p:animEffect transition="in" filter="wipe(left)">
                                      <p:cBhvr>
                                        <p:cTn id="7" dur="500"/>
                                        <p:tgtEl>
                                          <p:spTgt spid="126670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666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666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66704"/>
                                        </p:tgtEl>
                                        <p:attrNameLst>
                                          <p:attrName>style.visibility</p:attrName>
                                        </p:attrNameLst>
                                      </p:cBhvr>
                                      <p:to>
                                        <p:strVal val="visible"/>
                                      </p:to>
                                    </p:set>
                                    <p:animEffect transition="in" filter="wipe(down)">
                                      <p:cBhvr>
                                        <p:cTn id="17" dur="500"/>
                                        <p:tgtEl>
                                          <p:spTgt spid="1266704"/>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2666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6669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66705"/>
                                        </p:tgtEl>
                                        <p:attrNameLst>
                                          <p:attrName>style.visibility</p:attrName>
                                        </p:attrNameLst>
                                      </p:cBhvr>
                                      <p:to>
                                        <p:strVal val="visible"/>
                                      </p:to>
                                    </p:set>
                                    <p:animEffect transition="in" filter="wipe(left)">
                                      <p:cBhvr>
                                        <p:cTn id="27" dur="500"/>
                                        <p:tgtEl>
                                          <p:spTgt spid="1266705"/>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2666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66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6694" grpId="0" animBg="1"/>
      <p:bldP spid="1266695" grpId="0" animBg="1"/>
      <p:bldP spid="1266696" grpId="0" animBg="1"/>
      <p:bldP spid="1266698" grpId="0"/>
      <p:bldP spid="1266699" grpId="0" build="allAtOnce"/>
      <p:bldP spid="1266701" grpId="0"/>
      <p:bldP spid="1266703" grpId="0" animBg="1"/>
      <p:bldP spid="1266704" grpId="0" animBg="1"/>
      <p:bldP spid="1266705"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6" name="Slide Number Placeholder 4"/>
          <p:cNvSpPr>
            <a:spLocks noGrp="1"/>
          </p:cNvSpPr>
          <p:nvPr>
            <p:ph type="sldNum" sz="quarter" idx="11"/>
          </p:nvPr>
        </p:nvSpPr>
        <p:spPr/>
        <p:txBody>
          <a:bodyPr/>
          <a:lstStyle/>
          <a:p>
            <a:fld id="{D8469A3D-0F5C-F442-A111-D23561EC777F}" type="slidenum">
              <a:rPr lang="en-US" smtClean="0"/>
              <a:pPr/>
              <a:t>12</a:t>
            </a:fld>
            <a:endParaRPr lang="en-US" smtClean="0"/>
          </a:p>
        </p:txBody>
      </p:sp>
      <p:sp>
        <p:nvSpPr>
          <p:cNvPr id="95236" name="Rectangle 2"/>
          <p:cNvSpPr>
            <a:spLocks noGrp="1" noChangeArrowheads="1"/>
          </p:cNvSpPr>
          <p:nvPr>
            <p:ph type="title"/>
          </p:nvPr>
        </p:nvSpPr>
        <p:spPr>
          <a:xfrm>
            <a:off x="403225" y="0"/>
            <a:ext cx="8507413" cy="1143000"/>
          </a:xfrm>
        </p:spPr>
        <p:txBody>
          <a:bodyPr/>
          <a:lstStyle/>
          <a:p>
            <a:pPr eaLnBrk="1" hangingPunct="1"/>
            <a:r>
              <a:rPr lang="en-US"/>
              <a:t>Example 1: CeWe Color PhotoBook</a:t>
            </a:r>
          </a:p>
        </p:txBody>
      </p:sp>
      <p:sp>
        <p:nvSpPr>
          <p:cNvPr id="95237" name="Rectangle 3"/>
          <p:cNvSpPr>
            <a:spLocks noGrp="1" noChangeArrowheads="1"/>
          </p:cNvSpPr>
          <p:nvPr>
            <p:ph type="body" idx="1"/>
          </p:nvPr>
        </p:nvSpPr>
        <p:spPr/>
        <p:txBody>
          <a:bodyPr/>
          <a:lstStyle/>
          <a:p>
            <a:pPr eaLnBrk="1" hangingPunct="1"/>
            <a:r>
              <a:rPr lang="en-US"/>
              <a:t>Application for authoring digital photo books</a:t>
            </a:r>
          </a:p>
          <a:p>
            <a:pPr eaLnBrk="1" hangingPunct="1"/>
            <a:r>
              <a:rPr lang="en-US"/>
              <a:t>Automatic selection, sorting and ordering of photos</a:t>
            </a:r>
          </a:p>
          <a:p>
            <a:pPr lvl="1" eaLnBrk="1" hangingPunct="1"/>
            <a:r>
              <a:rPr lang="en-US">
                <a:ea typeface="ＭＳ Ｐゴシック" pitchFamily="-109" charset="-128"/>
              </a:rPr>
              <a:t>Context analysis methods: timestamp, annotation, etc.</a:t>
            </a:r>
          </a:p>
          <a:p>
            <a:pPr lvl="1" eaLnBrk="1" hangingPunct="1"/>
            <a:r>
              <a:rPr lang="en-US">
                <a:ea typeface="ＭＳ Ｐゴシック" pitchFamily="-109" charset="-128"/>
              </a:rPr>
              <a:t>Content analysis methods: color histograms, edge detection, etc.</a:t>
            </a:r>
          </a:p>
          <a:p>
            <a:pPr eaLnBrk="1" hangingPunct="1"/>
            <a:r>
              <a:rPr lang="en-US"/>
              <a:t>Customized layout and background</a:t>
            </a:r>
          </a:p>
          <a:p>
            <a:pPr eaLnBrk="1" hangingPunct="1"/>
            <a:r>
              <a:rPr lang="en-US"/>
              <a:t>Print by the European leader photo finisher company</a:t>
            </a:r>
          </a:p>
        </p:txBody>
      </p:sp>
      <p:sp>
        <p:nvSpPr>
          <p:cNvPr id="95238" name="Text Box 4"/>
          <p:cNvSpPr txBox="1">
            <a:spLocks noChangeArrowheads="1"/>
          </p:cNvSpPr>
          <p:nvPr/>
        </p:nvSpPr>
        <p:spPr bwMode="auto">
          <a:xfrm>
            <a:off x="444500" y="5448300"/>
            <a:ext cx="83312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hlinkClick r:id="rId3"/>
              </a:rPr>
              <a:t>http://www.cewe-photobook.com</a:t>
            </a:r>
            <a:endParaRPr lang="en-US" sz="4000" b="1"/>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2"/>
          <p:cNvSpPr>
            <a:spLocks noGrp="1"/>
          </p:cNvSpPr>
          <p:nvPr>
            <p:ph type="ftr" sz="quarter" idx="10"/>
          </p:nvPr>
        </p:nvSpPr>
        <p:spPr/>
        <p:txBody>
          <a:bodyPr/>
          <a:lstStyle/>
          <a:p>
            <a:r>
              <a:rPr lang="en-US" smtClean="0"/>
              <a:t>SAMT 2009 Tutorial: A Semantic Multimedia Web, 1 December</a:t>
            </a:r>
            <a:endParaRPr lang="en-US"/>
          </a:p>
        </p:txBody>
      </p:sp>
      <p:sp>
        <p:nvSpPr>
          <p:cNvPr id="9" name="Slide Number Placeholder 3"/>
          <p:cNvSpPr>
            <a:spLocks noGrp="1"/>
          </p:cNvSpPr>
          <p:nvPr>
            <p:ph type="sldNum" sz="quarter" idx="11"/>
          </p:nvPr>
        </p:nvSpPr>
        <p:spPr/>
        <p:txBody>
          <a:bodyPr/>
          <a:lstStyle/>
          <a:p>
            <a:fld id="{8FD4F4AC-5002-6447-B072-48D064C993A4}" type="slidenum">
              <a:rPr lang="en-US" smtClean="0"/>
              <a:pPr/>
              <a:t>120</a:t>
            </a:fld>
            <a:endParaRPr lang="en-US" smtClean="0"/>
          </a:p>
        </p:txBody>
      </p:sp>
      <p:graphicFrame>
        <p:nvGraphicFramePr>
          <p:cNvPr id="279554" name="Object 2"/>
          <p:cNvGraphicFramePr>
            <a:graphicFrameLocks noChangeAspect="1"/>
          </p:cNvGraphicFramePr>
          <p:nvPr/>
        </p:nvGraphicFramePr>
        <p:xfrm>
          <a:off x="992188" y="1292225"/>
          <a:ext cx="7215187" cy="3762375"/>
        </p:xfrm>
        <a:graphic>
          <a:graphicData uri="http://schemas.openxmlformats.org/presentationml/2006/ole">
            <p:oleObj spid="_x0000_s279554" name="Visio" r:id="rId3" imgW="5422900" imgH="2832100" progId="">
              <p:embed/>
            </p:oleObj>
          </a:graphicData>
        </a:graphic>
      </p:graphicFrame>
      <p:sp>
        <p:nvSpPr>
          <p:cNvPr id="279557" name="Rectangle 3"/>
          <p:cNvSpPr>
            <a:spLocks noGrp="1" noChangeArrowheads="1"/>
          </p:cNvSpPr>
          <p:nvPr>
            <p:ph type="title"/>
          </p:nvPr>
        </p:nvSpPr>
        <p:spPr/>
        <p:txBody>
          <a:bodyPr/>
          <a:lstStyle/>
          <a:p>
            <a:pPr eaLnBrk="1" hangingPunct="1"/>
            <a:r>
              <a:rPr lang="en-US"/>
              <a:t>Step 1: Modeling the NAR Ontology</a:t>
            </a:r>
          </a:p>
        </p:txBody>
      </p:sp>
      <p:sp>
        <p:nvSpPr>
          <p:cNvPr id="1273860" name="Rectangle 4"/>
          <p:cNvSpPr>
            <a:spLocks noChangeArrowheads="1"/>
          </p:cNvSpPr>
          <p:nvPr/>
        </p:nvSpPr>
        <p:spPr bwMode="auto">
          <a:xfrm>
            <a:off x="330200" y="5197475"/>
            <a:ext cx="8470900" cy="884238"/>
          </a:xfrm>
          <a:prstGeom prst="rect">
            <a:avLst/>
          </a:prstGeom>
          <a:noFill/>
          <a:ln w="9525">
            <a:noFill/>
            <a:miter lim="800000"/>
            <a:headEnd/>
            <a:tailEnd/>
          </a:ln>
        </p:spPr>
        <p:txBody>
          <a:bodyPr>
            <a:prstTxWarp prst="textNoShape">
              <a:avLst/>
            </a:prstTxWarp>
            <a:spAutoFit/>
          </a:bodyPr>
          <a:lstStyle/>
          <a:p>
            <a:r>
              <a:rPr lang="en-US" sz="2800">
                <a:solidFill>
                  <a:schemeClr val="tx1"/>
                </a:solidFill>
                <a:latin typeface="Tahoma" pitchFamily="-109" charset="0"/>
                <a:ea typeface="MS PGothic" pitchFamily="34" charset="-128"/>
                <a:sym typeface="Wingdings" pitchFamily="-109" charset="2"/>
              </a:rPr>
              <a:t></a:t>
            </a:r>
            <a:r>
              <a:rPr lang="en-US" sz="2400">
                <a:solidFill>
                  <a:schemeClr val="tx1"/>
                </a:solidFill>
                <a:latin typeface="Tahoma" pitchFamily="-109" charset="0"/>
                <a:ea typeface="MS PGothic" pitchFamily="34" charset="-128"/>
              </a:rPr>
              <a:t> focus on reuse of  XML types leading to multiple repetition </a:t>
            </a:r>
            <a:br>
              <a:rPr lang="en-US" sz="2400">
                <a:solidFill>
                  <a:schemeClr val="tx1"/>
                </a:solidFill>
                <a:latin typeface="Tahoma" pitchFamily="-109" charset="0"/>
                <a:ea typeface="MS PGothic" pitchFamily="34" charset="-128"/>
              </a:rPr>
            </a:br>
            <a:r>
              <a:rPr lang="en-US" sz="2400">
                <a:solidFill>
                  <a:schemeClr val="tx1"/>
                </a:solidFill>
                <a:latin typeface="Tahoma" pitchFamily="-109" charset="0"/>
                <a:ea typeface="MS PGothic" pitchFamily="34" charset="-128"/>
              </a:rPr>
              <a:t>resulting in overly complex nested XML structures</a:t>
            </a:r>
          </a:p>
        </p:txBody>
      </p:sp>
      <p:sp>
        <p:nvSpPr>
          <p:cNvPr id="1106972" name="Oval 28"/>
          <p:cNvSpPr>
            <a:spLocks noChangeArrowheads="1"/>
          </p:cNvSpPr>
          <p:nvPr/>
        </p:nvSpPr>
        <p:spPr bwMode="auto">
          <a:xfrm>
            <a:off x="2984500" y="4076700"/>
            <a:ext cx="1016000" cy="609600"/>
          </a:xfrm>
          <a:prstGeom prst="ellipse">
            <a:avLst/>
          </a:prstGeom>
          <a:noFill/>
          <a:ln w="38100">
            <a:solidFill>
              <a:srgbClr val="FF0000"/>
            </a:solidFill>
            <a:round/>
            <a:headEnd/>
            <a:tailEnd/>
          </a:ln>
        </p:spPr>
        <p:txBody>
          <a:bodyPr wrap="none" anchor="ctr">
            <a:prstTxWarp prst="textNoShape">
              <a:avLst/>
            </a:prstTxWarp>
          </a:bodyPr>
          <a:lstStyle/>
          <a:p>
            <a:endParaRPr lang="en-US" sz="1400">
              <a:ea typeface="MS PGothic" pitchFamily="34" charset="-128"/>
              <a:cs typeface="MS PGothic" pitchFamily="34" charset="-128"/>
            </a:endParaRPr>
          </a:p>
        </p:txBody>
      </p:sp>
      <p:sp>
        <p:nvSpPr>
          <p:cNvPr id="2" name="Oval 28"/>
          <p:cNvSpPr>
            <a:spLocks noChangeArrowheads="1"/>
          </p:cNvSpPr>
          <p:nvPr/>
        </p:nvSpPr>
        <p:spPr bwMode="auto">
          <a:xfrm>
            <a:off x="4749800" y="3721100"/>
            <a:ext cx="1016000" cy="609600"/>
          </a:xfrm>
          <a:prstGeom prst="ellipse">
            <a:avLst/>
          </a:prstGeom>
          <a:noFill/>
          <a:ln w="38100">
            <a:solidFill>
              <a:srgbClr val="FF0000"/>
            </a:solidFill>
            <a:round/>
            <a:headEnd/>
            <a:tailEnd/>
          </a:ln>
        </p:spPr>
        <p:txBody>
          <a:bodyPr wrap="none" anchor="ctr">
            <a:prstTxWarp prst="textNoShape">
              <a:avLst/>
            </a:prstTxWarp>
          </a:bodyPr>
          <a:lstStyle/>
          <a:p>
            <a:endParaRPr lang="en-US" sz="1400">
              <a:ea typeface="MS PGothic" pitchFamily="34" charset="-128"/>
              <a:cs typeface="MS PGothic" pitchFamily="34" charset="-128"/>
            </a:endParaRPr>
          </a:p>
        </p:txBody>
      </p:sp>
      <p:sp>
        <p:nvSpPr>
          <p:cNvPr id="3" name="Oval 28"/>
          <p:cNvSpPr>
            <a:spLocks noChangeArrowheads="1"/>
          </p:cNvSpPr>
          <p:nvPr/>
        </p:nvSpPr>
        <p:spPr bwMode="auto">
          <a:xfrm>
            <a:off x="6731000" y="3619500"/>
            <a:ext cx="1016000" cy="609600"/>
          </a:xfrm>
          <a:prstGeom prst="ellipse">
            <a:avLst/>
          </a:prstGeom>
          <a:noFill/>
          <a:ln w="38100">
            <a:solidFill>
              <a:srgbClr val="FF0000"/>
            </a:solidFill>
            <a:round/>
            <a:headEnd/>
            <a:tailEnd/>
          </a:ln>
        </p:spPr>
        <p:txBody>
          <a:bodyPr wrap="none" anchor="ctr">
            <a:prstTxWarp prst="textNoShape">
              <a:avLst/>
            </a:prstTxWarp>
          </a:bodyPr>
          <a:lstStyle/>
          <a:p>
            <a:endParaRPr lang="en-US" sz="1400">
              <a:ea typeface="MS PGothic" pitchFamily="34" charset="-128"/>
              <a:cs typeface="MS PGothic"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69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3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3860" grpId="0"/>
      <p:bldP spid="1106972" grpId="0" animBg="1"/>
      <p:bldP spid="2" grpId="0" animBg="1"/>
      <p:bldP spid="3" grpId="0" animBg="1"/>
    </p:bld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10" name="Slide Number Placeholder 4"/>
          <p:cNvSpPr>
            <a:spLocks noGrp="1"/>
          </p:cNvSpPr>
          <p:nvPr>
            <p:ph type="sldNum" sz="quarter" idx="11"/>
          </p:nvPr>
        </p:nvSpPr>
        <p:spPr/>
        <p:txBody>
          <a:bodyPr/>
          <a:lstStyle/>
          <a:p>
            <a:fld id="{00B07BED-A141-E049-9FBE-B674B148D661}" type="slidenum">
              <a:rPr lang="en-US" smtClean="0"/>
              <a:pPr/>
              <a:t>121</a:t>
            </a:fld>
            <a:endParaRPr lang="en-US" smtClean="0"/>
          </a:p>
        </p:txBody>
      </p:sp>
      <p:sp>
        <p:nvSpPr>
          <p:cNvPr id="280580" name="Rectangle 2"/>
          <p:cNvSpPr>
            <a:spLocks noGrp="1" noChangeArrowheads="1"/>
          </p:cNvSpPr>
          <p:nvPr>
            <p:ph type="title"/>
          </p:nvPr>
        </p:nvSpPr>
        <p:spPr/>
        <p:txBody>
          <a:bodyPr/>
          <a:lstStyle/>
          <a:p>
            <a:pPr eaLnBrk="1" hangingPunct="1"/>
            <a:r>
              <a:rPr lang="en-US"/>
              <a:t>Step 1: Modeling the NAR Ontology</a:t>
            </a:r>
          </a:p>
        </p:txBody>
      </p:sp>
      <p:sp>
        <p:nvSpPr>
          <p:cNvPr id="280581" name="Rectangle 3"/>
          <p:cNvSpPr>
            <a:spLocks noGrp="1" noChangeArrowheads="1"/>
          </p:cNvSpPr>
          <p:nvPr>
            <p:ph type="body" idx="1"/>
          </p:nvPr>
        </p:nvSpPr>
        <p:spPr/>
        <p:txBody>
          <a:bodyPr/>
          <a:lstStyle/>
          <a:p>
            <a:pPr eaLnBrk="1" hangingPunct="1"/>
            <a:r>
              <a:rPr lang="en-US"/>
              <a:t>Flattening the XML structure</a:t>
            </a:r>
          </a:p>
        </p:txBody>
      </p:sp>
      <p:pic>
        <p:nvPicPr>
          <p:cNvPr id="280582" name="Picture 4" descr="NewsML_markup"/>
          <p:cNvPicPr>
            <a:picLocks noChangeAspect="1" noChangeArrowheads="1"/>
          </p:cNvPicPr>
          <p:nvPr/>
        </p:nvPicPr>
        <p:blipFill>
          <a:blip r:embed="rId2"/>
          <a:srcRect/>
          <a:stretch>
            <a:fillRect/>
          </a:stretch>
        </p:blipFill>
        <p:spPr bwMode="auto">
          <a:xfrm>
            <a:off x="0" y="1887538"/>
            <a:ext cx="8582025" cy="4659312"/>
          </a:xfrm>
          <a:prstGeom prst="rect">
            <a:avLst/>
          </a:prstGeom>
          <a:noFill/>
          <a:ln w="9525">
            <a:noFill/>
            <a:miter lim="800000"/>
            <a:headEnd/>
            <a:tailEnd/>
          </a:ln>
        </p:spPr>
      </p:pic>
      <p:sp>
        <p:nvSpPr>
          <p:cNvPr id="1274885" name="Text Box 5"/>
          <p:cNvSpPr txBox="1">
            <a:spLocks noChangeArrowheads="1"/>
          </p:cNvSpPr>
          <p:nvPr/>
        </p:nvSpPr>
        <p:spPr bwMode="auto">
          <a:xfrm>
            <a:off x="5778500" y="5689600"/>
            <a:ext cx="28829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chemeClr val="tx1"/>
                </a:solidFill>
                <a:latin typeface="Tahoma" pitchFamily="-109" charset="0"/>
                <a:ea typeface="Tahoma" pitchFamily="-109" charset="0"/>
                <a:cs typeface="Tahoma" pitchFamily="-109" charset="0"/>
              </a:rPr>
              <a:t>PhotoNewsItem</a:t>
            </a:r>
          </a:p>
        </p:txBody>
      </p:sp>
      <p:sp>
        <p:nvSpPr>
          <p:cNvPr id="1274886" name="Text Box 6"/>
          <p:cNvSpPr txBox="1">
            <a:spLocks noChangeArrowheads="1"/>
          </p:cNvSpPr>
          <p:nvPr/>
        </p:nvSpPr>
        <p:spPr bwMode="auto">
          <a:xfrm>
            <a:off x="6235700" y="4521200"/>
            <a:ext cx="19685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chemeClr val="tx1"/>
                </a:solidFill>
                <a:latin typeface="Tahoma" pitchFamily="-109" charset="0"/>
                <a:ea typeface="Tahoma" pitchFamily="-109" charset="0"/>
                <a:cs typeface="Tahoma" pitchFamily="-109" charset="0"/>
              </a:rPr>
              <a:t>NewsItem</a:t>
            </a:r>
          </a:p>
        </p:txBody>
      </p:sp>
      <p:sp>
        <p:nvSpPr>
          <p:cNvPr id="1274887" name="Line 7"/>
          <p:cNvSpPr>
            <a:spLocks noChangeShapeType="1"/>
          </p:cNvSpPr>
          <p:nvPr/>
        </p:nvSpPr>
        <p:spPr bwMode="auto">
          <a:xfrm flipV="1">
            <a:off x="7226300" y="5054600"/>
            <a:ext cx="0" cy="6731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
        <p:nvSpPr>
          <p:cNvPr id="1274888" name="Oval 8"/>
          <p:cNvSpPr>
            <a:spLocks noChangeArrowheads="1"/>
          </p:cNvSpPr>
          <p:nvPr/>
        </p:nvSpPr>
        <p:spPr bwMode="auto">
          <a:xfrm>
            <a:off x="2476500" y="3644900"/>
            <a:ext cx="1155700" cy="4572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48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748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748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74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885" grpId="0"/>
      <p:bldP spid="1274886" grpId="0"/>
      <p:bldP spid="1274887" grpId="0" animBg="1"/>
      <p:bldP spid="1274888" grpId="0" animBg="1"/>
    </p:bld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6" name="Slide Number Placeholder 4"/>
          <p:cNvSpPr>
            <a:spLocks noGrp="1"/>
          </p:cNvSpPr>
          <p:nvPr>
            <p:ph type="sldNum" sz="quarter" idx="11"/>
          </p:nvPr>
        </p:nvSpPr>
        <p:spPr/>
        <p:txBody>
          <a:bodyPr/>
          <a:lstStyle/>
          <a:p>
            <a:fld id="{7C752B27-E5BF-8845-90C1-C1C9F97B2937}" type="slidenum">
              <a:rPr lang="en-US" smtClean="0"/>
              <a:pPr/>
              <a:t>122</a:t>
            </a:fld>
            <a:endParaRPr lang="en-US" smtClean="0"/>
          </a:p>
        </p:txBody>
      </p:sp>
      <p:sp>
        <p:nvSpPr>
          <p:cNvPr id="281604" name="Rectangle 2"/>
          <p:cNvSpPr>
            <a:spLocks noGrp="1" noChangeArrowheads="1"/>
          </p:cNvSpPr>
          <p:nvPr>
            <p:ph type="title"/>
          </p:nvPr>
        </p:nvSpPr>
        <p:spPr/>
        <p:txBody>
          <a:bodyPr/>
          <a:lstStyle/>
          <a:p>
            <a:pPr eaLnBrk="1" hangingPunct="1"/>
            <a:r>
              <a:rPr lang="en-US"/>
              <a:t>Step 1: Modeling the NAR Ontology</a:t>
            </a:r>
          </a:p>
        </p:txBody>
      </p:sp>
      <p:sp>
        <p:nvSpPr>
          <p:cNvPr id="1275907" name="Rectangle 3"/>
          <p:cNvSpPr>
            <a:spLocks noGrp="1" noChangeArrowheads="1"/>
          </p:cNvSpPr>
          <p:nvPr>
            <p:ph type="body" idx="1"/>
          </p:nvPr>
        </p:nvSpPr>
        <p:spPr/>
        <p:txBody>
          <a:bodyPr/>
          <a:lstStyle/>
          <a:p>
            <a:pPr eaLnBrk="1" hangingPunct="1"/>
            <a:r>
              <a:rPr lang="en-US"/>
              <a:t>Modeling unique identifiers</a:t>
            </a:r>
          </a:p>
          <a:p>
            <a:pPr lvl="1" eaLnBrk="1" hangingPunct="1"/>
            <a:r>
              <a:rPr lang="en-US">
                <a:ea typeface="ＭＳ Ｐゴシック" pitchFamily="-109" charset="-128"/>
              </a:rPr>
              <a:t>Use of dereferencable URIs for any resources</a:t>
            </a:r>
            <a:br>
              <a:rPr lang="en-US">
                <a:ea typeface="ＭＳ Ｐゴシック" pitchFamily="-109" charset="-128"/>
              </a:rPr>
            </a:br>
            <a:r>
              <a:rPr lang="en-US">
                <a:ea typeface="ＭＳ Ｐゴシック" pitchFamily="-109" charset="-128"/>
              </a:rPr>
              <a:t>(news items + vocabularies)</a:t>
            </a:r>
          </a:p>
          <a:p>
            <a:pPr lvl="1" eaLnBrk="1" hangingPunct="1"/>
            <a:r>
              <a:rPr lang="en-US">
                <a:ea typeface="ＭＳ Ｐゴシック" pitchFamily="-109" charset="-128"/>
              </a:rPr>
              <a:t>Future: Use of URIs for resource fragments</a:t>
            </a:r>
            <a:br>
              <a:rPr lang="en-US">
                <a:ea typeface="ＭＳ Ｐゴシック" pitchFamily="-109" charset="-128"/>
              </a:rPr>
            </a:br>
            <a:r>
              <a:rPr lang="en-US" sz="2000">
                <a:ea typeface="ＭＳ Ｐゴシック" pitchFamily="-109" charset="-128"/>
                <a:hlinkClick r:id="rId2"/>
              </a:rPr>
              <a:t>http://www.youtube.com/watch?v=1bibCui3lFM#t=1m45s</a:t>
            </a:r>
            <a:endParaRPr lang="en-US" sz="2000">
              <a:ea typeface="ＭＳ Ｐゴシック" pitchFamily="-109" charset="-128"/>
            </a:endParaRPr>
          </a:p>
          <a:p>
            <a:pPr eaLnBrk="1" hangingPunct="1"/>
            <a:r>
              <a:rPr lang="en-US"/>
              <a:t>Modeling the provenance of the information</a:t>
            </a:r>
          </a:p>
          <a:p>
            <a:pPr lvl="1" eaLnBrk="1" hangingPunct="1"/>
            <a:r>
              <a:rPr lang="en-US">
                <a:ea typeface="ＭＳ Ｐゴシック" pitchFamily="-109" charset="-128"/>
              </a:rPr>
              <a:t>Reification</a:t>
            </a:r>
          </a:p>
          <a:p>
            <a:pPr lvl="1" eaLnBrk="1" hangingPunct="1"/>
            <a:r>
              <a:rPr lang="en-US">
                <a:ea typeface="ＭＳ Ｐゴシック" pitchFamily="-109" charset="-128"/>
              </a:rPr>
              <a:t>Named (and Networked) Graphs</a:t>
            </a:r>
          </a:p>
        </p:txBody>
      </p:sp>
      <p:sp>
        <p:nvSpPr>
          <p:cNvPr id="1275908" name="Rectangle 4"/>
          <p:cNvSpPr>
            <a:spLocks noChangeArrowheads="1"/>
          </p:cNvSpPr>
          <p:nvPr/>
        </p:nvSpPr>
        <p:spPr bwMode="auto">
          <a:xfrm>
            <a:off x="177800" y="4987925"/>
            <a:ext cx="8724900" cy="1187450"/>
          </a:xfrm>
          <a:prstGeom prst="rect">
            <a:avLst/>
          </a:prstGeom>
          <a:noFill/>
          <a:ln w="9525">
            <a:noFill/>
            <a:miter lim="800000"/>
            <a:headEnd/>
            <a:tailEnd/>
          </a:ln>
        </p:spPr>
        <p:txBody>
          <a:bodyPr>
            <a:prstTxWarp prst="textNoShape">
              <a:avLst/>
            </a:prstTxWarp>
            <a:spAutoFit/>
          </a:bodyPr>
          <a:lstStyle/>
          <a:p>
            <a:pPr algn="l"/>
            <a:r>
              <a:rPr lang="en-US" sz="2400">
                <a:solidFill>
                  <a:schemeClr val="tx1"/>
                </a:solidFill>
                <a:latin typeface="Courier New" pitchFamily="-109" charset="0"/>
                <a:ea typeface="Courier New" pitchFamily="-109" charset="0"/>
                <a:cs typeface="Courier New" pitchFamily="-109" charset="0"/>
              </a:rPr>
              <a:t>{&lt;&gt; nar:subject cat:11002000}</a:t>
            </a:r>
            <a:br>
              <a:rPr lang="en-US" sz="2400">
                <a:solidFill>
                  <a:schemeClr val="tx1"/>
                </a:solidFill>
                <a:latin typeface="Courier New" pitchFamily="-109" charset="0"/>
                <a:ea typeface="Courier New" pitchFamily="-109" charset="0"/>
                <a:cs typeface="Courier New" pitchFamily="-109" charset="0"/>
              </a:rPr>
            </a:br>
            <a:r>
              <a:rPr lang="en-US" sz="2400">
                <a:solidFill>
                  <a:schemeClr val="tx1"/>
                </a:solidFill>
                <a:latin typeface="Courier New" pitchFamily="-109" charset="0"/>
                <a:ea typeface="Courier New" pitchFamily="-109" charset="0"/>
                <a:cs typeface="Courier New" pitchFamily="-109" charset="0"/>
              </a:rPr>
              <a:t>         dc:creator team:md ;</a:t>
            </a:r>
          </a:p>
          <a:p>
            <a:pPr algn="l"/>
            <a:r>
              <a:rPr lang="en-US" sz="2400">
                <a:solidFill>
                  <a:schemeClr val="tx1"/>
                </a:solidFill>
                <a:latin typeface="Courier New" pitchFamily="-109" charset="0"/>
                <a:ea typeface="Courier New" pitchFamily="-109" charset="0"/>
                <a:cs typeface="Courier New" pitchFamily="-109" charset="0"/>
              </a:rPr>
              <a:t>         dc:modified ‘‘2005-11-11T08:00:00Z’’.</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590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590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75907">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75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908" grpId="0"/>
    </p:bld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19" name="Slide Number Placeholder 4"/>
          <p:cNvSpPr>
            <a:spLocks noGrp="1"/>
          </p:cNvSpPr>
          <p:nvPr>
            <p:ph type="sldNum" sz="quarter" idx="11"/>
          </p:nvPr>
        </p:nvSpPr>
        <p:spPr/>
        <p:txBody>
          <a:bodyPr/>
          <a:lstStyle/>
          <a:p>
            <a:fld id="{224DD8E2-88BC-4D41-B28F-58BAE9907397}" type="slidenum">
              <a:rPr lang="en-US" smtClean="0"/>
              <a:pPr/>
              <a:t>123</a:t>
            </a:fld>
            <a:endParaRPr lang="en-US" smtClean="0"/>
          </a:p>
        </p:txBody>
      </p:sp>
      <p:sp>
        <p:nvSpPr>
          <p:cNvPr id="282628" name="Rectangle 2"/>
          <p:cNvSpPr>
            <a:spLocks noGrp="1" noChangeArrowheads="1"/>
          </p:cNvSpPr>
          <p:nvPr>
            <p:ph type="title"/>
          </p:nvPr>
        </p:nvSpPr>
        <p:spPr>
          <a:xfrm>
            <a:off x="225425" y="141288"/>
            <a:ext cx="8685213" cy="1143000"/>
          </a:xfrm>
        </p:spPr>
        <p:txBody>
          <a:bodyPr/>
          <a:lstStyle/>
          <a:p>
            <a:pPr eaLnBrk="1" hangingPunct="1"/>
            <a:r>
              <a:rPr lang="en-US"/>
              <a:t>Step 2: Linking with Media Ontologies</a:t>
            </a:r>
          </a:p>
        </p:txBody>
      </p:sp>
      <p:pic>
        <p:nvPicPr>
          <p:cNvPr id="282629" name="Picture 3" descr="DublinCore"/>
          <p:cNvPicPr>
            <a:picLocks noChangeAspect="1" noChangeArrowheads="1"/>
          </p:cNvPicPr>
          <p:nvPr/>
        </p:nvPicPr>
        <p:blipFill>
          <a:blip r:embed="rId2"/>
          <a:srcRect/>
          <a:stretch>
            <a:fillRect/>
          </a:stretch>
        </p:blipFill>
        <p:spPr bwMode="auto">
          <a:xfrm>
            <a:off x="6854825" y="1296988"/>
            <a:ext cx="2063750" cy="688975"/>
          </a:xfrm>
          <a:prstGeom prst="rect">
            <a:avLst/>
          </a:prstGeom>
          <a:noFill/>
          <a:ln w="9525">
            <a:noFill/>
            <a:miter lim="800000"/>
            <a:headEnd/>
            <a:tailEnd/>
          </a:ln>
        </p:spPr>
      </p:pic>
      <p:pic>
        <p:nvPicPr>
          <p:cNvPr id="282630" name="Picture 4" descr="sioc_logo"/>
          <p:cNvPicPr>
            <a:picLocks noChangeAspect="1" noChangeArrowheads="1"/>
          </p:cNvPicPr>
          <p:nvPr/>
        </p:nvPicPr>
        <p:blipFill>
          <a:blip r:embed="rId3"/>
          <a:srcRect/>
          <a:stretch>
            <a:fillRect/>
          </a:stretch>
        </p:blipFill>
        <p:spPr bwMode="auto">
          <a:xfrm>
            <a:off x="6838950" y="4305300"/>
            <a:ext cx="1943100" cy="1905000"/>
          </a:xfrm>
          <a:prstGeom prst="rect">
            <a:avLst/>
          </a:prstGeom>
          <a:noFill/>
          <a:ln w="9525">
            <a:noFill/>
            <a:miter lim="800000"/>
            <a:headEnd/>
            <a:tailEnd/>
          </a:ln>
        </p:spPr>
      </p:pic>
      <p:pic>
        <p:nvPicPr>
          <p:cNvPr id="282631" name="Picture 5" descr="foaf"/>
          <p:cNvPicPr>
            <a:picLocks noChangeAspect="1" noChangeArrowheads="1"/>
          </p:cNvPicPr>
          <p:nvPr/>
        </p:nvPicPr>
        <p:blipFill>
          <a:blip r:embed="rId4"/>
          <a:srcRect/>
          <a:stretch>
            <a:fillRect/>
          </a:stretch>
        </p:blipFill>
        <p:spPr bwMode="auto">
          <a:xfrm>
            <a:off x="250825" y="1560513"/>
            <a:ext cx="2114550" cy="1217612"/>
          </a:xfrm>
          <a:prstGeom prst="rect">
            <a:avLst/>
          </a:prstGeom>
          <a:noFill/>
          <a:ln w="9525">
            <a:noFill/>
            <a:miter lim="800000"/>
            <a:headEnd/>
            <a:tailEnd/>
          </a:ln>
        </p:spPr>
      </p:pic>
      <p:pic>
        <p:nvPicPr>
          <p:cNvPr id="282632" name="Picture 6" descr="newsml-g2"/>
          <p:cNvPicPr>
            <a:picLocks noChangeAspect="1" noChangeArrowheads="1"/>
          </p:cNvPicPr>
          <p:nvPr/>
        </p:nvPicPr>
        <p:blipFill>
          <a:blip r:embed="rId5"/>
          <a:srcRect/>
          <a:stretch>
            <a:fillRect/>
          </a:stretch>
        </p:blipFill>
        <p:spPr bwMode="auto">
          <a:xfrm>
            <a:off x="3449638" y="3170238"/>
            <a:ext cx="2290762" cy="649287"/>
          </a:xfrm>
          <a:prstGeom prst="rect">
            <a:avLst/>
          </a:prstGeom>
          <a:noFill/>
          <a:ln w="9525">
            <a:noFill/>
            <a:miter lim="800000"/>
            <a:headEnd/>
            <a:tailEnd/>
          </a:ln>
        </p:spPr>
      </p:pic>
      <p:pic>
        <p:nvPicPr>
          <p:cNvPr id="282633" name="Picture 7" descr="eventsml-g2"/>
          <p:cNvPicPr>
            <a:picLocks noChangeAspect="1" noChangeArrowheads="1"/>
          </p:cNvPicPr>
          <p:nvPr/>
        </p:nvPicPr>
        <p:blipFill>
          <a:blip r:embed="rId6"/>
          <a:srcRect/>
          <a:stretch>
            <a:fillRect/>
          </a:stretch>
        </p:blipFill>
        <p:spPr bwMode="auto">
          <a:xfrm>
            <a:off x="3424238" y="4600575"/>
            <a:ext cx="2143125" cy="609600"/>
          </a:xfrm>
          <a:prstGeom prst="rect">
            <a:avLst/>
          </a:prstGeom>
          <a:noFill/>
          <a:ln w="9525">
            <a:noFill/>
            <a:miter lim="800000"/>
            <a:headEnd/>
            <a:tailEnd/>
          </a:ln>
        </p:spPr>
      </p:pic>
      <p:sp>
        <p:nvSpPr>
          <p:cNvPr id="282634" name="Text Box 8"/>
          <p:cNvSpPr txBox="1">
            <a:spLocks noChangeArrowheads="1"/>
          </p:cNvSpPr>
          <p:nvPr/>
        </p:nvSpPr>
        <p:spPr bwMode="auto">
          <a:xfrm>
            <a:off x="2489200" y="2476500"/>
            <a:ext cx="18923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chemeClr val="tx1"/>
                </a:solidFill>
                <a:latin typeface="Tahoma" pitchFamily="-109" charset="0"/>
                <a:ea typeface="Tahoma" pitchFamily="-109" charset="0"/>
                <a:cs typeface="Tahoma" pitchFamily="-109" charset="0"/>
              </a:rPr>
              <a:t>foaf:Person </a:t>
            </a:r>
            <a:r>
              <a:rPr lang="en-US" sz="2000">
                <a:solidFill>
                  <a:schemeClr val="tx1"/>
                </a:solidFill>
                <a:latin typeface="Tahoma" pitchFamily="-109" charset="0"/>
                <a:ea typeface="Times New Roman" pitchFamily="-109" charset="0"/>
                <a:cs typeface="Times New Roman" pitchFamily="-109" charset="0"/>
              </a:rPr>
              <a:t>≈</a:t>
            </a:r>
            <a:r>
              <a:rPr lang="en-US" sz="2000">
                <a:solidFill>
                  <a:schemeClr val="tx1"/>
                </a:solidFill>
                <a:latin typeface="Tahoma" pitchFamily="-109" charset="0"/>
                <a:ea typeface="Tahoma" pitchFamily="-109" charset="0"/>
                <a:cs typeface="Tahoma" pitchFamily="-109" charset="0"/>
              </a:rPr>
              <a:t> nar:Person</a:t>
            </a:r>
          </a:p>
        </p:txBody>
      </p:sp>
      <p:sp>
        <p:nvSpPr>
          <p:cNvPr id="282635" name="Line 9"/>
          <p:cNvSpPr>
            <a:spLocks noChangeShapeType="1"/>
          </p:cNvSpPr>
          <p:nvPr/>
        </p:nvSpPr>
        <p:spPr bwMode="auto">
          <a:xfrm>
            <a:off x="1574800" y="2540000"/>
            <a:ext cx="1676400" cy="838200"/>
          </a:xfrm>
          <a:prstGeom prst="line">
            <a:avLst/>
          </a:prstGeom>
          <a:noFill/>
          <a:ln w="38100">
            <a:solidFill>
              <a:schemeClr val="tx1"/>
            </a:solidFill>
            <a:round/>
            <a:headEnd type="triangle" w="med" len="med"/>
            <a:tailEnd type="triangle" w="med" len="med"/>
          </a:ln>
        </p:spPr>
        <p:txBody>
          <a:bodyPr anchor="ctr">
            <a:prstTxWarp prst="textNoShape">
              <a:avLst/>
            </a:prstTxWarp>
          </a:bodyPr>
          <a:lstStyle/>
          <a:p>
            <a:endParaRPr lang="en-US"/>
          </a:p>
        </p:txBody>
      </p:sp>
      <p:sp>
        <p:nvSpPr>
          <p:cNvPr id="282636" name="Text Box 10"/>
          <p:cNvSpPr txBox="1">
            <a:spLocks noChangeArrowheads="1"/>
          </p:cNvSpPr>
          <p:nvPr/>
        </p:nvSpPr>
        <p:spPr bwMode="auto">
          <a:xfrm>
            <a:off x="5054600" y="1981200"/>
            <a:ext cx="18923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chemeClr val="tx1"/>
                </a:solidFill>
                <a:latin typeface="Tahoma" pitchFamily="-109" charset="0"/>
                <a:ea typeface="Tahoma" pitchFamily="-109" charset="0"/>
                <a:cs typeface="Tahoma" pitchFamily="-109" charset="0"/>
              </a:rPr>
              <a:t>dc:Subject </a:t>
            </a:r>
            <a:r>
              <a:rPr lang="en-US" sz="2000">
                <a:solidFill>
                  <a:schemeClr val="tx1"/>
                </a:solidFill>
                <a:latin typeface="Tahoma" pitchFamily="-109" charset="0"/>
                <a:ea typeface="Times New Roman" pitchFamily="-109" charset="0"/>
                <a:cs typeface="Times New Roman" pitchFamily="-109" charset="0"/>
              </a:rPr>
              <a:t>≈</a:t>
            </a:r>
            <a:r>
              <a:rPr lang="en-US" sz="2000">
                <a:solidFill>
                  <a:schemeClr val="tx1"/>
                </a:solidFill>
                <a:latin typeface="Tahoma" pitchFamily="-109" charset="0"/>
                <a:ea typeface="Tahoma" pitchFamily="-109" charset="0"/>
                <a:cs typeface="Tahoma" pitchFamily="-109" charset="0"/>
              </a:rPr>
              <a:t> nar:Subject</a:t>
            </a:r>
          </a:p>
        </p:txBody>
      </p:sp>
      <p:sp>
        <p:nvSpPr>
          <p:cNvPr id="282637" name="Line 11"/>
          <p:cNvSpPr>
            <a:spLocks noChangeShapeType="1"/>
          </p:cNvSpPr>
          <p:nvPr/>
        </p:nvSpPr>
        <p:spPr bwMode="auto">
          <a:xfrm flipH="1">
            <a:off x="5537200" y="2108200"/>
            <a:ext cx="2286000" cy="1143000"/>
          </a:xfrm>
          <a:prstGeom prst="line">
            <a:avLst/>
          </a:prstGeom>
          <a:noFill/>
          <a:ln w="38100">
            <a:solidFill>
              <a:schemeClr val="tx1"/>
            </a:solidFill>
            <a:round/>
            <a:headEnd type="triangle" w="med" len="med"/>
            <a:tailEnd type="triangle" w="med" len="med"/>
          </a:ln>
        </p:spPr>
        <p:txBody>
          <a:bodyPr anchor="ctr">
            <a:prstTxWarp prst="textNoShape">
              <a:avLst/>
            </a:prstTxWarp>
          </a:bodyPr>
          <a:lstStyle/>
          <a:p>
            <a:endParaRPr lang="en-US"/>
          </a:p>
        </p:txBody>
      </p:sp>
      <p:sp>
        <p:nvSpPr>
          <p:cNvPr id="282638" name="Line 12"/>
          <p:cNvSpPr>
            <a:spLocks noChangeShapeType="1"/>
          </p:cNvSpPr>
          <p:nvPr/>
        </p:nvSpPr>
        <p:spPr bwMode="auto">
          <a:xfrm flipH="1" flipV="1">
            <a:off x="5384800" y="3721100"/>
            <a:ext cx="2044700" cy="990600"/>
          </a:xfrm>
          <a:prstGeom prst="line">
            <a:avLst/>
          </a:prstGeom>
          <a:noFill/>
          <a:ln w="38100">
            <a:solidFill>
              <a:schemeClr val="tx1"/>
            </a:solidFill>
            <a:round/>
            <a:headEnd type="triangle" w="med" len="med"/>
            <a:tailEnd type="triangle" w="med" len="med"/>
          </a:ln>
        </p:spPr>
        <p:txBody>
          <a:bodyPr anchor="ctr">
            <a:prstTxWarp prst="textNoShape">
              <a:avLst/>
            </a:prstTxWarp>
          </a:bodyPr>
          <a:lstStyle/>
          <a:p>
            <a:endParaRPr lang="en-US"/>
          </a:p>
        </p:txBody>
      </p:sp>
      <p:sp>
        <p:nvSpPr>
          <p:cNvPr id="282639" name="Text Box 13"/>
          <p:cNvSpPr txBox="1">
            <a:spLocks noChangeArrowheads="1"/>
          </p:cNvSpPr>
          <p:nvPr/>
        </p:nvSpPr>
        <p:spPr bwMode="auto">
          <a:xfrm>
            <a:off x="6197600" y="3644900"/>
            <a:ext cx="18923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chemeClr val="tx1"/>
                </a:solidFill>
                <a:latin typeface="Tahoma" pitchFamily="-109" charset="0"/>
                <a:ea typeface="Tahoma" pitchFamily="-109" charset="0"/>
                <a:cs typeface="Tahoma" pitchFamily="-109" charset="0"/>
              </a:rPr>
              <a:t>sioc:Item </a:t>
            </a:r>
            <a:r>
              <a:rPr lang="en-US" sz="2000">
                <a:solidFill>
                  <a:schemeClr val="tx1"/>
                </a:solidFill>
                <a:latin typeface="Tahoma" pitchFamily="-109" charset="0"/>
                <a:ea typeface="Times New Roman" pitchFamily="-109" charset="0"/>
                <a:cs typeface="Times New Roman" pitchFamily="-109" charset="0"/>
              </a:rPr>
              <a:t>≈</a:t>
            </a:r>
            <a:r>
              <a:rPr lang="en-US" sz="2000">
                <a:solidFill>
                  <a:schemeClr val="tx1"/>
                </a:solidFill>
                <a:latin typeface="Tahoma" pitchFamily="-109" charset="0"/>
                <a:ea typeface="Tahoma" pitchFamily="-109" charset="0"/>
                <a:cs typeface="Tahoma" pitchFamily="-109" charset="0"/>
              </a:rPr>
              <a:t> nar:Item</a:t>
            </a:r>
          </a:p>
        </p:txBody>
      </p:sp>
      <p:sp>
        <p:nvSpPr>
          <p:cNvPr id="282640" name="Text Box 14"/>
          <p:cNvSpPr txBox="1">
            <a:spLocks noChangeArrowheads="1"/>
          </p:cNvSpPr>
          <p:nvPr/>
        </p:nvSpPr>
        <p:spPr bwMode="auto">
          <a:xfrm>
            <a:off x="2311400" y="5207000"/>
            <a:ext cx="18923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chemeClr val="tx1"/>
                </a:solidFill>
                <a:latin typeface="Tahoma" pitchFamily="-109" charset="0"/>
                <a:ea typeface="Tahoma" pitchFamily="-109" charset="0"/>
                <a:cs typeface="Tahoma" pitchFamily="-109" charset="0"/>
              </a:rPr>
              <a:t>geo:lat geo:long</a:t>
            </a:r>
          </a:p>
        </p:txBody>
      </p:sp>
      <p:sp>
        <p:nvSpPr>
          <p:cNvPr id="282641" name="Text Box 15"/>
          <p:cNvSpPr txBox="1">
            <a:spLocks noChangeArrowheads="1"/>
          </p:cNvSpPr>
          <p:nvPr/>
        </p:nvSpPr>
        <p:spPr bwMode="auto">
          <a:xfrm>
            <a:off x="3784600" y="3949700"/>
            <a:ext cx="7620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b="1">
                <a:solidFill>
                  <a:schemeClr val="tx1"/>
                </a:solidFill>
                <a:latin typeface="Tahoma" pitchFamily="-109" charset="0"/>
                <a:ea typeface="Tahoma" pitchFamily="-109" charset="0"/>
                <a:cs typeface="Tahoma" pitchFamily="-109" charset="0"/>
              </a:rPr>
              <a:t>+</a:t>
            </a:r>
          </a:p>
        </p:txBody>
      </p:sp>
      <p:pic>
        <p:nvPicPr>
          <p:cNvPr id="282642" name="Picture 16" descr="WGS84"/>
          <p:cNvPicPr>
            <a:picLocks noChangeAspect="1" noChangeArrowheads="1"/>
          </p:cNvPicPr>
          <p:nvPr/>
        </p:nvPicPr>
        <p:blipFill>
          <a:blip r:embed="rId7"/>
          <a:srcRect/>
          <a:stretch>
            <a:fillRect/>
          </a:stretch>
        </p:blipFill>
        <p:spPr bwMode="auto">
          <a:xfrm>
            <a:off x="457200" y="5111750"/>
            <a:ext cx="1752600" cy="1019175"/>
          </a:xfrm>
          <a:prstGeom prst="rect">
            <a:avLst/>
          </a:prstGeom>
          <a:noFill/>
          <a:ln w="9525">
            <a:noFill/>
            <a:miter lim="800000"/>
            <a:headEnd/>
            <a:tailEnd/>
          </a:ln>
        </p:spPr>
      </p:pic>
      <p:sp>
        <p:nvSpPr>
          <p:cNvPr id="282643" name="Line 17"/>
          <p:cNvSpPr>
            <a:spLocks noChangeShapeType="1"/>
          </p:cNvSpPr>
          <p:nvPr/>
        </p:nvSpPr>
        <p:spPr bwMode="auto">
          <a:xfrm flipV="1">
            <a:off x="2247900" y="4953000"/>
            <a:ext cx="1016000" cy="774700"/>
          </a:xfrm>
          <a:prstGeom prst="line">
            <a:avLst/>
          </a:prstGeom>
          <a:noFill/>
          <a:ln w="38100">
            <a:solidFill>
              <a:schemeClr val="tx1"/>
            </a:solidFill>
            <a:round/>
            <a:headEnd type="triangle" w="med" len="med"/>
            <a:tailEnd type="triangle" w="med" len="med"/>
          </a:ln>
        </p:spPr>
        <p:txBody>
          <a:bodyPr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smtClean="0"/>
              <a:t>SAMT 2009 Tutorial: A Semantic Multimedia Web, 1 December</a:t>
            </a:r>
            <a:endParaRPr lang="en-US"/>
          </a:p>
        </p:txBody>
      </p:sp>
      <p:sp>
        <p:nvSpPr>
          <p:cNvPr id="6" name="Slide Number Placeholder 3"/>
          <p:cNvSpPr>
            <a:spLocks noGrp="1"/>
          </p:cNvSpPr>
          <p:nvPr>
            <p:ph type="sldNum" sz="quarter" idx="11"/>
          </p:nvPr>
        </p:nvSpPr>
        <p:spPr/>
        <p:txBody>
          <a:bodyPr/>
          <a:lstStyle/>
          <a:p>
            <a:fld id="{29A9350A-6D49-6F40-A138-AB7EE630A33F}" type="slidenum">
              <a:rPr lang="en-US" smtClean="0"/>
              <a:pPr/>
              <a:t>124</a:t>
            </a:fld>
            <a:endParaRPr lang="en-US" smtClean="0"/>
          </a:p>
        </p:txBody>
      </p:sp>
      <p:sp>
        <p:nvSpPr>
          <p:cNvPr id="283652" name="Rectangle 2"/>
          <p:cNvSpPr>
            <a:spLocks noGrp="1" noChangeArrowheads="1"/>
          </p:cNvSpPr>
          <p:nvPr>
            <p:ph type="title"/>
          </p:nvPr>
        </p:nvSpPr>
        <p:spPr/>
        <p:txBody>
          <a:bodyPr/>
          <a:lstStyle/>
          <a:p>
            <a:pPr eaLnBrk="1" hangingPunct="1"/>
            <a:r>
              <a:rPr lang="en-US"/>
              <a:t>Step 3: Getting SKOS Vocabularies</a:t>
            </a:r>
          </a:p>
        </p:txBody>
      </p:sp>
      <p:pic>
        <p:nvPicPr>
          <p:cNvPr id="283653" name="Picture 3" descr="NewsCodes"/>
          <p:cNvPicPr>
            <a:picLocks noChangeAspect="1" noChangeArrowheads="1"/>
          </p:cNvPicPr>
          <p:nvPr/>
        </p:nvPicPr>
        <p:blipFill>
          <a:blip r:embed="rId2"/>
          <a:srcRect/>
          <a:stretch>
            <a:fillRect/>
          </a:stretch>
        </p:blipFill>
        <p:spPr bwMode="auto">
          <a:xfrm>
            <a:off x="546100" y="1087438"/>
            <a:ext cx="7978775" cy="5308600"/>
          </a:xfrm>
          <a:prstGeom prst="rect">
            <a:avLst/>
          </a:prstGeom>
          <a:noFill/>
          <a:ln w="9525">
            <a:noFill/>
            <a:miter lim="800000"/>
            <a:headEnd/>
            <a:tailEnd/>
          </a:ln>
        </p:spPr>
      </p:pic>
      <p:sp>
        <p:nvSpPr>
          <p:cNvPr id="1277956" name="Oval 4"/>
          <p:cNvSpPr>
            <a:spLocks noChangeArrowheads="1"/>
          </p:cNvSpPr>
          <p:nvPr/>
        </p:nvSpPr>
        <p:spPr bwMode="auto">
          <a:xfrm>
            <a:off x="4216400" y="1485900"/>
            <a:ext cx="1930400" cy="5461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7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7956" grpId="0" animBg="1"/>
    </p:bld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2"/>
          <p:cNvSpPr>
            <a:spLocks noGrp="1"/>
          </p:cNvSpPr>
          <p:nvPr>
            <p:ph type="ftr" sz="quarter" idx="10"/>
          </p:nvPr>
        </p:nvSpPr>
        <p:spPr/>
        <p:txBody>
          <a:bodyPr/>
          <a:lstStyle/>
          <a:p>
            <a:r>
              <a:rPr lang="en-US" smtClean="0"/>
              <a:t>SAMT 2009 Tutorial: A Semantic Multimedia Web, 1 December</a:t>
            </a:r>
            <a:endParaRPr lang="en-US"/>
          </a:p>
        </p:txBody>
      </p:sp>
      <p:sp>
        <p:nvSpPr>
          <p:cNvPr id="7" name="Slide Number Placeholder 3"/>
          <p:cNvSpPr>
            <a:spLocks noGrp="1"/>
          </p:cNvSpPr>
          <p:nvPr>
            <p:ph type="sldNum" sz="quarter" idx="11"/>
          </p:nvPr>
        </p:nvSpPr>
        <p:spPr/>
        <p:txBody>
          <a:bodyPr/>
          <a:lstStyle/>
          <a:p>
            <a:fld id="{61BE5E21-EDBD-174E-AD57-7F3E9FBF9025}" type="slidenum">
              <a:rPr lang="en-US" smtClean="0"/>
              <a:pPr/>
              <a:t>125</a:t>
            </a:fld>
            <a:endParaRPr lang="en-US" smtClean="0"/>
          </a:p>
        </p:txBody>
      </p:sp>
      <p:sp>
        <p:nvSpPr>
          <p:cNvPr id="284676" name="Rectangle 2"/>
          <p:cNvSpPr>
            <a:spLocks noGrp="1" noChangeArrowheads="1"/>
          </p:cNvSpPr>
          <p:nvPr>
            <p:ph type="title"/>
          </p:nvPr>
        </p:nvSpPr>
        <p:spPr/>
        <p:txBody>
          <a:bodyPr/>
          <a:lstStyle/>
          <a:p>
            <a:pPr eaLnBrk="1" hangingPunct="1"/>
            <a:r>
              <a:rPr lang="en-US"/>
              <a:t>Step 3: Getting SKOS Vocabularies</a:t>
            </a:r>
          </a:p>
        </p:txBody>
      </p:sp>
      <p:pic>
        <p:nvPicPr>
          <p:cNvPr id="284677" name="Picture 3" descr="NewsCodes_SKOS">
            <a:hlinkClick r:id="rId2"/>
          </p:cNvPr>
          <p:cNvPicPr>
            <a:picLocks noChangeAspect="1" noChangeArrowheads="1"/>
          </p:cNvPicPr>
          <p:nvPr/>
        </p:nvPicPr>
        <p:blipFill>
          <a:blip r:embed="rId3"/>
          <a:srcRect/>
          <a:stretch>
            <a:fillRect/>
          </a:stretch>
        </p:blipFill>
        <p:spPr bwMode="auto">
          <a:xfrm>
            <a:off x="0" y="1031875"/>
            <a:ext cx="9144000" cy="5500688"/>
          </a:xfrm>
          <a:prstGeom prst="rect">
            <a:avLst/>
          </a:prstGeom>
          <a:noFill/>
          <a:ln w="9525">
            <a:noFill/>
            <a:miter lim="800000"/>
            <a:headEnd/>
            <a:tailEnd/>
          </a:ln>
        </p:spPr>
      </p:pic>
      <p:sp>
        <p:nvSpPr>
          <p:cNvPr id="1278980" name="Oval 4"/>
          <p:cNvSpPr>
            <a:spLocks noChangeArrowheads="1"/>
          </p:cNvSpPr>
          <p:nvPr/>
        </p:nvSpPr>
        <p:spPr bwMode="auto">
          <a:xfrm>
            <a:off x="2146300" y="2374900"/>
            <a:ext cx="6731000" cy="5461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1278981" name="Oval 5"/>
          <p:cNvSpPr>
            <a:spLocks noChangeArrowheads="1"/>
          </p:cNvSpPr>
          <p:nvPr/>
        </p:nvSpPr>
        <p:spPr bwMode="auto">
          <a:xfrm>
            <a:off x="673100" y="5511800"/>
            <a:ext cx="8623300" cy="4953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89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8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8980" grpId="0" animBg="1"/>
      <p:bldP spid="1278981" grpId="0" animBg="1"/>
    </p:bld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8" name="Slide Number Placeholder 4"/>
          <p:cNvSpPr>
            <a:spLocks noGrp="1"/>
          </p:cNvSpPr>
          <p:nvPr>
            <p:ph type="sldNum" sz="quarter" idx="11"/>
          </p:nvPr>
        </p:nvSpPr>
        <p:spPr/>
        <p:txBody>
          <a:bodyPr/>
          <a:lstStyle/>
          <a:p>
            <a:fld id="{4B0D4453-7296-1E42-9019-B206D27A2FC7}" type="slidenum">
              <a:rPr lang="en-US" smtClean="0"/>
              <a:pPr/>
              <a:t>126</a:t>
            </a:fld>
            <a:endParaRPr lang="en-US" smtClean="0"/>
          </a:p>
        </p:txBody>
      </p:sp>
      <p:sp>
        <p:nvSpPr>
          <p:cNvPr id="285700" name="Rectangle 2"/>
          <p:cNvSpPr>
            <a:spLocks noGrp="1" noChangeArrowheads="1"/>
          </p:cNvSpPr>
          <p:nvPr>
            <p:ph type="title"/>
          </p:nvPr>
        </p:nvSpPr>
        <p:spPr>
          <a:xfrm>
            <a:off x="403225" y="361950"/>
            <a:ext cx="8509000" cy="701675"/>
          </a:xfrm>
        </p:spPr>
        <p:txBody>
          <a:bodyPr lIns="90000" tIns="46800" rIns="90000" bIns="46800">
            <a:spAutoFit/>
          </a:bodyPr>
          <a:lstStyle/>
          <a:p>
            <a:pP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Step 4: Enriching the News Metadata</a:t>
            </a:r>
          </a:p>
        </p:txBody>
      </p:sp>
      <p:sp>
        <p:nvSpPr>
          <p:cNvPr id="285701" name="Rectangle 3"/>
          <p:cNvSpPr>
            <a:spLocks noGrp="1" noChangeArrowheads="1"/>
          </p:cNvSpPr>
          <p:nvPr>
            <p:ph type="body" idx="1"/>
          </p:nvPr>
        </p:nvSpPr>
        <p:spPr>
          <a:xfrm>
            <a:off x="3924300" y="1557338"/>
            <a:ext cx="4824413" cy="4656137"/>
          </a:xfrm>
        </p:spPr>
        <p:txBody>
          <a:bodyPr lIns="90000" tIns="46800" rIns="90000" bIns="46800">
            <a:spAutoFit/>
          </a:bodyPr>
          <a:lstStyle/>
          <a:p>
            <a:pPr marL="341313" indent="-341313" defTabSz="449263"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a:t>Concepts/Entities that are subject of news</a:t>
            </a:r>
          </a:p>
          <a:p>
            <a:pPr marL="741363" lvl="1" indent="-284163" defTabSz="449263"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ea typeface="ＭＳ Ｐゴシック" pitchFamily="-109" charset="-128"/>
              </a:rPr>
              <a:t>Thematic categories</a:t>
            </a:r>
          </a:p>
          <a:p>
            <a:pPr marL="741363" lvl="1" indent="-284163" defTabSz="449263"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ea typeface="ＭＳ Ｐゴシック" pitchFamily="-109" charset="-128"/>
              </a:rPr>
              <a:t>People</a:t>
            </a:r>
          </a:p>
          <a:p>
            <a:pPr marL="741363" lvl="1" indent="-284163" defTabSz="449263"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ea typeface="ＭＳ Ｐゴシック" pitchFamily="-109" charset="-128"/>
              </a:rPr>
              <a:t>Organizations</a:t>
            </a:r>
          </a:p>
          <a:p>
            <a:pPr marL="741363" lvl="1" indent="-284163" defTabSz="449263"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ea typeface="ＭＳ Ｐゴシック" pitchFamily="-109" charset="-128"/>
              </a:rPr>
              <a:t>Geopolitical Areas</a:t>
            </a:r>
          </a:p>
          <a:p>
            <a:pPr marL="741363" lvl="1" indent="-284163" defTabSz="449263"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ea typeface="ＭＳ Ｐゴシック" pitchFamily="-109" charset="-128"/>
              </a:rPr>
              <a:t>Points of Interest</a:t>
            </a:r>
          </a:p>
          <a:p>
            <a:pPr marL="741363" lvl="1" indent="-284163" defTabSz="449263"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ea typeface="ＭＳ Ｐゴシック" pitchFamily="-109" charset="-128"/>
              </a:rPr>
              <a:t>Events</a:t>
            </a:r>
          </a:p>
          <a:p>
            <a:pPr marL="741363" lvl="1" indent="-284163" defTabSz="449263"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ea typeface="ＭＳ Ｐゴシック" pitchFamily="-109" charset="-128"/>
              </a:rPr>
              <a:t>Products or artefacts</a:t>
            </a:r>
          </a:p>
        </p:txBody>
      </p:sp>
      <p:pic>
        <p:nvPicPr>
          <p:cNvPr id="285702" name="Picture 4"/>
          <p:cNvPicPr>
            <a:picLocks noChangeAspect="1" noChangeArrowheads="1"/>
          </p:cNvPicPr>
          <p:nvPr/>
        </p:nvPicPr>
        <p:blipFill>
          <a:blip r:embed="rId3"/>
          <a:srcRect/>
          <a:stretch>
            <a:fillRect/>
          </a:stretch>
        </p:blipFill>
        <p:spPr bwMode="auto">
          <a:xfrm>
            <a:off x="2195513" y="1557338"/>
            <a:ext cx="1255712" cy="1687512"/>
          </a:xfrm>
          <a:prstGeom prst="rect">
            <a:avLst/>
          </a:prstGeom>
          <a:noFill/>
          <a:ln w="9525">
            <a:noFill/>
            <a:round/>
            <a:headEnd/>
            <a:tailEnd/>
          </a:ln>
        </p:spPr>
      </p:pic>
      <p:pic>
        <p:nvPicPr>
          <p:cNvPr id="285703" name="Picture 5"/>
          <p:cNvPicPr>
            <a:picLocks noChangeAspect="1" noChangeArrowheads="1"/>
          </p:cNvPicPr>
          <p:nvPr/>
        </p:nvPicPr>
        <p:blipFill>
          <a:blip r:embed="rId4"/>
          <a:srcRect/>
          <a:stretch>
            <a:fillRect/>
          </a:stretch>
        </p:blipFill>
        <p:spPr bwMode="auto">
          <a:xfrm>
            <a:off x="323850" y="3716338"/>
            <a:ext cx="2038350" cy="2333625"/>
          </a:xfrm>
          <a:prstGeom prst="rect">
            <a:avLst/>
          </a:prstGeom>
          <a:noFill/>
          <a:ln w="9525">
            <a:noFill/>
            <a:round/>
            <a:headEnd/>
            <a:tailEnd/>
          </a:ln>
        </p:spPr>
      </p:pic>
      <p:sp>
        <p:nvSpPr>
          <p:cNvPr id="285704" name="Line 6"/>
          <p:cNvSpPr>
            <a:spLocks noChangeShapeType="1"/>
          </p:cNvSpPr>
          <p:nvPr/>
        </p:nvSpPr>
        <p:spPr bwMode="auto">
          <a:xfrm flipV="1">
            <a:off x="971550" y="2490788"/>
            <a:ext cx="1008063" cy="1011237"/>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Footer Placeholder 2"/>
          <p:cNvSpPr>
            <a:spLocks noGrp="1"/>
          </p:cNvSpPr>
          <p:nvPr>
            <p:ph type="ftr" sz="quarter" idx="10"/>
          </p:nvPr>
        </p:nvSpPr>
        <p:spPr/>
        <p:txBody>
          <a:bodyPr/>
          <a:lstStyle/>
          <a:p>
            <a:r>
              <a:rPr lang="en-US" smtClean="0"/>
              <a:t>SAMT 2009 Tutorial: A Semantic Multimedia Web, 1 December</a:t>
            </a:r>
            <a:endParaRPr lang="en-US"/>
          </a:p>
        </p:txBody>
      </p:sp>
      <p:sp>
        <p:nvSpPr>
          <p:cNvPr id="23" name="Slide Number Placeholder 3"/>
          <p:cNvSpPr>
            <a:spLocks noGrp="1"/>
          </p:cNvSpPr>
          <p:nvPr>
            <p:ph type="sldNum" sz="quarter" idx="11"/>
          </p:nvPr>
        </p:nvSpPr>
        <p:spPr/>
        <p:txBody>
          <a:bodyPr/>
          <a:lstStyle/>
          <a:p>
            <a:fld id="{8E51A08B-A966-1948-85FD-DA7A2110E474}" type="slidenum">
              <a:rPr lang="en-US" smtClean="0"/>
              <a:pPr/>
              <a:t>127</a:t>
            </a:fld>
            <a:endParaRPr lang="en-US" smtClean="0"/>
          </a:p>
        </p:txBody>
      </p:sp>
      <p:pic>
        <p:nvPicPr>
          <p:cNvPr id="1282050" name="Picture 2" descr="Calais_logo"/>
          <p:cNvPicPr>
            <a:picLocks noChangeAspect="1" noChangeArrowheads="1"/>
          </p:cNvPicPr>
          <p:nvPr/>
        </p:nvPicPr>
        <p:blipFill>
          <a:blip r:embed="rId3"/>
          <a:srcRect/>
          <a:stretch>
            <a:fillRect/>
          </a:stretch>
        </p:blipFill>
        <p:spPr bwMode="auto">
          <a:xfrm>
            <a:off x="2438400" y="1098550"/>
            <a:ext cx="1138238" cy="1485900"/>
          </a:xfrm>
          <a:prstGeom prst="rect">
            <a:avLst/>
          </a:prstGeom>
          <a:noFill/>
          <a:ln w="9525">
            <a:noFill/>
            <a:miter lim="800000"/>
            <a:headEnd/>
            <a:tailEnd/>
          </a:ln>
        </p:spPr>
      </p:pic>
      <p:sp>
        <p:nvSpPr>
          <p:cNvPr id="287753" name="Rectangle 3"/>
          <p:cNvSpPr>
            <a:spLocks noGrp="1" noChangeArrowheads="1"/>
          </p:cNvSpPr>
          <p:nvPr>
            <p:ph type="title"/>
          </p:nvPr>
        </p:nvSpPr>
        <p:spPr>
          <a:xfrm>
            <a:off x="314325" y="141288"/>
            <a:ext cx="8596313" cy="1143000"/>
          </a:xfrm>
        </p:spPr>
        <p:txBody>
          <a:bodyPr/>
          <a:lstStyle/>
          <a:p>
            <a:pPr eaLnBrk="1" hangingPunct="1"/>
            <a:r>
              <a:rPr lang="en-US"/>
              <a:t>Step 4: Enriching the News Metadata</a:t>
            </a:r>
          </a:p>
        </p:txBody>
      </p:sp>
      <p:pic>
        <p:nvPicPr>
          <p:cNvPr id="287754" name="Picture 4" descr="logo_AFP"/>
          <p:cNvPicPr>
            <a:picLocks noChangeAspect="1" noChangeArrowheads="1"/>
          </p:cNvPicPr>
          <p:nvPr/>
        </p:nvPicPr>
        <p:blipFill>
          <a:blip r:embed="rId4"/>
          <a:srcRect/>
          <a:stretch>
            <a:fillRect/>
          </a:stretch>
        </p:blipFill>
        <p:spPr bwMode="auto">
          <a:xfrm>
            <a:off x="407988" y="1223963"/>
            <a:ext cx="1238250" cy="590550"/>
          </a:xfrm>
          <a:prstGeom prst="rect">
            <a:avLst/>
          </a:prstGeom>
          <a:noFill/>
          <a:ln w="9525">
            <a:noFill/>
            <a:miter lim="800000"/>
            <a:headEnd/>
            <a:tailEnd/>
          </a:ln>
        </p:spPr>
      </p:pic>
      <p:pic>
        <p:nvPicPr>
          <p:cNvPr id="287755" name="Picture 5" descr="video_camera"/>
          <p:cNvPicPr>
            <a:picLocks noChangeAspect="1" noChangeArrowheads="1"/>
          </p:cNvPicPr>
          <p:nvPr/>
        </p:nvPicPr>
        <p:blipFill>
          <a:blip r:embed="rId5"/>
          <a:srcRect/>
          <a:stretch>
            <a:fillRect/>
          </a:stretch>
        </p:blipFill>
        <p:spPr bwMode="auto">
          <a:xfrm>
            <a:off x="590550" y="2527300"/>
            <a:ext cx="741363" cy="712788"/>
          </a:xfrm>
          <a:prstGeom prst="rect">
            <a:avLst/>
          </a:prstGeom>
          <a:noFill/>
          <a:ln w="9525">
            <a:noFill/>
            <a:miter lim="800000"/>
            <a:headEnd/>
            <a:tailEnd/>
          </a:ln>
        </p:spPr>
      </p:pic>
      <p:pic>
        <p:nvPicPr>
          <p:cNvPr id="287756" name="Picture 6" descr="camera"/>
          <p:cNvPicPr>
            <a:picLocks noChangeAspect="1" noChangeArrowheads="1"/>
          </p:cNvPicPr>
          <p:nvPr/>
        </p:nvPicPr>
        <p:blipFill>
          <a:blip r:embed="rId6"/>
          <a:srcRect/>
          <a:stretch>
            <a:fillRect/>
          </a:stretch>
        </p:blipFill>
        <p:spPr bwMode="auto">
          <a:xfrm>
            <a:off x="230188" y="1951038"/>
            <a:ext cx="741362" cy="722312"/>
          </a:xfrm>
          <a:prstGeom prst="rect">
            <a:avLst/>
          </a:prstGeom>
          <a:noFill/>
          <a:ln w="9525">
            <a:noFill/>
            <a:miter lim="800000"/>
            <a:headEnd/>
            <a:tailEnd/>
          </a:ln>
        </p:spPr>
      </p:pic>
      <p:pic>
        <p:nvPicPr>
          <p:cNvPr id="287757" name="Picture 7" descr="document"/>
          <p:cNvPicPr>
            <a:picLocks noChangeAspect="1" noChangeArrowheads="1"/>
          </p:cNvPicPr>
          <p:nvPr/>
        </p:nvPicPr>
        <p:blipFill>
          <a:blip r:embed="rId7"/>
          <a:srcRect/>
          <a:stretch>
            <a:fillRect/>
          </a:stretch>
        </p:blipFill>
        <p:spPr bwMode="auto">
          <a:xfrm>
            <a:off x="1166813" y="1951038"/>
            <a:ext cx="741362" cy="712787"/>
          </a:xfrm>
          <a:prstGeom prst="rect">
            <a:avLst/>
          </a:prstGeom>
          <a:noFill/>
          <a:ln w="9525">
            <a:noFill/>
            <a:miter lim="800000"/>
            <a:headEnd/>
            <a:tailEnd/>
          </a:ln>
        </p:spPr>
      </p:pic>
      <p:sp>
        <p:nvSpPr>
          <p:cNvPr id="287758" name="Text Box 8"/>
          <p:cNvSpPr txBox="1">
            <a:spLocks noChangeArrowheads="1"/>
          </p:cNvSpPr>
          <p:nvPr/>
        </p:nvSpPr>
        <p:spPr bwMode="auto">
          <a:xfrm>
            <a:off x="107950" y="4502150"/>
            <a:ext cx="1800225" cy="825500"/>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600">
                <a:solidFill>
                  <a:schemeClr val="tx1"/>
                </a:solidFill>
                <a:latin typeface="Arial" pitchFamily="-109" charset="0"/>
              </a:rPr>
              <a:t>NAR Ontology</a:t>
            </a:r>
            <a:br>
              <a:rPr lang="en-US" sz="1600">
                <a:solidFill>
                  <a:schemeClr val="tx1"/>
                </a:solidFill>
                <a:latin typeface="Arial" pitchFamily="-109" charset="0"/>
              </a:rPr>
            </a:br>
            <a:r>
              <a:rPr lang="en-US" sz="1600">
                <a:solidFill>
                  <a:schemeClr val="tx1"/>
                </a:solidFill>
                <a:latin typeface="Arial" pitchFamily="-109" charset="0"/>
              </a:rPr>
              <a:t>NewsCodes Thesaurus</a:t>
            </a:r>
          </a:p>
        </p:txBody>
      </p:sp>
      <p:graphicFrame>
        <p:nvGraphicFramePr>
          <p:cNvPr id="287746" name="Object 2"/>
          <p:cNvGraphicFramePr>
            <a:graphicFrameLocks noChangeAspect="1"/>
          </p:cNvGraphicFramePr>
          <p:nvPr/>
        </p:nvGraphicFramePr>
        <p:xfrm>
          <a:off x="217488" y="3311525"/>
          <a:ext cx="1512887" cy="1119188"/>
        </p:xfrm>
        <a:graphic>
          <a:graphicData uri="http://schemas.openxmlformats.org/presentationml/2006/ole">
            <p:oleObj spid="_x0000_s287746" name="Visio" r:id="rId8" imgW="1257300" imgH="939800" progId="">
              <p:embed/>
            </p:oleObj>
          </a:graphicData>
        </a:graphic>
      </p:graphicFrame>
      <p:pic>
        <p:nvPicPr>
          <p:cNvPr id="1282058" name="Picture 10" descr="rdf_powered"/>
          <p:cNvPicPr>
            <a:picLocks noChangeAspect="1" noChangeArrowheads="1"/>
          </p:cNvPicPr>
          <p:nvPr/>
        </p:nvPicPr>
        <p:blipFill>
          <a:blip r:embed="rId9"/>
          <a:srcRect/>
          <a:stretch>
            <a:fillRect/>
          </a:stretch>
        </p:blipFill>
        <p:spPr bwMode="auto">
          <a:xfrm>
            <a:off x="7019925" y="5330825"/>
            <a:ext cx="1800225" cy="757238"/>
          </a:xfrm>
          <a:prstGeom prst="rect">
            <a:avLst/>
          </a:prstGeom>
          <a:noFill/>
          <a:ln w="9525">
            <a:noFill/>
            <a:miter lim="800000"/>
            <a:headEnd/>
            <a:tailEnd/>
          </a:ln>
        </p:spPr>
      </p:pic>
      <p:sp>
        <p:nvSpPr>
          <p:cNvPr id="1282059" name="Line 11"/>
          <p:cNvSpPr>
            <a:spLocks noChangeShapeType="1"/>
          </p:cNvSpPr>
          <p:nvPr/>
        </p:nvSpPr>
        <p:spPr bwMode="auto">
          <a:xfrm flipV="1">
            <a:off x="2195513" y="2159000"/>
            <a:ext cx="1655762" cy="0"/>
          </a:xfrm>
          <a:prstGeom prst="line">
            <a:avLst/>
          </a:prstGeom>
          <a:noFill/>
          <a:ln w="19050">
            <a:solidFill>
              <a:schemeClr val="tx1"/>
            </a:solidFill>
            <a:prstDash val="dash"/>
            <a:round/>
            <a:headEnd/>
            <a:tailEnd type="triangle" w="med" len="med"/>
          </a:ln>
        </p:spPr>
        <p:txBody>
          <a:bodyPr>
            <a:prstTxWarp prst="textNoShape">
              <a:avLst/>
            </a:prstTxWarp>
          </a:bodyPr>
          <a:lstStyle/>
          <a:p>
            <a:endParaRPr lang="en-US"/>
          </a:p>
        </p:txBody>
      </p:sp>
      <p:pic>
        <p:nvPicPr>
          <p:cNvPr id="1282060" name="Picture 12"/>
          <p:cNvPicPr>
            <a:picLocks noChangeAspect="1" noChangeArrowheads="1"/>
          </p:cNvPicPr>
          <p:nvPr/>
        </p:nvPicPr>
        <p:blipFill>
          <a:blip r:embed="rId10"/>
          <a:srcRect/>
          <a:stretch>
            <a:fillRect/>
          </a:stretch>
        </p:blipFill>
        <p:spPr bwMode="auto">
          <a:xfrm>
            <a:off x="6045200" y="1519238"/>
            <a:ext cx="3048000" cy="669925"/>
          </a:xfrm>
          <a:prstGeom prst="rect">
            <a:avLst/>
          </a:prstGeom>
          <a:noFill/>
          <a:ln w="9525">
            <a:noFill/>
            <a:miter lim="800000"/>
            <a:headEnd/>
            <a:tailEnd/>
          </a:ln>
        </p:spPr>
      </p:pic>
      <p:sp>
        <p:nvSpPr>
          <p:cNvPr id="1282061" name="Text Box 13"/>
          <p:cNvSpPr txBox="1">
            <a:spLocks noChangeArrowheads="1"/>
          </p:cNvSpPr>
          <p:nvPr/>
        </p:nvSpPr>
        <p:spPr bwMode="auto">
          <a:xfrm>
            <a:off x="3781425" y="1798638"/>
            <a:ext cx="2303463" cy="70167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2000">
                <a:solidFill>
                  <a:schemeClr val="tx1"/>
                </a:solidFill>
                <a:latin typeface="Arial" pitchFamily="-109" charset="0"/>
              </a:rPr>
              <a:t>Named Entity Recognition</a:t>
            </a:r>
          </a:p>
        </p:txBody>
      </p:sp>
      <p:graphicFrame>
        <p:nvGraphicFramePr>
          <p:cNvPr id="1282062" name="Object 3"/>
          <p:cNvGraphicFramePr>
            <a:graphicFrameLocks noChangeAspect="1"/>
          </p:cNvGraphicFramePr>
          <p:nvPr/>
        </p:nvGraphicFramePr>
        <p:xfrm>
          <a:off x="3708400" y="2519363"/>
          <a:ext cx="865188" cy="639762"/>
        </p:xfrm>
        <a:graphic>
          <a:graphicData uri="http://schemas.openxmlformats.org/presentationml/2006/ole">
            <p:oleObj spid="_x0000_s287747" name="Visio" r:id="rId11" imgW="1257300" imgH="939800" progId="">
              <p:embed/>
            </p:oleObj>
          </a:graphicData>
        </a:graphic>
      </p:graphicFrame>
      <p:sp>
        <p:nvSpPr>
          <p:cNvPr id="1282063" name="Text Box 15"/>
          <p:cNvSpPr txBox="1">
            <a:spLocks noChangeArrowheads="1"/>
          </p:cNvSpPr>
          <p:nvPr/>
        </p:nvSpPr>
        <p:spPr bwMode="auto">
          <a:xfrm>
            <a:off x="3419475" y="3167063"/>
            <a:ext cx="2592388" cy="336550"/>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600">
                <a:solidFill>
                  <a:schemeClr val="tx1"/>
                </a:solidFill>
                <a:latin typeface="Arial" pitchFamily="-109" charset="0"/>
              </a:rPr>
              <a:t>Domain Ontologies</a:t>
            </a:r>
          </a:p>
        </p:txBody>
      </p:sp>
      <p:sp>
        <p:nvSpPr>
          <p:cNvPr id="1282064" name="Line 16"/>
          <p:cNvSpPr>
            <a:spLocks noChangeShapeType="1"/>
          </p:cNvSpPr>
          <p:nvPr/>
        </p:nvSpPr>
        <p:spPr bwMode="auto">
          <a:xfrm>
            <a:off x="5867400" y="2159000"/>
            <a:ext cx="1225550" cy="0"/>
          </a:xfrm>
          <a:prstGeom prst="line">
            <a:avLst/>
          </a:prstGeom>
          <a:noFill/>
          <a:ln w="19050">
            <a:solidFill>
              <a:schemeClr val="tx1"/>
            </a:solidFill>
            <a:prstDash val="dash"/>
            <a:round/>
            <a:headEnd/>
            <a:tailEnd type="triangle" w="med" len="med"/>
          </a:ln>
        </p:spPr>
        <p:txBody>
          <a:bodyPr>
            <a:prstTxWarp prst="textNoShape">
              <a:avLst/>
            </a:prstTxWarp>
          </a:bodyPr>
          <a:lstStyle/>
          <a:p>
            <a:endParaRPr lang="en-US"/>
          </a:p>
        </p:txBody>
      </p:sp>
      <p:graphicFrame>
        <p:nvGraphicFramePr>
          <p:cNvPr id="1282065" name="Object 4"/>
          <p:cNvGraphicFramePr>
            <a:graphicFrameLocks noChangeAspect="1"/>
          </p:cNvGraphicFramePr>
          <p:nvPr/>
        </p:nvGraphicFramePr>
        <p:xfrm>
          <a:off x="4859338" y="2590800"/>
          <a:ext cx="865187" cy="639763"/>
        </p:xfrm>
        <a:graphic>
          <a:graphicData uri="http://schemas.openxmlformats.org/presentationml/2006/ole">
            <p:oleObj spid="_x0000_s287748" name="Visio" r:id="rId12" imgW="1257300" imgH="939800" progId="">
              <p:embed/>
            </p:oleObj>
          </a:graphicData>
        </a:graphic>
      </p:graphicFrame>
      <p:pic>
        <p:nvPicPr>
          <p:cNvPr id="1282066" name="Picture 18" descr="NewsML_Explorer"/>
          <p:cNvPicPr>
            <a:picLocks noChangeAspect="1" noChangeArrowheads="1"/>
          </p:cNvPicPr>
          <p:nvPr/>
        </p:nvPicPr>
        <p:blipFill>
          <a:blip r:embed="rId13"/>
          <a:srcRect/>
          <a:stretch>
            <a:fillRect/>
          </a:stretch>
        </p:blipFill>
        <p:spPr bwMode="auto">
          <a:xfrm>
            <a:off x="1828800" y="3500438"/>
            <a:ext cx="5111750" cy="3076575"/>
          </a:xfrm>
          <a:prstGeom prst="rect">
            <a:avLst/>
          </a:prstGeom>
          <a:noFill/>
          <a:ln w="9525">
            <a:noFill/>
            <a:miter lim="800000"/>
            <a:headEnd/>
            <a:tailEnd/>
          </a:ln>
        </p:spPr>
      </p:pic>
      <p:graphicFrame>
        <p:nvGraphicFramePr>
          <p:cNvPr id="1282067" name="Object 5"/>
          <p:cNvGraphicFramePr>
            <a:graphicFrameLocks noChangeAspect="1"/>
          </p:cNvGraphicFramePr>
          <p:nvPr/>
        </p:nvGraphicFramePr>
        <p:xfrm>
          <a:off x="7032625" y="3373438"/>
          <a:ext cx="1495425" cy="1855787"/>
        </p:xfrm>
        <a:graphic>
          <a:graphicData uri="http://schemas.openxmlformats.org/presentationml/2006/ole">
            <p:oleObj spid="_x0000_s287749" name="Visio" r:id="rId14" imgW="2006600" imgH="2489200" progId="">
              <p:embed/>
            </p:oleObj>
          </a:graphicData>
        </a:graphic>
      </p:graphicFrame>
      <p:pic>
        <p:nvPicPr>
          <p:cNvPr id="1282068" name="Picture 20"/>
          <p:cNvPicPr>
            <a:picLocks noChangeAspect="1" noChangeArrowheads="1"/>
          </p:cNvPicPr>
          <p:nvPr/>
        </p:nvPicPr>
        <p:blipFill>
          <a:blip r:embed="rId15"/>
          <a:srcRect/>
          <a:stretch>
            <a:fillRect/>
          </a:stretch>
        </p:blipFill>
        <p:spPr bwMode="auto">
          <a:xfrm>
            <a:off x="7994650" y="2279650"/>
            <a:ext cx="952500" cy="952500"/>
          </a:xfrm>
          <a:prstGeom prst="rect">
            <a:avLst/>
          </a:prstGeom>
          <a:noFill/>
          <a:ln w="9525">
            <a:noFill/>
            <a:miter lim="800000"/>
            <a:headEnd/>
            <a:tailEnd/>
          </a:ln>
        </p:spPr>
      </p:pic>
      <p:pic>
        <p:nvPicPr>
          <p:cNvPr id="1282069" name="Picture 21" descr="dbpedia"/>
          <p:cNvPicPr>
            <a:picLocks noChangeAspect="1" noChangeArrowheads="1"/>
          </p:cNvPicPr>
          <p:nvPr/>
        </p:nvPicPr>
        <p:blipFill>
          <a:blip r:embed="rId16"/>
          <a:srcRect/>
          <a:stretch>
            <a:fillRect/>
          </a:stretch>
        </p:blipFill>
        <p:spPr bwMode="auto">
          <a:xfrm>
            <a:off x="6750050" y="2457450"/>
            <a:ext cx="952500" cy="952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82059"/>
                                        </p:tgtEl>
                                        <p:attrNameLst>
                                          <p:attrName>style.visibility</p:attrName>
                                        </p:attrNameLst>
                                      </p:cBhvr>
                                      <p:to>
                                        <p:strVal val="visible"/>
                                      </p:to>
                                    </p:set>
                                    <p:animEffect transition="in" filter="wipe(left)">
                                      <p:cBhvr>
                                        <p:cTn id="7" dur="500"/>
                                        <p:tgtEl>
                                          <p:spTgt spid="1282059"/>
                                        </p:tgtEl>
                                      </p:cBhvr>
                                    </p:animEffect>
                                  </p:childTnLst>
                                </p:cTn>
                              </p:par>
                              <p:par>
                                <p:cTn id="8" presetID="22" presetClass="entr" presetSubtype="8" fill="hold" nodeType="withEffect">
                                  <p:stCondLst>
                                    <p:cond delay="0"/>
                                  </p:stCondLst>
                                  <p:childTnLst>
                                    <p:set>
                                      <p:cBhvr>
                                        <p:cTn id="9" dur="1" fill="hold">
                                          <p:stCondLst>
                                            <p:cond delay="0"/>
                                          </p:stCondLst>
                                        </p:cTn>
                                        <p:tgtEl>
                                          <p:spTgt spid="1282050"/>
                                        </p:tgtEl>
                                        <p:attrNameLst>
                                          <p:attrName>style.visibility</p:attrName>
                                        </p:attrNameLst>
                                      </p:cBhvr>
                                      <p:to>
                                        <p:strVal val="visible"/>
                                      </p:to>
                                    </p:set>
                                    <p:animEffect transition="in" filter="wipe(left)">
                                      <p:cBhvr>
                                        <p:cTn id="10" dur="500"/>
                                        <p:tgtEl>
                                          <p:spTgt spid="128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82061"/>
                                        </p:tgtEl>
                                        <p:attrNameLst>
                                          <p:attrName>style.visibility</p:attrName>
                                        </p:attrNameLst>
                                      </p:cBhvr>
                                      <p:to>
                                        <p:strVal val="visible"/>
                                      </p:to>
                                    </p:set>
                                    <p:animEffect transition="in" filter="wipe(left)">
                                      <p:cBhvr>
                                        <p:cTn id="15" dur="500"/>
                                        <p:tgtEl>
                                          <p:spTgt spid="1282061"/>
                                        </p:tgtEl>
                                      </p:cBhvr>
                                    </p:animEffect>
                                  </p:childTnLst>
                                </p:cTn>
                              </p:par>
                              <p:par>
                                <p:cTn id="16" presetID="1" presetClass="entr" presetSubtype="0" fill="hold" nodeType="withEffect">
                                  <p:stCondLst>
                                    <p:cond delay="0"/>
                                  </p:stCondLst>
                                  <p:childTnLst>
                                    <p:set>
                                      <p:cBhvr>
                                        <p:cTn id="17" dur="1" fill="hold">
                                          <p:stCondLst>
                                            <p:cond delay="0"/>
                                          </p:stCondLst>
                                        </p:cTn>
                                        <p:tgtEl>
                                          <p:spTgt spid="128206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8206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8206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82064"/>
                                        </p:tgtEl>
                                        <p:attrNameLst>
                                          <p:attrName>style.visibility</p:attrName>
                                        </p:attrNameLst>
                                      </p:cBhvr>
                                      <p:to>
                                        <p:strVal val="visible"/>
                                      </p:to>
                                    </p:set>
                                    <p:animEffect transition="in" filter="wipe(left)">
                                      <p:cBhvr>
                                        <p:cTn id="26" dur="500"/>
                                        <p:tgtEl>
                                          <p:spTgt spid="128206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8206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8206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820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8206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820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282066"/>
                                        </p:tgtEl>
                                        <p:attrNameLst>
                                          <p:attrName>style.visibility</p:attrName>
                                        </p:attrNameLst>
                                      </p:cBhvr>
                                      <p:to>
                                        <p:strVal val="visible"/>
                                      </p:to>
                                    </p:set>
                                    <p:animEffect transition="in" filter="wipe(right)">
                                      <p:cBhvr>
                                        <p:cTn id="45" dur="500"/>
                                        <p:tgtEl>
                                          <p:spTgt spid="128206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nodeType="clickEffect">
                                  <p:stCondLst>
                                    <p:cond delay="0"/>
                                  </p:stCondLst>
                                  <p:childTnLst>
                                    <p:animEffect transition="out" filter="checkerboard(across)">
                                      <p:cBhvr>
                                        <p:cTn id="49" dur="500"/>
                                        <p:tgtEl>
                                          <p:spTgt spid="1282050"/>
                                        </p:tgtEl>
                                      </p:cBhvr>
                                    </p:animEffect>
                                    <p:set>
                                      <p:cBhvr>
                                        <p:cTn id="50" dur="1" fill="hold">
                                          <p:stCondLst>
                                            <p:cond delay="499"/>
                                          </p:stCondLst>
                                        </p:cTn>
                                        <p:tgtEl>
                                          <p:spTgt spid="1282050"/>
                                        </p:tgtEl>
                                        <p:attrNameLst>
                                          <p:attrName>style.visibility</p:attrName>
                                        </p:attrNameLst>
                                      </p:cBhvr>
                                      <p:to>
                                        <p:strVal val="hidden"/>
                                      </p:to>
                                    </p:set>
                                  </p:childTnLst>
                                </p:cTn>
                              </p:par>
                              <p:par>
                                <p:cTn id="51" presetID="5" presetClass="exit" presetSubtype="10" fill="hold" grpId="1" nodeType="withEffect">
                                  <p:stCondLst>
                                    <p:cond delay="0"/>
                                  </p:stCondLst>
                                  <p:childTnLst>
                                    <p:animEffect transition="out" filter="checkerboard(across)">
                                      <p:cBhvr>
                                        <p:cTn id="52" dur="500"/>
                                        <p:tgtEl>
                                          <p:spTgt spid="1282061"/>
                                        </p:tgtEl>
                                      </p:cBhvr>
                                    </p:animEffect>
                                    <p:set>
                                      <p:cBhvr>
                                        <p:cTn id="53" dur="1" fill="hold">
                                          <p:stCondLst>
                                            <p:cond delay="499"/>
                                          </p:stCondLst>
                                        </p:cTn>
                                        <p:tgtEl>
                                          <p:spTgt spid="128206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282060"/>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282064"/>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282068"/>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282069"/>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282067"/>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282058"/>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2820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2059" grpId="0" animBg="1"/>
      <p:bldP spid="1282061" grpId="0"/>
      <p:bldP spid="1282061" grpId="1"/>
      <p:bldP spid="1282063" grpId="0"/>
      <p:bldP spid="1282064" grpId="0" animBg="1"/>
      <p:bldP spid="1282064" grpId="1" animBg="1"/>
    </p:bld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Footer Placeholder 2"/>
          <p:cNvSpPr>
            <a:spLocks noGrp="1"/>
          </p:cNvSpPr>
          <p:nvPr>
            <p:ph type="ftr" sz="quarter" idx="10"/>
          </p:nvPr>
        </p:nvSpPr>
        <p:spPr/>
        <p:txBody>
          <a:bodyPr/>
          <a:lstStyle/>
          <a:p>
            <a:r>
              <a:rPr lang="en-US" smtClean="0"/>
              <a:t>SAMT 2009 Tutorial: A Semantic Multimedia Web, 1 December</a:t>
            </a:r>
            <a:endParaRPr lang="en-US"/>
          </a:p>
        </p:txBody>
      </p:sp>
      <p:sp>
        <p:nvSpPr>
          <p:cNvPr id="23" name="Slide Number Placeholder 3"/>
          <p:cNvSpPr>
            <a:spLocks noGrp="1"/>
          </p:cNvSpPr>
          <p:nvPr>
            <p:ph type="sldNum" sz="quarter" idx="11"/>
          </p:nvPr>
        </p:nvSpPr>
        <p:spPr/>
        <p:txBody>
          <a:bodyPr/>
          <a:lstStyle/>
          <a:p>
            <a:fld id="{CE1A589E-B673-FA4B-A729-EAF75135B35F}" type="slidenum">
              <a:rPr lang="en-US" smtClean="0"/>
              <a:pPr/>
              <a:t>128</a:t>
            </a:fld>
            <a:endParaRPr lang="en-US" smtClean="0"/>
          </a:p>
        </p:txBody>
      </p:sp>
      <p:sp>
        <p:nvSpPr>
          <p:cNvPr id="288776" name="Rectangle 2"/>
          <p:cNvSpPr>
            <a:spLocks noGrp="1" noChangeArrowheads="1"/>
          </p:cNvSpPr>
          <p:nvPr>
            <p:ph type="title"/>
          </p:nvPr>
        </p:nvSpPr>
        <p:spPr>
          <a:xfrm>
            <a:off x="314325" y="141288"/>
            <a:ext cx="8596313" cy="1143000"/>
          </a:xfrm>
        </p:spPr>
        <p:txBody>
          <a:bodyPr/>
          <a:lstStyle/>
          <a:p>
            <a:pPr eaLnBrk="1" hangingPunct="1"/>
            <a:r>
              <a:rPr lang="en-US"/>
              <a:t>Step 4: Enriching the News Metadata</a:t>
            </a:r>
          </a:p>
        </p:txBody>
      </p:sp>
      <p:pic>
        <p:nvPicPr>
          <p:cNvPr id="288777" name="Picture 3" descr="logo_AFP"/>
          <p:cNvPicPr>
            <a:picLocks noChangeAspect="1" noChangeArrowheads="1"/>
          </p:cNvPicPr>
          <p:nvPr/>
        </p:nvPicPr>
        <p:blipFill>
          <a:blip r:embed="rId3"/>
          <a:srcRect/>
          <a:stretch>
            <a:fillRect/>
          </a:stretch>
        </p:blipFill>
        <p:spPr bwMode="auto">
          <a:xfrm>
            <a:off x="407988" y="1223963"/>
            <a:ext cx="1238250" cy="590550"/>
          </a:xfrm>
          <a:prstGeom prst="rect">
            <a:avLst/>
          </a:prstGeom>
          <a:noFill/>
          <a:ln w="9525">
            <a:noFill/>
            <a:miter lim="800000"/>
            <a:headEnd/>
            <a:tailEnd/>
          </a:ln>
        </p:spPr>
      </p:pic>
      <p:pic>
        <p:nvPicPr>
          <p:cNvPr id="288778" name="Picture 4" descr="video_camera"/>
          <p:cNvPicPr>
            <a:picLocks noChangeAspect="1" noChangeArrowheads="1"/>
          </p:cNvPicPr>
          <p:nvPr/>
        </p:nvPicPr>
        <p:blipFill>
          <a:blip r:embed="rId4"/>
          <a:srcRect/>
          <a:stretch>
            <a:fillRect/>
          </a:stretch>
        </p:blipFill>
        <p:spPr bwMode="auto">
          <a:xfrm>
            <a:off x="590550" y="2527300"/>
            <a:ext cx="741363" cy="712788"/>
          </a:xfrm>
          <a:prstGeom prst="rect">
            <a:avLst/>
          </a:prstGeom>
          <a:noFill/>
          <a:ln w="9525">
            <a:noFill/>
            <a:miter lim="800000"/>
            <a:headEnd/>
            <a:tailEnd/>
          </a:ln>
        </p:spPr>
      </p:pic>
      <p:pic>
        <p:nvPicPr>
          <p:cNvPr id="288779" name="Picture 5" descr="camera"/>
          <p:cNvPicPr>
            <a:picLocks noChangeAspect="1" noChangeArrowheads="1"/>
          </p:cNvPicPr>
          <p:nvPr/>
        </p:nvPicPr>
        <p:blipFill>
          <a:blip r:embed="rId5"/>
          <a:srcRect/>
          <a:stretch>
            <a:fillRect/>
          </a:stretch>
        </p:blipFill>
        <p:spPr bwMode="auto">
          <a:xfrm>
            <a:off x="230188" y="1951038"/>
            <a:ext cx="741362" cy="722312"/>
          </a:xfrm>
          <a:prstGeom prst="rect">
            <a:avLst/>
          </a:prstGeom>
          <a:noFill/>
          <a:ln w="9525">
            <a:noFill/>
            <a:miter lim="800000"/>
            <a:headEnd/>
            <a:tailEnd/>
          </a:ln>
        </p:spPr>
      </p:pic>
      <p:pic>
        <p:nvPicPr>
          <p:cNvPr id="288780" name="Picture 6" descr="document"/>
          <p:cNvPicPr>
            <a:picLocks noChangeAspect="1" noChangeArrowheads="1"/>
          </p:cNvPicPr>
          <p:nvPr/>
        </p:nvPicPr>
        <p:blipFill>
          <a:blip r:embed="rId6"/>
          <a:srcRect/>
          <a:stretch>
            <a:fillRect/>
          </a:stretch>
        </p:blipFill>
        <p:spPr bwMode="auto">
          <a:xfrm>
            <a:off x="1166813" y="1951038"/>
            <a:ext cx="741362" cy="712787"/>
          </a:xfrm>
          <a:prstGeom prst="rect">
            <a:avLst/>
          </a:prstGeom>
          <a:noFill/>
          <a:ln w="9525">
            <a:noFill/>
            <a:miter lim="800000"/>
            <a:headEnd/>
            <a:tailEnd/>
          </a:ln>
        </p:spPr>
      </p:pic>
      <p:sp>
        <p:nvSpPr>
          <p:cNvPr id="288781" name="Text Box 7"/>
          <p:cNvSpPr txBox="1">
            <a:spLocks noChangeArrowheads="1"/>
          </p:cNvSpPr>
          <p:nvPr/>
        </p:nvSpPr>
        <p:spPr bwMode="auto">
          <a:xfrm>
            <a:off x="107950" y="4502150"/>
            <a:ext cx="1800225" cy="825500"/>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600">
                <a:solidFill>
                  <a:schemeClr val="tx1"/>
                </a:solidFill>
                <a:latin typeface="Arial" pitchFamily="-109" charset="0"/>
              </a:rPr>
              <a:t>NAR Ontology</a:t>
            </a:r>
            <a:br>
              <a:rPr lang="en-US" sz="1600">
                <a:solidFill>
                  <a:schemeClr val="tx1"/>
                </a:solidFill>
                <a:latin typeface="Arial" pitchFamily="-109" charset="0"/>
              </a:rPr>
            </a:br>
            <a:r>
              <a:rPr lang="en-US" sz="1600">
                <a:solidFill>
                  <a:schemeClr val="tx1"/>
                </a:solidFill>
                <a:latin typeface="Arial" pitchFamily="-109" charset="0"/>
              </a:rPr>
              <a:t>NewsCodes Thesaurus</a:t>
            </a:r>
          </a:p>
        </p:txBody>
      </p:sp>
      <p:graphicFrame>
        <p:nvGraphicFramePr>
          <p:cNvPr id="288770" name="Object 2"/>
          <p:cNvGraphicFramePr>
            <a:graphicFrameLocks noChangeAspect="1"/>
          </p:cNvGraphicFramePr>
          <p:nvPr/>
        </p:nvGraphicFramePr>
        <p:xfrm>
          <a:off x="217488" y="3311525"/>
          <a:ext cx="1512887" cy="1119188"/>
        </p:xfrm>
        <a:graphic>
          <a:graphicData uri="http://schemas.openxmlformats.org/presentationml/2006/ole">
            <p:oleObj spid="_x0000_s288770" name="Visio" r:id="rId7" imgW="1257300" imgH="939800" progId="">
              <p:embed/>
            </p:oleObj>
          </a:graphicData>
        </a:graphic>
      </p:graphicFrame>
      <p:pic>
        <p:nvPicPr>
          <p:cNvPr id="1283081" name="Picture 9" descr="rdf_powered"/>
          <p:cNvPicPr>
            <a:picLocks noChangeAspect="1" noChangeArrowheads="1"/>
          </p:cNvPicPr>
          <p:nvPr/>
        </p:nvPicPr>
        <p:blipFill>
          <a:blip r:embed="rId8"/>
          <a:srcRect/>
          <a:stretch>
            <a:fillRect/>
          </a:stretch>
        </p:blipFill>
        <p:spPr bwMode="auto">
          <a:xfrm>
            <a:off x="7019925" y="5330825"/>
            <a:ext cx="1800225" cy="757238"/>
          </a:xfrm>
          <a:prstGeom prst="rect">
            <a:avLst/>
          </a:prstGeom>
          <a:noFill/>
          <a:ln w="9525">
            <a:noFill/>
            <a:miter lim="800000"/>
            <a:headEnd/>
            <a:tailEnd/>
          </a:ln>
        </p:spPr>
      </p:pic>
      <p:sp>
        <p:nvSpPr>
          <p:cNvPr id="288783" name="Line 10"/>
          <p:cNvSpPr>
            <a:spLocks noChangeShapeType="1"/>
          </p:cNvSpPr>
          <p:nvPr/>
        </p:nvSpPr>
        <p:spPr bwMode="auto">
          <a:xfrm flipV="1">
            <a:off x="2195513" y="2159000"/>
            <a:ext cx="1655762" cy="0"/>
          </a:xfrm>
          <a:prstGeom prst="line">
            <a:avLst/>
          </a:prstGeom>
          <a:noFill/>
          <a:ln w="19050">
            <a:solidFill>
              <a:schemeClr val="tx1"/>
            </a:solidFill>
            <a:prstDash val="dash"/>
            <a:round/>
            <a:headEnd/>
            <a:tailEnd type="triangle" w="med" len="med"/>
          </a:ln>
        </p:spPr>
        <p:txBody>
          <a:bodyPr>
            <a:prstTxWarp prst="textNoShape">
              <a:avLst/>
            </a:prstTxWarp>
          </a:bodyPr>
          <a:lstStyle/>
          <a:p>
            <a:endParaRPr lang="en-US"/>
          </a:p>
        </p:txBody>
      </p:sp>
      <p:graphicFrame>
        <p:nvGraphicFramePr>
          <p:cNvPr id="288771" name="Object 3"/>
          <p:cNvGraphicFramePr>
            <a:graphicFrameLocks noChangeAspect="1"/>
          </p:cNvGraphicFramePr>
          <p:nvPr/>
        </p:nvGraphicFramePr>
        <p:xfrm>
          <a:off x="3708400" y="2519363"/>
          <a:ext cx="865188" cy="639762"/>
        </p:xfrm>
        <a:graphic>
          <a:graphicData uri="http://schemas.openxmlformats.org/presentationml/2006/ole">
            <p:oleObj spid="_x0000_s288771" name="Visio" r:id="rId9" imgW="1257300" imgH="939800" progId="">
              <p:embed/>
            </p:oleObj>
          </a:graphicData>
        </a:graphic>
      </p:graphicFrame>
      <p:sp>
        <p:nvSpPr>
          <p:cNvPr id="288784" name="Text Box 12"/>
          <p:cNvSpPr txBox="1">
            <a:spLocks noChangeArrowheads="1"/>
          </p:cNvSpPr>
          <p:nvPr/>
        </p:nvSpPr>
        <p:spPr bwMode="auto">
          <a:xfrm>
            <a:off x="3419475" y="3167063"/>
            <a:ext cx="2592388" cy="336550"/>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600">
                <a:solidFill>
                  <a:schemeClr val="tx1"/>
                </a:solidFill>
                <a:latin typeface="Arial" pitchFamily="-109" charset="0"/>
              </a:rPr>
              <a:t>Domain Ontologies</a:t>
            </a:r>
          </a:p>
        </p:txBody>
      </p:sp>
      <p:sp>
        <p:nvSpPr>
          <p:cNvPr id="1283085" name="Line 13"/>
          <p:cNvSpPr>
            <a:spLocks noChangeShapeType="1"/>
          </p:cNvSpPr>
          <p:nvPr/>
        </p:nvSpPr>
        <p:spPr bwMode="auto">
          <a:xfrm>
            <a:off x="5867400" y="2159000"/>
            <a:ext cx="1225550" cy="0"/>
          </a:xfrm>
          <a:prstGeom prst="line">
            <a:avLst/>
          </a:prstGeom>
          <a:noFill/>
          <a:ln w="19050">
            <a:solidFill>
              <a:schemeClr val="tx1"/>
            </a:solidFill>
            <a:prstDash val="dash"/>
            <a:round/>
            <a:headEnd/>
            <a:tailEnd type="triangle" w="med" len="med"/>
          </a:ln>
        </p:spPr>
        <p:txBody>
          <a:bodyPr>
            <a:prstTxWarp prst="textNoShape">
              <a:avLst/>
            </a:prstTxWarp>
          </a:bodyPr>
          <a:lstStyle/>
          <a:p>
            <a:endParaRPr lang="en-US"/>
          </a:p>
        </p:txBody>
      </p:sp>
      <p:graphicFrame>
        <p:nvGraphicFramePr>
          <p:cNvPr id="288772" name="Object 4"/>
          <p:cNvGraphicFramePr>
            <a:graphicFrameLocks noChangeAspect="1"/>
          </p:cNvGraphicFramePr>
          <p:nvPr/>
        </p:nvGraphicFramePr>
        <p:xfrm>
          <a:off x="4859338" y="2590800"/>
          <a:ext cx="865187" cy="639763"/>
        </p:xfrm>
        <a:graphic>
          <a:graphicData uri="http://schemas.openxmlformats.org/presentationml/2006/ole">
            <p:oleObj spid="_x0000_s288772" name="Visio" r:id="rId10" imgW="1257300" imgH="939800" progId="">
              <p:embed/>
            </p:oleObj>
          </a:graphicData>
        </a:graphic>
      </p:graphicFrame>
      <p:pic>
        <p:nvPicPr>
          <p:cNvPr id="1283087" name="Picture 15" descr="NewsML_Explorer"/>
          <p:cNvPicPr>
            <a:picLocks noChangeAspect="1" noChangeArrowheads="1"/>
          </p:cNvPicPr>
          <p:nvPr/>
        </p:nvPicPr>
        <p:blipFill>
          <a:blip r:embed="rId11"/>
          <a:srcRect/>
          <a:stretch>
            <a:fillRect/>
          </a:stretch>
        </p:blipFill>
        <p:spPr bwMode="auto">
          <a:xfrm>
            <a:off x="1828800" y="3500438"/>
            <a:ext cx="5111750" cy="3076575"/>
          </a:xfrm>
          <a:prstGeom prst="rect">
            <a:avLst/>
          </a:prstGeom>
          <a:noFill/>
          <a:ln w="9525">
            <a:noFill/>
            <a:miter lim="800000"/>
            <a:headEnd/>
            <a:tailEnd/>
          </a:ln>
        </p:spPr>
      </p:pic>
      <p:graphicFrame>
        <p:nvGraphicFramePr>
          <p:cNvPr id="1283088" name="Object 5"/>
          <p:cNvGraphicFramePr>
            <a:graphicFrameLocks noChangeAspect="1"/>
          </p:cNvGraphicFramePr>
          <p:nvPr/>
        </p:nvGraphicFramePr>
        <p:xfrm>
          <a:off x="7032625" y="3373438"/>
          <a:ext cx="1495425" cy="1855787"/>
        </p:xfrm>
        <a:graphic>
          <a:graphicData uri="http://schemas.openxmlformats.org/presentationml/2006/ole">
            <p:oleObj spid="_x0000_s288773" name="Visio" r:id="rId12" imgW="2006600" imgH="2489200" progId="">
              <p:embed/>
            </p:oleObj>
          </a:graphicData>
        </a:graphic>
      </p:graphicFrame>
      <p:pic>
        <p:nvPicPr>
          <p:cNvPr id="1283089" name="Picture 17" descr="k-space_logo-text-small"/>
          <p:cNvPicPr>
            <a:picLocks noChangeAspect="1" noChangeArrowheads="1"/>
          </p:cNvPicPr>
          <p:nvPr/>
        </p:nvPicPr>
        <p:blipFill>
          <a:blip r:embed="rId13"/>
          <a:srcRect/>
          <a:stretch>
            <a:fillRect/>
          </a:stretch>
        </p:blipFill>
        <p:spPr bwMode="auto">
          <a:xfrm>
            <a:off x="2455863" y="1441450"/>
            <a:ext cx="1152525" cy="1230313"/>
          </a:xfrm>
          <a:prstGeom prst="rect">
            <a:avLst/>
          </a:prstGeom>
          <a:noFill/>
          <a:ln w="9525">
            <a:noFill/>
            <a:miter lim="800000"/>
            <a:headEnd/>
            <a:tailEnd/>
          </a:ln>
        </p:spPr>
      </p:pic>
      <p:sp>
        <p:nvSpPr>
          <p:cNvPr id="1283090" name="Text Box 18"/>
          <p:cNvSpPr txBox="1">
            <a:spLocks noChangeArrowheads="1"/>
          </p:cNvSpPr>
          <p:nvPr/>
        </p:nvSpPr>
        <p:spPr bwMode="auto">
          <a:xfrm>
            <a:off x="3794125" y="1798638"/>
            <a:ext cx="1947863" cy="70167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2000">
                <a:solidFill>
                  <a:schemeClr val="tx1"/>
                </a:solidFill>
                <a:latin typeface="Arial" pitchFamily="-109" charset="0"/>
              </a:rPr>
              <a:t>Concept Detectors</a:t>
            </a:r>
          </a:p>
        </p:txBody>
      </p:sp>
      <p:pic>
        <p:nvPicPr>
          <p:cNvPr id="1283091" name="Picture 19" descr="LSCOM"/>
          <p:cNvPicPr>
            <a:picLocks noChangeAspect="1" noChangeArrowheads="1"/>
          </p:cNvPicPr>
          <p:nvPr/>
        </p:nvPicPr>
        <p:blipFill>
          <a:blip r:embed="rId14"/>
          <a:srcRect/>
          <a:stretch>
            <a:fillRect/>
          </a:stretch>
        </p:blipFill>
        <p:spPr bwMode="auto">
          <a:xfrm>
            <a:off x="7021513" y="1260475"/>
            <a:ext cx="1957387" cy="631825"/>
          </a:xfrm>
          <a:prstGeom prst="rect">
            <a:avLst/>
          </a:prstGeom>
          <a:noFill/>
          <a:ln w="9525">
            <a:noFill/>
            <a:miter lim="800000"/>
            <a:headEnd/>
            <a:tailEnd/>
          </a:ln>
        </p:spPr>
      </p:pic>
      <p:pic>
        <p:nvPicPr>
          <p:cNvPr id="1283092" name="Picture 20" descr="COMM_logo"/>
          <p:cNvPicPr>
            <a:picLocks noChangeAspect="1" noChangeArrowheads="1"/>
          </p:cNvPicPr>
          <p:nvPr/>
        </p:nvPicPr>
        <p:blipFill>
          <a:blip r:embed="rId15"/>
          <a:srcRect/>
          <a:stretch>
            <a:fillRect/>
          </a:stretch>
        </p:blipFill>
        <p:spPr bwMode="auto">
          <a:xfrm>
            <a:off x="5964238" y="2281238"/>
            <a:ext cx="2565400" cy="500062"/>
          </a:xfrm>
          <a:prstGeom prst="rect">
            <a:avLst/>
          </a:prstGeom>
          <a:noFill/>
          <a:ln w="9525">
            <a:noFill/>
            <a:miter lim="800000"/>
            <a:headEnd/>
            <a:tailEnd/>
          </a:ln>
        </p:spPr>
      </p:pic>
      <p:pic>
        <p:nvPicPr>
          <p:cNvPr id="1283093" name="Picture 21"/>
          <p:cNvPicPr>
            <a:picLocks noChangeAspect="1" noChangeArrowheads="1"/>
          </p:cNvPicPr>
          <p:nvPr/>
        </p:nvPicPr>
        <p:blipFill>
          <a:blip r:embed="rId16"/>
          <a:srcRect/>
          <a:stretch>
            <a:fillRect/>
          </a:stretch>
        </p:blipFill>
        <p:spPr bwMode="auto">
          <a:xfrm>
            <a:off x="7762875" y="1984375"/>
            <a:ext cx="1263650" cy="12636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83089"/>
                                        </p:tgtEl>
                                        <p:attrNameLst>
                                          <p:attrName>style.visibility</p:attrName>
                                        </p:attrNameLst>
                                      </p:cBhvr>
                                      <p:to>
                                        <p:strVal val="visible"/>
                                      </p:to>
                                    </p:set>
                                    <p:animEffect transition="in" filter="wipe(left)">
                                      <p:cBhvr>
                                        <p:cTn id="7" dur="500"/>
                                        <p:tgtEl>
                                          <p:spTgt spid="128308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83090"/>
                                        </p:tgtEl>
                                        <p:attrNameLst>
                                          <p:attrName>style.visibility</p:attrName>
                                        </p:attrNameLst>
                                      </p:cBhvr>
                                      <p:to>
                                        <p:strVal val="visible"/>
                                      </p:to>
                                    </p:set>
                                    <p:animEffect transition="in" filter="wipe(left)">
                                      <p:cBhvr>
                                        <p:cTn id="10" dur="500"/>
                                        <p:tgtEl>
                                          <p:spTgt spid="12830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83085"/>
                                        </p:tgtEl>
                                        <p:attrNameLst>
                                          <p:attrName>style.visibility</p:attrName>
                                        </p:attrNameLst>
                                      </p:cBhvr>
                                      <p:to>
                                        <p:strVal val="visible"/>
                                      </p:to>
                                    </p:set>
                                    <p:animEffect transition="in" filter="wipe(left)">
                                      <p:cBhvr>
                                        <p:cTn id="15" dur="500"/>
                                        <p:tgtEl>
                                          <p:spTgt spid="128308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8309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8309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8309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8308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8308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283087"/>
                                        </p:tgtEl>
                                        <p:attrNameLst>
                                          <p:attrName>style.visibility</p:attrName>
                                        </p:attrNameLst>
                                      </p:cBhvr>
                                      <p:to>
                                        <p:strVal val="visible"/>
                                      </p:to>
                                    </p:set>
                                    <p:animEffect transition="in" filter="wipe(right)">
                                      <p:cBhvr>
                                        <p:cTn id="34" dur="500"/>
                                        <p:tgtEl>
                                          <p:spTgt spid="128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3085" grpId="0" animBg="1"/>
      <p:bldP spid="1283090" grpId="0"/>
    </p:bld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Footer Placeholder 4"/>
          <p:cNvSpPr>
            <a:spLocks noGrp="1"/>
          </p:cNvSpPr>
          <p:nvPr>
            <p:ph type="ftr" sz="quarter" idx="10"/>
          </p:nvPr>
        </p:nvSpPr>
        <p:spPr/>
        <p:txBody>
          <a:bodyPr/>
          <a:lstStyle/>
          <a:p>
            <a:r>
              <a:rPr lang="en-US" smtClean="0"/>
              <a:t>SAMT 2009 Tutorial: A Semantic Multimedia Web, 1 December</a:t>
            </a:r>
            <a:endParaRPr lang="en-US"/>
          </a:p>
        </p:txBody>
      </p:sp>
      <p:sp>
        <p:nvSpPr>
          <p:cNvPr id="23" name="Slide Number Placeholder 5"/>
          <p:cNvSpPr>
            <a:spLocks noGrp="1"/>
          </p:cNvSpPr>
          <p:nvPr>
            <p:ph type="sldNum" sz="quarter" idx="11"/>
          </p:nvPr>
        </p:nvSpPr>
        <p:spPr/>
        <p:txBody>
          <a:bodyPr/>
          <a:lstStyle/>
          <a:p>
            <a:fld id="{FBB63F89-FF8E-814F-9501-2EB9017DC2FE}" type="slidenum">
              <a:rPr lang="en-US" smtClean="0"/>
              <a:pPr/>
              <a:t>129</a:t>
            </a:fld>
            <a:endParaRPr lang="en-US" smtClean="0"/>
          </a:p>
        </p:txBody>
      </p:sp>
      <p:pic>
        <p:nvPicPr>
          <p:cNvPr id="289796" name="Picture 2"/>
          <p:cNvPicPr>
            <a:picLocks noChangeAspect="1" noChangeArrowheads="1"/>
          </p:cNvPicPr>
          <p:nvPr/>
        </p:nvPicPr>
        <p:blipFill>
          <a:blip r:embed="rId2"/>
          <a:srcRect/>
          <a:stretch>
            <a:fillRect/>
          </a:stretch>
        </p:blipFill>
        <p:spPr bwMode="auto">
          <a:xfrm>
            <a:off x="5583238" y="1181100"/>
            <a:ext cx="3455987" cy="760413"/>
          </a:xfrm>
          <a:prstGeom prst="rect">
            <a:avLst/>
          </a:prstGeom>
          <a:noFill/>
          <a:ln w="9525">
            <a:noFill/>
            <a:miter lim="800000"/>
            <a:headEnd/>
            <a:tailEnd/>
          </a:ln>
        </p:spPr>
      </p:pic>
      <p:pic>
        <p:nvPicPr>
          <p:cNvPr id="289797" name="Picture 3">
            <a:hlinkClick r:id="rId3"/>
          </p:cNvPr>
          <p:cNvPicPr>
            <a:picLocks noGrp="1" noChangeAspect="1" noChangeArrowheads="1"/>
          </p:cNvPicPr>
          <p:nvPr>
            <p:ph sz="half" idx="2"/>
          </p:nvPr>
        </p:nvPicPr>
        <p:blipFill>
          <a:blip r:embed="rId4"/>
          <a:srcRect/>
          <a:stretch>
            <a:fillRect/>
          </a:stretch>
        </p:blipFill>
        <p:spPr>
          <a:xfrm>
            <a:off x="3417888" y="1892300"/>
            <a:ext cx="5726112" cy="4700588"/>
          </a:xfrm>
        </p:spPr>
      </p:pic>
      <p:sp>
        <p:nvSpPr>
          <p:cNvPr id="289798" name="Rectangle 4"/>
          <p:cNvSpPr>
            <a:spLocks noGrp="1" noChangeArrowheads="1"/>
          </p:cNvSpPr>
          <p:nvPr>
            <p:ph type="title"/>
          </p:nvPr>
        </p:nvSpPr>
        <p:spPr/>
        <p:txBody>
          <a:bodyPr/>
          <a:lstStyle/>
          <a:p>
            <a:pPr eaLnBrk="1" hangingPunct="1"/>
            <a:r>
              <a:rPr lang="en-US"/>
              <a:t>Web of Data and Linked Data</a:t>
            </a:r>
          </a:p>
        </p:txBody>
      </p:sp>
      <p:pic>
        <p:nvPicPr>
          <p:cNvPr id="289799" name="Picture 5" descr="ARP1628659_1"/>
          <p:cNvPicPr>
            <a:picLocks noChangeAspect="1" noChangeArrowheads="1"/>
          </p:cNvPicPr>
          <p:nvPr/>
        </p:nvPicPr>
        <p:blipFill>
          <a:blip r:embed="rId5"/>
          <a:srcRect/>
          <a:stretch>
            <a:fillRect/>
          </a:stretch>
        </p:blipFill>
        <p:spPr bwMode="auto">
          <a:xfrm>
            <a:off x="1701800" y="3390900"/>
            <a:ext cx="1290638" cy="1155700"/>
          </a:xfrm>
          <a:prstGeom prst="rect">
            <a:avLst/>
          </a:prstGeom>
          <a:noFill/>
          <a:ln w="38100">
            <a:solidFill>
              <a:srgbClr val="FF9900"/>
            </a:solidFill>
            <a:miter lim="800000"/>
            <a:headEnd/>
            <a:tailEnd/>
          </a:ln>
        </p:spPr>
      </p:pic>
      <p:sp>
        <p:nvSpPr>
          <p:cNvPr id="289800" name="Rectangle 6"/>
          <p:cNvSpPr>
            <a:spLocks noChangeArrowheads="1"/>
          </p:cNvSpPr>
          <p:nvPr/>
        </p:nvSpPr>
        <p:spPr bwMode="auto">
          <a:xfrm>
            <a:off x="3132138" y="5938838"/>
            <a:ext cx="1906587" cy="396875"/>
          </a:xfrm>
          <a:prstGeom prst="rect">
            <a:avLst/>
          </a:prstGeom>
          <a:noFill/>
          <a:ln w="9525">
            <a:noFill/>
            <a:miter lim="800000"/>
            <a:headEnd/>
            <a:tailEnd/>
          </a:ln>
        </p:spPr>
        <p:txBody>
          <a:bodyPr wrap="none">
            <a:prstTxWarp prst="textNoShape">
              <a:avLst/>
            </a:prstTxWarp>
            <a:spAutoFit/>
          </a:bodyPr>
          <a:lstStyle/>
          <a:p>
            <a:r>
              <a:rPr lang="en-US" sz="2000">
                <a:solidFill>
                  <a:srgbClr val="CC00CC"/>
                </a:solidFill>
                <a:latin typeface="Tahoma" pitchFamily="-109" charset="0"/>
                <a:ea typeface="Tahoma" pitchFamily="-109" charset="0"/>
                <a:cs typeface="Tahoma" pitchFamily="-109" charset="0"/>
              </a:rPr>
              <a:t>dbpedia:Zidane</a:t>
            </a:r>
          </a:p>
        </p:txBody>
      </p:sp>
      <p:sp>
        <p:nvSpPr>
          <p:cNvPr id="289801" name="Rectangle 7"/>
          <p:cNvSpPr>
            <a:spLocks noChangeArrowheads="1"/>
          </p:cNvSpPr>
          <p:nvPr/>
        </p:nvSpPr>
        <p:spPr bwMode="auto">
          <a:xfrm>
            <a:off x="2135188" y="5126038"/>
            <a:ext cx="1495425" cy="396875"/>
          </a:xfrm>
          <a:prstGeom prst="rect">
            <a:avLst/>
          </a:prstGeom>
          <a:noFill/>
          <a:ln w="9525">
            <a:noFill/>
            <a:miter lim="800000"/>
            <a:headEnd/>
            <a:tailEnd/>
          </a:ln>
        </p:spPr>
        <p:txBody>
          <a:bodyPr wrap="none">
            <a:prstTxWarp prst="textNoShape">
              <a:avLst/>
            </a:prstTxWarp>
            <a:spAutoFit/>
          </a:bodyPr>
          <a:lstStyle/>
          <a:p>
            <a:r>
              <a:rPr lang="en-US" sz="2000">
                <a:solidFill>
                  <a:srgbClr val="99CC00"/>
                </a:solidFill>
                <a:latin typeface="Tahoma" pitchFamily="-109" charset="0"/>
                <a:ea typeface="Tahoma" pitchFamily="-109" charset="0"/>
                <a:cs typeface="Tahoma" pitchFamily="-109" charset="0"/>
              </a:rPr>
              <a:t>foaf:depicts</a:t>
            </a:r>
          </a:p>
        </p:txBody>
      </p:sp>
      <p:sp>
        <p:nvSpPr>
          <p:cNvPr id="289802" name="Line 8"/>
          <p:cNvSpPr>
            <a:spLocks noChangeShapeType="1"/>
          </p:cNvSpPr>
          <p:nvPr/>
        </p:nvSpPr>
        <p:spPr bwMode="auto">
          <a:xfrm>
            <a:off x="2374900" y="4635500"/>
            <a:ext cx="292100" cy="4445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
        <p:nvSpPr>
          <p:cNvPr id="289803" name="Line 9"/>
          <p:cNvSpPr>
            <a:spLocks noChangeShapeType="1"/>
          </p:cNvSpPr>
          <p:nvPr/>
        </p:nvSpPr>
        <p:spPr bwMode="auto">
          <a:xfrm>
            <a:off x="2921000" y="5562600"/>
            <a:ext cx="1041400" cy="3429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
        <p:nvSpPr>
          <p:cNvPr id="289804" name="Rectangle 10"/>
          <p:cNvSpPr>
            <a:spLocks noChangeArrowheads="1"/>
          </p:cNvSpPr>
          <p:nvPr/>
        </p:nvSpPr>
        <p:spPr bwMode="auto">
          <a:xfrm>
            <a:off x="288925" y="5138738"/>
            <a:ext cx="1512888" cy="396875"/>
          </a:xfrm>
          <a:prstGeom prst="rect">
            <a:avLst/>
          </a:prstGeom>
          <a:noFill/>
          <a:ln w="9525">
            <a:noFill/>
            <a:miter lim="800000"/>
            <a:headEnd/>
            <a:tailEnd/>
          </a:ln>
        </p:spPr>
        <p:txBody>
          <a:bodyPr wrap="none">
            <a:prstTxWarp prst="textNoShape">
              <a:avLst/>
            </a:prstTxWarp>
            <a:spAutoFit/>
          </a:bodyPr>
          <a:lstStyle/>
          <a:p>
            <a:r>
              <a:rPr lang="en-US" sz="2000">
                <a:solidFill>
                  <a:srgbClr val="99CC00"/>
                </a:solidFill>
                <a:latin typeface="Tahoma" pitchFamily="-109" charset="0"/>
                <a:ea typeface="Tahoma" pitchFamily="-109" charset="0"/>
                <a:cs typeface="Tahoma" pitchFamily="-109" charset="0"/>
              </a:rPr>
              <a:t>nar:location</a:t>
            </a:r>
          </a:p>
        </p:txBody>
      </p:sp>
      <p:sp>
        <p:nvSpPr>
          <p:cNvPr id="289805" name="Rectangle 11"/>
          <p:cNvSpPr>
            <a:spLocks noChangeArrowheads="1"/>
          </p:cNvSpPr>
          <p:nvPr/>
        </p:nvSpPr>
        <p:spPr bwMode="auto">
          <a:xfrm>
            <a:off x="223838" y="5976938"/>
            <a:ext cx="2386012" cy="396875"/>
          </a:xfrm>
          <a:prstGeom prst="rect">
            <a:avLst/>
          </a:prstGeom>
          <a:noFill/>
          <a:ln w="9525">
            <a:noFill/>
            <a:miter lim="800000"/>
            <a:headEnd/>
            <a:tailEnd/>
          </a:ln>
        </p:spPr>
        <p:txBody>
          <a:bodyPr wrap="none">
            <a:prstTxWarp prst="textNoShape">
              <a:avLst/>
            </a:prstTxWarp>
            <a:spAutoFit/>
          </a:bodyPr>
          <a:lstStyle/>
          <a:p>
            <a:r>
              <a:rPr lang="en-US" sz="2000">
                <a:solidFill>
                  <a:srgbClr val="CC00CC"/>
                </a:solidFill>
                <a:latin typeface="Tahoma" pitchFamily="-109" charset="0"/>
                <a:ea typeface="Tahoma" pitchFamily="-109" charset="0"/>
                <a:cs typeface="Tahoma" pitchFamily="-109" charset="0"/>
              </a:rPr>
              <a:t>geonames:2950159</a:t>
            </a:r>
          </a:p>
        </p:txBody>
      </p:sp>
      <p:sp>
        <p:nvSpPr>
          <p:cNvPr id="289806" name="Line 12"/>
          <p:cNvSpPr>
            <a:spLocks noChangeShapeType="1"/>
          </p:cNvSpPr>
          <p:nvPr/>
        </p:nvSpPr>
        <p:spPr bwMode="auto">
          <a:xfrm>
            <a:off x="889000" y="5575300"/>
            <a:ext cx="571500" cy="4191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
        <p:nvSpPr>
          <p:cNvPr id="289807" name="Line 13"/>
          <p:cNvSpPr>
            <a:spLocks noChangeShapeType="1"/>
          </p:cNvSpPr>
          <p:nvPr/>
        </p:nvSpPr>
        <p:spPr bwMode="auto">
          <a:xfrm flipH="1">
            <a:off x="1143000" y="4648200"/>
            <a:ext cx="876300" cy="4826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
        <p:nvSpPr>
          <p:cNvPr id="289808" name="Rectangle 14"/>
          <p:cNvSpPr>
            <a:spLocks noChangeArrowheads="1"/>
          </p:cNvSpPr>
          <p:nvPr/>
        </p:nvSpPr>
        <p:spPr bwMode="auto">
          <a:xfrm>
            <a:off x="287338" y="2395538"/>
            <a:ext cx="1443037" cy="396875"/>
          </a:xfrm>
          <a:prstGeom prst="rect">
            <a:avLst/>
          </a:prstGeom>
          <a:noFill/>
          <a:ln w="9525">
            <a:noFill/>
            <a:miter lim="800000"/>
            <a:headEnd/>
            <a:tailEnd/>
          </a:ln>
        </p:spPr>
        <p:txBody>
          <a:bodyPr wrap="none">
            <a:prstTxWarp prst="textNoShape">
              <a:avLst/>
            </a:prstTxWarp>
            <a:spAutoFit/>
          </a:bodyPr>
          <a:lstStyle/>
          <a:p>
            <a:r>
              <a:rPr lang="en-US" sz="2000">
                <a:solidFill>
                  <a:srgbClr val="99CC00"/>
                </a:solidFill>
                <a:latin typeface="Tahoma" pitchFamily="-109" charset="0"/>
                <a:ea typeface="Tahoma" pitchFamily="-109" charset="0"/>
                <a:cs typeface="Tahoma" pitchFamily="-109" charset="0"/>
              </a:rPr>
              <a:t>nar:subject</a:t>
            </a:r>
          </a:p>
        </p:txBody>
      </p:sp>
      <p:sp>
        <p:nvSpPr>
          <p:cNvPr id="289809" name="Line 15"/>
          <p:cNvSpPr>
            <a:spLocks noChangeShapeType="1"/>
          </p:cNvSpPr>
          <p:nvPr/>
        </p:nvSpPr>
        <p:spPr bwMode="auto">
          <a:xfrm flipH="1" flipV="1">
            <a:off x="1193800" y="2870200"/>
            <a:ext cx="635000" cy="3556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
        <p:nvSpPr>
          <p:cNvPr id="289810" name="Rectangle 16"/>
          <p:cNvSpPr>
            <a:spLocks noChangeArrowheads="1"/>
          </p:cNvSpPr>
          <p:nvPr/>
        </p:nvSpPr>
        <p:spPr bwMode="auto">
          <a:xfrm>
            <a:off x="320675" y="1392238"/>
            <a:ext cx="1638300" cy="396875"/>
          </a:xfrm>
          <a:prstGeom prst="rect">
            <a:avLst/>
          </a:prstGeom>
          <a:noFill/>
          <a:ln w="9525">
            <a:noFill/>
            <a:miter lim="800000"/>
            <a:headEnd/>
            <a:tailEnd/>
          </a:ln>
        </p:spPr>
        <p:txBody>
          <a:bodyPr wrap="none">
            <a:prstTxWarp prst="textNoShape">
              <a:avLst/>
            </a:prstTxWarp>
            <a:spAutoFit/>
          </a:bodyPr>
          <a:lstStyle/>
          <a:p>
            <a:r>
              <a:rPr lang="en-US" sz="2000">
                <a:solidFill>
                  <a:srgbClr val="CC00CC"/>
                </a:solidFill>
                <a:latin typeface="Tahoma" pitchFamily="-109" charset="0"/>
                <a:ea typeface="Tahoma" pitchFamily="-109" charset="0"/>
                <a:cs typeface="Tahoma" pitchFamily="-109" charset="0"/>
              </a:rPr>
              <a:t>nc:15054000</a:t>
            </a:r>
          </a:p>
        </p:txBody>
      </p:sp>
      <p:sp>
        <p:nvSpPr>
          <p:cNvPr id="289811" name="Line 17"/>
          <p:cNvSpPr>
            <a:spLocks noChangeShapeType="1"/>
          </p:cNvSpPr>
          <p:nvPr/>
        </p:nvSpPr>
        <p:spPr bwMode="auto">
          <a:xfrm flipV="1">
            <a:off x="1028700" y="1803400"/>
            <a:ext cx="127000" cy="5969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
        <p:nvSpPr>
          <p:cNvPr id="289812" name="Rectangle 18"/>
          <p:cNvSpPr>
            <a:spLocks noChangeArrowheads="1"/>
          </p:cNvSpPr>
          <p:nvPr/>
        </p:nvSpPr>
        <p:spPr bwMode="auto">
          <a:xfrm>
            <a:off x="2924175" y="2395538"/>
            <a:ext cx="1206500" cy="396875"/>
          </a:xfrm>
          <a:prstGeom prst="rect">
            <a:avLst/>
          </a:prstGeom>
          <a:noFill/>
          <a:ln w="9525">
            <a:noFill/>
            <a:miter lim="800000"/>
            <a:headEnd/>
            <a:tailEnd/>
          </a:ln>
        </p:spPr>
        <p:txBody>
          <a:bodyPr wrap="none">
            <a:prstTxWarp prst="textNoShape">
              <a:avLst/>
            </a:prstTxWarp>
            <a:spAutoFit/>
          </a:bodyPr>
          <a:lstStyle/>
          <a:p>
            <a:r>
              <a:rPr lang="en-US" sz="2000">
                <a:solidFill>
                  <a:srgbClr val="99CC00"/>
                </a:solidFill>
                <a:latin typeface="Tahoma" pitchFamily="-109" charset="0"/>
                <a:ea typeface="Tahoma" pitchFamily="-109" charset="0"/>
                <a:cs typeface="Tahoma" pitchFamily="-109" charset="0"/>
              </a:rPr>
              <a:t>events:id</a:t>
            </a:r>
          </a:p>
        </p:txBody>
      </p:sp>
      <p:sp>
        <p:nvSpPr>
          <p:cNvPr id="289813" name="Rectangle 19"/>
          <p:cNvSpPr>
            <a:spLocks noChangeArrowheads="1"/>
          </p:cNvSpPr>
          <p:nvPr/>
        </p:nvSpPr>
        <p:spPr bwMode="auto">
          <a:xfrm>
            <a:off x="1976438" y="1023938"/>
            <a:ext cx="3879850" cy="396875"/>
          </a:xfrm>
          <a:prstGeom prst="rect">
            <a:avLst/>
          </a:prstGeom>
          <a:noFill/>
          <a:ln w="9525">
            <a:noFill/>
            <a:miter lim="800000"/>
            <a:headEnd/>
            <a:tailEnd/>
          </a:ln>
        </p:spPr>
        <p:txBody>
          <a:bodyPr wrap="none">
            <a:prstTxWarp prst="textNoShape">
              <a:avLst/>
            </a:prstTxWarp>
            <a:spAutoFit/>
          </a:bodyPr>
          <a:lstStyle/>
          <a:p>
            <a:r>
              <a:rPr lang="en-US" sz="2000">
                <a:solidFill>
                  <a:srgbClr val="CC00CC"/>
                </a:solidFill>
                <a:latin typeface="Tahoma" pitchFamily="-109" charset="0"/>
                <a:ea typeface="Tahoma" pitchFamily="-109" charset="0"/>
                <a:cs typeface="Tahoma" pitchFamily="-109" charset="0"/>
              </a:rPr>
              <a:t>wp:2006_FIFA_Wolrd_Cup#Final</a:t>
            </a:r>
          </a:p>
        </p:txBody>
      </p:sp>
      <p:sp>
        <p:nvSpPr>
          <p:cNvPr id="289814" name="Line 20"/>
          <p:cNvSpPr>
            <a:spLocks noChangeShapeType="1"/>
          </p:cNvSpPr>
          <p:nvPr/>
        </p:nvSpPr>
        <p:spPr bwMode="auto">
          <a:xfrm flipV="1">
            <a:off x="3111500" y="2832100"/>
            <a:ext cx="393700" cy="4064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
        <p:nvSpPr>
          <p:cNvPr id="289815" name="Line 21"/>
          <p:cNvSpPr>
            <a:spLocks noChangeShapeType="1"/>
          </p:cNvSpPr>
          <p:nvPr/>
        </p:nvSpPr>
        <p:spPr bwMode="auto">
          <a:xfrm flipV="1">
            <a:off x="3860800" y="1460500"/>
            <a:ext cx="203200" cy="952500"/>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8" name="Slide Number Placeholder 4"/>
          <p:cNvSpPr>
            <a:spLocks noGrp="1"/>
          </p:cNvSpPr>
          <p:nvPr>
            <p:ph type="sldNum" sz="quarter" idx="11"/>
          </p:nvPr>
        </p:nvSpPr>
        <p:spPr/>
        <p:txBody>
          <a:bodyPr/>
          <a:lstStyle/>
          <a:p>
            <a:fld id="{48ACEE88-67F8-D244-BAEE-11A33C345024}" type="slidenum">
              <a:rPr lang="en-US" smtClean="0"/>
              <a:pPr/>
              <a:t>13</a:t>
            </a:fld>
            <a:endParaRPr lang="en-US" smtClean="0"/>
          </a:p>
        </p:txBody>
      </p:sp>
      <p:sp>
        <p:nvSpPr>
          <p:cNvPr id="97286" name="Rectangle 2"/>
          <p:cNvSpPr>
            <a:spLocks noGrp="1" noChangeArrowheads="1"/>
          </p:cNvSpPr>
          <p:nvPr>
            <p:ph type="title"/>
          </p:nvPr>
        </p:nvSpPr>
        <p:spPr/>
        <p:txBody>
          <a:bodyPr/>
          <a:lstStyle/>
          <a:p>
            <a:pPr eaLnBrk="1" hangingPunct="1"/>
            <a:r>
              <a:rPr lang="en-US"/>
              <a:t>CeWe Color PhotoBook Processes</a:t>
            </a:r>
          </a:p>
        </p:txBody>
      </p:sp>
      <p:sp>
        <p:nvSpPr>
          <p:cNvPr id="974851" name="Rectangle 3"/>
          <p:cNvSpPr>
            <a:spLocks noGrp="1" noChangeArrowheads="1"/>
          </p:cNvSpPr>
          <p:nvPr>
            <p:ph type="body" idx="1"/>
          </p:nvPr>
        </p:nvSpPr>
        <p:spPr/>
        <p:txBody>
          <a:bodyPr/>
          <a:lstStyle/>
          <a:p>
            <a:pPr eaLnBrk="1" hangingPunct="1"/>
            <a:r>
              <a:rPr lang="en-US"/>
              <a:t>My winter ski holidays with my friends</a:t>
            </a:r>
          </a:p>
          <a:p>
            <a:pPr eaLnBrk="1" hangingPunct="1"/>
            <a:r>
              <a:rPr lang="en-US"/>
              <a:t> </a:t>
            </a:r>
          </a:p>
        </p:txBody>
      </p:sp>
      <p:graphicFrame>
        <p:nvGraphicFramePr>
          <p:cNvPr id="974853" name="Object 2"/>
          <p:cNvGraphicFramePr>
            <a:graphicFrameLocks noChangeAspect="1"/>
          </p:cNvGraphicFramePr>
          <p:nvPr/>
        </p:nvGraphicFramePr>
        <p:xfrm>
          <a:off x="6962775" y="1268413"/>
          <a:ext cx="1890713" cy="973137"/>
        </p:xfrm>
        <a:graphic>
          <a:graphicData uri="http://schemas.openxmlformats.org/presentationml/2006/ole">
            <p:oleObj spid="_x0000_s97282" name="Visio" r:id="rId4" imgW="1498600" imgH="774700" progId="">
              <p:embed/>
            </p:oleObj>
          </a:graphicData>
        </a:graphic>
      </p:graphicFrame>
      <p:pic>
        <p:nvPicPr>
          <p:cNvPr id="974854" name="Picture 6" descr="cewe_start"/>
          <p:cNvPicPr>
            <a:picLocks noChangeAspect="1" noChangeArrowheads="1"/>
          </p:cNvPicPr>
          <p:nvPr/>
        </p:nvPicPr>
        <p:blipFill>
          <a:blip r:embed="rId5"/>
          <a:srcRect/>
          <a:stretch>
            <a:fillRect/>
          </a:stretch>
        </p:blipFill>
        <p:spPr bwMode="auto">
          <a:xfrm>
            <a:off x="792163" y="2085975"/>
            <a:ext cx="6154737" cy="3702050"/>
          </a:xfrm>
          <a:prstGeom prst="rect">
            <a:avLst/>
          </a:prstGeom>
          <a:noFill/>
          <a:ln w="9525">
            <a:noFill/>
            <a:miter lim="800000"/>
            <a:headEnd/>
            <a:tailEnd/>
          </a:ln>
        </p:spPr>
      </p:pic>
      <p:graphicFrame>
        <p:nvGraphicFramePr>
          <p:cNvPr id="974855" name="Object 3"/>
          <p:cNvGraphicFramePr>
            <a:graphicFrameLocks noChangeAspect="1"/>
          </p:cNvGraphicFramePr>
          <p:nvPr/>
        </p:nvGraphicFramePr>
        <p:xfrm>
          <a:off x="6950075" y="3346450"/>
          <a:ext cx="2006600" cy="1031875"/>
        </p:xfrm>
        <a:graphic>
          <a:graphicData uri="http://schemas.openxmlformats.org/presentationml/2006/ole">
            <p:oleObj spid="_x0000_s97283" name="Visio" r:id="rId6" imgW="1498600" imgH="774700"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485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48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7485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748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748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Footer Placeholder 4"/>
          <p:cNvSpPr>
            <a:spLocks noGrp="1"/>
          </p:cNvSpPr>
          <p:nvPr>
            <p:ph type="ftr" sz="quarter" idx="10"/>
          </p:nvPr>
        </p:nvSpPr>
        <p:spPr/>
        <p:txBody>
          <a:bodyPr/>
          <a:lstStyle/>
          <a:p>
            <a:r>
              <a:rPr lang="en-US" smtClean="0"/>
              <a:t>SAMT 2009 Tutorial: A Semantic Multimedia Web, 1 December</a:t>
            </a:r>
            <a:endParaRPr lang="en-US"/>
          </a:p>
        </p:txBody>
      </p:sp>
      <p:sp>
        <p:nvSpPr>
          <p:cNvPr id="19" name="Slide Number Placeholder 5"/>
          <p:cNvSpPr>
            <a:spLocks noGrp="1"/>
          </p:cNvSpPr>
          <p:nvPr>
            <p:ph type="sldNum" sz="quarter" idx="11"/>
          </p:nvPr>
        </p:nvSpPr>
        <p:spPr/>
        <p:txBody>
          <a:bodyPr/>
          <a:lstStyle/>
          <a:p>
            <a:fld id="{C0B07BE7-988E-0A4B-A0E7-12EE0C89B96A}" type="slidenum">
              <a:rPr lang="en-US" smtClean="0"/>
              <a:pPr/>
              <a:t>130</a:t>
            </a:fld>
            <a:endParaRPr lang="en-US" smtClean="0"/>
          </a:p>
        </p:txBody>
      </p:sp>
      <p:grpSp>
        <p:nvGrpSpPr>
          <p:cNvPr id="2" name="Group 2"/>
          <p:cNvGrpSpPr>
            <a:grpSpLocks/>
          </p:cNvGrpSpPr>
          <p:nvPr/>
        </p:nvGrpSpPr>
        <p:grpSpPr bwMode="auto">
          <a:xfrm>
            <a:off x="4551363" y="965200"/>
            <a:ext cx="4313237" cy="2825750"/>
            <a:chOff x="3043" y="704"/>
            <a:chExt cx="2717" cy="1780"/>
          </a:xfrm>
        </p:grpSpPr>
        <p:pic>
          <p:nvPicPr>
            <p:cNvPr id="290831" name="Picture 3" descr="Par832533_1"/>
            <p:cNvPicPr>
              <a:picLocks noChangeAspect="1" noChangeArrowheads="1"/>
            </p:cNvPicPr>
            <p:nvPr/>
          </p:nvPicPr>
          <p:blipFill>
            <a:blip r:embed="rId2"/>
            <a:srcRect/>
            <a:stretch>
              <a:fillRect/>
            </a:stretch>
          </p:blipFill>
          <p:spPr bwMode="auto">
            <a:xfrm>
              <a:off x="3043" y="812"/>
              <a:ext cx="1013" cy="1008"/>
            </a:xfrm>
            <a:prstGeom prst="rect">
              <a:avLst/>
            </a:prstGeom>
            <a:noFill/>
            <a:ln w="9525">
              <a:noFill/>
              <a:miter lim="800000"/>
              <a:headEnd/>
              <a:tailEnd/>
            </a:ln>
          </p:spPr>
        </p:pic>
        <p:pic>
          <p:nvPicPr>
            <p:cNvPr id="290832" name="Picture 4" descr="Par832474_1"/>
            <p:cNvPicPr>
              <a:picLocks noChangeAspect="1" noChangeArrowheads="1"/>
            </p:cNvPicPr>
            <p:nvPr/>
          </p:nvPicPr>
          <p:blipFill>
            <a:blip r:embed="rId3"/>
            <a:srcRect/>
            <a:stretch>
              <a:fillRect/>
            </a:stretch>
          </p:blipFill>
          <p:spPr bwMode="auto">
            <a:xfrm>
              <a:off x="3672" y="1817"/>
              <a:ext cx="1024" cy="667"/>
            </a:xfrm>
            <a:prstGeom prst="rect">
              <a:avLst/>
            </a:prstGeom>
            <a:noFill/>
            <a:ln w="9525">
              <a:noFill/>
              <a:miter lim="800000"/>
              <a:headEnd/>
              <a:tailEnd/>
            </a:ln>
          </p:spPr>
        </p:pic>
        <p:pic>
          <p:nvPicPr>
            <p:cNvPr id="290833" name="Picture 5" descr="Par832478_1"/>
            <p:cNvPicPr>
              <a:picLocks noChangeAspect="1" noChangeArrowheads="1"/>
            </p:cNvPicPr>
            <p:nvPr/>
          </p:nvPicPr>
          <p:blipFill>
            <a:blip r:embed="rId4"/>
            <a:srcRect/>
            <a:stretch>
              <a:fillRect/>
            </a:stretch>
          </p:blipFill>
          <p:spPr bwMode="auto">
            <a:xfrm>
              <a:off x="4690" y="1468"/>
              <a:ext cx="1070" cy="752"/>
            </a:xfrm>
            <a:prstGeom prst="rect">
              <a:avLst/>
            </a:prstGeom>
            <a:noFill/>
            <a:ln w="9525">
              <a:noFill/>
              <a:miter lim="800000"/>
              <a:headEnd/>
              <a:tailEnd/>
            </a:ln>
          </p:spPr>
        </p:pic>
        <p:pic>
          <p:nvPicPr>
            <p:cNvPr id="290834" name="Picture 6" descr="Par832486_1"/>
            <p:cNvPicPr>
              <a:picLocks noChangeAspect="1" noChangeArrowheads="1"/>
            </p:cNvPicPr>
            <p:nvPr/>
          </p:nvPicPr>
          <p:blipFill>
            <a:blip r:embed="rId5"/>
            <a:srcRect/>
            <a:stretch>
              <a:fillRect/>
            </a:stretch>
          </p:blipFill>
          <p:spPr bwMode="auto">
            <a:xfrm>
              <a:off x="4032" y="704"/>
              <a:ext cx="764" cy="1120"/>
            </a:xfrm>
            <a:prstGeom prst="rect">
              <a:avLst/>
            </a:prstGeom>
            <a:noFill/>
            <a:ln w="9525">
              <a:noFill/>
              <a:miter lim="800000"/>
              <a:headEnd/>
              <a:tailEnd/>
            </a:ln>
          </p:spPr>
        </p:pic>
        <p:pic>
          <p:nvPicPr>
            <p:cNvPr id="290835" name="Picture 7" descr="Par832502_1"/>
            <p:cNvPicPr>
              <a:picLocks noChangeAspect="1" noChangeArrowheads="1"/>
            </p:cNvPicPr>
            <p:nvPr/>
          </p:nvPicPr>
          <p:blipFill>
            <a:blip r:embed="rId6"/>
            <a:srcRect/>
            <a:stretch>
              <a:fillRect/>
            </a:stretch>
          </p:blipFill>
          <p:spPr bwMode="auto">
            <a:xfrm>
              <a:off x="4788" y="704"/>
              <a:ext cx="972" cy="800"/>
            </a:xfrm>
            <a:prstGeom prst="rect">
              <a:avLst/>
            </a:prstGeom>
            <a:noFill/>
            <a:ln w="9525">
              <a:noFill/>
              <a:miter lim="800000"/>
              <a:headEnd/>
              <a:tailEnd/>
            </a:ln>
          </p:spPr>
        </p:pic>
      </p:grpSp>
      <p:sp>
        <p:nvSpPr>
          <p:cNvPr id="290821" name="Rectangle 8"/>
          <p:cNvSpPr>
            <a:spLocks noGrp="1" noChangeArrowheads="1"/>
          </p:cNvSpPr>
          <p:nvPr>
            <p:ph type="title"/>
          </p:nvPr>
        </p:nvSpPr>
        <p:spPr/>
        <p:txBody>
          <a:bodyPr/>
          <a:lstStyle/>
          <a:p>
            <a:pPr eaLnBrk="1" hangingPunct="1"/>
            <a:r>
              <a:rPr lang="en-US"/>
              <a:t>Presenting News Information</a:t>
            </a:r>
          </a:p>
        </p:txBody>
      </p:sp>
      <p:grpSp>
        <p:nvGrpSpPr>
          <p:cNvPr id="290822" name="Group 9"/>
          <p:cNvGrpSpPr>
            <a:grpSpLocks/>
          </p:cNvGrpSpPr>
          <p:nvPr/>
        </p:nvGrpSpPr>
        <p:grpSpPr bwMode="auto">
          <a:xfrm>
            <a:off x="609600" y="1227138"/>
            <a:ext cx="2768600" cy="2405062"/>
            <a:chOff x="0" y="773"/>
            <a:chExt cx="1744" cy="1515"/>
          </a:xfrm>
        </p:grpSpPr>
        <p:pic>
          <p:nvPicPr>
            <p:cNvPr id="290826" name="Picture 10" descr="DV63052_1"/>
            <p:cNvPicPr>
              <a:picLocks noChangeAspect="1" noChangeArrowheads="1"/>
            </p:cNvPicPr>
            <p:nvPr/>
          </p:nvPicPr>
          <p:blipFill>
            <a:blip r:embed="rId7"/>
            <a:srcRect/>
            <a:stretch>
              <a:fillRect/>
            </a:stretch>
          </p:blipFill>
          <p:spPr bwMode="auto">
            <a:xfrm>
              <a:off x="1200" y="776"/>
              <a:ext cx="540" cy="768"/>
            </a:xfrm>
            <a:prstGeom prst="rect">
              <a:avLst/>
            </a:prstGeom>
            <a:noFill/>
            <a:ln w="9525">
              <a:noFill/>
              <a:miter lim="800000"/>
              <a:headEnd/>
              <a:tailEnd/>
            </a:ln>
          </p:spPr>
        </p:pic>
        <p:pic>
          <p:nvPicPr>
            <p:cNvPr id="290827" name="Picture 11" descr="DV60241_1"/>
            <p:cNvPicPr>
              <a:picLocks noChangeAspect="1" noChangeArrowheads="1"/>
            </p:cNvPicPr>
            <p:nvPr/>
          </p:nvPicPr>
          <p:blipFill>
            <a:blip r:embed="rId8"/>
            <a:srcRect/>
            <a:stretch>
              <a:fillRect/>
            </a:stretch>
          </p:blipFill>
          <p:spPr bwMode="auto">
            <a:xfrm>
              <a:off x="1030" y="1472"/>
              <a:ext cx="714" cy="816"/>
            </a:xfrm>
            <a:prstGeom prst="rect">
              <a:avLst/>
            </a:prstGeom>
            <a:noFill/>
            <a:ln w="9525">
              <a:noFill/>
              <a:miter lim="800000"/>
              <a:headEnd/>
              <a:tailEnd/>
            </a:ln>
          </p:spPr>
        </p:pic>
        <p:pic>
          <p:nvPicPr>
            <p:cNvPr id="290828" name="Picture 12" descr="ARP1628660_1"/>
            <p:cNvPicPr>
              <a:picLocks noChangeAspect="1" noChangeArrowheads="1"/>
            </p:cNvPicPr>
            <p:nvPr/>
          </p:nvPicPr>
          <p:blipFill>
            <a:blip r:embed="rId9"/>
            <a:srcRect/>
            <a:stretch>
              <a:fillRect/>
            </a:stretch>
          </p:blipFill>
          <p:spPr bwMode="auto">
            <a:xfrm>
              <a:off x="0" y="773"/>
              <a:ext cx="678" cy="731"/>
            </a:xfrm>
            <a:prstGeom prst="rect">
              <a:avLst/>
            </a:prstGeom>
            <a:noFill/>
            <a:ln w="9525">
              <a:noFill/>
              <a:miter lim="800000"/>
              <a:headEnd/>
              <a:tailEnd/>
            </a:ln>
          </p:spPr>
        </p:pic>
        <p:pic>
          <p:nvPicPr>
            <p:cNvPr id="290829" name="Picture 13" descr="ARP1628659_1"/>
            <p:cNvPicPr>
              <a:picLocks noChangeAspect="1" noChangeArrowheads="1"/>
            </p:cNvPicPr>
            <p:nvPr/>
          </p:nvPicPr>
          <p:blipFill>
            <a:blip r:embed="rId10"/>
            <a:srcRect/>
            <a:stretch>
              <a:fillRect/>
            </a:stretch>
          </p:blipFill>
          <p:spPr bwMode="auto">
            <a:xfrm>
              <a:off x="243" y="1400"/>
              <a:ext cx="813" cy="728"/>
            </a:xfrm>
            <a:prstGeom prst="rect">
              <a:avLst/>
            </a:prstGeom>
            <a:noFill/>
            <a:ln w="9525">
              <a:noFill/>
              <a:miter lim="800000"/>
              <a:headEnd/>
              <a:tailEnd/>
            </a:ln>
          </p:spPr>
        </p:pic>
        <p:pic>
          <p:nvPicPr>
            <p:cNvPr id="290830" name="Picture 14" descr="ARP1628661_1"/>
            <p:cNvPicPr>
              <a:picLocks noChangeAspect="1" noChangeArrowheads="1"/>
            </p:cNvPicPr>
            <p:nvPr/>
          </p:nvPicPr>
          <p:blipFill>
            <a:blip r:embed="rId11"/>
            <a:srcRect/>
            <a:stretch>
              <a:fillRect/>
            </a:stretch>
          </p:blipFill>
          <p:spPr bwMode="auto">
            <a:xfrm>
              <a:off x="680" y="776"/>
              <a:ext cx="550" cy="704"/>
            </a:xfrm>
            <a:prstGeom prst="rect">
              <a:avLst/>
            </a:prstGeom>
            <a:noFill/>
            <a:ln w="9525">
              <a:noFill/>
              <a:miter lim="800000"/>
              <a:headEnd/>
              <a:tailEnd/>
            </a:ln>
          </p:spPr>
        </p:pic>
      </p:grpSp>
      <p:sp>
        <p:nvSpPr>
          <p:cNvPr id="1285135" name="Rectangle 15"/>
          <p:cNvSpPr>
            <a:spLocks noGrp="1" noChangeArrowheads="1"/>
          </p:cNvSpPr>
          <p:nvPr>
            <p:ph type="body" sz="half" idx="2"/>
          </p:nvPr>
        </p:nvSpPr>
        <p:spPr>
          <a:xfrm>
            <a:off x="404813" y="3708400"/>
            <a:ext cx="8505825" cy="2800350"/>
          </a:xfrm>
        </p:spPr>
        <p:txBody>
          <a:bodyPr/>
          <a:lstStyle/>
          <a:p>
            <a:pPr eaLnBrk="1" hangingPunct="1"/>
            <a:r>
              <a:rPr lang="en-US" sz="2400"/>
              <a:t>Dimensions used for searching news items</a:t>
            </a:r>
          </a:p>
          <a:p>
            <a:pPr lvl="1" eaLnBrk="1" hangingPunct="1"/>
            <a:r>
              <a:rPr lang="en-US" sz="2000">
                <a:ea typeface="ＭＳ Ｐゴシック" pitchFamily="-109" charset="-128"/>
              </a:rPr>
              <a:t>When	</a:t>
            </a:r>
            <a:r>
              <a:rPr lang="en-US" sz="2000" i="1">
                <a:ea typeface="ＭＳ Ｐゴシック" pitchFamily="-109" charset="-128"/>
              </a:rPr>
              <a:t>time</a:t>
            </a:r>
            <a:r>
              <a:rPr lang="en-US" sz="2000">
                <a:ea typeface="ＭＳ Ｐゴシック" pitchFamily="-109" charset="-128"/>
              </a:rPr>
              <a:t>		10/07/2006</a:t>
            </a:r>
          </a:p>
          <a:p>
            <a:pPr lvl="1" eaLnBrk="1" hangingPunct="1"/>
            <a:r>
              <a:rPr lang="en-US" sz="2000">
                <a:ea typeface="ＭＳ Ｐゴシック" pitchFamily="-109" charset="-128"/>
              </a:rPr>
              <a:t>Where	</a:t>
            </a:r>
            <a:r>
              <a:rPr lang="en-US" sz="2000" i="1">
                <a:ea typeface="ＭＳ Ｐゴシック" pitchFamily="-109" charset="-128"/>
              </a:rPr>
              <a:t>location</a:t>
            </a:r>
            <a:r>
              <a:rPr lang="en-US" sz="2000">
                <a:ea typeface="ＭＳ Ｐゴシック" pitchFamily="-109" charset="-128"/>
              </a:rPr>
              <a:t>		Paris</a:t>
            </a:r>
          </a:p>
          <a:p>
            <a:pPr lvl="1" eaLnBrk="1" hangingPunct="1"/>
            <a:r>
              <a:rPr lang="en-US" sz="2000">
                <a:ea typeface="ＭＳ Ｐゴシック" pitchFamily="-109" charset="-128"/>
              </a:rPr>
              <a:t>What 	</a:t>
            </a:r>
            <a:r>
              <a:rPr lang="en-US" sz="2000" i="1">
                <a:ea typeface="ＭＳ Ｐゴシック" pitchFamily="-109" charset="-128"/>
              </a:rPr>
              <a:t>is depicted</a:t>
            </a:r>
            <a:r>
              <a:rPr lang="en-US" sz="2000">
                <a:ea typeface="ＭＳ Ｐゴシック" pitchFamily="-109" charset="-128"/>
              </a:rPr>
              <a:t>	J. Chirac, Z. Zidane</a:t>
            </a:r>
          </a:p>
          <a:p>
            <a:pPr lvl="1" eaLnBrk="1" hangingPunct="1"/>
            <a:r>
              <a:rPr lang="en-US" sz="2000">
                <a:ea typeface="ＭＳ Ｐゴシック" pitchFamily="-109" charset="-128"/>
              </a:rPr>
              <a:t>Why 	</a:t>
            </a:r>
            <a:r>
              <a:rPr lang="en-US" sz="2000" i="1">
                <a:ea typeface="ＭＳ Ｐゴシック" pitchFamily="-109" charset="-128"/>
              </a:rPr>
              <a:t>event</a:t>
            </a:r>
            <a:r>
              <a:rPr lang="en-US" sz="2000">
                <a:ea typeface="ＭＳ Ｐゴシック" pitchFamily="-109" charset="-128"/>
              </a:rPr>
              <a:t>		WC 2006</a:t>
            </a:r>
          </a:p>
          <a:p>
            <a:pPr lvl="1" eaLnBrk="1" hangingPunct="1"/>
            <a:r>
              <a:rPr lang="en-US" sz="2000">
                <a:ea typeface="ＭＳ Ｐゴシック" pitchFamily="-109" charset="-128"/>
              </a:rPr>
              <a:t>Who 	</a:t>
            </a:r>
            <a:r>
              <a:rPr lang="en-US" sz="2000" i="1">
                <a:ea typeface="ＭＳ Ｐゴシック" pitchFamily="-109" charset="-128"/>
              </a:rPr>
              <a:t>photographer</a:t>
            </a:r>
            <a:r>
              <a:rPr lang="en-US" sz="2000">
                <a:ea typeface="ＭＳ Ｐゴシック" pitchFamily="-109" charset="-128"/>
              </a:rPr>
              <a:t>	Bertrand Guay, AFP</a:t>
            </a:r>
          </a:p>
        </p:txBody>
      </p:sp>
      <p:sp>
        <p:nvSpPr>
          <p:cNvPr id="1285136" name="AutoShape 16"/>
          <p:cNvSpPr>
            <a:spLocks/>
          </p:cNvSpPr>
          <p:nvPr/>
        </p:nvSpPr>
        <p:spPr bwMode="auto">
          <a:xfrm>
            <a:off x="6502400" y="4254500"/>
            <a:ext cx="304800" cy="1638300"/>
          </a:xfrm>
          <a:prstGeom prst="rightBrace">
            <a:avLst>
              <a:gd name="adj1" fmla="val 44792"/>
              <a:gd name="adj2" fmla="val 50000"/>
            </a:avLst>
          </a:prstGeom>
          <a:noFill/>
          <a:ln w="28575">
            <a:solidFill>
              <a:schemeClr val="tx1"/>
            </a:solidFill>
            <a:round/>
            <a:headEnd/>
            <a:tailEnd/>
          </a:ln>
        </p:spPr>
        <p:txBody>
          <a:bodyPr wrap="none" anchor="ctr">
            <a:prstTxWarp prst="textNoShape">
              <a:avLst/>
            </a:prstTxWarp>
          </a:bodyPr>
          <a:lstStyle/>
          <a:p>
            <a:endParaRPr lang="en-US"/>
          </a:p>
        </p:txBody>
      </p:sp>
      <p:sp>
        <p:nvSpPr>
          <p:cNvPr id="1285137" name="Text Box 17"/>
          <p:cNvSpPr txBox="1">
            <a:spLocks noChangeArrowheads="1"/>
          </p:cNvSpPr>
          <p:nvPr/>
        </p:nvSpPr>
        <p:spPr bwMode="auto">
          <a:xfrm>
            <a:off x="6807200" y="4749800"/>
            <a:ext cx="2070100" cy="579438"/>
          </a:xfrm>
          <a:prstGeom prst="rect">
            <a:avLst/>
          </a:prstGeom>
          <a:noFill/>
          <a:ln w="9525">
            <a:noFill/>
            <a:miter lim="800000"/>
            <a:headEnd/>
            <a:tailEnd/>
          </a:ln>
        </p:spPr>
        <p:txBody>
          <a:bodyPr>
            <a:prstTxWarp prst="textNoShape">
              <a:avLst/>
            </a:prstTxWarp>
            <a:spAutoFit/>
          </a:bodyPr>
          <a:lstStyle/>
          <a:p>
            <a:pPr>
              <a:spcBef>
                <a:spcPct val="50000"/>
              </a:spcBef>
            </a:pPr>
            <a:r>
              <a:rPr lang="en-US" sz="3200" b="1">
                <a:solidFill>
                  <a:schemeClr val="tx1"/>
                </a:solidFill>
              </a:rPr>
              <a:t>Metadata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513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8513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8513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8513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8513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513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851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85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5136" grpId="0" animBg="1"/>
      <p:bldP spid="1285137" grpId="0"/>
    </p:bld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37" name="Slide Number Placeholder 4"/>
          <p:cNvSpPr>
            <a:spLocks noGrp="1"/>
          </p:cNvSpPr>
          <p:nvPr>
            <p:ph type="sldNum" sz="quarter" idx="11"/>
          </p:nvPr>
        </p:nvSpPr>
        <p:spPr/>
        <p:txBody>
          <a:bodyPr/>
          <a:lstStyle/>
          <a:p>
            <a:fld id="{5D95F7A0-E56A-8943-98CD-B6C1AB82E27E}" type="slidenum">
              <a:rPr lang="en-US" smtClean="0"/>
              <a:pPr/>
              <a:t>131</a:t>
            </a:fld>
            <a:endParaRPr lang="en-US" smtClean="0"/>
          </a:p>
        </p:txBody>
      </p:sp>
      <p:sp>
        <p:nvSpPr>
          <p:cNvPr id="291844" name="Rectangle 2"/>
          <p:cNvSpPr>
            <a:spLocks noGrp="1" noChangeArrowheads="1"/>
          </p:cNvSpPr>
          <p:nvPr>
            <p:ph type="title"/>
          </p:nvPr>
        </p:nvSpPr>
        <p:spPr/>
        <p:txBody>
          <a:bodyPr/>
          <a:lstStyle/>
          <a:p>
            <a:pPr eaLnBrk="1" hangingPunct="1"/>
            <a:r>
              <a:rPr lang="en-US"/>
              <a:t>Semantic Search of Multimedia News</a:t>
            </a:r>
          </a:p>
        </p:txBody>
      </p:sp>
      <p:graphicFrame>
        <p:nvGraphicFramePr>
          <p:cNvPr id="1286147" name="Group 3"/>
          <p:cNvGraphicFramePr>
            <a:graphicFrameLocks noGrp="1"/>
          </p:cNvGraphicFramePr>
          <p:nvPr>
            <p:ph idx="1"/>
          </p:nvPr>
        </p:nvGraphicFramePr>
        <p:xfrm>
          <a:off x="404813" y="1404938"/>
          <a:ext cx="8505825" cy="4887913"/>
        </p:xfrm>
        <a:graphic>
          <a:graphicData uri="http://schemas.openxmlformats.org/drawingml/2006/table">
            <a:tbl>
              <a:tblPr/>
              <a:tblGrid>
                <a:gridCol w="4700587"/>
                <a:gridCol w="3805238"/>
              </a:tblGrid>
              <a:tr h="542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ahoma" pitchFamily="-109" charset="0"/>
                        </a:rPr>
                        <a:t>Description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ahoma" pitchFamily="-109" charset="0"/>
                        </a:rPr>
                        <a:t>Number of RDF Triples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2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General Ontologies: NAR, DC, FOAF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7,336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2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Domain Specific Ontologies: football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104,358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2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Thesauri: newscodes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34,903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4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DBpedia, Geonames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53,468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2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AFP News Feed (June/July 2006)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804,446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2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AFP Photos (June/July 2006)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61,311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2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INA Broadcast Video (June/July 2006)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1,932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2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ahoma" pitchFamily="-109"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1,067,754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86179" name="Rectangle 35"/>
          <p:cNvSpPr>
            <a:spLocks noChangeArrowheads="1"/>
          </p:cNvSpPr>
          <p:nvPr/>
        </p:nvSpPr>
        <p:spPr bwMode="auto">
          <a:xfrm rot="-1318307">
            <a:off x="4537075" y="5278438"/>
            <a:ext cx="2906713" cy="711200"/>
          </a:xfrm>
          <a:prstGeom prst="rect">
            <a:avLst/>
          </a:prstGeom>
          <a:noFill/>
          <a:ln w="9525">
            <a:solidFill>
              <a:schemeClr val="tx1"/>
            </a:solidFill>
            <a:miter lim="800000"/>
            <a:headEnd/>
            <a:tailEnd/>
          </a:ln>
        </p:spPr>
        <p:txBody>
          <a:bodyPr>
            <a:prstTxWarp prst="textNoShape">
              <a:avLst/>
            </a:prstTxWarp>
            <a:spAutoFit/>
          </a:bodyPr>
          <a:lstStyle/>
          <a:p>
            <a:r>
              <a:rPr lang="en-US" sz="2000">
                <a:solidFill>
                  <a:srgbClr val="FF0000"/>
                </a:solidFill>
                <a:latin typeface="Tahoma" pitchFamily="-109" charset="0"/>
                <a:ea typeface="Tahoma" pitchFamily="-109" charset="0"/>
                <a:cs typeface="Tahoma" pitchFamily="-109" charset="0"/>
              </a:rPr>
              <a:t>Powered by ClioPatria 1.0 alpha 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6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6179" grpId="0" animBg="1"/>
    </p:bld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4" name="Slide Number Placeholder 2"/>
          <p:cNvSpPr>
            <a:spLocks noGrp="1"/>
          </p:cNvSpPr>
          <p:nvPr>
            <p:ph type="sldNum" sz="quarter" idx="11"/>
          </p:nvPr>
        </p:nvSpPr>
        <p:spPr/>
        <p:txBody>
          <a:bodyPr/>
          <a:lstStyle/>
          <a:p>
            <a:fld id="{EFF808A8-6D80-5448-9C99-D2C24B46919C}" type="slidenum">
              <a:rPr lang="en-US" smtClean="0"/>
              <a:pPr/>
              <a:t>132</a:t>
            </a:fld>
            <a:endParaRPr lang="en-US" smtClean="0"/>
          </a:p>
        </p:txBody>
      </p:sp>
      <p:pic>
        <p:nvPicPr>
          <p:cNvPr id="292868" name="Picture 2" descr="Explore">
            <a:hlinkClick r:id="rId3"/>
          </p:cNvPr>
          <p:cNvPicPr>
            <a:picLocks noChangeAspect="1" noChangeArrowheads="1"/>
          </p:cNvPicPr>
          <p:nvPr/>
        </p:nvPicPr>
        <p:blipFill>
          <a:blip r:embed="rId4"/>
          <a:srcRect/>
          <a:stretch>
            <a:fillRect/>
          </a:stretch>
        </p:blipFill>
        <p:spPr bwMode="auto">
          <a:xfrm>
            <a:off x="0" y="698500"/>
            <a:ext cx="9144000" cy="5722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6" name="Slide Number Placeholder 4"/>
          <p:cNvSpPr>
            <a:spLocks noGrp="1"/>
          </p:cNvSpPr>
          <p:nvPr>
            <p:ph type="sldNum" sz="quarter" idx="11"/>
          </p:nvPr>
        </p:nvSpPr>
        <p:spPr/>
        <p:txBody>
          <a:bodyPr/>
          <a:lstStyle/>
          <a:p>
            <a:fld id="{5D57A95B-19E6-0E43-9F76-712E9E17B8D4}" type="slidenum">
              <a:rPr lang="en-US" smtClean="0"/>
              <a:pPr/>
              <a:t>133</a:t>
            </a:fld>
            <a:endParaRPr lang="en-US" smtClean="0"/>
          </a:p>
        </p:txBody>
      </p:sp>
      <p:pic>
        <p:nvPicPr>
          <p:cNvPr id="294916" name="Picture 2" descr="ImageCluster"/>
          <p:cNvPicPr>
            <a:picLocks noChangeAspect="1" noChangeArrowheads="1"/>
          </p:cNvPicPr>
          <p:nvPr/>
        </p:nvPicPr>
        <p:blipFill>
          <a:blip r:embed="rId2"/>
          <a:srcRect/>
          <a:stretch>
            <a:fillRect/>
          </a:stretch>
        </p:blipFill>
        <p:spPr bwMode="auto">
          <a:xfrm>
            <a:off x="107950" y="1012825"/>
            <a:ext cx="7388225" cy="5522913"/>
          </a:xfrm>
          <a:prstGeom prst="rect">
            <a:avLst/>
          </a:prstGeom>
          <a:noFill/>
          <a:ln w="9525">
            <a:noFill/>
            <a:miter lim="800000"/>
            <a:headEnd/>
            <a:tailEnd/>
          </a:ln>
        </p:spPr>
      </p:pic>
      <p:sp>
        <p:nvSpPr>
          <p:cNvPr id="294917" name="Rectangle 3"/>
          <p:cNvSpPr>
            <a:spLocks noGrp="1" noChangeArrowheads="1"/>
          </p:cNvSpPr>
          <p:nvPr>
            <p:ph type="title"/>
          </p:nvPr>
        </p:nvSpPr>
        <p:spPr>
          <a:xfrm>
            <a:off x="244475" y="141288"/>
            <a:ext cx="8666163" cy="1143000"/>
          </a:xfrm>
        </p:spPr>
        <p:txBody>
          <a:bodyPr/>
          <a:lstStyle/>
          <a:p>
            <a:pPr eaLnBrk="1" hangingPunct="1"/>
            <a:r>
              <a:rPr lang="en-US"/>
              <a:t>Provide new dimensions for browsing</a:t>
            </a:r>
          </a:p>
        </p:txBody>
      </p:sp>
      <p:sp>
        <p:nvSpPr>
          <p:cNvPr id="294918" name="Rectangle 5"/>
          <p:cNvSpPr>
            <a:spLocks noChangeArrowheads="1"/>
          </p:cNvSpPr>
          <p:nvPr/>
        </p:nvSpPr>
        <p:spPr bwMode="auto">
          <a:xfrm>
            <a:off x="2271713" y="5140325"/>
            <a:ext cx="6526212" cy="1196975"/>
          </a:xfrm>
          <a:prstGeom prst="rect">
            <a:avLst/>
          </a:prstGeom>
          <a:noFill/>
          <a:ln w="9525">
            <a:solidFill>
              <a:schemeClr val="tx1"/>
            </a:solidFill>
            <a:miter lim="800000"/>
            <a:headEnd/>
            <a:tailEnd/>
          </a:ln>
        </p:spPr>
        <p:txBody>
          <a:bodyPr>
            <a:prstTxWarp prst="textNoShape">
              <a:avLst/>
            </a:prstTxWarp>
            <a:spAutoFit/>
          </a:bodyPr>
          <a:lstStyle/>
          <a:p>
            <a:pPr algn="l" eaLnBrk="1" hangingPunct="1">
              <a:spcBef>
                <a:spcPct val="20000"/>
              </a:spcBef>
            </a:pPr>
            <a:r>
              <a:rPr lang="en-US" sz="2400">
                <a:solidFill>
                  <a:schemeClr val="tx1"/>
                </a:solidFill>
                <a:latin typeface="Tahoma" pitchFamily="-109" charset="0"/>
                <a:ea typeface="Tahoma" pitchFamily="-109" charset="0"/>
                <a:cs typeface="Tahoma" pitchFamily="-109" charset="0"/>
              </a:rPr>
              <a:t>Distinguish field images vs stadium and street images with a grass detector for the World Cup dataset</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4" name="Slide Number Placeholder 2"/>
          <p:cNvSpPr>
            <a:spLocks noGrp="1"/>
          </p:cNvSpPr>
          <p:nvPr>
            <p:ph type="sldNum" sz="quarter" idx="11"/>
          </p:nvPr>
        </p:nvSpPr>
        <p:spPr/>
        <p:txBody>
          <a:bodyPr/>
          <a:lstStyle/>
          <a:p>
            <a:fld id="{906F1079-B51B-2441-856D-929D48F9E9C3}" type="slidenum">
              <a:rPr lang="en-US" smtClean="0"/>
              <a:pPr/>
              <a:t>134</a:t>
            </a:fld>
            <a:endParaRPr lang="en-US" smtClean="0"/>
          </a:p>
        </p:txBody>
      </p:sp>
      <p:pic>
        <p:nvPicPr>
          <p:cNvPr id="295940" name="Picture 2" descr="NewsExplorer_image"/>
          <p:cNvPicPr>
            <a:picLocks noChangeAspect="1" noChangeArrowheads="1"/>
          </p:cNvPicPr>
          <p:nvPr/>
        </p:nvPicPr>
        <p:blipFill>
          <a:blip r:embed="rId2"/>
          <a:srcRect/>
          <a:stretch>
            <a:fillRect/>
          </a:stretch>
        </p:blipFill>
        <p:spPr bwMode="auto">
          <a:xfrm>
            <a:off x="0" y="731838"/>
            <a:ext cx="9144000" cy="55006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4" name="Slide Number Placeholder 2"/>
          <p:cNvSpPr>
            <a:spLocks noGrp="1"/>
          </p:cNvSpPr>
          <p:nvPr>
            <p:ph type="sldNum" sz="quarter" idx="11"/>
          </p:nvPr>
        </p:nvSpPr>
        <p:spPr/>
        <p:txBody>
          <a:bodyPr/>
          <a:lstStyle/>
          <a:p>
            <a:fld id="{4B3DD256-84EB-D04C-BAF2-AE4BA671B9F9}" type="slidenum">
              <a:rPr lang="en-US" smtClean="0"/>
              <a:pPr/>
              <a:t>135</a:t>
            </a:fld>
            <a:endParaRPr lang="en-US" smtClean="0"/>
          </a:p>
        </p:txBody>
      </p:sp>
      <p:pic>
        <p:nvPicPr>
          <p:cNvPr id="296964" name="Picture 2" descr="browse-Zidane-original"/>
          <p:cNvPicPr>
            <a:picLocks noChangeAspect="1" noChangeArrowheads="1"/>
          </p:cNvPicPr>
          <p:nvPr/>
        </p:nvPicPr>
        <p:blipFill>
          <a:blip r:embed="rId2"/>
          <a:srcRect/>
          <a:stretch>
            <a:fillRect/>
          </a:stretch>
        </p:blipFill>
        <p:spPr bwMode="auto">
          <a:xfrm>
            <a:off x="-114300" y="490538"/>
            <a:ext cx="9436100" cy="58975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4" name="Slide Number Placeholder 2"/>
          <p:cNvSpPr>
            <a:spLocks noGrp="1"/>
          </p:cNvSpPr>
          <p:nvPr>
            <p:ph type="sldNum" sz="quarter" idx="11"/>
          </p:nvPr>
        </p:nvSpPr>
        <p:spPr/>
        <p:txBody>
          <a:bodyPr/>
          <a:lstStyle/>
          <a:p>
            <a:fld id="{5EF817B0-F6BF-B94B-81DD-E0CFADBDBF7D}" type="slidenum">
              <a:rPr lang="en-US" smtClean="0"/>
              <a:pPr/>
              <a:t>136</a:t>
            </a:fld>
            <a:endParaRPr lang="en-US" smtClean="0"/>
          </a:p>
        </p:txBody>
      </p:sp>
      <p:pic>
        <p:nvPicPr>
          <p:cNvPr id="297988" name="Picture 2" descr="NewsExplorer_map"/>
          <p:cNvPicPr>
            <a:picLocks noChangeAspect="1" noChangeArrowheads="1"/>
          </p:cNvPicPr>
          <p:nvPr/>
        </p:nvPicPr>
        <p:blipFill>
          <a:blip r:embed="rId2"/>
          <a:srcRect/>
          <a:stretch>
            <a:fillRect/>
          </a:stretch>
        </p:blipFill>
        <p:spPr bwMode="auto">
          <a:xfrm>
            <a:off x="-138113" y="546100"/>
            <a:ext cx="9459913" cy="56911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4" name="Slide Number Placeholder 2"/>
          <p:cNvSpPr>
            <a:spLocks noGrp="1"/>
          </p:cNvSpPr>
          <p:nvPr>
            <p:ph type="sldNum" sz="quarter" idx="11"/>
          </p:nvPr>
        </p:nvSpPr>
        <p:spPr/>
        <p:txBody>
          <a:bodyPr/>
          <a:lstStyle/>
          <a:p>
            <a:fld id="{31234A02-7DF3-A349-AE85-D98F09C8AE77}" type="slidenum">
              <a:rPr lang="en-US" smtClean="0"/>
              <a:pPr/>
              <a:t>137</a:t>
            </a:fld>
            <a:endParaRPr lang="en-US" smtClean="0"/>
          </a:p>
        </p:txBody>
      </p:sp>
      <p:pic>
        <p:nvPicPr>
          <p:cNvPr id="299012" name="Picture 2" descr="localview-video-original"/>
          <p:cNvPicPr>
            <a:picLocks noChangeAspect="1" noChangeArrowheads="1"/>
          </p:cNvPicPr>
          <p:nvPr/>
        </p:nvPicPr>
        <p:blipFill>
          <a:blip r:embed="rId2"/>
          <a:srcRect/>
          <a:stretch>
            <a:fillRect/>
          </a:stretch>
        </p:blipFill>
        <p:spPr bwMode="auto">
          <a:xfrm>
            <a:off x="-12700" y="511175"/>
            <a:ext cx="9220200" cy="5762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18" name="Slide Number Placeholder 4"/>
          <p:cNvSpPr>
            <a:spLocks noGrp="1"/>
          </p:cNvSpPr>
          <p:nvPr>
            <p:ph type="sldNum" sz="quarter" idx="11"/>
          </p:nvPr>
        </p:nvSpPr>
        <p:spPr/>
        <p:txBody>
          <a:bodyPr/>
          <a:lstStyle/>
          <a:p>
            <a:fld id="{2EF6DEF1-7F55-1F46-AF3C-3E558CB76743}" type="slidenum">
              <a:rPr lang="en-US" smtClean="0"/>
              <a:pPr/>
              <a:t>138</a:t>
            </a:fld>
            <a:endParaRPr lang="en-US" smtClean="0"/>
          </a:p>
        </p:txBody>
      </p:sp>
      <p:sp>
        <p:nvSpPr>
          <p:cNvPr id="300036" name="Rectangle 2"/>
          <p:cNvSpPr>
            <a:spLocks noGrp="1" noChangeArrowheads="1"/>
          </p:cNvSpPr>
          <p:nvPr>
            <p:ph type="title"/>
          </p:nvPr>
        </p:nvSpPr>
        <p:spPr/>
        <p:txBody>
          <a:bodyPr/>
          <a:lstStyle/>
          <a:p>
            <a:pPr eaLnBrk="1" hangingPunct="1"/>
            <a:r>
              <a:rPr lang="en-US" dirty="0" smtClean="0"/>
              <a:t>K-Space News demo credits</a:t>
            </a:r>
            <a:endParaRPr lang="en-US" dirty="0"/>
          </a:p>
        </p:txBody>
      </p:sp>
      <p:sp>
        <p:nvSpPr>
          <p:cNvPr id="300037" name="Rectangle 3"/>
          <p:cNvSpPr>
            <a:spLocks noGrp="1" noChangeArrowheads="1"/>
          </p:cNvSpPr>
          <p:nvPr>
            <p:ph type="body" idx="1"/>
          </p:nvPr>
        </p:nvSpPr>
        <p:spPr/>
        <p:txBody>
          <a:bodyPr/>
          <a:lstStyle/>
          <a:p>
            <a:pPr eaLnBrk="1" hangingPunct="1"/>
            <a:r>
              <a:rPr lang="en-US" dirty="0"/>
              <a:t>Datasets:</a:t>
            </a:r>
          </a:p>
          <a:p>
            <a:pPr eaLnBrk="1" hangingPunct="1"/>
            <a:endParaRPr lang="en-US" dirty="0"/>
          </a:p>
          <a:p>
            <a:pPr eaLnBrk="1" hangingPunct="1"/>
            <a:r>
              <a:rPr lang="en-US" dirty="0"/>
              <a:t>People:</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r>
              <a:rPr lang="en-US" dirty="0"/>
              <a:t>More info: </a:t>
            </a:r>
            <a:r>
              <a:rPr lang="en-US" b="1" dirty="0">
                <a:hlinkClick r:id="rId2"/>
              </a:rPr>
              <a:t>http://newsml.cwi.nl</a:t>
            </a:r>
            <a:endParaRPr lang="en-US" b="1" dirty="0"/>
          </a:p>
        </p:txBody>
      </p:sp>
      <p:pic>
        <p:nvPicPr>
          <p:cNvPr id="300038" name="Picture 4" descr="logo_AFP"/>
          <p:cNvPicPr>
            <a:picLocks noChangeAspect="1" noChangeArrowheads="1"/>
          </p:cNvPicPr>
          <p:nvPr/>
        </p:nvPicPr>
        <p:blipFill>
          <a:blip r:embed="rId3"/>
          <a:srcRect/>
          <a:stretch>
            <a:fillRect/>
          </a:stretch>
        </p:blipFill>
        <p:spPr bwMode="auto">
          <a:xfrm>
            <a:off x="2605088" y="1376363"/>
            <a:ext cx="1416050" cy="674687"/>
          </a:xfrm>
          <a:prstGeom prst="rect">
            <a:avLst/>
          </a:prstGeom>
          <a:noFill/>
          <a:ln w="9525">
            <a:noFill/>
            <a:miter lim="800000"/>
            <a:headEnd/>
            <a:tailEnd/>
          </a:ln>
        </p:spPr>
      </p:pic>
      <p:pic>
        <p:nvPicPr>
          <p:cNvPr id="300039" name="Picture 5" descr="logo_INA"/>
          <p:cNvPicPr>
            <a:picLocks noChangeAspect="1" noChangeArrowheads="1"/>
          </p:cNvPicPr>
          <p:nvPr/>
        </p:nvPicPr>
        <p:blipFill>
          <a:blip r:embed="rId4"/>
          <a:srcRect/>
          <a:stretch>
            <a:fillRect/>
          </a:stretch>
        </p:blipFill>
        <p:spPr bwMode="auto">
          <a:xfrm>
            <a:off x="4381500" y="1316038"/>
            <a:ext cx="782638" cy="833437"/>
          </a:xfrm>
          <a:prstGeom prst="rect">
            <a:avLst/>
          </a:prstGeom>
          <a:noFill/>
          <a:ln w="9525">
            <a:noFill/>
            <a:miter lim="800000"/>
            <a:headEnd/>
            <a:tailEnd/>
          </a:ln>
        </p:spPr>
      </p:pic>
      <p:pic>
        <p:nvPicPr>
          <p:cNvPr id="300040" name="Picture 6"/>
          <p:cNvPicPr>
            <a:picLocks noChangeAspect="1" noChangeArrowheads="1"/>
          </p:cNvPicPr>
          <p:nvPr/>
        </p:nvPicPr>
        <p:blipFill>
          <a:blip r:embed="rId5"/>
          <a:srcRect/>
          <a:stretch>
            <a:fillRect/>
          </a:stretch>
        </p:blipFill>
        <p:spPr bwMode="auto">
          <a:xfrm>
            <a:off x="2112963" y="3802063"/>
            <a:ext cx="1150937" cy="1150937"/>
          </a:xfrm>
          <a:prstGeom prst="rect">
            <a:avLst/>
          </a:prstGeom>
          <a:noFill/>
          <a:ln w="9525">
            <a:noFill/>
            <a:miter lim="800000"/>
            <a:headEnd/>
            <a:tailEnd/>
          </a:ln>
        </p:spPr>
      </p:pic>
      <p:pic>
        <p:nvPicPr>
          <p:cNvPr id="300041" name="Picture 7"/>
          <p:cNvPicPr>
            <a:picLocks noChangeAspect="1" noChangeArrowheads="1"/>
          </p:cNvPicPr>
          <p:nvPr/>
        </p:nvPicPr>
        <p:blipFill>
          <a:blip r:embed="rId6"/>
          <a:srcRect/>
          <a:stretch>
            <a:fillRect/>
          </a:stretch>
        </p:blipFill>
        <p:spPr bwMode="auto">
          <a:xfrm>
            <a:off x="2005013" y="2263775"/>
            <a:ext cx="1074737" cy="1263650"/>
          </a:xfrm>
          <a:prstGeom prst="rect">
            <a:avLst/>
          </a:prstGeom>
          <a:noFill/>
          <a:ln w="9525">
            <a:noFill/>
            <a:miter lim="800000"/>
            <a:headEnd/>
            <a:tailEnd/>
          </a:ln>
        </p:spPr>
      </p:pic>
      <p:pic>
        <p:nvPicPr>
          <p:cNvPr id="300042" name="Picture 8"/>
          <p:cNvPicPr>
            <a:picLocks noChangeAspect="1" noChangeArrowheads="1"/>
          </p:cNvPicPr>
          <p:nvPr/>
        </p:nvPicPr>
        <p:blipFill>
          <a:blip r:embed="rId7"/>
          <a:srcRect/>
          <a:stretch>
            <a:fillRect/>
          </a:stretch>
        </p:blipFill>
        <p:spPr bwMode="auto">
          <a:xfrm>
            <a:off x="3209925" y="2266950"/>
            <a:ext cx="933450" cy="1254125"/>
          </a:xfrm>
          <a:prstGeom prst="rect">
            <a:avLst/>
          </a:prstGeom>
          <a:noFill/>
          <a:ln w="9525">
            <a:noFill/>
            <a:miter lim="800000"/>
            <a:headEnd/>
            <a:tailEnd/>
          </a:ln>
        </p:spPr>
      </p:pic>
      <p:pic>
        <p:nvPicPr>
          <p:cNvPr id="300043" name="Picture 9"/>
          <p:cNvPicPr>
            <a:picLocks noChangeAspect="1" noChangeArrowheads="1"/>
          </p:cNvPicPr>
          <p:nvPr/>
        </p:nvPicPr>
        <p:blipFill>
          <a:blip r:embed="rId8"/>
          <a:srcRect/>
          <a:stretch>
            <a:fillRect/>
          </a:stretch>
        </p:blipFill>
        <p:spPr bwMode="auto">
          <a:xfrm>
            <a:off x="5332413" y="2281238"/>
            <a:ext cx="933450" cy="1203325"/>
          </a:xfrm>
          <a:prstGeom prst="rect">
            <a:avLst/>
          </a:prstGeom>
          <a:noFill/>
          <a:ln w="9525">
            <a:noFill/>
            <a:miter lim="800000"/>
            <a:headEnd/>
            <a:tailEnd/>
          </a:ln>
        </p:spPr>
      </p:pic>
      <p:pic>
        <p:nvPicPr>
          <p:cNvPr id="300044" name="Picture 10"/>
          <p:cNvPicPr>
            <a:picLocks noChangeAspect="1" noChangeArrowheads="1"/>
          </p:cNvPicPr>
          <p:nvPr/>
        </p:nvPicPr>
        <p:blipFill>
          <a:blip r:embed="rId9"/>
          <a:srcRect/>
          <a:stretch>
            <a:fillRect/>
          </a:stretch>
        </p:blipFill>
        <p:spPr bwMode="auto">
          <a:xfrm>
            <a:off x="6383338" y="2082800"/>
            <a:ext cx="949325" cy="1422400"/>
          </a:xfrm>
          <a:prstGeom prst="rect">
            <a:avLst/>
          </a:prstGeom>
          <a:noFill/>
          <a:ln w="9525">
            <a:noFill/>
            <a:miter lim="800000"/>
            <a:headEnd/>
            <a:tailEnd/>
          </a:ln>
        </p:spPr>
      </p:pic>
      <p:pic>
        <p:nvPicPr>
          <p:cNvPr id="300045" name="Picture 11" descr="mmlab_logo"/>
          <p:cNvPicPr>
            <a:picLocks noChangeAspect="1" noChangeArrowheads="1"/>
          </p:cNvPicPr>
          <p:nvPr/>
        </p:nvPicPr>
        <p:blipFill>
          <a:blip r:embed="rId10"/>
          <a:srcRect/>
          <a:stretch>
            <a:fillRect/>
          </a:stretch>
        </p:blipFill>
        <p:spPr bwMode="auto">
          <a:xfrm>
            <a:off x="5762625" y="4159250"/>
            <a:ext cx="1428750" cy="342900"/>
          </a:xfrm>
          <a:prstGeom prst="rect">
            <a:avLst/>
          </a:prstGeom>
          <a:noFill/>
          <a:ln w="9525">
            <a:noFill/>
            <a:miter lim="800000"/>
            <a:headEnd/>
            <a:tailEnd/>
          </a:ln>
        </p:spPr>
      </p:pic>
      <p:pic>
        <p:nvPicPr>
          <p:cNvPr id="300046" name="Picture 12" descr="ibbt"/>
          <p:cNvPicPr>
            <a:picLocks noChangeAspect="1" noChangeArrowheads="1"/>
          </p:cNvPicPr>
          <p:nvPr/>
        </p:nvPicPr>
        <p:blipFill>
          <a:blip r:embed="rId11"/>
          <a:srcRect/>
          <a:stretch>
            <a:fillRect/>
          </a:stretch>
        </p:blipFill>
        <p:spPr bwMode="auto">
          <a:xfrm>
            <a:off x="4056063" y="4086225"/>
            <a:ext cx="1547812" cy="450850"/>
          </a:xfrm>
          <a:prstGeom prst="rect">
            <a:avLst/>
          </a:prstGeom>
          <a:noFill/>
          <a:ln w="9525">
            <a:noFill/>
            <a:miter lim="800000"/>
            <a:headEnd/>
            <a:tailEnd/>
          </a:ln>
        </p:spPr>
      </p:pic>
      <p:pic>
        <p:nvPicPr>
          <p:cNvPr id="300047" name="Picture 13"/>
          <p:cNvPicPr>
            <a:picLocks noChangeAspect="1" noChangeArrowheads="1"/>
          </p:cNvPicPr>
          <p:nvPr/>
        </p:nvPicPr>
        <p:blipFill>
          <a:blip r:embed="rId12"/>
          <a:srcRect/>
          <a:stretch>
            <a:fillRect/>
          </a:stretch>
        </p:blipFill>
        <p:spPr bwMode="auto">
          <a:xfrm>
            <a:off x="828675" y="3314700"/>
            <a:ext cx="857250" cy="1143000"/>
          </a:xfrm>
          <a:prstGeom prst="rect">
            <a:avLst/>
          </a:prstGeom>
          <a:noFill/>
          <a:ln w="9525">
            <a:noFill/>
            <a:miter lim="800000"/>
            <a:headEnd/>
            <a:tailEnd/>
          </a:ln>
        </p:spPr>
      </p:pic>
      <p:pic>
        <p:nvPicPr>
          <p:cNvPr id="300048" name="Picture 14"/>
          <p:cNvPicPr>
            <a:picLocks noChangeAspect="1" noChangeArrowheads="1"/>
          </p:cNvPicPr>
          <p:nvPr/>
        </p:nvPicPr>
        <p:blipFill>
          <a:blip r:embed="rId13"/>
          <a:srcRect/>
          <a:stretch>
            <a:fillRect/>
          </a:stretch>
        </p:blipFill>
        <p:spPr bwMode="auto">
          <a:xfrm>
            <a:off x="7448550" y="2286000"/>
            <a:ext cx="914400" cy="1219200"/>
          </a:xfrm>
          <a:prstGeom prst="rect">
            <a:avLst/>
          </a:prstGeom>
          <a:noFill/>
          <a:ln w="9525">
            <a:noFill/>
            <a:miter lim="800000"/>
            <a:headEnd/>
            <a:tailEnd/>
          </a:ln>
        </p:spPr>
      </p:pic>
      <p:pic>
        <p:nvPicPr>
          <p:cNvPr id="300049" name="Picture 15"/>
          <p:cNvPicPr>
            <a:picLocks noChangeAspect="1" noChangeArrowheads="1"/>
          </p:cNvPicPr>
          <p:nvPr/>
        </p:nvPicPr>
        <p:blipFill>
          <a:blip r:embed="rId14"/>
          <a:srcRect/>
          <a:stretch>
            <a:fillRect/>
          </a:stretch>
        </p:blipFill>
        <p:spPr bwMode="auto">
          <a:xfrm>
            <a:off x="7691438" y="3695700"/>
            <a:ext cx="987425" cy="1168400"/>
          </a:xfrm>
          <a:prstGeom prst="rect">
            <a:avLst/>
          </a:prstGeom>
          <a:noFill/>
          <a:ln w="9525">
            <a:noFill/>
            <a:miter lim="800000"/>
            <a:headEnd/>
            <a:tailEnd/>
          </a:ln>
        </p:spPr>
      </p:pic>
      <p:pic>
        <p:nvPicPr>
          <p:cNvPr id="300050" name="Picture 16" descr="DSC00342"/>
          <p:cNvPicPr>
            <a:picLocks noChangeAspect="1" noChangeArrowheads="1"/>
          </p:cNvPicPr>
          <p:nvPr/>
        </p:nvPicPr>
        <p:blipFill>
          <a:blip r:embed="rId15"/>
          <a:srcRect/>
          <a:stretch>
            <a:fillRect/>
          </a:stretch>
        </p:blipFill>
        <p:spPr bwMode="auto">
          <a:xfrm>
            <a:off x="4289425" y="2260600"/>
            <a:ext cx="930275" cy="1244600"/>
          </a:xfrm>
          <a:prstGeom prst="rect">
            <a:avLst/>
          </a:prstGeom>
          <a:noFill/>
          <a:ln w="9525">
            <a:noFill/>
            <a:miter lim="800000"/>
            <a:headEnd/>
            <a:tailEnd/>
          </a:ln>
        </p:spPr>
      </p:pic>
      <p:pic>
        <p:nvPicPr>
          <p:cNvPr id="19" name="Picture 5"/>
          <p:cNvPicPr>
            <a:picLocks noChangeAspect="1" noChangeArrowheads="1"/>
          </p:cNvPicPr>
          <p:nvPr/>
        </p:nvPicPr>
        <p:blipFill>
          <a:blip r:embed="rId16"/>
          <a:srcRect/>
          <a:stretch>
            <a:fillRect/>
          </a:stretch>
        </p:blipFill>
        <p:spPr bwMode="auto">
          <a:xfrm>
            <a:off x="2019300" y="2295833"/>
            <a:ext cx="1044407" cy="122206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SW-driven interfaces</a:t>
            </a:r>
            <a:endParaRPr lang="en-US" dirty="0"/>
          </a:p>
        </p:txBody>
      </p:sp>
      <p:sp>
        <p:nvSpPr>
          <p:cNvPr id="3" name="Content Placeholder 2"/>
          <p:cNvSpPr>
            <a:spLocks noGrp="1"/>
          </p:cNvSpPr>
          <p:nvPr>
            <p:ph idx="1"/>
          </p:nvPr>
        </p:nvSpPr>
        <p:spPr/>
        <p:txBody>
          <a:bodyPr/>
          <a:lstStyle/>
          <a:p>
            <a:r>
              <a:rPr lang="en-US" sz="1800" dirty="0" smtClean="0">
                <a:hlinkClick r:id="rId2"/>
              </a:rPr>
              <a:t>Interesting interfaces:</a:t>
            </a:r>
            <a:r>
              <a:rPr lang="en-US" sz="1800" dirty="0" smtClean="0"/>
              <a:t/>
            </a:r>
            <a:br>
              <a:rPr lang="en-US" sz="1800" dirty="0" smtClean="0"/>
            </a:br>
            <a:r>
              <a:rPr lang="en-US" sz="1800" dirty="0" smtClean="0">
                <a:hlinkClick r:id="rId3"/>
              </a:rPr>
              <a:t>SemaPlorer shows an interface to a billion plus rdf triples.</a:t>
            </a:r>
            <a:r>
              <a:rPr lang="en-US" sz="1800" dirty="0" smtClean="0"/>
              <a:t/>
            </a:r>
            <a:br>
              <a:rPr lang="en-US" sz="1800" dirty="0" smtClean="0"/>
            </a:br>
            <a:r>
              <a:rPr lang="en-US" sz="1800" dirty="0" smtClean="0">
                <a:hlinkClick r:id="rId4"/>
              </a:rPr>
              <a:t>openAcademia shows several visualizations of search results (tagcloud, topic graph, relation browser.</a:t>
            </a:r>
            <a:r>
              <a:rPr lang="en-US" sz="1800" dirty="0" smtClean="0"/>
              <a:t/>
            </a:r>
            <a:br>
              <a:rPr lang="en-US" sz="1800" dirty="0" smtClean="0"/>
            </a:br>
            <a:r>
              <a:rPr lang="en-US" sz="1800" dirty="0" smtClean="0">
                <a:hlinkClick r:id="rId5"/>
              </a:rPr>
              <a:t>OntoWiki follows the wiki style with faceted navigation, map and calendar visualization.</a:t>
            </a:r>
            <a:r>
              <a:rPr lang="en-US" sz="1800" dirty="0" smtClean="0"/>
              <a:t/>
            </a:r>
            <a:br>
              <a:rPr lang="en-US" sz="1800" dirty="0" smtClean="0"/>
            </a:br>
            <a:r>
              <a:rPr lang="en-US" sz="1800" dirty="0" smtClean="0">
                <a:hlinkClick r:id="rId6"/>
              </a:rPr>
              <a:t>Tabulator (Tim Berners-Lee) is available as a Firefox extension. Very simple interface, which effectively shows (and allows navigation) of the raw graph structure (not included in the survey).</a:t>
            </a:r>
          </a:p>
          <a:p>
            <a:r>
              <a:rPr lang="en-US" sz="1800" dirty="0" smtClean="0">
                <a:hlinkClick r:id="rId6"/>
              </a:rPr>
              <a:t>More oriented to search.</a:t>
            </a:r>
            <a:r>
              <a:rPr lang="en-US" sz="1800" dirty="0" smtClean="0"/>
              <a:t/>
            </a:r>
            <a:br>
              <a:rPr lang="en-US" sz="1800" dirty="0" smtClean="0"/>
            </a:br>
            <a:r>
              <a:rPr lang="en-US" sz="1800" dirty="0" smtClean="0">
                <a:hlinkClick r:id="rId7"/>
              </a:rPr>
              <a:t>Swoogle, best known semantic web search engine.</a:t>
            </a:r>
            <a:r>
              <a:rPr lang="en-US" sz="1800" dirty="0" smtClean="0"/>
              <a:t/>
            </a:r>
            <a:br>
              <a:rPr lang="en-US" sz="1800" dirty="0" smtClean="0"/>
            </a:br>
            <a:r>
              <a:rPr lang="en-US" sz="1800" dirty="0" smtClean="0">
                <a:hlinkClick r:id="rId8"/>
              </a:rPr>
              <a:t>Squiggle is a simple but effective interface for recommendation and search in music.</a:t>
            </a:r>
            <a:r>
              <a:rPr lang="en-US" sz="1800" dirty="0" smtClean="0"/>
              <a:t/>
            </a:r>
            <a:br>
              <a:rPr lang="en-US" sz="1800" dirty="0" smtClean="0"/>
            </a:br>
            <a:r>
              <a:rPr lang="en-US" sz="1800" dirty="0" smtClean="0">
                <a:hlinkClick r:id="rId9"/>
              </a:rPr>
              <a:t>SemSearch allows simple semi-structured input queries.</a:t>
            </a:r>
            <a:r>
              <a:rPr lang="en-US" sz="1800" dirty="0" smtClean="0"/>
              <a:t/>
            </a:r>
            <a:br>
              <a:rPr lang="en-US" sz="1800" dirty="0" smtClean="0"/>
            </a:br>
            <a:r>
              <a:rPr lang="en-US" sz="1800" dirty="0" smtClean="0">
                <a:hlinkClick r:id="rId10"/>
              </a:rPr>
              <a:t>Freebase, an open shared database of the world's knowledge (not strictly semantic web, but similar goals).</a:t>
            </a:r>
            <a:endParaRPr lang="en-US" sz="1800" dirty="0"/>
          </a:p>
        </p:txBody>
      </p:sp>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B0528037-6178-A94B-95D4-61520F5CF670}" type="slidenum">
              <a:rPr lang="en-US" smtClean="0"/>
              <a:pPr/>
              <a:t>139</a:t>
            </a:fld>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10" name="Slide Number Placeholder 4"/>
          <p:cNvSpPr>
            <a:spLocks noGrp="1"/>
          </p:cNvSpPr>
          <p:nvPr>
            <p:ph type="sldNum" sz="quarter" idx="11"/>
          </p:nvPr>
        </p:nvSpPr>
        <p:spPr/>
        <p:txBody>
          <a:bodyPr/>
          <a:lstStyle/>
          <a:p>
            <a:fld id="{BAA69FF3-DDCF-9544-9280-A43E263BF737}" type="slidenum">
              <a:rPr lang="en-US" smtClean="0"/>
              <a:pPr/>
              <a:t>14</a:t>
            </a:fld>
            <a:endParaRPr lang="en-US" smtClean="0"/>
          </a:p>
        </p:txBody>
      </p:sp>
      <p:pic>
        <p:nvPicPr>
          <p:cNvPr id="99334" name="Picture 12" descr="cewe_photo_selection"/>
          <p:cNvPicPr>
            <a:picLocks noChangeAspect="1" noChangeArrowheads="1"/>
          </p:cNvPicPr>
          <p:nvPr/>
        </p:nvPicPr>
        <p:blipFill>
          <a:blip r:embed="rId4"/>
          <a:srcRect/>
          <a:stretch>
            <a:fillRect/>
          </a:stretch>
        </p:blipFill>
        <p:spPr bwMode="auto">
          <a:xfrm>
            <a:off x="762000" y="1244600"/>
            <a:ext cx="7023100" cy="5267325"/>
          </a:xfrm>
          <a:prstGeom prst="rect">
            <a:avLst/>
          </a:prstGeom>
          <a:noFill/>
          <a:ln w="9525">
            <a:noFill/>
            <a:miter lim="800000"/>
            <a:headEnd/>
            <a:tailEnd/>
          </a:ln>
        </p:spPr>
      </p:pic>
      <p:sp>
        <p:nvSpPr>
          <p:cNvPr id="99335" name="Rectangle 2"/>
          <p:cNvSpPr>
            <a:spLocks noGrp="1" noChangeArrowheads="1"/>
          </p:cNvSpPr>
          <p:nvPr>
            <p:ph type="title"/>
          </p:nvPr>
        </p:nvSpPr>
        <p:spPr/>
        <p:txBody>
          <a:bodyPr/>
          <a:lstStyle/>
          <a:p>
            <a:pPr eaLnBrk="1" hangingPunct="1"/>
            <a:r>
              <a:rPr lang="en-US"/>
              <a:t>CeWe Color PhotoBook Processes</a:t>
            </a:r>
          </a:p>
        </p:txBody>
      </p:sp>
      <p:sp>
        <p:nvSpPr>
          <p:cNvPr id="99336" name="Rectangle 3"/>
          <p:cNvSpPr>
            <a:spLocks noGrp="1" noChangeArrowheads="1"/>
          </p:cNvSpPr>
          <p:nvPr>
            <p:ph type="body" idx="1"/>
          </p:nvPr>
        </p:nvSpPr>
        <p:spPr/>
        <p:txBody>
          <a:bodyPr/>
          <a:lstStyle/>
          <a:p>
            <a:pPr eaLnBrk="1" hangingPunct="1"/>
            <a:r>
              <a:rPr lang="en-US"/>
              <a:t> </a:t>
            </a:r>
          </a:p>
        </p:txBody>
      </p:sp>
      <p:graphicFrame>
        <p:nvGraphicFramePr>
          <p:cNvPr id="975880" name="Object 2"/>
          <p:cNvGraphicFramePr>
            <a:graphicFrameLocks noChangeAspect="1"/>
          </p:cNvGraphicFramePr>
          <p:nvPr/>
        </p:nvGraphicFramePr>
        <p:xfrm>
          <a:off x="6953250" y="4498975"/>
          <a:ext cx="1873250" cy="965200"/>
        </p:xfrm>
        <a:graphic>
          <a:graphicData uri="http://schemas.openxmlformats.org/presentationml/2006/ole">
            <p:oleObj spid="_x0000_s99330" name="Visio" r:id="rId5" imgW="1498600" imgH="774700" progId="">
              <p:embed/>
            </p:oleObj>
          </a:graphicData>
        </a:graphic>
      </p:graphicFrame>
      <p:sp>
        <p:nvSpPr>
          <p:cNvPr id="975881" name="Oval 9"/>
          <p:cNvSpPr>
            <a:spLocks noChangeArrowheads="1"/>
          </p:cNvSpPr>
          <p:nvPr/>
        </p:nvSpPr>
        <p:spPr bwMode="auto">
          <a:xfrm>
            <a:off x="6845300" y="6032500"/>
            <a:ext cx="1117600" cy="533400"/>
          </a:xfrm>
          <a:prstGeom prst="ellipse">
            <a:avLst/>
          </a:prstGeom>
          <a:noFill/>
          <a:ln w="57150">
            <a:solidFill>
              <a:srgbClr val="FF3300"/>
            </a:solidFill>
            <a:round/>
            <a:headEnd/>
            <a:tailEnd/>
          </a:ln>
        </p:spPr>
        <p:txBody>
          <a:bodyPr wrap="none" anchor="ctr">
            <a:prstTxWarp prst="textNoShape">
              <a:avLst/>
            </a:prstTxWarp>
          </a:bodyPr>
          <a:lstStyle/>
          <a:p>
            <a:endParaRPr lang="en-US"/>
          </a:p>
        </p:txBody>
      </p:sp>
      <p:graphicFrame>
        <p:nvGraphicFramePr>
          <p:cNvPr id="975882" name="Object 3"/>
          <p:cNvGraphicFramePr>
            <a:graphicFrameLocks noChangeAspect="1"/>
          </p:cNvGraphicFramePr>
          <p:nvPr/>
        </p:nvGraphicFramePr>
        <p:xfrm>
          <a:off x="5278438" y="2457450"/>
          <a:ext cx="1858962" cy="955675"/>
        </p:xfrm>
        <a:graphic>
          <a:graphicData uri="http://schemas.openxmlformats.org/presentationml/2006/ole">
            <p:oleObj spid="_x0000_s99331" name="Visio" r:id="rId6" imgW="1498600" imgH="774700" progId="">
              <p:embed/>
            </p:oleObj>
          </a:graphicData>
        </a:graphic>
      </p:graphicFrame>
      <p:sp>
        <p:nvSpPr>
          <p:cNvPr id="975883" name="Line 11"/>
          <p:cNvSpPr>
            <a:spLocks noChangeShapeType="1"/>
          </p:cNvSpPr>
          <p:nvPr/>
        </p:nvSpPr>
        <p:spPr bwMode="auto">
          <a:xfrm>
            <a:off x="2552700" y="4229100"/>
            <a:ext cx="1816100" cy="279400"/>
          </a:xfrm>
          <a:prstGeom prst="line">
            <a:avLst/>
          </a:prstGeom>
          <a:noFill/>
          <a:ln w="57150">
            <a:solidFill>
              <a:srgbClr val="FF3300"/>
            </a:solidFill>
            <a:round/>
            <a:headEnd/>
            <a:tailEnd type="triangle" w="med" len="med"/>
          </a:ln>
        </p:spPr>
        <p:txBody>
          <a:bodyPr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58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58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58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758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881" grpId="0" animBg="1"/>
      <p:bldP spid="975883" grpId="0" animBg="1"/>
    </p:bld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CC42BA5E-5217-CB41-B3BD-5DCB9E434F46}" type="slidenum">
              <a:rPr lang="en-US" smtClean="0"/>
              <a:pPr>
                <a:defRPr/>
              </a:pPr>
              <a:t>140</a:t>
            </a:fld>
            <a:endParaRPr lang="en-US"/>
          </a:p>
        </p:txBody>
      </p:sp>
      <p:sp>
        <p:nvSpPr>
          <p:cNvPr id="223235" name="Rectangle 2"/>
          <p:cNvSpPr>
            <a:spLocks noGrp="1" noChangeArrowheads="1"/>
          </p:cNvSpPr>
          <p:nvPr>
            <p:ph type="title"/>
          </p:nvPr>
        </p:nvSpPr>
        <p:spPr/>
        <p:txBody>
          <a:bodyPr/>
          <a:lstStyle/>
          <a:p>
            <a:pPr eaLnBrk="1" hangingPunct="1"/>
            <a:r>
              <a:rPr lang="en-US" smtClean="0">
                <a:ea typeface="ＭＳ Ｐゴシック" pitchFamily="-109" charset="-128"/>
                <a:cs typeface="ＭＳ Ｐゴシック" pitchFamily="-109" charset="-128"/>
              </a:rPr>
              <a:t>Literature</a:t>
            </a:r>
            <a:br>
              <a:rPr lang="en-US" smtClean="0">
                <a:ea typeface="ＭＳ Ｐゴシック" pitchFamily="-109" charset="-128"/>
                <a:cs typeface="ＭＳ Ｐゴシック" pitchFamily="-109" charset="-128"/>
              </a:rPr>
            </a:br>
            <a:r>
              <a:rPr lang="en-US" sz="3200" smtClean="0">
                <a:ea typeface="ＭＳ Ｐゴシック" pitchFamily="-109" charset="-128"/>
                <a:cs typeface="ＭＳ Ｐゴシック" pitchFamily="-109" charset="-128"/>
              </a:rPr>
              <a:t>user tasks/interfaces</a:t>
            </a:r>
            <a:endParaRPr lang="en-US" smtClean="0">
              <a:ea typeface="ＭＳ Ｐゴシック" pitchFamily="-109" charset="-128"/>
              <a:cs typeface="ＭＳ Ｐゴシック" pitchFamily="-109" charset="-128"/>
            </a:endParaRPr>
          </a:p>
        </p:txBody>
      </p:sp>
      <p:sp>
        <p:nvSpPr>
          <p:cNvPr id="223236" name="Rectangle 3"/>
          <p:cNvSpPr>
            <a:spLocks noGrp="1" noChangeArrowheads="1"/>
          </p:cNvSpPr>
          <p:nvPr>
            <p:ph type="body" idx="1"/>
          </p:nvPr>
        </p:nvSpPr>
        <p:spPr>
          <a:xfrm>
            <a:off x="279400" y="1265238"/>
            <a:ext cx="8631238" cy="5218112"/>
          </a:xfrm>
        </p:spPr>
        <p:txBody>
          <a:bodyPr/>
          <a:lstStyle/>
          <a:p>
            <a:pPr eaLnBrk="1" hangingPunct="1"/>
            <a:r>
              <a:rPr lang="en-US" sz="1800">
                <a:solidFill>
                  <a:srgbClr val="000000"/>
                </a:solidFill>
                <a:ea typeface="ＭＳ Ｐゴシック" pitchFamily="-109" charset="-128"/>
                <a:cs typeface="ＭＳ Ｐゴシック" pitchFamily="-109" charset="-128"/>
              </a:rPr>
              <a:t>Michiel Hildebrand, Jacco van Ossenbruggen and Lynda Hardman: </a:t>
            </a:r>
            <a:r>
              <a:rPr lang="en-US" sz="1800" i="1">
                <a:solidFill>
                  <a:srgbClr val="000000"/>
                </a:solidFill>
                <a:ea typeface="ＭＳ Ｐゴシック" pitchFamily="-109" charset="-128"/>
                <a:cs typeface="ＭＳ Ｐゴシック" pitchFamily="-109" charset="-128"/>
              </a:rPr>
              <a:t>/facet: A Browser for Heterogeneous Semantic Web Repositories</a:t>
            </a:r>
            <a:r>
              <a:rPr lang="en-US" sz="1800">
                <a:solidFill>
                  <a:srgbClr val="000000"/>
                </a:solidFill>
                <a:ea typeface="ＭＳ Ｐゴシック" pitchFamily="-109" charset="-128"/>
                <a:cs typeface="ＭＳ Ｐゴシック" pitchFamily="-109" charset="-128"/>
              </a:rPr>
              <a:t>. In </a:t>
            </a:r>
            <a:r>
              <a:rPr lang="en-US" sz="1800">
                <a:solidFill>
                  <a:srgbClr val="000000"/>
                </a:solidFill>
                <a:ea typeface="ＭＳ Ｐゴシック" pitchFamily="-109" charset="-128"/>
                <a:cs typeface="ＭＳ Ｐゴシック" pitchFamily="-109" charset="-128"/>
                <a:hlinkClick r:id="rId3"/>
              </a:rPr>
              <a:t>5th International Semantic Web Conference (ISWC'2006)</a:t>
            </a:r>
            <a:r>
              <a:rPr lang="en-US" sz="1800">
                <a:solidFill>
                  <a:srgbClr val="000000"/>
                </a:solidFill>
                <a:ea typeface="ＭＳ Ｐゴシック" pitchFamily="-109" charset="-128"/>
                <a:cs typeface="ＭＳ Ｐゴシック" pitchFamily="-109" charset="-128"/>
              </a:rPr>
              <a:t>, pages 272-285, Athens (GA), USA, November 5-9, 2006.</a:t>
            </a:r>
          </a:p>
          <a:p>
            <a:pPr eaLnBrk="1" hangingPunct="1"/>
            <a:r>
              <a:rPr lang="en-US" sz="1800">
                <a:solidFill>
                  <a:srgbClr val="000000"/>
                </a:solidFill>
                <a:ea typeface="ＭＳ Ｐゴシック" pitchFamily="-109" charset="-128"/>
                <a:cs typeface="ＭＳ Ｐゴシック" pitchFamily="-109" charset="-128"/>
              </a:rPr>
              <a:t>Alia Amin, Jacco van Ossenbruggen, Lynda Hardman, Annelies Nispen: </a:t>
            </a:r>
            <a:r>
              <a:rPr lang="en-US" sz="1800" i="1">
                <a:solidFill>
                  <a:srgbClr val="000000"/>
                </a:solidFill>
                <a:ea typeface="ＭＳ Ｐゴシック" pitchFamily="-109" charset="-128"/>
                <a:cs typeface="ＭＳ Ｐゴシック" pitchFamily="-109" charset="-128"/>
              </a:rPr>
              <a:t>Understanding Expert' Information Seeking Needs</a:t>
            </a:r>
            <a:r>
              <a:rPr lang="en-US" sz="1800">
                <a:solidFill>
                  <a:srgbClr val="000000"/>
                </a:solidFill>
                <a:ea typeface="ＭＳ Ｐゴシック" pitchFamily="-109" charset="-128"/>
                <a:cs typeface="ＭＳ Ｐゴシック" pitchFamily="-109" charset="-128"/>
              </a:rPr>
              <a:t>. In Proc. Joint Conference no Digital Libraries (JCDL'08)</a:t>
            </a:r>
          </a:p>
          <a:p>
            <a:pPr eaLnBrk="1" hangingPunct="1"/>
            <a:r>
              <a:rPr lang="en-US" sz="1800">
                <a:solidFill>
                  <a:srgbClr val="000000"/>
                </a:solidFill>
                <a:ea typeface="ＭＳ Ｐゴシック" pitchFamily="-109" charset="-128"/>
                <a:cs typeface="ＭＳ Ｐゴシック" pitchFamily="-109" charset="-128"/>
              </a:rPr>
              <a:t>Alia Amin, Michiel Hildebrand, Jacco van Ossenbruggen, Vanessa Evers, Lynda Hardman. </a:t>
            </a:r>
            <a:r>
              <a:rPr lang="en-US" sz="1800" i="1">
                <a:solidFill>
                  <a:srgbClr val="000000"/>
                </a:solidFill>
                <a:ea typeface="ＭＳ Ｐゴシック" pitchFamily="-109" charset="-128"/>
                <a:cs typeface="ＭＳ Ｐゴシック" pitchFamily="-109" charset="-128"/>
              </a:rPr>
              <a:t>Organizing Suggestions in Autocompletion Interfaces.</a:t>
            </a:r>
            <a:r>
              <a:rPr lang="en-US" sz="1800">
                <a:solidFill>
                  <a:srgbClr val="000000"/>
                </a:solidFill>
                <a:ea typeface="ＭＳ Ｐゴシック" pitchFamily="-109" charset="-128"/>
                <a:cs typeface="ＭＳ Ｐゴシック" pitchFamily="-109" charset="-128"/>
              </a:rPr>
              <a:t> In ECIR ’09</a:t>
            </a:r>
          </a:p>
          <a:p>
            <a:pPr eaLnBrk="1" hangingPunct="1"/>
            <a:r>
              <a:rPr lang="en-US" sz="1800">
                <a:solidFill>
                  <a:srgbClr val="000000"/>
                </a:solidFill>
                <a:ea typeface="ＭＳ Ｐゴシック" pitchFamily="-109" charset="-128"/>
                <a:cs typeface="ＭＳ Ｐゴシック" pitchFamily="-109" charset="-128"/>
              </a:rPr>
              <a:t>Michiel Hildebrand, Jacco van Ossenbruggen, Lynda Hardman, Geertje Jacobs: </a:t>
            </a:r>
            <a:r>
              <a:rPr lang="en-US" sz="1800" i="1">
                <a:solidFill>
                  <a:srgbClr val="000000"/>
                </a:solidFill>
                <a:ea typeface="ＭＳ Ｐゴシック" pitchFamily="-109" charset="-128"/>
                <a:cs typeface="ＭＳ Ｐゴシック" pitchFamily="-109" charset="-128"/>
              </a:rPr>
              <a:t>Supporting subject matter annotation using heterogeneous thesauri - a user study in Web data reuse. </a:t>
            </a:r>
            <a:r>
              <a:rPr lang="en-US" sz="1800">
                <a:solidFill>
                  <a:srgbClr val="000000"/>
                </a:solidFill>
                <a:ea typeface="ＭＳ Ｐゴシック" pitchFamily="-109" charset="-128"/>
                <a:cs typeface="ＭＳ Ｐゴシック" pitchFamily="-109" charset="-128"/>
              </a:rPr>
              <a:t>International Journal of Human-Computer Studies, 2009, ISSN: 1071-5819</a:t>
            </a:r>
          </a:p>
        </p:txBody>
      </p:sp>
      <p:sp>
        <p:nvSpPr>
          <p:cNvPr id="6" name="Footer Placeholder 5"/>
          <p:cNvSpPr>
            <a:spLocks noGrp="1"/>
          </p:cNvSpPr>
          <p:nvPr>
            <p:ph type="ftr" sz="quarter" idx="10"/>
          </p:nvPr>
        </p:nvSpPr>
        <p:spPr/>
        <p:txBody>
          <a:bodyPr/>
          <a:lstStyle/>
          <a:p>
            <a:r>
              <a:rPr lang="en-US" smtClean="0"/>
              <a:t>SAMT 2009 Tutorial: A Semantic Multimedia Web, 1 December</a:t>
            </a:r>
            <a:endParaRPr lang="en-US"/>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B3ECF3F7-17B5-9841-9D8F-2E2D1CBD28C8}" type="slidenum">
              <a:rPr lang="en-US" smtClean="0"/>
              <a:pPr>
                <a:defRPr/>
              </a:pPr>
              <a:t>141</a:t>
            </a:fld>
            <a:endParaRPr lang="en-US"/>
          </a:p>
        </p:txBody>
      </p:sp>
      <p:sp>
        <p:nvSpPr>
          <p:cNvPr id="225283" name="Rectangle 2"/>
          <p:cNvSpPr>
            <a:spLocks noGrp="1" noChangeArrowheads="1"/>
          </p:cNvSpPr>
          <p:nvPr>
            <p:ph type="title"/>
          </p:nvPr>
        </p:nvSpPr>
        <p:spPr/>
        <p:txBody>
          <a:bodyPr/>
          <a:lstStyle/>
          <a:p>
            <a:pPr eaLnBrk="1" hangingPunct="1"/>
            <a:r>
              <a:rPr lang="en-US" smtClean="0">
                <a:ea typeface="ＭＳ Ｐゴシック" pitchFamily="-109" charset="-128"/>
                <a:cs typeface="ＭＳ Ｐゴシック" pitchFamily="-109" charset="-128"/>
              </a:rPr>
              <a:t>Literature</a:t>
            </a:r>
            <a:br>
              <a:rPr lang="en-US" smtClean="0">
                <a:ea typeface="ＭＳ Ｐゴシック" pitchFamily="-109" charset="-128"/>
                <a:cs typeface="ＭＳ Ｐゴシック" pitchFamily="-109" charset="-128"/>
              </a:rPr>
            </a:br>
            <a:r>
              <a:rPr lang="en-US" sz="3200" smtClean="0">
                <a:ea typeface="ＭＳ Ｐゴシック" pitchFamily="-109" charset="-128"/>
                <a:cs typeface="ＭＳ Ｐゴシック" pitchFamily="-109" charset="-128"/>
              </a:rPr>
              <a:t>semantic web building blocks</a:t>
            </a:r>
            <a:endParaRPr lang="en-US" smtClean="0">
              <a:ea typeface="ＭＳ Ｐゴシック" pitchFamily="-109" charset="-128"/>
              <a:cs typeface="ＭＳ Ｐゴシック" pitchFamily="-109" charset="-128"/>
            </a:endParaRPr>
          </a:p>
        </p:txBody>
      </p:sp>
      <p:sp>
        <p:nvSpPr>
          <p:cNvPr id="225284" name="Rectangle 3"/>
          <p:cNvSpPr>
            <a:spLocks noGrp="1" noChangeArrowheads="1"/>
          </p:cNvSpPr>
          <p:nvPr>
            <p:ph type="body" idx="1"/>
          </p:nvPr>
        </p:nvSpPr>
        <p:spPr>
          <a:xfrm>
            <a:off x="279400" y="1265238"/>
            <a:ext cx="8631238" cy="5218112"/>
          </a:xfrm>
        </p:spPr>
        <p:txBody>
          <a:bodyPr/>
          <a:lstStyle/>
          <a:p>
            <a:pPr eaLnBrk="1" hangingPunct="1"/>
            <a:r>
              <a:rPr lang="en-US" sz="1800" smtClean="0">
                <a:solidFill>
                  <a:srgbClr val="000000"/>
                </a:solidFill>
                <a:ea typeface="ＭＳ Ｐゴシック" pitchFamily="-109" charset="-128"/>
                <a:cs typeface="ＭＳ Ｐゴシック" pitchFamily="-109" charset="-128"/>
              </a:rPr>
              <a:t>Jan Wielemaker, Michiel Hildebrand, Jacco van Ossenbruggen and Guus Schreiber: </a:t>
            </a:r>
            <a:r>
              <a:rPr lang="en-US" sz="1800" i="1" smtClean="0">
                <a:solidFill>
                  <a:srgbClr val="000000"/>
                </a:solidFill>
                <a:ea typeface="ＭＳ Ｐゴシック" pitchFamily="-109" charset="-128"/>
                <a:cs typeface="ＭＳ Ｐゴシック" pitchFamily="-109" charset="-128"/>
              </a:rPr>
              <a:t>Infrastructure for thesaurus-based search and annotation: evaluating the standards</a:t>
            </a:r>
            <a:r>
              <a:rPr lang="en-US" sz="1800" smtClean="0">
                <a:solidFill>
                  <a:srgbClr val="000000"/>
                </a:solidFill>
                <a:ea typeface="ＭＳ Ｐゴシック" pitchFamily="-109" charset="-128"/>
                <a:cs typeface="ＭＳ Ｐゴシック" pitchFamily="-109" charset="-128"/>
              </a:rPr>
              <a:t>. In </a:t>
            </a:r>
            <a:r>
              <a:rPr lang="en-US" sz="1800" smtClean="0">
                <a:solidFill>
                  <a:srgbClr val="000000"/>
                </a:solidFill>
                <a:ea typeface="ＭＳ Ｐゴシック" pitchFamily="-109" charset="-128"/>
                <a:cs typeface="ＭＳ Ｐゴシック" pitchFamily="-109" charset="-128"/>
                <a:hlinkClick r:id="rId3"/>
              </a:rPr>
              <a:t>7th International Semantic Web Conference (ISWC'2008)</a:t>
            </a:r>
            <a:r>
              <a:rPr lang="en-US" sz="1800" smtClean="0">
                <a:solidFill>
                  <a:srgbClr val="000000"/>
                </a:solidFill>
                <a:ea typeface="ＭＳ Ｐゴシック" pitchFamily="-109" charset="-128"/>
                <a:cs typeface="ＭＳ Ｐゴシック" pitchFamily="-109" charset="-128"/>
              </a:rPr>
              <a:t>, Karlsruhe, Germany, October 26-30, 2008.</a:t>
            </a:r>
          </a:p>
          <a:p>
            <a:pPr eaLnBrk="1" hangingPunct="1"/>
            <a:r>
              <a:rPr lang="en-US" sz="1800" smtClean="0">
                <a:solidFill>
                  <a:srgbClr val="000000"/>
                </a:solidFill>
                <a:ea typeface="ＭＳ Ｐゴシック" pitchFamily="-109" charset="-128"/>
                <a:cs typeface="ＭＳ Ｐゴシック" pitchFamily="-109" charset="-128"/>
              </a:rPr>
              <a:t>Raphaël Troncy: </a:t>
            </a:r>
            <a:r>
              <a:rPr lang="en-US" sz="1800" i="1" smtClean="0">
                <a:solidFill>
                  <a:srgbClr val="000000"/>
                </a:solidFill>
                <a:ea typeface="ＭＳ Ｐゴシック" pitchFamily="-109" charset="-128"/>
                <a:cs typeface="ＭＳ Ｐゴシック" pitchFamily="-109" charset="-128"/>
              </a:rPr>
              <a:t>Bringing the IPTC News Architecture into the Semantic Web</a:t>
            </a:r>
            <a:r>
              <a:rPr lang="en-US" sz="1800" smtClean="0">
                <a:solidFill>
                  <a:srgbClr val="000000"/>
                </a:solidFill>
                <a:ea typeface="ＭＳ Ｐゴシック" pitchFamily="-109" charset="-128"/>
                <a:cs typeface="ＭＳ Ｐゴシック" pitchFamily="-109" charset="-128"/>
              </a:rPr>
              <a:t>. In </a:t>
            </a:r>
            <a:r>
              <a:rPr lang="en-US" sz="1800" smtClean="0">
                <a:solidFill>
                  <a:srgbClr val="000000"/>
                </a:solidFill>
                <a:ea typeface="ＭＳ Ｐゴシック" pitchFamily="-109" charset="-128"/>
                <a:cs typeface="ＭＳ Ｐゴシック" pitchFamily="-109" charset="-128"/>
                <a:hlinkClick r:id="rId3"/>
              </a:rPr>
              <a:t>7th International Semantic Web Conference (ISWC'2008)</a:t>
            </a:r>
            <a:r>
              <a:rPr lang="en-US" sz="1800" smtClean="0">
                <a:solidFill>
                  <a:srgbClr val="000000"/>
                </a:solidFill>
                <a:ea typeface="ＭＳ Ｐゴシック" pitchFamily="-109" charset="-128"/>
                <a:cs typeface="ＭＳ Ｐゴシック" pitchFamily="-109" charset="-128"/>
              </a:rPr>
              <a:t>, pages 483-498, Karlsruhe, Germany, October 26-30, 2008.</a:t>
            </a:r>
          </a:p>
          <a:p>
            <a:pPr eaLnBrk="1" hangingPunct="1"/>
            <a:r>
              <a:rPr lang="en-US" sz="1800" smtClean="0">
                <a:solidFill>
                  <a:srgbClr val="000000"/>
                </a:solidFill>
                <a:ea typeface="ＭＳ Ｐゴシック" pitchFamily="-109" charset="-128"/>
                <a:cs typeface="ＭＳ Ｐゴシック" pitchFamily="-109" charset="-128"/>
              </a:rPr>
              <a:t>Raphaël Troncy, Lynda Hardman, Jacco van Ossenbruggen and Michael Hausenblas: </a:t>
            </a:r>
            <a:r>
              <a:rPr lang="en-US" sz="1800" i="1" smtClean="0">
                <a:solidFill>
                  <a:srgbClr val="000000"/>
                </a:solidFill>
                <a:ea typeface="ＭＳ Ｐゴシック" pitchFamily="-109" charset="-128"/>
                <a:cs typeface="ＭＳ Ｐゴシック" pitchFamily="-109" charset="-128"/>
                <a:hlinkClick r:id="rId4"/>
              </a:rPr>
              <a:t>Identifying Spatial and Temporal Media Fragments on the Web</a:t>
            </a:r>
            <a:r>
              <a:rPr lang="en-US" sz="1800" smtClean="0">
                <a:solidFill>
                  <a:srgbClr val="000000"/>
                </a:solidFill>
                <a:ea typeface="ＭＳ Ｐゴシック" pitchFamily="-109" charset="-128"/>
                <a:cs typeface="ＭＳ Ｐゴシック" pitchFamily="-109" charset="-128"/>
              </a:rPr>
              <a:t>. In </a:t>
            </a:r>
            <a:r>
              <a:rPr lang="en-US" sz="1800" smtClean="0">
                <a:solidFill>
                  <a:srgbClr val="000000"/>
                </a:solidFill>
                <a:ea typeface="ＭＳ Ｐゴシック" pitchFamily="-109" charset="-128"/>
                <a:cs typeface="ＭＳ Ｐゴシック" pitchFamily="-109" charset="-128"/>
                <a:hlinkClick r:id="rId5"/>
              </a:rPr>
              <a:t>W3C Video on the Web Workshop</a:t>
            </a:r>
            <a:r>
              <a:rPr lang="en-US" sz="1800" smtClean="0">
                <a:solidFill>
                  <a:srgbClr val="000000"/>
                </a:solidFill>
                <a:ea typeface="ＭＳ Ｐゴシック" pitchFamily="-109" charset="-128"/>
                <a:cs typeface="ＭＳ Ｐゴシック" pitchFamily="-109" charset="-128"/>
              </a:rPr>
              <a:t>, San Jose (California) and Brussels (Belgium), December 2007.</a:t>
            </a:r>
          </a:p>
          <a:p>
            <a:pPr eaLnBrk="1" hangingPunct="1"/>
            <a:r>
              <a:rPr lang="en-US" sz="1800" smtClean="0">
                <a:solidFill>
                  <a:srgbClr val="000000"/>
                </a:solidFill>
                <a:ea typeface="ＭＳ Ｐゴシック" pitchFamily="-109" charset="-128"/>
                <a:cs typeface="ＭＳ Ｐゴシック" pitchFamily="-109" charset="-128"/>
              </a:rPr>
              <a:t>W3C Video on the Web Activity, April 2008</a:t>
            </a:r>
            <a:br>
              <a:rPr lang="en-US" sz="1800" smtClean="0">
                <a:solidFill>
                  <a:srgbClr val="000000"/>
                </a:solidFill>
                <a:ea typeface="ＭＳ Ｐゴシック" pitchFamily="-109" charset="-128"/>
                <a:cs typeface="ＭＳ Ｐゴシック" pitchFamily="-109" charset="-128"/>
              </a:rPr>
            </a:br>
            <a:r>
              <a:rPr lang="en-US" sz="1800" smtClean="0">
                <a:solidFill>
                  <a:srgbClr val="000000"/>
                </a:solidFill>
                <a:ea typeface="ＭＳ Ｐゴシック" pitchFamily="-109" charset="-128"/>
                <a:cs typeface="ＭＳ Ｐゴシック" pitchFamily="-109" charset="-128"/>
                <a:hlinkClick r:id="rId6"/>
              </a:rPr>
              <a:t>http://www.w3.org/2008/01/video-activity</a:t>
            </a:r>
            <a:r>
              <a:rPr lang="en-US" sz="1800" smtClean="0">
                <a:solidFill>
                  <a:srgbClr val="000000"/>
                </a:solidFill>
                <a:ea typeface="ＭＳ Ｐゴシック" pitchFamily="-109" charset="-128"/>
                <a:cs typeface="ＭＳ Ｐゴシック" pitchFamily="-109" charset="-128"/>
              </a:rPr>
              <a:t>. </a:t>
            </a:r>
          </a:p>
        </p:txBody>
      </p:sp>
      <p:sp>
        <p:nvSpPr>
          <p:cNvPr id="6" name="Footer Placeholder 5"/>
          <p:cNvSpPr>
            <a:spLocks noGrp="1"/>
          </p:cNvSpPr>
          <p:nvPr>
            <p:ph type="ftr" sz="quarter" idx="10"/>
          </p:nvPr>
        </p:nvSpPr>
        <p:spPr/>
        <p:txBody>
          <a:bodyPr/>
          <a:lstStyle/>
          <a:p>
            <a:r>
              <a:rPr lang="en-US" smtClean="0"/>
              <a:t>SAMT 2009 Tutorial: A Semantic Multimedia Web, 1 December</a:t>
            </a:r>
            <a:endParaRPr lang="en-US"/>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7" name="Slide Number Placeholder 2"/>
          <p:cNvSpPr>
            <a:spLocks noGrp="1"/>
          </p:cNvSpPr>
          <p:nvPr>
            <p:ph type="sldNum" sz="quarter" idx="11"/>
          </p:nvPr>
        </p:nvSpPr>
        <p:spPr/>
        <p:txBody>
          <a:bodyPr/>
          <a:lstStyle/>
          <a:p>
            <a:fld id="{2A2973D9-A603-F440-84B0-8160B82AA989}" type="slidenum">
              <a:rPr lang="en-US" smtClean="0"/>
              <a:pPr/>
              <a:t>142</a:t>
            </a:fld>
            <a:endParaRPr lang="en-US" smtClean="0"/>
          </a:p>
        </p:txBody>
      </p:sp>
      <p:sp>
        <p:nvSpPr>
          <p:cNvPr id="303108" name="Title 1"/>
          <p:cNvSpPr>
            <a:spLocks noGrp="1"/>
          </p:cNvSpPr>
          <p:nvPr>
            <p:ph type="title" idx="4294967295"/>
          </p:nvPr>
        </p:nvSpPr>
        <p:spPr>
          <a:xfrm>
            <a:off x="403225" y="160338"/>
            <a:ext cx="7750175" cy="1143000"/>
          </a:xfrm>
        </p:spPr>
        <p:txBody>
          <a:bodyPr/>
          <a:lstStyle/>
          <a:p>
            <a:pPr eaLnBrk="1" hangingPunct="1"/>
            <a:r>
              <a:rPr lang="en-US"/>
              <a:t>What are the messages?	</a:t>
            </a:r>
          </a:p>
        </p:txBody>
      </p:sp>
      <p:sp>
        <p:nvSpPr>
          <p:cNvPr id="303109" name="Content Placeholder 2"/>
          <p:cNvSpPr>
            <a:spLocks noGrp="1"/>
          </p:cNvSpPr>
          <p:nvPr>
            <p:ph idx="4294967295"/>
          </p:nvPr>
        </p:nvSpPr>
        <p:spPr>
          <a:xfrm>
            <a:off x="404813" y="1147763"/>
            <a:ext cx="8505825" cy="5351462"/>
          </a:xfrm>
        </p:spPr>
        <p:txBody>
          <a:bodyPr/>
          <a:lstStyle/>
          <a:p>
            <a:pPr marL="279400" indent="-279400" eaLnBrk="1" hangingPunct="1"/>
            <a:r>
              <a:rPr lang="en-US" sz="2400" dirty="0"/>
              <a:t>Features can be extracted and used to describe</a:t>
            </a:r>
            <a:br>
              <a:rPr lang="en-US" sz="2400" dirty="0"/>
            </a:br>
            <a:r>
              <a:rPr lang="en-US" sz="2400" dirty="0"/>
              <a:t>multimedia content (metadata)</a:t>
            </a:r>
            <a:endParaRPr lang="en-US" sz="2400" dirty="0" smtClean="0"/>
          </a:p>
          <a:p>
            <a:pPr marL="279400" indent="-279400" eaLnBrk="1" hangingPunct="1"/>
            <a:r>
              <a:rPr lang="en-US" sz="2400" dirty="0" smtClean="0"/>
              <a:t>The </a:t>
            </a:r>
            <a:r>
              <a:rPr lang="en-US" sz="2400" dirty="0"/>
              <a:t>message can be made explicit (more metadata)</a:t>
            </a:r>
          </a:p>
          <a:p>
            <a:pPr marL="279400" indent="-279400" eaLnBrk="1" hangingPunct="1"/>
            <a:r>
              <a:rPr lang="en-US" sz="2400" dirty="0"/>
              <a:t>Media content and metadata can be passed around and</a:t>
            </a:r>
            <a:br>
              <a:rPr lang="en-US" sz="2400" dirty="0"/>
            </a:br>
            <a:r>
              <a:rPr lang="en-US" sz="2400" dirty="0"/>
              <a:t>among systems</a:t>
            </a:r>
          </a:p>
          <a:p>
            <a:pPr marL="279400" indent="-279400" eaLnBrk="1" hangingPunct="1"/>
            <a:r>
              <a:rPr lang="en-US" sz="2400" dirty="0"/>
              <a:t>We need to agree on how to do this</a:t>
            </a:r>
            <a:r>
              <a:rPr lang="en-US" sz="2400" dirty="0" smtClean="0"/>
              <a:t> </a:t>
            </a:r>
            <a:br>
              <a:rPr lang="en-US" sz="2400" dirty="0" smtClean="0"/>
            </a:br>
            <a:r>
              <a:rPr lang="en-US" sz="2400" dirty="0" smtClean="0"/>
              <a:t>(</a:t>
            </a:r>
            <a:r>
              <a:rPr lang="en-US" sz="2400" dirty="0"/>
              <a:t>e.g. </a:t>
            </a:r>
            <a:r>
              <a:rPr lang="en-US" sz="2400" dirty="0" smtClean="0"/>
              <a:t>canonical processes, COMM, </a:t>
            </a:r>
            <a:br>
              <a:rPr lang="en-US" sz="2400" dirty="0" smtClean="0"/>
            </a:br>
            <a:r>
              <a:rPr lang="en-US" sz="2400" dirty="0" smtClean="0"/>
              <a:t>W3C </a:t>
            </a:r>
            <a:r>
              <a:rPr lang="en-US" sz="2400" dirty="0"/>
              <a:t>working </a:t>
            </a:r>
            <a:r>
              <a:rPr lang="en-US" sz="2400" dirty="0" smtClean="0"/>
              <a:t>groups, </a:t>
            </a:r>
            <a:r>
              <a:rPr lang="en-US" sz="2400" dirty="0"/>
              <a:t>IPTC)</a:t>
            </a:r>
          </a:p>
          <a:p>
            <a:pPr marL="279400" indent="-279400" eaLnBrk="1" hangingPunct="1"/>
            <a:r>
              <a:rPr lang="en-US" sz="2400" dirty="0"/>
              <a:t>Users can be given much richer and more flexible access to</a:t>
            </a:r>
            <a:br>
              <a:rPr lang="en-US" sz="2400" dirty="0"/>
            </a:br>
            <a:r>
              <a:rPr lang="en-US" sz="2400" dirty="0"/>
              <a:t>(semantically annotated) content, but…</a:t>
            </a:r>
          </a:p>
          <a:p>
            <a:pPr marL="279400" indent="-279400" eaLnBrk="1" hangingPunct="1"/>
            <a:r>
              <a:rPr lang="en-US" sz="2400" dirty="0"/>
              <a:t>we are still figuring out how to do this.</a:t>
            </a:r>
          </a:p>
        </p:txBody>
      </p:sp>
      <p:sp>
        <p:nvSpPr>
          <p:cNvPr id="303110"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eaLnBrk="1" hangingPunct="1"/>
            <a:fld id="{B78C74E0-0E79-BE45-96F2-BB666B56B93F}" type="slidenum">
              <a:rPr lang="en-US" sz="1400">
                <a:solidFill>
                  <a:schemeClr val="accent2"/>
                </a:solidFill>
                <a:latin typeface="Tahoma" pitchFamily="-109" charset="0"/>
                <a:ea typeface="MS PGothic" pitchFamily="34" charset="-128"/>
                <a:cs typeface="MS PGothic" pitchFamily="34" charset="-128"/>
              </a:rPr>
              <a:pPr algn="r" eaLnBrk="1" hangingPunct="1"/>
              <a:t>142</a:t>
            </a:fld>
            <a:endParaRPr lang="en-US" sz="1400">
              <a:solidFill>
                <a:schemeClr val="accent2"/>
              </a:solidFill>
              <a:latin typeface="Tahoma" pitchFamily="-109" charset="0"/>
              <a:ea typeface="MS PGothic" pitchFamily="34" charset="-128"/>
              <a:cs typeface="MS PGothic" pitchFamily="34" charset="-128"/>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smtClean="0"/>
              <a:t>SAMT 2009 Tutorial: A Semantic Multimedia Web, 1 December</a:t>
            </a:r>
            <a:endParaRPr lang="en-US" dirty="0"/>
          </a:p>
        </p:txBody>
      </p:sp>
      <p:sp>
        <p:nvSpPr>
          <p:cNvPr id="7" name="Slide Number Placeholder 5"/>
          <p:cNvSpPr>
            <a:spLocks noGrp="1"/>
          </p:cNvSpPr>
          <p:nvPr>
            <p:ph type="sldNum" sz="quarter" idx="11"/>
          </p:nvPr>
        </p:nvSpPr>
        <p:spPr/>
        <p:txBody>
          <a:bodyPr/>
          <a:lstStyle/>
          <a:p>
            <a:fld id="{3603BC7E-0E7E-CD42-A752-6B357C97FA5C}" type="slidenum">
              <a:rPr lang="en-US" smtClean="0"/>
              <a:pPr/>
              <a:t>143</a:t>
            </a:fld>
            <a:endParaRPr lang="en-US" smtClean="0"/>
          </a:p>
        </p:txBody>
      </p:sp>
      <p:sp>
        <p:nvSpPr>
          <p:cNvPr id="304132" name="Rectangle 4"/>
          <p:cNvSpPr>
            <a:spLocks noGrp="1" noChangeArrowheads="1"/>
          </p:cNvSpPr>
          <p:nvPr>
            <p:ph type="title"/>
          </p:nvPr>
        </p:nvSpPr>
        <p:spPr/>
        <p:txBody>
          <a:bodyPr/>
          <a:lstStyle/>
          <a:p>
            <a:pPr eaLnBrk="1" hangingPunct="1"/>
            <a:r>
              <a:rPr lang="en-US"/>
              <a:t>Thanks for your attention</a:t>
            </a:r>
          </a:p>
        </p:txBody>
      </p:sp>
      <p:pic>
        <p:nvPicPr>
          <p:cNvPr id="304133" name="Picture 5"/>
          <p:cNvPicPr>
            <a:picLocks noGrp="1" noChangeAspect="1" noChangeArrowheads="1"/>
          </p:cNvPicPr>
          <p:nvPr>
            <p:ph sz="half" idx="1"/>
          </p:nvPr>
        </p:nvPicPr>
        <p:blipFill>
          <a:blip r:embed="rId3"/>
          <a:srcRect/>
          <a:stretch>
            <a:fillRect/>
          </a:stretch>
        </p:blipFill>
        <p:spPr>
          <a:xfrm>
            <a:off x="5180013" y="1674813"/>
            <a:ext cx="2846387" cy="3330575"/>
          </a:xfrm>
        </p:spPr>
      </p:pic>
      <p:sp>
        <p:nvSpPr>
          <p:cNvPr id="304134" name="Rectangle 8"/>
          <p:cNvSpPr>
            <a:spLocks noChangeArrowheads="1"/>
          </p:cNvSpPr>
          <p:nvPr/>
        </p:nvSpPr>
        <p:spPr bwMode="auto">
          <a:xfrm>
            <a:off x="1529707" y="5549900"/>
            <a:ext cx="6173485" cy="584776"/>
          </a:xfrm>
          <a:prstGeom prst="rect">
            <a:avLst/>
          </a:prstGeom>
          <a:noFill/>
          <a:ln w="9525">
            <a:noFill/>
            <a:miter lim="800000"/>
            <a:headEnd/>
            <a:tailEnd/>
          </a:ln>
        </p:spPr>
        <p:txBody>
          <a:bodyPr wrap="none">
            <a:prstTxWarp prst="textNoShape">
              <a:avLst/>
            </a:prstTxWarp>
            <a:spAutoFit/>
          </a:bodyPr>
          <a:lstStyle/>
          <a:p>
            <a:r>
              <a:rPr lang="en-US" sz="3200" b="1" dirty="0">
                <a:hlinkClick r:id="rId4"/>
              </a:rPr>
              <a:t>http://www.cwi.nl/~media/</a:t>
            </a:r>
            <a:r>
              <a:rPr lang="en-US" sz="3200" b="1" dirty="0" smtClean="0">
                <a:hlinkClick r:id="rId4"/>
              </a:rPr>
              <a:t>samt09/</a:t>
            </a:r>
            <a:endParaRPr lang="en-US" sz="3200" b="1" dirty="0"/>
          </a:p>
        </p:txBody>
      </p:sp>
      <p:pic>
        <p:nvPicPr>
          <p:cNvPr id="304135" name="Picture 7"/>
          <p:cNvPicPr>
            <a:picLocks noChangeAspect="1" noChangeArrowheads="1"/>
          </p:cNvPicPr>
          <p:nvPr/>
        </p:nvPicPr>
        <p:blipFill>
          <a:blip r:embed="rId5"/>
          <a:srcRect/>
          <a:stretch>
            <a:fillRect/>
          </a:stretch>
        </p:blipFill>
        <p:spPr bwMode="auto">
          <a:xfrm>
            <a:off x="1258888" y="1830388"/>
            <a:ext cx="2701925" cy="317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8" name="Slide Number Placeholder 4"/>
          <p:cNvSpPr>
            <a:spLocks noGrp="1"/>
          </p:cNvSpPr>
          <p:nvPr>
            <p:ph type="sldNum" sz="quarter" idx="11"/>
          </p:nvPr>
        </p:nvSpPr>
        <p:spPr/>
        <p:txBody>
          <a:bodyPr/>
          <a:lstStyle/>
          <a:p>
            <a:fld id="{361C564E-D4E6-E744-9049-B0833022EF23}" type="slidenum">
              <a:rPr lang="en-US" smtClean="0"/>
              <a:pPr/>
              <a:t>15</a:t>
            </a:fld>
            <a:endParaRPr lang="en-US" smtClean="0"/>
          </a:p>
        </p:txBody>
      </p:sp>
      <p:pic>
        <p:nvPicPr>
          <p:cNvPr id="101381" name="Picture 9" descr="cewe_photo_metadata"/>
          <p:cNvPicPr>
            <a:picLocks noChangeAspect="1" noChangeArrowheads="1"/>
          </p:cNvPicPr>
          <p:nvPr/>
        </p:nvPicPr>
        <p:blipFill>
          <a:blip r:embed="rId4"/>
          <a:srcRect/>
          <a:stretch>
            <a:fillRect/>
          </a:stretch>
        </p:blipFill>
        <p:spPr bwMode="auto">
          <a:xfrm>
            <a:off x="1409700" y="1347788"/>
            <a:ext cx="6756400" cy="5080000"/>
          </a:xfrm>
          <a:prstGeom prst="rect">
            <a:avLst/>
          </a:prstGeom>
          <a:noFill/>
          <a:ln w="9525">
            <a:noFill/>
            <a:miter lim="800000"/>
            <a:headEnd/>
            <a:tailEnd/>
          </a:ln>
        </p:spPr>
      </p:pic>
      <p:sp>
        <p:nvSpPr>
          <p:cNvPr id="101382" name="Rectangle 2"/>
          <p:cNvSpPr>
            <a:spLocks noGrp="1" noChangeArrowheads="1"/>
          </p:cNvSpPr>
          <p:nvPr>
            <p:ph type="title"/>
          </p:nvPr>
        </p:nvSpPr>
        <p:spPr/>
        <p:txBody>
          <a:bodyPr/>
          <a:lstStyle/>
          <a:p>
            <a:pPr eaLnBrk="1" hangingPunct="1"/>
            <a:r>
              <a:rPr lang="en-US"/>
              <a:t>CeWe Color PhotoBook Processes</a:t>
            </a:r>
          </a:p>
        </p:txBody>
      </p:sp>
      <p:sp>
        <p:nvSpPr>
          <p:cNvPr id="101383" name="Rectangle 3"/>
          <p:cNvSpPr>
            <a:spLocks noGrp="1" noChangeArrowheads="1"/>
          </p:cNvSpPr>
          <p:nvPr>
            <p:ph type="body" idx="1"/>
          </p:nvPr>
        </p:nvSpPr>
        <p:spPr/>
        <p:txBody>
          <a:bodyPr/>
          <a:lstStyle/>
          <a:p>
            <a:pPr eaLnBrk="1" hangingPunct="1"/>
            <a:r>
              <a:rPr lang="en-US"/>
              <a:t> </a:t>
            </a:r>
          </a:p>
        </p:txBody>
      </p:sp>
      <p:graphicFrame>
        <p:nvGraphicFramePr>
          <p:cNvPr id="976904" name="Object 2"/>
          <p:cNvGraphicFramePr>
            <a:graphicFrameLocks noChangeAspect="1"/>
          </p:cNvGraphicFramePr>
          <p:nvPr/>
        </p:nvGraphicFramePr>
        <p:xfrm>
          <a:off x="7000875" y="2151063"/>
          <a:ext cx="1893888" cy="973137"/>
        </p:xfrm>
        <a:graphic>
          <a:graphicData uri="http://schemas.openxmlformats.org/presentationml/2006/ole">
            <p:oleObj spid="_x0000_s101378" name="Visio" r:id="rId5" imgW="1498600" imgH="774700" progId="">
              <p:embed/>
            </p:oleObj>
          </a:graphicData>
        </a:graphic>
      </p:graphicFrame>
      <p:sp>
        <p:nvSpPr>
          <p:cNvPr id="976902" name="Oval 6"/>
          <p:cNvSpPr>
            <a:spLocks noChangeArrowheads="1"/>
          </p:cNvSpPr>
          <p:nvPr/>
        </p:nvSpPr>
        <p:spPr bwMode="auto">
          <a:xfrm>
            <a:off x="1092200" y="1816100"/>
            <a:ext cx="4064000" cy="939800"/>
          </a:xfrm>
          <a:prstGeom prst="ellipse">
            <a:avLst/>
          </a:prstGeom>
          <a:noFill/>
          <a:ln w="57150">
            <a:solidFill>
              <a:srgbClr val="FF3300"/>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69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69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902"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10" name="Slide Number Placeholder 4"/>
          <p:cNvSpPr>
            <a:spLocks noGrp="1"/>
          </p:cNvSpPr>
          <p:nvPr>
            <p:ph type="sldNum" sz="quarter" idx="11"/>
          </p:nvPr>
        </p:nvSpPr>
        <p:spPr/>
        <p:txBody>
          <a:bodyPr/>
          <a:lstStyle/>
          <a:p>
            <a:fld id="{47C5BBFC-9978-7545-940A-D1D43A891BAA}" type="slidenum">
              <a:rPr lang="en-US" smtClean="0"/>
              <a:pPr/>
              <a:t>16</a:t>
            </a:fld>
            <a:endParaRPr lang="en-US" smtClean="0"/>
          </a:p>
        </p:txBody>
      </p:sp>
      <p:sp>
        <p:nvSpPr>
          <p:cNvPr id="103430" name="Rectangle 2"/>
          <p:cNvSpPr>
            <a:spLocks noGrp="1" noChangeArrowheads="1"/>
          </p:cNvSpPr>
          <p:nvPr>
            <p:ph type="title"/>
          </p:nvPr>
        </p:nvSpPr>
        <p:spPr/>
        <p:txBody>
          <a:bodyPr/>
          <a:lstStyle/>
          <a:p>
            <a:pPr eaLnBrk="1" hangingPunct="1"/>
            <a:r>
              <a:rPr lang="en-US"/>
              <a:t>CeWe Color PhotoBook Processes</a:t>
            </a:r>
          </a:p>
        </p:txBody>
      </p:sp>
      <p:sp>
        <p:nvSpPr>
          <p:cNvPr id="103431" name="Rectangle 3"/>
          <p:cNvSpPr>
            <a:spLocks noGrp="1" noChangeArrowheads="1"/>
          </p:cNvSpPr>
          <p:nvPr>
            <p:ph type="body" idx="1"/>
          </p:nvPr>
        </p:nvSpPr>
        <p:spPr/>
        <p:txBody>
          <a:bodyPr/>
          <a:lstStyle/>
          <a:p>
            <a:pPr eaLnBrk="1" hangingPunct="1"/>
            <a:r>
              <a:rPr lang="en-US"/>
              <a:t> </a:t>
            </a:r>
          </a:p>
        </p:txBody>
      </p:sp>
      <p:pic>
        <p:nvPicPr>
          <p:cNvPr id="103432" name="Picture 7" descr="cewe_preferences"/>
          <p:cNvPicPr>
            <a:picLocks noChangeAspect="1" noChangeArrowheads="1"/>
          </p:cNvPicPr>
          <p:nvPr/>
        </p:nvPicPr>
        <p:blipFill>
          <a:blip r:embed="rId4"/>
          <a:srcRect/>
          <a:stretch>
            <a:fillRect/>
          </a:stretch>
        </p:blipFill>
        <p:spPr bwMode="auto">
          <a:xfrm>
            <a:off x="749300" y="1231900"/>
            <a:ext cx="7027863" cy="5270500"/>
          </a:xfrm>
          <a:prstGeom prst="rect">
            <a:avLst/>
          </a:prstGeom>
          <a:noFill/>
          <a:ln w="9525">
            <a:noFill/>
            <a:miter lim="800000"/>
            <a:headEnd/>
            <a:tailEnd/>
          </a:ln>
        </p:spPr>
      </p:pic>
      <p:graphicFrame>
        <p:nvGraphicFramePr>
          <p:cNvPr id="977928" name="Object 2"/>
          <p:cNvGraphicFramePr>
            <a:graphicFrameLocks noChangeAspect="1"/>
          </p:cNvGraphicFramePr>
          <p:nvPr/>
        </p:nvGraphicFramePr>
        <p:xfrm>
          <a:off x="2720975" y="5080000"/>
          <a:ext cx="1901825" cy="979488"/>
        </p:xfrm>
        <a:graphic>
          <a:graphicData uri="http://schemas.openxmlformats.org/presentationml/2006/ole">
            <p:oleObj spid="_x0000_s103426" name="Visio" r:id="rId5" imgW="1498600" imgH="774700" progId="">
              <p:embed/>
            </p:oleObj>
          </a:graphicData>
        </a:graphic>
      </p:graphicFrame>
      <p:graphicFrame>
        <p:nvGraphicFramePr>
          <p:cNvPr id="977929" name="Object 3"/>
          <p:cNvGraphicFramePr>
            <a:graphicFrameLocks noChangeAspect="1"/>
          </p:cNvGraphicFramePr>
          <p:nvPr/>
        </p:nvGraphicFramePr>
        <p:xfrm>
          <a:off x="1882775" y="2743200"/>
          <a:ext cx="1927225" cy="992188"/>
        </p:xfrm>
        <a:graphic>
          <a:graphicData uri="http://schemas.openxmlformats.org/presentationml/2006/ole">
            <p:oleObj spid="_x0000_s103427" name="Visio" r:id="rId6" imgW="1498600" imgH="774700" progId="">
              <p:embed/>
            </p:oleObj>
          </a:graphicData>
        </a:graphic>
      </p:graphicFrame>
      <p:sp>
        <p:nvSpPr>
          <p:cNvPr id="977930" name="Oval 10"/>
          <p:cNvSpPr>
            <a:spLocks noChangeArrowheads="1"/>
          </p:cNvSpPr>
          <p:nvPr/>
        </p:nvSpPr>
        <p:spPr bwMode="auto">
          <a:xfrm>
            <a:off x="4076700" y="2362200"/>
            <a:ext cx="3276600" cy="1473200"/>
          </a:xfrm>
          <a:prstGeom prst="ellipse">
            <a:avLst/>
          </a:prstGeom>
          <a:noFill/>
          <a:ln w="57150">
            <a:solidFill>
              <a:srgbClr val="FF3300"/>
            </a:solidFill>
            <a:round/>
            <a:headEnd/>
            <a:tailEnd/>
          </a:ln>
        </p:spPr>
        <p:txBody>
          <a:bodyPr wrap="none" anchor="ctr">
            <a:prstTxWarp prst="textNoShape">
              <a:avLst/>
            </a:prstTxWarp>
          </a:bodyPr>
          <a:lstStyle/>
          <a:p>
            <a:endParaRPr lang="en-US"/>
          </a:p>
        </p:txBody>
      </p:sp>
      <p:sp>
        <p:nvSpPr>
          <p:cNvPr id="977931" name="Oval 11"/>
          <p:cNvSpPr>
            <a:spLocks noChangeArrowheads="1"/>
          </p:cNvSpPr>
          <p:nvPr/>
        </p:nvSpPr>
        <p:spPr bwMode="auto">
          <a:xfrm>
            <a:off x="4000500" y="4102100"/>
            <a:ext cx="3987800" cy="1066800"/>
          </a:xfrm>
          <a:prstGeom prst="ellipse">
            <a:avLst/>
          </a:prstGeom>
          <a:noFill/>
          <a:ln w="57150">
            <a:solidFill>
              <a:srgbClr val="FF3300"/>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79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79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79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77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930" grpId="0" animBg="1"/>
      <p:bldP spid="977931"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9" name="Slide Number Placeholder 4"/>
          <p:cNvSpPr>
            <a:spLocks noGrp="1"/>
          </p:cNvSpPr>
          <p:nvPr>
            <p:ph type="sldNum" sz="quarter" idx="11"/>
          </p:nvPr>
        </p:nvSpPr>
        <p:spPr/>
        <p:txBody>
          <a:bodyPr/>
          <a:lstStyle/>
          <a:p>
            <a:fld id="{F23D105B-62BF-F14D-AC9F-1917559F959F}" type="slidenum">
              <a:rPr lang="en-US" smtClean="0"/>
              <a:pPr/>
              <a:t>17</a:t>
            </a:fld>
            <a:endParaRPr lang="en-US" smtClean="0"/>
          </a:p>
        </p:txBody>
      </p:sp>
      <p:pic>
        <p:nvPicPr>
          <p:cNvPr id="105478" name="Picture 9" descr="cewe_photo_album3"/>
          <p:cNvPicPr>
            <a:picLocks noChangeAspect="1" noChangeArrowheads="1"/>
          </p:cNvPicPr>
          <p:nvPr/>
        </p:nvPicPr>
        <p:blipFill>
          <a:blip r:embed="rId4"/>
          <a:srcRect/>
          <a:stretch>
            <a:fillRect/>
          </a:stretch>
        </p:blipFill>
        <p:spPr bwMode="auto">
          <a:xfrm>
            <a:off x="723900" y="1276350"/>
            <a:ext cx="8199438" cy="4984750"/>
          </a:xfrm>
          <a:prstGeom prst="rect">
            <a:avLst/>
          </a:prstGeom>
          <a:noFill/>
          <a:ln w="9525">
            <a:noFill/>
            <a:miter lim="800000"/>
            <a:headEnd/>
            <a:tailEnd/>
          </a:ln>
        </p:spPr>
      </p:pic>
      <p:sp>
        <p:nvSpPr>
          <p:cNvPr id="105479" name="Rectangle 2"/>
          <p:cNvSpPr>
            <a:spLocks noGrp="1" noChangeArrowheads="1"/>
          </p:cNvSpPr>
          <p:nvPr>
            <p:ph type="title"/>
          </p:nvPr>
        </p:nvSpPr>
        <p:spPr/>
        <p:txBody>
          <a:bodyPr/>
          <a:lstStyle/>
          <a:p>
            <a:pPr eaLnBrk="1" hangingPunct="1"/>
            <a:r>
              <a:rPr lang="en-US"/>
              <a:t>CeWe Color PhotoBook Processes</a:t>
            </a:r>
          </a:p>
        </p:txBody>
      </p:sp>
      <p:sp>
        <p:nvSpPr>
          <p:cNvPr id="105480" name="Rectangle 3"/>
          <p:cNvSpPr>
            <a:spLocks noGrp="1" noChangeArrowheads="1"/>
          </p:cNvSpPr>
          <p:nvPr>
            <p:ph type="body" idx="1"/>
          </p:nvPr>
        </p:nvSpPr>
        <p:spPr/>
        <p:txBody>
          <a:bodyPr/>
          <a:lstStyle/>
          <a:p>
            <a:pPr eaLnBrk="1" hangingPunct="1"/>
            <a:r>
              <a:rPr lang="en-US"/>
              <a:t> </a:t>
            </a:r>
          </a:p>
        </p:txBody>
      </p:sp>
      <p:graphicFrame>
        <p:nvGraphicFramePr>
          <p:cNvPr id="105474" name="Object 2"/>
          <p:cNvGraphicFramePr>
            <a:graphicFrameLocks noChangeAspect="1"/>
          </p:cNvGraphicFramePr>
          <p:nvPr/>
        </p:nvGraphicFramePr>
        <p:xfrm>
          <a:off x="6324600" y="1263650"/>
          <a:ext cx="1939925" cy="996950"/>
        </p:xfrm>
        <a:graphic>
          <a:graphicData uri="http://schemas.openxmlformats.org/presentationml/2006/ole">
            <p:oleObj spid="_x0000_s105474" name="Visio" r:id="rId5" imgW="1498600" imgH="774700" progId="">
              <p:embed/>
            </p:oleObj>
          </a:graphicData>
        </a:graphic>
      </p:graphicFrame>
      <p:graphicFrame>
        <p:nvGraphicFramePr>
          <p:cNvPr id="1053707" name="Object 3"/>
          <p:cNvGraphicFramePr>
            <a:graphicFrameLocks noChangeAspect="1"/>
          </p:cNvGraphicFramePr>
          <p:nvPr/>
        </p:nvGraphicFramePr>
        <p:xfrm>
          <a:off x="5832475" y="5594350"/>
          <a:ext cx="2006600" cy="1031875"/>
        </p:xfrm>
        <a:graphic>
          <a:graphicData uri="http://schemas.openxmlformats.org/presentationml/2006/ole">
            <p:oleObj spid="_x0000_s105475" name="Visio" r:id="rId6" imgW="1498600" imgH="774700" progId="">
              <p:embed/>
            </p:oleObj>
          </a:graphicData>
        </a:graphic>
      </p:graphicFrame>
      <p:sp>
        <p:nvSpPr>
          <p:cNvPr id="1053708" name="Oval 12"/>
          <p:cNvSpPr>
            <a:spLocks noChangeArrowheads="1"/>
          </p:cNvSpPr>
          <p:nvPr/>
        </p:nvSpPr>
        <p:spPr bwMode="auto">
          <a:xfrm>
            <a:off x="7874000" y="5765800"/>
            <a:ext cx="1117600" cy="533400"/>
          </a:xfrm>
          <a:prstGeom prst="ellipse">
            <a:avLst/>
          </a:prstGeom>
          <a:noFill/>
          <a:ln w="57150">
            <a:solidFill>
              <a:srgbClr val="FF3300"/>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3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8"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C6AF7699-6E43-1948-AC0B-B7299B688EA0}" type="slidenum">
              <a:rPr lang="en-US" smtClean="0"/>
              <a:pPr/>
              <a:t>18</a:t>
            </a:fld>
            <a:endParaRPr lang="en-US" smtClean="0"/>
          </a:p>
        </p:txBody>
      </p:sp>
      <p:sp>
        <p:nvSpPr>
          <p:cNvPr id="107524" name="Rectangle 2"/>
          <p:cNvSpPr>
            <a:spLocks noGrp="1" noChangeArrowheads="1"/>
          </p:cNvSpPr>
          <p:nvPr>
            <p:ph type="title"/>
          </p:nvPr>
        </p:nvSpPr>
        <p:spPr/>
        <p:txBody>
          <a:bodyPr/>
          <a:lstStyle/>
          <a:p>
            <a:pPr eaLnBrk="1" hangingPunct="1"/>
            <a:r>
              <a:rPr lang="en-US"/>
              <a:t>CeWe Color PhotoBook Processes</a:t>
            </a:r>
          </a:p>
        </p:txBody>
      </p:sp>
      <p:pic>
        <p:nvPicPr>
          <p:cNvPr id="107525" name="Picture 11" descr="canonical_processes_cewe"/>
          <p:cNvPicPr>
            <a:picLocks noGrp="1" noChangeAspect="1" noChangeArrowheads="1"/>
          </p:cNvPicPr>
          <p:nvPr>
            <p:ph idx="1"/>
          </p:nvPr>
        </p:nvPicPr>
        <p:blipFill>
          <a:blip r:embed="rId3"/>
          <a:srcRect/>
          <a:stretch>
            <a:fillRect/>
          </a:stretch>
        </p:blipFill>
        <p:spPr>
          <a:xfrm>
            <a:off x="2609850" y="885825"/>
            <a:ext cx="4679950" cy="5584825"/>
          </a:xfr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7" name="Slide Number Placeholder 4"/>
          <p:cNvSpPr>
            <a:spLocks noGrp="1"/>
          </p:cNvSpPr>
          <p:nvPr>
            <p:ph type="sldNum" sz="quarter" idx="11"/>
          </p:nvPr>
        </p:nvSpPr>
        <p:spPr/>
        <p:txBody>
          <a:bodyPr/>
          <a:lstStyle/>
          <a:p>
            <a:fld id="{44990385-964C-3D4D-A73E-7976BC451355}" type="slidenum">
              <a:rPr lang="en-US" smtClean="0"/>
              <a:pPr/>
              <a:t>19</a:t>
            </a:fld>
            <a:endParaRPr lang="en-US" smtClean="0"/>
          </a:p>
        </p:txBody>
      </p:sp>
      <p:sp>
        <p:nvSpPr>
          <p:cNvPr id="109572" name="Rectangle 2"/>
          <p:cNvSpPr>
            <a:spLocks noGrp="1" noChangeArrowheads="1"/>
          </p:cNvSpPr>
          <p:nvPr>
            <p:ph type="title"/>
          </p:nvPr>
        </p:nvSpPr>
        <p:spPr/>
        <p:txBody>
          <a:bodyPr/>
          <a:lstStyle/>
          <a:p>
            <a:pPr eaLnBrk="1" hangingPunct="1"/>
            <a:r>
              <a:rPr lang="en-US"/>
              <a:t>Example 2: Vox Populi Video Sequences Generation</a:t>
            </a:r>
          </a:p>
        </p:txBody>
      </p:sp>
      <p:sp>
        <p:nvSpPr>
          <p:cNvPr id="1040387" name="Rectangle 3"/>
          <p:cNvSpPr>
            <a:spLocks noGrp="1" noChangeArrowheads="1"/>
          </p:cNvSpPr>
          <p:nvPr>
            <p:ph type="body" idx="1"/>
          </p:nvPr>
        </p:nvSpPr>
        <p:spPr>
          <a:xfrm>
            <a:off x="404813" y="1404938"/>
            <a:ext cx="8505825" cy="3278187"/>
          </a:xfrm>
        </p:spPr>
        <p:txBody>
          <a:bodyPr/>
          <a:lstStyle/>
          <a:p>
            <a:pPr algn="r" eaLnBrk="1" hangingPunct="1">
              <a:buFontTx/>
              <a:buNone/>
            </a:pPr>
            <a:r>
              <a:rPr lang="en-US" sz="2400"/>
              <a:t>Stefano Bocconi, Frank Nack</a:t>
            </a:r>
            <a:endParaRPr lang="en-US" sz="2400" b="1"/>
          </a:p>
          <a:p>
            <a:pPr eaLnBrk="1" hangingPunct="1"/>
            <a:r>
              <a:rPr lang="en-US" sz="2400" b="1"/>
              <a:t>Interview with America</a:t>
            </a:r>
            <a:r>
              <a:rPr lang="en-US" sz="2400"/>
              <a:t> </a:t>
            </a:r>
            <a:br>
              <a:rPr lang="en-US" sz="2400"/>
            </a:br>
            <a:r>
              <a:rPr lang="en-US" sz="2400"/>
              <a:t>video footage with interviews and background material about the opinion of American people after 9-11</a:t>
            </a:r>
            <a:r>
              <a:rPr lang="en-US" sz="2400" i="1"/>
              <a:t> 	</a:t>
            </a:r>
            <a:br>
              <a:rPr lang="en-US" sz="2400" i="1"/>
            </a:br>
            <a:r>
              <a:rPr lang="en-US" sz="2400" i="1">
                <a:hlinkClick r:id="rId3"/>
              </a:rPr>
              <a:t>http://www.interviewwithamerica.com</a:t>
            </a:r>
            <a:endParaRPr lang="en-US" sz="2400" i="1"/>
          </a:p>
          <a:p>
            <a:pPr eaLnBrk="1" hangingPunct="1"/>
            <a:r>
              <a:rPr lang="en-GB" sz="2400"/>
              <a:t>Example question:</a:t>
            </a:r>
            <a:br>
              <a:rPr lang="en-GB" sz="2400"/>
            </a:br>
            <a:r>
              <a:rPr lang="en-US" sz="2300" i="1"/>
              <a:t>What do you think of the war in Afghanistan?</a:t>
            </a:r>
            <a:endParaRPr lang="en-GB" sz="2300" i="1"/>
          </a:p>
        </p:txBody>
      </p:sp>
      <p:pic>
        <p:nvPicPr>
          <p:cNvPr id="1040388" name="Picture 4">
            <a:hlinkClick r:id="rId4" action="ppaction://hlinkfile"/>
          </p:cNvPr>
          <p:cNvPicPr>
            <a:picLocks noChangeAspect="1" noChangeArrowheads="1"/>
          </p:cNvPicPr>
          <p:nvPr/>
        </p:nvPicPr>
        <p:blipFill>
          <a:blip r:embed="rId5"/>
          <a:srcRect/>
          <a:stretch>
            <a:fillRect/>
          </a:stretch>
        </p:blipFill>
        <p:spPr bwMode="auto">
          <a:xfrm>
            <a:off x="390525" y="4640263"/>
            <a:ext cx="1824038" cy="1458912"/>
          </a:xfrm>
          <a:prstGeom prst="rect">
            <a:avLst/>
          </a:prstGeom>
          <a:noFill/>
          <a:ln w="9525">
            <a:noFill/>
            <a:round/>
            <a:headEnd/>
            <a:tailEnd/>
          </a:ln>
        </p:spPr>
      </p:pic>
      <p:sp>
        <p:nvSpPr>
          <p:cNvPr id="1040389" name="Text Box 5"/>
          <p:cNvSpPr txBox="1">
            <a:spLocks noChangeArrowheads="1"/>
          </p:cNvSpPr>
          <p:nvPr/>
        </p:nvSpPr>
        <p:spPr bwMode="auto">
          <a:xfrm>
            <a:off x="2466975" y="4470400"/>
            <a:ext cx="6496050" cy="1917700"/>
          </a:xfrm>
          <a:prstGeom prst="rect">
            <a:avLst/>
          </a:prstGeom>
          <a:noFill/>
          <a:ln w="9525">
            <a:noFill/>
            <a:miter lim="800000"/>
            <a:headEnd/>
            <a:tailEnd/>
          </a:ln>
        </p:spPr>
        <p:txBody>
          <a:bodyPr>
            <a:prstTxWarp prst="textNoShape">
              <a:avLst/>
            </a:prstTxWarp>
            <a:spAutoFit/>
          </a:bodyPr>
          <a:lstStyle/>
          <a:p>
            <a:pPr algn="l" eaLnBrk="1" hangingPunct="1">
              <a:spcBef>
                <a:spcPct val="20000"/>
              </a:spcBef>
            </a:pPr>
            <a:r>
              <a:rPr lang="en-GB" sz="2400">
                <a:solidFill>
                  <a:schemeClr val="tx1"/>
                </a:solidFill>
              </a:rPr>
              <a:t>“</a:t>
            </a:r>
            <a:r>
              <a:rPr lang="en-GB" sz="2400" i="1">
                <a:solidFill>
                  <a:schemeClr val="tx1"/>
                </a:solidFill>
              </a:rPr>
              <a:t>I am never a fan of military action, in the big picture I don’t think it is ever a good thing, but I think there are circumstances in which I certainly can’t think of a more effective way to counter this sort of thing…”</a:t>
            </a:r>
            <a:endParaRPr lang="en-GB"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038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03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0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89"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14" name="Slide Number Placeholder 4"/>
          <p:cNvSpPr>
            <a:spLocks noGrp="1"/>
          </p:cNvSpPr>
          <p:nvPr>
            <p:ph type="sldNum" sz="quarter" idx="11"/>
          </p:nvPr>
        </p:nvSpPr>
        <p:spPr/>
        <p:txBody>
          <a:bodyPr/>
          <a:lstStyle/>
          <a:p>
            <a:fld id="{482F2959-C9C7-254C-B1A7-62EB9B2DC8EA}" type="slidenum">
              <a:rPr lang="en-US" smtClean="0"/>
              <a:pPr/>
              <a:t>2</a:t>
            </a:fld>
            <a:endParaRPr lang="en-US" smtClean="0"/>
          </a:p>
        </p:txBody>
      </p:sp>
      <p:sp>
        <p:nvSpPr>
          <p:cNvPr id="84996" name="Rectangle 2"/>
          <p:cNvSpPr>
            <a:spLocks noGrp="1" noChangeArrowheads="1"/>
          </p:cNvSpPr>
          <p:nvPr>
            <p:ph type="title"/>
          </p:nvPr>
        </p:nvSpPr>
        <p:spPr/>
        <p:txBody>
          <a:bodyPr/>
          <a:lstStyle/>
          <a:p>
            <a:pPr eaLnBrk="1" hangingPunct="1"/>
            <a:r>
              <a:rPr lang="en-US"/>
              <a:t>Motivation</a:t>
            </a:r>
          </a:p>
        </p:txBody>
      </p:sp>
      <p:pic>
        <p:nvPicPr>
          <p:cNvPr id="84997" name="Picture 5">
            <a:hlinkClick r:id="rId3"/>
          </p:cNvPr>
          <p:cNvPicPr>
            <a:picLocks noChangeAspect="1" noChangeArrowheads="1"/>
          </p:cNvPicPr>
          <p:nvPr/>
        </p:nvPicPr>
        <p:blipFill>
          <a:blip r:embed="rId4"/>
          <a:srcRect/>
          <a:stretch>
            <a:fillRect/>
          </a:stretch>
        </p:blipFill>
        <p:spPr bwMode="auto">
          <a:xfrm>
            <a:off x="3417888" y="0"/>
            <a:ext cx="5726112" cy="4700588"/>
          </a:xfrm>
          <a:prstGeom prst="rect">
            <a:avLst/>
          </a:prstGeom>
          <a:noFill/>
          <a:ln w="9525">
            <a:noFill/>
            <a:miter lim="800000"/>
            <a:headEnd/>
            <a:tailEnd/>
          </a:ln>
        </p:spPr>
      </p:pic>
      <p:pic>
        <p:nvPicPr>
          <p:cNvPr id="1319943" name="Picture 7" descr="yalta"/>
          <p:cNvPicPr>
            <a:picLocks noGrp="1" noChangeAspect="1" noChangeArrowheads="1"/>
          </p:cNvPicPr>
          <p:nvPr>
            <p:ph sz="quarter" idx="1"/>
          </p:nvPr>
        </p:nvPicPr>
        <p:blipFill>
          <a:blip r:embed="rId5"/>
          <a:srcRect/>
          <a:stretch>
            <a:fillRect/>
          </a:stretch>
        </p:blipFill>
        <p:spPr>
          <a:xfrm>
            <a:off x="4445000" y="4624388"/>
            <a:ext cx="4095750" cy="1509712"/>
          </a:xfrm>
          <a:noFill/>
        </p:spPr>
      </p:pic>
      <p:pic>
        <p:nvPicPr>
          <p:cNvPr id="1319944" name="Picture 8" descr="Financial_Crisis_LeMonde">
            <a:hlinkClick r:id="rId6"/>
          </p:cNvPr>
          <p:cNvPicPr>
            <a:picLocks noChangeAspect="1" noChangeArrowheads="1"/>
          </p:cNvPicPr>
          <p:nvPr/>
        </p:nvPicPr>
        <p:blipFill>
          <a:blip r:embed="rId7"/>
          <a:srcRect/>
          <a:stretch>
            <a:fillRect/>
          </a:stretch>
        </p:blipFill>
        <p:spPr bwMode="auto">
          <a:xfrm>
            <a:off x="190500" y="4800600"/>
            <a:ext cx="2324100" cy="1757363"/>
          </a:xfrm>
          <a:prstGeom prst="rect">
            <a:avLst/>
          </a:prstGeom>
          <a:noFill/>
          <a:ln w="9525">
            <a:noFill/>
            <a:miter lim="800000"/>
            <a:headEnd/>
            <a:tailEnd/>
          </a:ln>
        </p:spPr>
      </p:pic>
      <p:grpSp>
        <p:nvGrpSpPr>
          <p:cNvPr id="2" name="Group 15"/>
          <p:cNvGrpSpPr>
            <a:grpSpLocks/>
          </p:cNvGrpSpPr>
          <p:nvPr/>
        </p:nvGrpSpPr>
        <p:grpSpPr bwMode="auto">
          <a:xfrm>
            <a:off x="1435100" y="3589338"/>
            <a:ext cx="2768600" cy="2405062"/>
            <a:chOff x="0" y="773"/>
            <a:chExt cx="1744" cy="1515"/>
          </a:xfrm>
        </p:grpSpPr>
        <p:pic>
          <p:nvPicPr>
            <p:cNvPr id="85002" name="Picture 16" descr="DV63052_1"/>
            <p:cNvPicPr>
              <a:picLocks noChangeAspect="1" noChangeArrowheads="1"/>
            </p:cNvPicPr>
            <p:nvPr/>
          </p:nvPicPr>
          <p:blipFill>
            <a:blip r:embed="rId8"/>
            <a:srcRect/>
            <a:stretch>
              <a:fillRect/>
            </a:stretch>
          </p:blipFill>
          <p:spPr bwMode="auto">
            <a:xfrm>
              <a:off x="1200" y="776"/>
              <a:ext cx="540" cy="768"/>
            </a:xfrm>
            <a:prstGeom prst="rect">
              <a:avLst/>
            </a:prstGeom>
            <a:noFill/>
            <a:ln w="9525">
              <a:noFill/>
              <a:miter lim="800000"/>
              <a:headEnd/>
              <a:tailEnd/>
            </a:ln>
          </p:spPr>
        </p:pic>
        <p:pic>
          <p:nvPicPr>
            <p:cNvPr id="85003" name="Picture 17" descr="DV60241_1"/>
            <p:cNvPicPr>
              <a:picLocks noChangeAspect="1" noChangeArrowheads="1"/>
            </p:cNvPicPr>
            <p:nvPr/>
          </p:nvPicPr>
          <p:blipFill>
            <a:blip r:embed="rId9"/>
            <a:srcRect/>
            <a:stretch>
              <a:fillRect/>
            </a:stretch>
          </p:blipFill>
          <p:spPr bwMode="auto">
            <a:xfrm>
              <a:off x="1030" y="1472"/>
              <a:ext cx="714" cy="816"/>
            </a:xfrm>
            <a:prstGeom prst="rect">
              <a:avLst/>
            </a:prstGeom>
            <a:noFill/>
            <a:ln w="9525">
              <a:noFill/>
              <a:miter lim="800000"/>
              <a:headEnd/>
              <a:tailEnd/>
            </a:ln>
          </p:spPr>
        </p:pic>
        <p:pic>
          <p:nvPicPr>
            <p:cNvPr id="85004" name="Picture 18" descr="ARP1628660_1"/>
            <p:cNvPicPr>
              <a:picLocks noChangeAspect="1" noChangeArrowheads="1"/>
            </p:cNvPicPr>
            <p:nvPr/>
          </p:nvPicPr>
          <p:blipFill>
            <a:blip r:embed="rId10"/>
            <a:srcRect/>
            <a:stretch>
              <a:fillRect/>
            </a:stretch>
          </p:blipFill>
          <p:spPr bwMode="auto">
            <a:xfrm>
              <a:off x="0" y="773"/>
              <a:ext cx="678" cy="731"/>
            </a:xfrm>
            <a:prstGeom prst="rect">
              <a:avLst/>
            </a:prstGeom>
            <a:noFill/>
            <a:ln w="9525">
              <a:noFill/>
              <a:miter lim="800000"/>
              <a:headEnd/>
              <a:tailEnd/>
            </a:ln>
          </p:spPr>
        </p:pic>
        <p:pic>
          <p:nvPicPr>
            <p:cNvPr id="85005" name="Picture 19" descr="ARP1628659_1"/>
            <p:cNvPicPr>
              <a:picLocks noChangeAspect="1" noChangeArrowheads="1"/>
            </p:cNvPicPr>
            <p:nvPr/>
          </p:nvPicPr>
          <p:blipFill>
            <a:blip r:embed="rId11"/>
            <a:srcRect/>
            <a:stretch>
              <a:fillRect/>
            </a:stretch>
          </p:blipFill>
          <p:spPr bwMode="auto">
            <a:xfrm>
              <a:off x="243" y="1400"/>
              <a:ext cx="813" cy="728"/>
            </a:xfrm>
            <a:prstGeom prst="rect">
              <a:avLst/>
            </a:prstGeom>
            <a:noFill/>
            <a:ln w="9525">
              <a:noFill/>
              <a:miter lim="800000"/>
              <a:headEnd/>
              <a:tailEnd/>
            </a:ln>
          </p:spPr>
        </p:pic>
        <p:pic>
          <p:nvPicPr>
            <p:cNvPr id="85006" name="Picture 20" descr="ARP1628661_1"/>
            <p:cNvPicPr>
              <a:picLocks noChangeAspect="1" noChangeArrowheads="1"/>
            </p:cNvPicPr>
            <p:nvPr/>
          </p:nvPicPr>
          <p:blipFill>
            <a:blip r:embed="rId12"/>
            <a:srcRect/>
            <a:stretch>
              <a:fillRect/>
            </a:stretch>
          </p:blipFill>
          <p:spPr bwMode="auto">
            <a:xfrm>
              <a:off x="680" y="776"/>
              <a:ext cx="550" cy="704"/>
            </a:xfrm>
            <a:prstGeom prst="rect">
              <a:avLst/>
            </a:prstGeom>
            <a:noFill/>
            <a:ln w="9525">
              <a:noFill/>
              <a:miter lim="800000"/>
              <a:headEnd/>
              <a:tailEnd/>
            </a:ln>
          </p:spPr>
        </p:pic>
      </p:grpSp>
      <p:pic>
        <p:nvPicPr>
          <p:cNvPr id="1319957" name="Picture 21"/>
          <p:cNvPicPr>
            <a:picLocks noChangeAspect="1" noChangeArrowheads="1"/>
          </p:cNvPicPr>
          <p:nvPr/>
        </p:nvPicPr>
        <p:blipFill>
          <a:blip r:embed="rId13"/>
          <a:srcRect/>
          <a:stretch>
            <a:fillRect/>
          </a:stretch>
        </p:blipFill>
        <p:spPr bwMode="auto">
          <a:xfrm>
            <a:off x="244475" y="1446213"/>
            <a:ext cx="3265488" cy="20447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99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199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9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6" name="Slide Number Placeholder 4"/>
          <p:cNvSpPr>
            <a:spLocks noGrp="1"/>
          </p:cNvSpPr>
          <p:nvPr>
            <p:ph type="sldNum" sz="quarter" idx="11"/>
          </p:nvPr>
        </p:nvSpPr>
        <p:spPr/>
        <p:txBody>
          <a:bodyPr/>
          <a:lstStyle/>
          <a:p>
            <a:fld id="{EDF0CDD1-D322-AF44-9793-17B329CA01D6}" type="slidenum">
              <a:rPr lang="en-US" smtClean="0"/>
              <a:pPr/>
              <a:t>20</a:t>
            </a:fld>
            <a:endParaRPr lang="en-US" smtClean="0"/>
          </a:p>
        </p:txBody>
      </p:sp>
      <p:sp>
        <p:nvSpPr>
          <p:cNvPr id="111621" name="Rectangle 2"/>
          <p:cNvSpPr>
            <a:spLocks noGrp="1" noChangeArrowheads="1"/>
          </p:cNvSpPr>
          <p:nvPr>
            <p:ph type="title"/>
          </p:nvPr>
        </p:nvSpPr>
        <p:spPr/>
        <p:txBody>
          <a:bodyPr/>
          <a:lstStyle/>
          <a:p>
            <a:pPr eaLnBrk="1" hangingPunct="1"/>
            <a:r>
              <a:rPr lang="en-US"/>
              <a:t>Vox Populi Premeditate Process</a:t>
            </a:r>
          </a:p>
        </p:txBody>
      </p:sp>
      <p:sp>
        <p:nvSpPr>
          <p:cNvPr id="111622" name="Rectangle 3"/>
          <p:cNvSpPr>
            <a:spLocks noGrp="1" noChangeArrowheads="1"/>
          </p:cNvSpPr>
          <p:nvPr>
            <p:ph type="body" idx="1"/>
          </p:nvPr>
        </p:nvSpPr>
        <p:spPr/>
        <p:txBody>
          <a:bodyPr/>
          <a:lstStyle/>
          <a:p>
            <a:pPr eaLnBrk="1" hangingPunct="1"/>
            <a:r>
              <a:rPr lang="en-US"/>
              <a:t>Analogous to the pre-production process in the film industry</a:t>
            </a:r>
          </a:p>
          <a:p>
            <a:pPr lvl="1" eaLnBrk="1" hangingPunct="1"/>
            <a:r>
              <a:rPr lang="en-US" i="1">
                <a:ea typeface="ＭＳ Ｐゴシック" pitchFamily="-109" charset="-128"/>
              </a:rPr>
              <a:t>Static</a:t>
            </a:r>
            <a:r>
              <a:rPr lang="en-US">
                <a:ea typeface="ＭＳ Ｐゴシック" pitchFamily="-109" charset="-128"/>
              </a:rPr>
              <a:t> versus </a:t>
            </a:r>
            <a:r>
              <a:rPr lang="en-US" i="1">
                <a:ea typeface="ＭＳ Ｐゴシック" pitchFamily="-109" charset="-128"/>
              </a:rPr>
              <a:t>dynamic</a:t>
            </a:r>
            <a:r>
              <a:rPr lang="en-US">
                <a:ea typeface="ＭＳ Ｐゴシック" pitchFamily="-109" charset="-128"/>
              </a:rPr>
              <a:t> video artifact</a:t>
            </a:r>
          </a:p>
          <a:p>
            <a:pPr eaLnBrk="1" hangingPunct="1"/>
            <a:r>
              <a:rPr lang="en-US"/>
              <a:t>Output</a:t>
            </a:r>
          </a:p>
          <a:p>
            <a:pPr lvl="1" eaLnBrk="1" hangingPunct="1"/>
            <a:r>
              <a:rPr lang="en-US">
                <a:ea typeface="ＭＳ Ｐゴシック" pitchFamily="-109" charset="-128"/>
              </a:rPr>
              <a:t>Script, planning of the videos to be captured</a:t>
            </a:r>
          </a:p>
          <a:p>
            <a:pPr lvl="1" eaLnBrk="1" hangingPunct="1"/>
            <a:r>
              <a:rPr lang="en-US">
                <a:ea typeface="ＭＳ Ｐゴシック" pitchFamily="-109" charset="-128"/>
              </a:rPr>
              <a:t>Questions to the interviewee prepared</a:t>
            </a:r>
          </a:p>
          <a:p>
            <a:pPr lvl="1" eaLnBrk="1" hangingPunct="1"/>
            <a:r>
              <a:rPr lang="en-US">
                <a:ea typeface="ＭＳ Ｐゴシック" pitchFamily="-109" charset="-128"/>
              </a:rPr>
              <a:t>Profiles of the people interviewed: </a:t>
            </a:r>
            <a:br>
              <a:rPr lang="en-US">
                <a:ea typeface="ＭＳ Ｐゴシック" pitchFamily="-109" charset="-128"/>
              </a:rPr>
            </a:br>
            <a:r>
              <a:rPr lang="en-US">
                <a:ea typeface="ＭＳ Ｐゴシック" pitchFamily="-109" charset="-128"/>
              </a:rPr>
              <a:t>education, age, gender, race</a:t>
            </a:r>
          </a:p>
          <a:p>
            <a:pPr lvl="1" eaLnBrk="1" hangingPunct="1"/>
            <a:r>
              <a:rPr lang="en-US">
                <a:ea typeface="ＭＳ Ｐゴシック" pitchFamily="-109" charset="-128"/>
              </a:rPr>
              <a:t>Locations where the interviews take place</a:t>
            </a:r>
          </a:p>
        </p:txBody>
      </p:sp>
      <p:graphicFrame>
        <p:nvGraphicFramePr>
          <p:cNvPr id="111618" name="Object 2"/>
          <p:cNvGraphicFramePr>
            <a:graphicFrameLocks noChangeAspect="1"/>
          </p:cNvGraphicFramePr>
          <p:nvPr/>
        </p:nvGraphicFramePr>
        <p:xfrm>
          <a:off x="6607175" y="2144713"/>
          <a:ext cx="1890713" cy="973137"/>
        </p:xfrm>
        <a:graphic>
          <a:graphicData uri="http://schemas.openxmlformats.org/presentationml/2006/ole">
            <p:oleObj spid="_x0000_s111618" name="Visio" r:id="rId4" imgW="1498600" imgH="774700" progId="">
              <p:embed/>
            </p:oleObj>
          </a:graphicData>
        </a:graphic>
      </p:graphicFrame>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1EE39E70-F2B4-034D-BC17-EBDFF11667AF}" type="slidenum">
              <a:rPr lang="en-US" smtClean="0"/>
              <a:pPr/>
              <a:t>21</a:t>
            </a:fld>
            <a:endParaRPr lang="en-US" smtClean="0"/>
          </a:p>
        </p:txBody>
      </p:sp>
      <p:sp>
        <p:nvSpPr>
          <p:cNvPr id="113668" name="Rectangle 2"/>
          <p:cNvSpPr>
            <a:spLocks noGrp="1" noChangeArrowheads="1"/>
          </p:cNvSpPr>
          <p:nvPr>
            <p:ph type="title"/>
          </p:nvPr>
        </p:nvSpPr>
        <p:spPr/>
        <p:txBody>
          <a:bodyPr/>
          <a:lstStyle/>
          <a:p>
            <a:pPr eaLnBrk="1" hangingPunct="1"/>
            <a:r>
              <a:rPr lang="en-US"/>
              <a:t>Vox Populi Annotations</a:t>
            </a:r>
            <a:endParaRPr lang="en-GB"/>
          </a:p>
        </p:txBody>
      </p:sp>
      <p:sp>
        <p:nvSpPr>
          <p:cNvPr id="113669" name="Rectangle 3"/>
          <p:cNvSpPr>
            <a:spLocks noGrp="1" noChangeArrowheads="1"/>
          </p:cNvSpPr>
          <p:nvPr>
            <p:ph type="body" idx="1"/>
          </p:nvPr>
        </p:nvSpPr>
        <p:spPr/>
        <p:txBody>
          <a:bodyPr/>
          <a:lstStyle/>
          <a:p>
            <a:pPr eaLnBrk="1" hangingPunct="1"/>
            <a:r>
              <a:rPr lang="en-US"/>
              <a:t>Contextual</a:t>
            </a:r>
          </a:p>
          <a:p>
            <a:pPr lvl="1" eaLnBrk="1" hangingPunct="1"/>
            <a:r>
              <a:rPr lang="en-US">
                <a:ea typeface="ＭＳ Ｐゴシック" pitchFamily="-109" charset="-128"/>
              </a:rPr>
              <a:t>Interviewee (social), locations</a:t>
            </a:r>
          </a:p>
          <a:p>
            <a:pPr eaLnBrk="1" hangingPunct="1"/>
            <a:r>
              <a:rPr lang="en-US"/>
              <a:t>Descriptive</a:t>
            </a:r>
          </a:p>
          <a:p>
            <a:pPr lvl="1" eaLnBrk="1" hangingPunct="1"/>
            <a:r>
              <a:rPr lang="en-US">
                <a:ea typeface="ＭＳ Ｐゴシック" pitchFamily="-109" charset="-128"/>
              </a:rPr>
              <a:t>Question asked and transcription of the answers</a:t>
            </a:r>
          </a:p>
          <a:p>
            <a:pPr lvl="1" eaLnBrk="1" hangingPunct="1"/>
            <a:r>
              <a:rPr lang="en-US">
                <a:ea typeface="ＭＳ Ｐゴシック" pitchFamily="-109" charset="-128"/>
              </a:rPr>
              <a:t>Filmic continuity, examples:</a:t>
            </a:r>
          </a:p>
          <a:p>
            <a:pPr lvl="2" eaLnBrk="1" hangingPunct="1"/>
            <a:r>
              <a:rPr lang="en-GB">
                <a:ea typeface="ＭＳ Ｐゴシック" pitchFamily="-109" charset="-128"/>
              </a:rPr>
              <a:t>gaze direction of speaker (left, centre, right)</a:t>
            </a:r>
          </a:p>
          <a:p>
            <a:pPr lvl="2" eaLnBrk="1" hangingPunct="1"/>
            <a:r>
              <a:rPr lang="en-GB">
                <a:ea typeface="ＭＳ Ｐゴシック" pitchFamily="-109" charset="-128"/>
              </a:rPr>
              <a:t>framing (close-up, medium shot, long shot)</a:t>
            </a:r>
          </a:p>
          <a:p>
            <a:pPr eaLnBrk="1" hangingPunct="1"/>
            <a:r>
              <a:rPr lang="en-US"/>
              <a:t>Rhetorical</a:t>
            </a:r>
          </a:p>
          <a:p>
            <a:pPr lvl="1" eaLnBrk="1" hangingPunct="1"/>
            <a:r>
              <a:rPr lang="en-US">
                <a:ea typeface="ＭＳ Ｐゴシック" pitchFamily="-109" charset="-128"/>
              </a:rPr>
              <a:t>Rhetorical Statement </a:t>
            </a:r>
          </a:p>
          <a:p>
            <a:pPr lvl="1" eaLnBrk="1" hangingPunct="1"/>
            <a:r>
              <a:rPr lang="en-US">
                <a:ea typeface="ＭＳ Ｐゴシック" pitchFamily="-109" charset="-128"/>
              </a:rPr>
              <a:t>Argumentation model: Toulmin model</a:t>
            </a:r>
            <a:endParaRPr lang="en-GB">
              <a:ea typeface="ＭＳ Ｐゴシック" pitchFamily="-109" charset="-128"/>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A40B9EB5-70DD-6948-8CB1-D9CFB041355B}" type="slidenum">
              <a:rPr lang="en-US" smtClean="0"/>
              <a:pPr/>
              <a:t>22</a:t>
            </a:fld>
            <a:endParaRPr lang="en-US" smtClean="0"/>
          </a:p>
        </p:txBody>
      </p:sp>
      <p:sp>
        <p:nvSpPr>
          <p:cNvPr id="115716" name="Rectangle 2"/>
          <p:cNvSpPr>
            <a:spLocks noGrp="1" noChangeArrowheads="1"/>
          </p:cNvSpPr>
          <p:nvPr>
            <p:ph type="title"/>
          </p:nvPr>
        </p:nvSpPr>
        <p:spPr/>
        <p:txBody>
          <a:bodyPr/>
          <a:lstStyle/>
          <a:p>
            <a:pPr eaLnBrk="1" hangingPunct="1"/>
            <a:r>
              <a:rPr lang="en-US"/>
              <a:t>Vox Populi Statement Annotations</a:t>
            </a:r>
            <a:endParaRPr lang="en-GB"/>
          </a:p>
        </p:txBody>
      </p:sp>
      <p:sp>
        <p:nvSpPr>
          <p:cNvPr id="115717" name="Rectangle 3"/>
          <p:cNvSpPr>
            <a:spLocks noGrp="1" noChangeArrowheads="1"/>
          </p:cNvSpPr>
          <p:nvPr>
            <p:ph type="body" idx="1"/>
          </p:nvPr>
        </p:nvSpPr>
        <p:spPr/>
        <p:txBody>
          <a:bodyPr/>
          <a:lstStyle/>
          <a:p>
            <a:pPr eaLnBrk="1" hangingPunct="1"/>
            <a:r>
              <a:rPr lang="en-US"/>
              <a:t>Statement formally annotated:</a:t>
            </a:r>
          </a:p>
          <a:p>
            <a:pPr lvl="1" eaLnBrk="1" hangingPunct="1"/>
            <a:r>
              <a:rPr lang="en-US" i="1">
                <a:ea typeface="ＭＳ Ｐゴシック" pitchFamily="-109" charset="-128"/>
              </a:rPr>
              <a:t>&lt;</a:t>
            </a:r>
            <a:r>
              <a:rPr lang="en-US">
                <a:ea typeface="ＭＳ Ｐゴシック" pitchFamily="-109" charset="-128"/>
              </a:rPr>
              <a:t>subject</a:t>
            </a:r>
            <a:r>
              <a:rPr lang="en-US" i="1">
                <a:ea typeface="ＭＳ Ｐゴシック" pitchFamily="-109" charset="-128"/>
              </a:rPr>
              <a:t>&gt;</a:t>
            </a:r>
            <a:r>
              <a:rPr lang="en-US">
                <a:ea typeface="ＭＳ Ｐゴシック" pitchFamily="-109" charset="-128"/>
              </a:rPr>
              <a:t> &lt;modifier&gt; &lt;predicate&gt;</a:t>
            </a:r>
          </a:p>
          <a:p>
            <a:pPr lvl="1" eaLnBrk="1" hangingPunct="1"/>
            <a:r>
              <a:rPr lang="en-US">
                <a:ea typeface="ＭＳ Ｐゴシック" pitchFamily="-109" charset="-128"/>
              </a:rPr>
              <a:t>E.g. “</a:t>
            </a:r>
            <a:r>
              <a:rPr lang="en-US" b="1">
                <a:ea typeface="ＭＳ Ｐゴシック" pitchFamily="-109" charset="-128"/>
              </a:rPr>
              <a:t>war</a:t>
            </a:r>
            <a:r>
              <a:rPr lang="en-US">
                <a:ea typeface="ＭＳ Ｐゴシック" pitchFamily="-109" charset="-128"/>
              </a:rPr>
              <a:t> </a:t>
            </a:r>
            <a:r>
              <a:rPr lang="en-US" b="1">
                <a:ea typeface="ＭＳ Ｐゴシック" pitchFamily="-109" charset="-128"/>
              </a:rPr>
              <a:t>best</a:t>
            </a:r>
            <a:r>
              <a:rPr lang="en-US">
                <a:ea typeface="ＭＳ Ｐゴシック" pitchFamily="-109" charset="-128"/>
              </a:rPr>
              <a:t>  </a:t>
            </a:r>
            <a:r>
              <a:rPr lang="en-US" b="1">
                <a:ea typeface="ＭＳ Ｐゴシック" pitchFamily="-109" charset="-128"/>
              </a:rPr>
              <a:t>solution</a:t>
            </a:r>
            <a:r>
              <a:rPr lang="en-US">
                <a:ea typeface="ＭＳ Ｐゴシック" pitchFamily="-109" charset="-128"/>
              </a:rPr>
              <a:t>”</a:t>
            </a:r>
          </a:p>
          <a:p>
            <a:pPr eaLnBrk="1" hangingPunct="1"/>
            <a:r>
              <a:rPr lang="en-US"/>
              <a:t>A thesaurus containing: </a:t>
            </a:r>
          </a:p>
          <a:p>
            <a:pPr lvl="1" eaLnBrk="1" hangingPunct="1"/>
            <a:r>
              <a:rPr lang="en-US">
                <a:ea typeface="ＭＳ Ｐゴシック" pitchFamily="-109" charset="-128"/>
              </a:rPr>
              <a:t>Terms on the topics discussed (155)</a:t>
            </a:r>
          </a:p>
          <a:p>
            <a:pPr lvl="1" eaLnBrk="1" hangingPunct="1"/>
            <a:r>
              <a:rPr lang="en-US">
                <a:ea typeface="ＭＳ Ｐゴシック" pitchFamily="-109" charset="-128"/>
              </a:rPr>
              <a:t>Relations between terms:</a:t>
            </a:r>
            <a:r>
              <a:rPr lang="en-US" i="1">
                <a:ea typeface="ＭＳ Ｐゴシック" pitchFamily="-109" charset="-128"/>
              </a:rPr>
              <a:t> similar</a:t>
            </a:r>
            <a:r>
              <a:rPr lang="en-US" b="1">
                <a:ea typeface="ＭＳ Ｐゴシック" pitchFamily="-109" charset="-128"/>
              </a:rPr>
              <a:t> </a:t>
            </a:r>
            <a:r>
              <a:rPr lang="en-US">
                <a:ea typeface="ＭＳ Ｐゴシック" pitchFamily="-109" charset="-128"/>
              </a:rPr>
              <a:t>(72), </a:t>
            </a:r>
            <a:r>
              <a:rPr lang="en-US" i="1">
                <a:ea typeface="ＭＳ Ｐゴシック" pitchFamily="-109" charset="-128"/>
              </a:rPr>
              <a:t>opposite</a:t>
            </a:r>
            <a:r>
              <a:rPr lang="en-US" b="1">
                <a:ea typeface="ＭＳ Ｐゴシック" pitchFamily="-109" charset="-128"/>
              </a:rPr>
              <a:t> </a:t>
            </a:r>
            <a:r>
              <a:rPr lang="en-US">
                <a:ea typeface="ＭＳ Ｐゴシック" pitchFamily="-109" charset="-128"/>
              </a:rPr>
              <a:t>(108), </a:t>
            </a:r>
            <a:r>
              <a:rPr lang="en-US" i="1">
                <a:ea typeface="ＭＳ Ｐゴシック" pitchFamily="-109" charset="-128"/>
              </a:rPr>
              <a:t>generalization</a:t>
            </a:r>
            <a:r>
              <a:rPr lang="en-US" b="1">
                <a:ea typeface="ＭＳ Ｐゴシック" pitchFamily="-109" charset="-128"/>
              </a:rPr>
              <a:t> </a:t>
            </a:r>
            <a:r>
              <a:rPr lang="en-US">
                <a:ea typeface="ＭＳ Ｐゴシック" pitchFamily="-109" charset="-128"/>
              </a:rPr>
              <a:t>(10), </a:t>
            </a:r>
            <a:r>
              <a:rPr lang="en-US" i="1">
                <a:ea typeface="ＭＳ Ｐゴシック" pitchFamily="-109" charset="-128"/>
              </a:rPr>
              <a:t>specialization</a:t>
            </a:r>
            <a:r>
              <a:rPr lang="en-US" b="1">
                <a:ea typeface="ＭＳ Ｐゴシック" pitchFamily="-109" charset="-128"/>
              </a:rPr>
              <a:t> </a:t>
            </a:r>
            <a:r>
              <a:rPr lang="en-US">
                <a:ea typeface="ＭＳ Ｐゴシック" pitchFamily="-109" charset="-128"/>
              </a:rPr>
              <a:t>(10)</a:t>
            </a:r>
          </a:p>
          <a:p>
            <a:pPr lvl="1" eaLnBrk="1" hangingPunct="1"/>
            <a:r>
              <a:rPr lang="en-US">
                <a:ea typeface="ＭＳ Ｐゴシック" pitchFamily="-109" charset="-128"/>
              </a:rPr>
              <a:t>E.g. </a:t>
            </a:r>
            <a:r>
              <a:rPr lang="en-US" b="1">
                <a:ea typeface="ＭＳ Ｐゴシック" pitchFamily="-109" charset="-128"/>
              </a:rPr>
              <a:t>war</a:t>
            </a:r>
            <a:r>
              <a:rPr lang="en-US">
                <a:ea typeface="ＭＳ Ｐゴシック" pitchFamily="-109" charset="-128"/>
              </a:rPr>
              <a:t> </a:t>
            </a:r>
            <a:r>
              <a:rPr lang="en-US" i="1">
                <a:ea typeface="ＭＳ Ｐゴシック" pitchFamily="-109" charset="-128"/>
              </a:rPr>
              <a:t>opposite</a:t>
            </a:r>
            <a:r>
              <a:rPr lang="en-US">
                <a:ea typeface="ＭＳ Ｐゴシック" pitchFamily="-109" charset="-128"/>
              </a:rPr>
              <a:t> </a:t>
            </a:r>
            <a:r>
              <a:rPr lang="en-US" b="1">
                <a:ea typeface="ＭＳ Ｐゴシック" pitchFamily="-109" charset="-128"/>
              </a:rPr>
              <a:t>diplomacy</a:t>
            </a:r>
          </a:p>
          <a:p>
            <a:pPr eaLnBrk="1" hangingPunct="1"/>
            <a:endParaRPr lang="en-GB"/>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Footer Placeholder 2"/>
          <p:cNvSpPr>
            <a:spLocks noGrp="1"/>
          </p:cNvSpPr>
          <p:nvPr>
            <p:ph type="ftr" sz="quarter" idx="10"/>
          </p:nvPr>
        </p:nvSpPr>
        <p:spPr/>
        <p:txBody>
          <a:bodyPr/>
          <a:lstStyle/>
          <a:p>
            <a:r>
              <a:rPr lang="en-US" smtClean="0"/>
              <a:t>SAMT 2009 Tutorial: A Semantic Multimedia Web, 1 December</a:t>
            </a:r>
            <a:endParaRPr lang="en-US"/>
          </a:p>
        </p:txBody>
      </p:sp>
      <p:sp>
        <p:nvSpPr>
          <p:cNvPr id="33" name="Slide Number Placeholder 3"/>
          <p:cNvSpPr>
            <a:spLocks noGrp="1"/>
          </p:cNvSpPr>
          <p:nvPr>
            <p:ph type="sldNum" sz="quarter" idx="11"/>
          </p:nvPr>
        </p:nvSpPr>
        <p:spPr/>
        <p:txBody>
          <a:bodyPr/>
          <a:lstStyle/>
          <a:p>
            <a:fld id="{84BFF1AB-C92C-1F4F-9D92-00DB9E76E210}" type="slidenum">
              <a:rPr lang="en-US" smtClean="0"/>
              <a:pPr/>
              <a:t>23</a:t>
            </a:fld>
            <a:endParaRPr lang="en-US" smtClean="0"/>
          </a:p>
        </p:txBody>
      </p:sp>
      <p:sp>
        <p:nvSpPr>
          <p:cNvPr id="117764" name="Rectangle 2"/>
          <p:cNvSpPr>
            <a:spLocks noGrp="1" noChangeArrowheads="1"/>
          </p:cNvSpPr>
          <p:nvPr>
            <p:ph type="title"/>
          </p:nvPr>
        </p:nvSpPr>
        <p:spPr/>
        <p:txBody>
          <a:bodyPr/>
          <a:lstStyle/>
          <a:p>
            <a:pPr eaLnBrk="1" hangingPunct="1"/>
            <a:r>
              <a:rPr lang="en-US"/>
              <a:t>Toulmin Model</a:t>
            </a:r>
          </a:p>
        </p:txBody>
      </p:sp>
      <p:grpSp>
        <p:nvGrpSpPr>
          <p:cNvPr id="117765" name="Group 3"/>
          <p:cNvGrpSpPr>
            <a:grpSpLocks/>
          </p:cNvGrpSpPr>
          <p:nvPr/>
        </p:nvGrpSpPr>
        <p:grpSpPr bwMode="auto">
          <a:xfrm>
            <a:off x="6388100" y="1458913"/>
            <a:ext cx="1447800" cy="762000"/>
            <a:chOff x="4176" y="1344"/>
            <a:chExt cx="912" cy="480"/>
          </a:xfrm>
        </p:grpSpPr>
        <p:sp>
          <p:nvSpPr>
            <p:cNvPr id="117792" name="AutoShape 4"/>
            <p:cNvSpPr>
              <a:spLocks noChangeArrowheads="1"/>
            </p:cNvSpPr>
            <p:nvPr/>
          </p:nvSpPr>
          <p:spPr bwMode="auto">
            <a:xfrm>
              <a:off x="4200" y="1344"/>
              <a:ext cx="864" cy="480"/>
            </a:xfrm>
            <a:prstGeom prst="flowChartAlternateProcess">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17793" name="Text Box 5"/>
            <p:cNvSpPr txBox="1">
              <a:spLocks noChangeArrowheads="1"/>
            </p:cNvSpPr>
            <p:nvPr/>
          </p:nvSpPr>
          <p:spPr bwMode="auto">
            <a:xfrm>
              <a:off x="4176" y="1421"/>
              <a:ext cx="912" cy="327"/>
            </a:xfrm>
            <a:prstGeom prst="rect">
              <a:avLst/>
            </a:prstGeom>
            <a:noFill/>
            <a:ln w="9525">
              <a:noFill/>
              <a:miter lim="800000"/>
              <a:headEnd/>
              <a:tailEnd/>
            </a:ln>
          </p:spPr>
          <p:txBody>
            <a:bodyPr anchor="ctr" anchorCtr="1">
              <a:prstTxWarp prst="textNoShape">
                <a:avLst/>
              </a:prstTxWarp>
              <a:spAutoFit/>
            </a:bodyPr>
            <a:lstStyle/>
            <a:p>
              <a:pPr algn="l">
                <a:spcBef>
                  <a:spcPct val="50000"/>
                </a:spcBef>
              </a:pPr>
              <a:r>
                <a:rPr lang="en-US" sz="2800">
                  <a:solidFill>
                    <a:schemeClr val="tx1"/>
                  </a:solidFill>
                  <a:latin typeface="Verdana" pitchFamily="-109" charset="0"/>
                </a:rPr>
                <a:t>Claim</a:t>
              </a:r>
            </a:p>
          </p:txBody>
        </p:sp>
      </p:grpSp>
      <p:grpSp>
        <p:nvGrpSpPr>
          <p:cNvPr id="117766" name="Group 6"/>
          <p:cNvGrpSpPr>
            <a:grpSpLocks/>
          </p:cNvGrpSpPr>
          <p:nvPr/>
        </p:nvGrpSpPr>
        <p:grpSpPr bwMode="auto">
          <a:xfrm>
            <a:off x="520700" y="1458913"/>
            <a:ext cx="1447800" cy="762000"/>
            <a:chOff x="480" y="1296"/>
            <a:chExt cx="912" cy="480"/>
          </a:xfrm>
        </p:grpSpPr>
        <p:sp>
          <p:nvSpPr>
            <p:cNvPr id="117790" name="AutoShape 7"/>
            <p:cNvSpPr>
              <a:spLocks noChangeArrowheads="1"/>
            </p:cNvSpPr>
            <p:nvPr/>
          </p:nvSpPr>
          <p:spPr bwMode="auto">
            <a:xfrm>
              <a:off x="504" y="1296"/>
              <a:ext cx="864" cy="480"/>
            </a:xfrm>
            <a:prstGeom prst="flowChartAlternateProcess">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17791" name="Text Box 8"/>
            <p:cNvSpPr txBox="1">
              <a:spLocks noChangeArrowheads="1"/>
            </p:cNvSpPr>
            <p:nvPr/>
          </p:nvSpPr>
          <p:spPr bwMode="auto">
            <a:xfrm>
              <a:off x="480" y="1373"/>
              <a:ext cx="912" cy="327"/>
            </a:xfrm>
            <a:prstGeom prst="rect">
              <a:avLst/>
            </a:prstGeom>
            <a:noFill/>
            <a:ln w="9525">
              <a:noFill/>
              <a:miter lim="800000"/>
              <a:headEnd/>
              <a:tailEnd/>
            </a:ln>
          </p:spPr>
          <p:txBody>
            <a:bodyPr anchor="ctr" anchorCtr="1">
              <a:prstTxWarp prst="textNoShape">
                <a:avLst/>
              </a:prstTxWarp>
              <a:spAutoFit/>
            </a:bodyPr>
            <a:lstStyle/>
            <a:p>
              <a:pPr algn="l">
                <a:spcBef>
                  <a:spcPct val="50000"/>
                </a:spcBef>
              </a:pPr>
              <a:r>
                <a:rPr lang="en-US" sz="2800">
                  <a:solidFill>
                    <a:schemeClr val="tx1"/>
                  </a:solidFill>
                  <a:latin typeface="Verdana" pitchFamily="-109" charset="0"/>
                </a:rPr>
                <a:t>Data</a:t>
              </a:r>
            </a:p>
          </p:txBody>
        </p:sp>
      </p:grpSp>
      <p:grpSp>
        <p:nvGrpSpPr>
          <p:cNvPr id="117767" name="Group 9"/>
          <p:cNvGrpSpPr>
            <a:grpSpLocks/>
          </p:cNvGrpSpPr>
          <p:nvPr/>
        </p:nvGrpSpPr>
        <p:grpSpPr bwMode="auto">
          <a:xfrm>
            <a:off x="3416300" y="2220913"/>
            <a:ext cx="1905000" cy="685800"/>
            <a:chOff x="2352" y="1296"/>
            <a:chExt cx="1200" cy="432"/>
          </a:xfrm>
        </p:grpSpPr>
        <p:sp>
          <p:nvSpPr>
            <p:cNvPr id="117788" name="Oval 10"/>
            <p:cNvSpPr>
              <a:spLocks noChangeArrowheads="1"/>
            </p:cNvSpPr>
            <p:nvPr/>
          </p:nvSpPr>
          <p:spPr bwMode="auto">
            <a:xfrm>
              <a:off x="2424" y="1296"/>
              <a:ext cx="1056" cy="43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17789" name="Text Box 11"/>
            <p:cNvSpPr txBox="1">
              <a:spLocks noChangeArrowheads="1"/>
            </p:cNvSpPr>
            <p:nvPr/>
          </p:nvSpPr>
          <p:spPr bwMode="auto">
            <a:xfrm>
              <a:off x="2352" y="1349"/>
              <a:ext cx="1200" cy="327"/>
            </a:xfrm>
            <a:prstGeom prst="rect">
              <a:avLst/>
            </a:prstGeom>
            <a:noFill/>
            <a:ln w="9525">
              <a:noFill/>
              <a:miter lim="800000"/>
              <a:headEnd/>
              <a:tailEnd/>
            </a:ln>
          </p:spPr>
          <p:txBody>
            <a:bodyPr anchor="ctr" anchorCtr="1">
              <a:prstTxWarp prst="textNoShape">
                <a:avLst/>
              </a:prstTxWarp>
              <a:spAutoFit/>
            </a:bodyPr>
            <a:lstStyle/>
            <a:p>
              <a:pPr algn="l">
                <a:spcBef>
                  <a:spcPct val="50000"/>
                </a:spcBef>
              </a:pPr>
              <a:r>
                <a:rPr lang="en-US" sz="2800">
                  <a:solidFill>
                    <a:schemeClr val="tx1"/>
                  </a:solidFill>
                  <a:latin typeface="Verdana" pitchFamily="-109" charset="0"/>
                </a:rPr>
                <a:t>Qualifier</a:t>
              </a:r>
            </a:p>
          </p:txBody>
        </p:sp>
      </p:grpSp>
      <p:grpSp>
        <p:nvGrpSpPr>
          <p:cNvPr id="117768" name="Group 12"/>
          <p:cNvGrpSpPr>
            <a:grpSpLocks/>
          </p:cNvGrpSpPr>
          <p:nvPr/>
        </p:nvGrpSpPr>
        <p:grpSpPr bwMode="auto">
          <a:xfrm>
            <a:off x="1968500" y="3211513"/>
            <a:ext cx="1676400" cy="762000"/>
            <a:chOff x="1296" y="2112"/>
            <a:chExt cx="1056" cy="480"/>
          </a:xfrm>
        </p:grpSpPr>
        <p:sp>
          <p:nvSpPr>
            <p:cNvPr id="117786" name="AutoShape 13"/>
            <p:cNvSpPr>
              <a:spLocks noChangeArrowheads="1"/>
            </p:cNvSpPr>
            <p:nvPr/>
          </p:nvSpPr>
          <p:spPr bwMode="auto">
            <a:xfrm>
              <a:off x="1332" y="2112"/>
              <a:ext cx="984" cy="480"/>
            </a:xfrm>
            <a:prstGeom prst="flowChartAlternateProcess">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17787" name="Text Box 14"/>
            <p:cNvSpPr txBox="1">
              <a:spLocks noChangeArrowheads="1"/>
            </p:cNvSpPr>
            <p:nvPr/>
          </p:nvSpPr>
          <p:spPr bwMode="auto">
            <a:xfrm>
              <a:off x="1296" y="2189"/>
              <a:ext cx="1056" cy="327"/>
            </a:xfrm>
            <a:prstGeom prst="rect">
              <a:avLst/>
            </a:prstGeom>
            <a:noFill/>
            <a:ln w="9525">
              <a:noFill/>
              <a:miter lim="800000"/>
              <a:headEnd/>
              <a:tailEnd/>
            </a:ln>
          </p:spPr>
          <p:txBody>
            <a:bodyPr anchor="ctr" anchorCtr="1">
              <a:prstTxWarp prst="textNoShape">
                <a:avLst/>
              </a:prstTxWarp>
              <a:spAutoFit/>
            </a:bodyPr>
            <a:lstStyle/>
            <a:p>
              <a:pPr algn="l">
                <a:spcBef>
                  <a:spcPct val="50000"/>
                </a:spcBef>
              </a:pPr>
              <a:r>
                <a:rPr lang="en-US" sz="2800">
                  <a:solidFill>
                    <a:schemeClr val="tx1"/>
                  </a:solidFill>
                  <a:latin typeface="Verdana" pitchFamily="-109" charset="0"/>
                </a:rPr>
                <a:t>Warrant</a:t>
              </a:r>
            </a:p>
          </p:txBody>
        </p:sp>
      </p:grpSp>
      <p:grpSp>
        <p:nvGrpSpPr>
          <p:cNvPr id="117769" name="Group 15"/>
          <p:cNvGrpSpPr>
            <a:grpSpLocks/>
          </p:cNvGrpSpPr>
          <p:nvPr/>
        </p:nvGrpSpPr>
        <p:grpSpPr bwMode="auto">
          <a:xfrm>
            <a:off x="1968500" y="4354513"/>
            <a:ext cx="1676400" cy="762000"/>
            <a:chOff x="1248" y="2880"/>
            <a:chExt cx="1056" cy="480"/>
          </a:xfrm>
        </p:grpSpPr>
        <p:sp>
          <p:nvSpPr>
            <p:cNvPr id="117784" name="AutoShape 16"/>
            <p:cNvSpPr>
              <a:spLocks noChangeArrowheads="1"/>
            </p:cNvSpPr>
            <p:nvPr/>
          </p:nvSpPr>
          <p:spPr bwMode="auto">
            <a:xfrm>
              <a:off x="1284" y="2880"/>
              <a:ext cx="984" cy="480"/>
            </a:xfrm>
            <a:prstGeom prst="flowChartAlternateProcess">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17785" name="Text Box 17"/>
            <p:cNvSpPr txBox="1">
              <a:spLocks noChangeArrowheads="1"/>
            </p:cNvSpPr>
            <p:nvPr/>
          </p:nvSpPr>
          <p:spPr bwMode="auto">
            <a:xfrm>
              <a:off x="1248" y="2957"/>
              <a:ext cx="1056" cy="327"/>
            </a:xfrm>
            <a:prstGeom prst="rect">
              <a:avLst/>
            </a:prstGeom>
            <a:noFill/>
            <a:ln w="9525">
              <a:noFill/>
              <a:miter lim="800000"/>
              <a:headEnd/>
              <a:tailEnd/>
            </a:ln>
          </p:spPr>
          <p:txBody>
            <a:bodyPr anchor="ctr" anchorCtr="1">
              <a:prstTxWarp prst="textNoShape">
                <a:avLst/>
              </a:prstTxWarp>
              <a:spAutoFit/>
            </a:bodyPr>
            <a:lstStyle/>
            <a:p>
              <a:pPr algn="l">
                <a:spcBef>
                  <a:spcPct val="50000"/>
                </a:spcBef>
              </a:pPr>
              <a:r>
                <a:rPr lang="en-US" sz="2800">
                  <a:solidFill>
                    <a:schemeClr val="tx1"/>
                  </a:solidFill>
                  <a:latin typeface="Verdana" pitchFamily="-109" charset="0"/>
                </a:rPr>
                <a:t>Backing</a:t>
              </a:r>
            </a:p>
          </p:txBody>
        </p:sp>
      </p:grpSp>
      <p:grpSp>
        <p:nvGrpSpPr>
          <p:cNvPr id="117770" name="Group 18"/>
          <p:cNvGrpSpPr>
            <a:grpSpLocks/>
          </p:cNvGrpSpPr>
          <p:nvPr/>
        </p:nvGrpSpPr>
        <p:grpSpPr bwMode="auto">
          <a:xfrm>
            <a:off x="4559300" y="3211513"/>
            <a:ext cx="2362200" cy="762000"/>
            <a:chOff x="2880" y="2352"/>
            <a:chExt cx="1488" cy="480"/>
          </a:xfrm>
        </p:grpSpPr>
        <p:sp>
          <p:nvSpPr>
            <p:cNvPr id="117782" name="AutoShape 19"/>
            <p:cNvSpPr>
              <a:spLocks noChangeArrowheads="1"/>
            </p:cNvSpPr>
            <p:nvPr/>
          </p:nvSpPr>
          <p:spPr bwMode="auto">
            <a:xfrm>
              <a:off x="2976" y="2352"/>
              <a:ext cx="1296" cy="480"/>
            </a:xfrm>
            <a:prstGeom prst="flowChartAlternateProcess">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17783" name="Text Box 20"/>
            <p:cNvSpPr txBox="1">
              <a:spLocks noChangeArrowheads="1"/>
            </p:cNvSpPr>
            <p:nvPr/>
          </p:nvSpPr>
          <p:spPr bwMode="auto">
            <a:xfrm>
              <a:off x="2880" y="2429"/>
              <a:ext cx="1488" cy="327"/>
            </a:xfrm>
            <a:prstGeom prst="rect">
              <a:avLst/>
            </a:prstGeom>
            <a:noFill/>
            <a:ln w="9525">
              <a:noFill/>
              <a:miter lim="800000"/>
              <a:headEnd/>
              <a:tailEnd/>
            </a:ln>
          </p:spPr>
          <p:txBody>
            <a:bodyPr anchor="ctr" anchorCtr="1">
              <a:prstTxWarp prst="textNoShape">
                <a:avLst/>
              </a:prstTxWarp>
              <a:spAutoFit/>
            </a:bodyPr>
            <a:lstStyle/>
            <a:p>
              <a:pPr algn="l">
                <a:spcBef>
                  <a:spcPct val="50000"/>
                </a:spcBef>
              </a:pPr>
              <a:r>
                <a:rPr lang="en-US" sz="2800">
                  <a:solidFill>
                    <a:schemeClr val="tx1"/>
                  </a:solidFill>
                  <a:latin typeface="Verdana" pitchFamily="-109" charset="0"/>
                </a:rPr>
                <a:t>Condition</a:t>
              </a:r>
            </a:p>
          </p:txBody>
        </p:sp>
      </p:grpSp>
      <p:grpSp>
        <p:nvGrpSpPr>
          <p:cNvPr id="117771" name="Group 21"/>
          <p:cNvGrpSpPr>
            <a:grpSpLocks/>
          </p:cNvGrpSpPr>
          <p:nvPr/>
        </p:nvGrpSpPr>
        <p:grpSpPr bwMode="auto">
          <a:xfrm>
            <a:off x="6235700" y="4354513"/>
            <a:ext cx="2362200" cy="762000"/>
            <a:chOff x="4080" y="3120"/>
            <a:chExt cx="1488" cy="480"/>
          </a:xfrm>
        </p:grpSpPr>
        <p:sp>
          <p:nvSpPr>
            <p:cNvPr id="117779" name="Text Box 22"/>
            <p:cNvSpPr txBox="1">
              <a:spLocks noChangeArrowheads="1"/>
            </p:cNvSpPr>
            <p:nvPr/>
          </p:nvSpPr>
          <p:spPr bwMode="auto">
            <a:xfrm>
              <a:off x="4507" y="3244"/>
              <a:ext cx="634" cy="231"/>
            </a:xfrm>
            <a:prstGeom prst="rect">
              <a:avLst/>
            </a:prstGeom>
            <a:noFill/>
            <a:ln w="9525">
              <a:noFill/>
              <a:miter lim="800000"/>
              <a:headEnd/>
              <a:tailEnd/>
            </a:ln>
          </p:spPr>
          <p:txBody>
            <a:bodyPr>
              <a:prstTxWarp prst="textNoShape">
                <a:avLst/>
              </a:prstTxWarp>
              <a:spAutoFit/>
            </a:bodyPr>
            <a:lstStyle/>
            <a:p>
              <a:pPr algn="l"/>
              <a:endParaRPr lang="en-GB" sz="1800">
                <a:solidFill>
                  <a:schemeClr val="tx1"/>
                </a:solidFill>
                <a:latin typeface="Verdana" pitchFamily="-109" charset="0"/>
              </a:endParaRPr>
            </a:p>
          </p:txBody>
        </p:sp>
        <p:sp>
          <p:nvSpPr>
            <p:cNvPr id="117780" name="AutoShape 23"/>
            <p:cNvSpPr>
              <a:spLocks noChangeArrowheads="1"/>
            </p:cNvSpPr>
            <p:nvPr/>
          </p:nvSpPr>
          <p:spPr bwMode="auto">
            <a:xfrm>
              <a:off x="4128" y="3120"/>
              <a:ext cx="1392" cy="480"/>
            </a:xfrm>
            <a:prstGeom prst="flowChartAlternateProcess">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17781" name="Text Box 24"/>
            <p:cNvSpPr txBox="1">
              <a:spLocks noChangeArrowheads="1"/>
            </p:cNvSpPr>
            <p:nvPr/>
          </p:nvSpPr>
          <p:spPr bwMode="auto">
            <a:xfrm>
              <a:off x="4080" y="3197"/>
              <a:ext cx="1488" cy="327"/>
            </a:xfrm>
            <a:prstGeom prst="rect">
              <a:avLst/>
            </a:prstGeom>
            <a:noFill/>
            <a:ln w="9525">
              <a:noFill/>
              <a:miter lim="800000"/>
              <a:headEnd/>
              <a:tailEnd/>
            </a:ln>
          </p:spPr>
          <p:txBody>
            <a:bodyPr anchor="ctr" anchorCtr="1">
              <a:prstTxWarp prst="textNoShape">
                <a:avLst/>
              </a:prstTxWarp>
              <a:spAutoFit/>
            </a:bodyPr>
            <a:lstStyle/>
            <a:p>
              <a:pPr algn="l">
                <a:spcBef>
                  <a:spcPct val="50000"/>
                </a:spcBef>
              </a:pPr>
              <a:r>
                <a:rPr lang="en-US" sz="2800">
                  <a:solidFill>
                    <a:schemeClr val="tx1"/>
                  </a:solidFill>
                  <a:latin typeface="Verdana" pitchFamily="-109" charset="0"/>
                </a:rPr>
                <a:t>Concession</a:t>
              </a:r>
            </a:p>
          </p:txBody>
        </p:sp>
      </p:grpSp>
      <p:cxnSp>
        <p:nvCxnSpPr>
          <p:cNvPr id="117772" name="AutoShape 25"/>
          <p:cNvCxnSpPr>
            <a:cxnSpLocks noChangeShapeType="1"/>
            <a:stCxn id="117784" idx="0"/>
            <a:endCxn id="117786" idx="2"/>
          </p:cNvCxnSpPr>
          <p:nvPr/>
        </p:nvCxnSpPr>
        <p:spPr bwMode="auto">
          <a:xfrm flipV="1">
            <a:off x="2806700" y="3973513"/>
            <a:ext cx="0" cy="381000"/>
          </a:xfrm>
          <a:prstGeom prst="straightConnector1">
            <a:avLst/>
          </a:prstGeom>
          <a:noFill/>
          <a:ln w="50800">
            <a:solidFill>
              <a:srgbClr val="808000"/>
            </a:solidFill>
            <a:round/>
            <a:headEnd/>
            <a:tailEnd type="triangle" w="med" len="med"/>
          </a:ln>
        </p:spPr>
      </p:cxnSp>
      <p:sp>
        <p:nvSpPr>
          <p:cNvPr id="117773" name="Line 26"/>
          <p:cNvSpPr>
            <a:spLocks noChangeShapeType="1"/>
          </p:cNvSpPr>
          <p:nvPr/>
        </p:nvSpPr>
        <p:spPr bwMode="auto">
          <a:xfrm flipV="1">
            <a:off x="2806700" y="1839913"/>
            <a:ext cx="0" cy="1363662"/>
          </a:xfrm>
          <a:prstGeom prst="line">
            <a:avLst/>
          </a:prstGeom>
          <a:noFill/>
          <a:ln w="50800">
            <a:solidFill>
              <a:srgbClr val="808000"/>
            </a:solidFill>
            <a:round/>
            <a:headEnd/>
            <a:tailEnd type="triangle" w="med" len="med"/>
          </a:ln>
        </p:spPr>
        <p:txBody>
          <a:bodyPr>
            <a:prstTxWarp prst="textNoShape">
              <a:avLst/>
            </a:prstTxWarp>
          </a:bodyPr>
          <a:lstStyle/>
          <a:p>
            <a:endParaRPr lang="en-US"/>
          </a:p>
        </p:txBody>
      </p:sp>
      <p:cxnSp>
        <p:nvCxnSpPr>
          <p:cNvPr id="117774" name="AutoShape 27"/>
          <p:cNvCxnSpPr>
            <a:cxnSpLocks noChangeShapeType="1"/>
            <a:stCxn id="117780" idx="0"/>
            <a:endCxn id="117792" idx="2"/>
          </p:cNvCxnSpPr>
          <p:nvPr/>
        </p:nvCxnSpPr>
        <p:spPr bwMode="auto">
          <a:xfrm flipH="1" flipV="1">
            <a:off x="7112000" y="2220913"/>
            <a:ext cx="304800" cy="2133600"/>
          </a:xfrm>
          <a:prstGeom prst="straightConnector1">
            <a:avLst/>
          </a:prstGeom>
          <a:noFill/>
          <a:ln w="50800">
            <a:solidFill>
              <a:schemeClr val="accent2"/>
            </a:solidFill>
            <a:round/>
            <a:headEnd/>
            <a:tailEnd type="triangle" w="med" len="med"/>
          </a:ln>
        </p:spPr>
      </p:cxnSp>
      <p:cxnSp>
        <p:nvCxnSpPr>
          <p:cNvPr id="117775" name="AutoShape 28"/>
          <p:cNvCxnSpPr>
            <a:cxnSpLocks noChangeShapeType="1"/>
            <a:stCxn id="117791" idx="3"/>
            <a:endCxn id="117793" idx="1"/>
          </p:cNvCxnSpPr>
          <p:nvPr/>
        </p:nvCxnSpPr>
        <p:spPr bwMode="auto">
          <a:xfrm>
            <a:off x="1968500" y="1841500"/>
            <a:ext cx="4419600" cy="0"/>
          </a:xfrm>
          <a:prstGeom prst="straightConnector1">
            <a:avLst/>
          </a:prstGeom>
          <a:noFill/>
          <a:ln w="50800">
            <a:solidFill>
              <a:srgbClr val="808000"/>
            </a:solidFill>
            <a:round/>
            <a:headEnd/>
            <a:tailEnd type="triangle" w="med" len="med"/>
          </a:ln>
        </p:spPr>
      </p:cxnSp>
      <p:sp>
        <p:nvSpPr>
          <p:cNvPr id="117776" name="Line 29"/>
          <p:cNvSpPr>
            <a:spLocks noChangeShapeType="1"/>
          </p:cNvSpPr>
          <p:nvPr/>
        </p:nvSpPr>
        <p:spPr bwMode="auto">
          <a:xfrm flipV="1">
            <a:off x="4330700" y="1839913"/>
            <a:ext cx="0" cy="381000"/>
          </a:xfrm>
          <a:prstGeom prst="line">
            <a:avLst/>
          </a:prstGeom>
          <a:noFill/>
          <a:ln w="50800">
            <a:solidFill>
              <a:srgbClr val="808000"/>
            </a:solidFill>
            <a:round/>
            <a:headEnd/>
            <a:tailEnd type="triangle" w="med" len="med"/>
          </a:ln>
        </p:spPr>
        <p:txBody>
          <a:bodyPr>
            <a:prstTxWarp prst="textNoShape">
              <a:avLst/>
            </a:prstTxWarp>
          </a:bodyPr>
          <a:lstStyle/>
          <a:p>
            <a:endParaRPr lang="en-US"/>
          </a:p>
        </p:txBody>
      </p:sp>
      <p:cxnSp>
        <p:nvCxnSpPr>
          <p:cNvPr id="117777" name="AutoShape 30"/>
          <p:cNvCxnSpPr>
            <a:cxnSpLocks noChangeShapeType="1"/>
            <a:stCxn id="117782" idx="0"/>
            <a:endCxn id="117792" idx="2"/>
          </p:cNvCxnSpPr>
          <p:nvPr/>
        </p:nvCxnSpPr>
        <p:spPr bwMode="auto">
          <a:xfrm flipV="1">
            <a:off x="5740400" y="2220913"/>
            <a:ext cx="1371600" cy="990600"/>
          </a:xfrm>
          <a:prstGeom prst="straightConnector1">
            <a:avLst/>
          </a:prstGeom>
          <a:noFill/>
          <a:ln w="50800">
            <a:solidFill>
              <a:schemeClr val="accent2"/>
            </a:solidFill>
            <a:round/>
            <a:headEnd/>
            <a:tailEnd type="triangle" w="med" len="med"/>
          </a:ln>
        </p:spPr>
      </p:cxnSp>
      <p:sp>
        <p:nvSpPr>
          <p:cNvPr id="117778" name="Text Box 31"/>
          <p:cNvSpPr txBox="1">
            <a:spLocks noChangeArrowheads="1"/>
          </p:cNvSpPr>
          <p:nvPr/>
        </p:nvSpPr>
        <p:spPr bwMode="auto">
          <a:xfrm>
            <a:off x="1423988" y="5416550"/>
            <a:ext cx="6842125" cy="860425"/>
          </a:xfrm>
          <a:prstGeom prst="rect">
            <a:avLst/>
          </a:prstGeom>
          <a:noFill/>
          <a:ln w="9525">
            <a:noFill/>
            <a:miter lim="800000"/>
            <a:headEnd/>
            <a:tailEnd/>
          </a:ln>
        </p:spPr>
        <p:txBody>
          <a:bodyPr>
            <a:prstTxWarp prst="textNoShape">
              <a:avLst/>
            </a:prstTxWarp>
            <a:spAutoFit/>
          </a:bodyPr>
          <a:lstStyle/>
          <a:p>
            <a:pPr marL="469900" indent="-469900" eaLnBrk="1" hangingPunct="1">
              <a:lnSpc>
                <a:spcPct val="90000"/>
              </a:lnSpc>
              <a:spcBef>
                <a:spcPct val="50000"/>
              </a:spcBef>
              <a:buClr>
                <a:schemeClr val="accent2"/>
              </a:buClr>
              <a:buFont typeface="Wingdings" pitchFamily="-109" charset="2"/>
              <a:buNone/>
            </a:pPr>
            <a:r>
              <a:rPr lang="en-US" sz="2800" i="1">
                <a:solidFill>
                  <a:schemeClr val="tx1"/>
                </a:solidFill>
                <a:latin typeface="Verdana" pitchFamily="-109" charset="0"/>
              </a:rPr>
              <a:t>57 Claims, 16 Data, 4 Concessions, 3 Warrants, 1 Condition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11" name="Slide Number Placeholder 4"/>
          <p:cNvSpPr>
            <a:spLocks noGrp="1"/>
          </p:cNvSpPr>
          <p:nvPr>
            <p:ph type="sldNum" sz="quarter" idx="11"/>
          </p:nvPr>
        </p:nvSpPr>
        <p:spPr/>
        <p:txBody>
          <a:bodyPr/>
          <a:lstStyle/>
          <a:p>
            <a:fld id="{55613F59-D9A0-C34D-9010-3BA340EFD758}" type="slidenum">
              <a:rPr lang="en-US" smtClean="0"/>
              <a:pPr/>
              <a:t>24</a:t>
            </a:fld>
            <a:endParaRPr lang="en-US" smtClean="0"/>
          </a:p>
        </p:txBody>
      </p:sp>
      <p:sp>
        <p:nvSpPr>
          <p:cNvPr id="119814" name="Rectangle 2"/>
          <p:cNvSpPr>
            <a:spLocks noGrp="1" noChangeArrowheads="1"/>
          </p:cNvSpPr>
          <p:nvPr>
            <p:ph type="title"/>
          </p:nvPr>
        </p:nvSpPr>
        <p:spPr/>
        <p:txBody>
          <a:bodyPr/>
          <a:lstStyle/>
          <a:p>
            <a:pPr eaLnBrk="1" hangingPunct="1"/>
            <a:r>
              <a:rPr lang="en-US"/>
              <a:t>Vox Populi Query Interface</a:t>
            </a:r>
          </a:p>
        </p:txBody>
      </p:sp>
      <p:pic>
        <p:nvPicPr>
          <p:cNvPr id="119815" name="Picture 3"/>
          <p:cNvPicPr>
            <a:picLocks noChangeAspect="1" noChangeArrowheads="1"/>
          </p:cNvPicPr>
          <p:nvPr/>
        </p:nvPicPr>
        <p:blipFill>
          <a:blip r:embed="rId4"/>
          <a:srcRect/>
          <a:stretch>
            <a:fillRect/>
          </a:stretch>
        </p:blipFill>
        <p:spPr bwMode="auto">
          <a:xfrm>
            <a:off x="411163" y="1338263"/>
            <a:ext cx="8388350" cy="4851400"/>
          </a:xfrm>
          <a:prstGeom prst="rect">
            <a:avLst/>
          </a:prstGeom>
          <a:noFill/>
          <a:ln w="9525">
            <a:noFill/>
            <a:miter lim="800000"/>
            <a:headEnd/>
            <a:tailEnd/>
          </a:ln>
        </p:spPr>
      </p:pic>
      <p:graphicFrame>
        <p:nvGraphicFramePr>
          <p:cNvPr id="119810" name="Object 2"/>
          <p:cNvGraphicFramePr>
            <a:graphicFrameLocks noChangeAspect="1"/>
          </p:cNvGraphicFramePr>
          <p:nvPr/>
        </p:nvGraphicFramePr>
        <p:xfrm>
          <a:off x="6454775" y="4902200"/>
          <a:ext cx="1927225" cy="992188"/>
        </p:xfrm>
        <a:graphic>
          <a:graphicData uri="http://schemas.openxmlformats.org/presentationml/2006/ole">
            <p:oleObj spid="_x0000_s119810" name="Visio" r:id="rId5" imgW="1498600" imgH="774700" progId="">
              <p:embed/>
            </p:oleObj>
          </a:graphicData>
        </a:graphic>
      </p:graphicFrame>
      <p:graphicFrame>
        <p:nvGraphicFramePr>
          <p:cNvPr id="1043463" name="Object 3"/>
          <p:cNvGraphicFramePr>
            <a:graphicFrameLocks noChangeAspect="1"/>
          </p:cNvGraphicFramePr>
          <p:nvPr/>
        </p:nvGraphicFramePr>
        <p:xfrm>
          <a:off x="6819900" y="473075"/>
          <a:ext cx="2006600" cy="1031875"/>
        </p:xfrm>
        <a:graphic>
          <a:graphicData uri="http://schemas.openxmlformats.org/presentationml/2006/ole">
            <p:oleObj spid="_x0000_s119811" name="Visio" r:id="rId6" imgW="1498600" imgH="774700" progId="">
              <p:embed/>
            </p:oleObj>
          </a:graphicData>
        </a:graphic>
      </p:graphicFrame>
      <p:sp>
        <p:nvSpPr>
          <p:cNvPr id="1043466" name="Oval 10"/>
          <p:cNvSpPr>
            <a:spLocks noChangeArrowheads="1"/>
          </p:cNvSpPr>
          <p:nvPr/>
        </p:nvSpPr>
        <p:spPr bwMode="auto">
          <a:xfrm>
            <a:off x="6883400" y="2844800"/>
            <a:ext cx="1701800" cy="533400"/>
          </a:xfrm>
          <a:prstGeom prst="ellipse">
            <a:avLst/>
          </a:prstGeom>
          <a:noFill/>
          <a:ln w="57150">
            <a:solidFill>
              <a:srgbClr val="FF3300"/>
            </a:solidFill>
            <a:round/>
            <a:headEnd/>
            <a:tailEnd/>
          </a:ln>
        </p:spPr>
        <p:txBody>
          <a:bodyPr wrap="none" anchor="ctr">
            <a:prstTxWarp prst="textNoShape">
              <a:avLst/>
            </a:prstTxWarp>
          </a:bodyPr>
          <a:lstStyle/>
          <a:p>
            <a:endParaRPr lang="en-US"/>
          </a:p>
        </p:txBody>
      </p:sp>
      <p:sp>
        <p:nvSpPr>
          <p:cNvPr id="1043467" name="Oval 11"/>
          <p:cNvSpPr>
            <a:spLocks noChangeArrowheads="1"/>
          </p:cNvSpPr>
          <p:nvPr/>
        </p:nvSpPr>
        <p:spPr bwMode="auto">
          <a:xfrm>
            <a:off x="6858000" y="3987800"/>
            <a:ext cx="1981200" cy="533400"/>
          </a:xfrm>
          <a:prstGeom prst="ellipse">
            <a:avLst/>
          </a:prstGeom>
          <a:noFill/>
          <a:ln w="57150">
            <a:solidFill>
              <a:srgbClr val="FF3300"/>
            </a:solidFill>
            <a:round/>
            <a:headEnd/>
            <a:tailEnd/>
          </a:ln>
        </p:spPr>
        <p:txBody>
          <a:bodyPr wrap="none" anchor="ctr">
            <a:prstTxWarp prst="textNoShape">
              <a:avLst/>
            </a:prstTxWarp>
          </a:bodyPr>
          <a:lstStyle/>
          <a:p>
            <a:endParaRPr lang="en-US"/>
          </a:p>
        </p:txBody>
      </p:sp>
      <p:sp>
        <p:nvSpPr>
          <p:cNvPr id="1043468" name="Oval 12"/>
          <p:cNvSpPr>
            <a:spLocks noChangeArrowheads="1"/>
          </p:cNvSpPr>
          <p:nvPr/>
        </p:nvSpPr>
        <p:spPr bwMode="auto">
          <a:xfrm>
            <a:off x="393700" y="5245100"/>
            <a:ext cx="1244600" cy="368300"/>
          </a:xfrm>
          <a:prstGeom prst="ellipse">
            <a:avLst/>
          </a:prstGeom>
          <a:noFill/>
          <a:ln w="57150">
            <a:solidFill>
              <a:srgbClr val="FF3300"/>
            </a:solidFill>
            <a:round/>
            <a:headEnd/>
            <a:tailEnd/>
          </a:ln>
        </p:spPr>
        <p:txBody>
          <a:bodyPr wrap="none" anchor="ctr">
            <a:prstTxWarp prst="textNoShape">
              <a:avLst/>
            </a:prstTxWarp>
          </a:bodyPr>
          <a:lstStyle/>
          <a:p>
            <a:endParaRPr lang="en-US"/>
          </a:p>
        </p:txBody>
      </p:sp>
      <p:sp>
        <p:nvSpPr>
          <p:cNvPr id="1043469" name="Oval 13"/>
          <p:cNvSpPr>
            <a:spLocks noChangeArrowheads="1"/>
          </p:cNvSpPr>
          <p:nvPr/>
        </p:nvSpPr>
        <p:spPr bwMode="auto">
          <a:xfrm>
            <a:off x="368300" y="1752600"/>
            <a:ext cx="2489200" cy="342900"/>
          </a:xfrm>
          <a:prstGeom prst="ellipse">
            <a:avLst/>
          </a:prstGeom>
          <a:noFill/>
          <a:ln w="57150">
            <a:solidFill>
              <a:srgbClr val="FF3300"/>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34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34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434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34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43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466" grpId="0" animBg="1"/>
      <p:bldP spid="1043467" grpId="0" animBg="1"/>
      <p:bldP spid="1043468" grpId="0" animBg="1"/>
      <p:bldP spid="1043469"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15" name="Slide Number Placeholder 4"/>
          <p:cNvSpPr>
            <a:spLocks noGrp="1"/>
          </p:cNvSpPr>
          <p:nvPr>
            <p:ph type="sldNum" sz="quarter" idx="11"/>
          </p:nvPr>
        </p:nvSpPr>
        <p:spPr/>
        <p:txBody>
          <a:bodyPr/>
          <a:lstStyle/>
          <a:p>
            <a:fld id="{11130E87-BBA4-9745-A197-FF98C07AF250}" type="slidenum">
              <a:rPr lang="en-US" smtClean="0"/>
              <a:pPr/>
              <a:t>25</a:t>
            </a:fld>
            <a:endParaRPr lang="en-US" smtClean="0"/>
          </a:p>
        </p:txBody>
      </p:sp>
      <p:sp>
        <p:nvSpPr>
          <p:cNvPr id="121861" name="Rectangle 2"/>
          <p:cNvSpPr>
            <a:spLocks noGrp="1" noChangeArrowheads="1"/>
          </p:cNvSpPr>
          <p:nvPr>
            <p:ph type="title"/>
          </p:nvPr>
        </p:nvSpPr>
        <p:spPr/>
        <p:txBody>
          <a:bodyPr/>
          <a:lstStyle/>
          <a:p>
            <a:pPr eaLnBrk="1" hangingPunct="1"/>
            <a:r>
              <a:rPr lang="en-GB"/>
              <a:t>Vox Populi Organize Process</a:t>
            </a:r>
          </a:p>
        </p:txBody>
      </p:sp>
      <p:sp>
        <p:nvSpPr>
          <p:cNvPr id="121862" name="Rectangle 3"/>
          <p:cNvSpPr>
            <a:spLocks noGrp="1" noChangeArrowheads="1"/>
          </p:cNvSpPr>
          <p:nvPr>
            <p:ph type="body" idx="1"/>
          </p:nvPr>
        </p:nvSpPr>
        <p:spPr/>
        <p:txBody>
          <a:bodyPr/>
          <a:lstStyle/>
          <a:p>
            <a:pPr eaLnBrk="1" hangingPunct="1"/>
            <a:r>
              <a:rPr lang="en-US"/>
              <a:t>Using the thesaurus, create a </a:t>
            </a:r>
            <a:r>
              <a:rPr lang="en-US">
                <a:solidFill>
                  <a:schemeClr val="accent2"/>
                </a:solidFill>
              </a:rPr>
              <a:t>graph</a:t>
            </a:r>
            <a:r>
              <a:rPr lang="en-US"/>
              <a:t> of related statements</a:t>
            </a:r>
          </a:p>
          <a:p>
            <a:pPr lvl="1" eaLnBrk="1" hangingPunct="1"/>
            <a:r>
              <a:rPr lang="en-US">
                <a:ea typeface="ＭＳ Ｐゴシック" pitchFamily="-109" charset="-128"/>
              </a:rPr>
              <a:t>nodes are the statements </a:t>
            </a:r>
            <a:br>
              <a:rPr lang="en-US">
                <a:ea typeface="ＭＳ Ｐゴシック" pitchFamily="-109" charset="-128"/>
              </a:rPr>
            </a:br>
            <a:r>
              <a:rPr lang="en-US">
                <a:ea typeface="ＭＳ Ｐゴシック" pitchFamily="-109" charset="-128"/>
              </a:rPr>
              <a:t>(corresponding to video segments)</a:t>
            </a:r>
            <a:br>
              <a:rPr lang="en-US">
                <a:ea typeface="ＭＳ Ｐゴシック" pitchFamily="-109" charset="-128"/>
              </a:rPr>
            </a:br>
            <a:r>
              <a:rPr lang="en-US" sz="2000">
                <a:ea typeface="ＭＳ Ｐゴシック" pitchFamily="-109" charset="-128"/>
              </a:rPr>
              <a:t>“</a:t>
            </a:r>
            <a:r>
              <a:rPr lang="en-US" sz="2000" i="1">
                <a:ea typeface="ＭＳ Ｐゴシック" pitchFamily="-109" charset="-128"/>
              </a:rPr>
              <a:t>war best  solution</a:t>
            </a:r>
            <a:r>
              <a:rPr lang="en-US" sz="2000">
                <a:ea typeface="ＭＳ Ｐゴシック" pitchFamily="-109" charset="-128"/>
              </a:rPr>
              <a:t>”,</a:t>
            </a:r>
            <a:br>
              <a:rPr lang="en-US" sz="2000">
                <a:ea typeface="ＭＳ Ｐゴシック" pitchFamily="-109" charset="-128"/>
              </a:rPr>
            </a:br>
            <a:r>
              <a:rPr lang="en-US" sz="2000">
                <a:ea typeface="ＭＳ Ｐゴシック" pitchFamily="-109" charset="-128"/>
              </a:rPr>
              <a:t>“</a:t>
            </a:r>
            <a:r>
              <a:rPr lang="en-US" sz="2000" i="1">
                <a:ea typeface="ＭＳ Ｐゴシック" pitchFamily="-109" charset="-128"/>
              </a:rPr>
              <a:t>diplomacy best  solution”</a:t>
            </a:r>
            <a:r>
              <a:rPr lang="en-US" sz="2000">
                <a:ea typeface="ＭＳ Ｐゴシック" pitchFamily="-109" charset="-128"/>
              </a:rPr>
              <a:t>,</a:t>
            </a:r>
            <a:br>
              <a:rPr lang="en-US" sz="2000">
                <a:ea typeface="ＭＳ Ｐゴシック" pitchFamily="-109" charset="-128"/>
              </a:rPr>
            </a:br>
            <a:r>
              <a:rPr lang="en-US" sz="2000">
                <a:ea typeface="ＭＳ Ｐゴシック" pitchFamily="-109" charset="-128"/>
              </a:rPr>
              <a:t>“</a:t>
            </a:r>
            <a:r>
              <a:rPr lang="en-US" sz="2000" i="1">
                <a:ea typeface="ＭＳ Ｐゴシック" pitchFamily="-109" charset="-128"/>
              </a:rPr>
              <a:t>war not  solution”</a:t>
            </a:r>
            <a:endParaRPr lang="en-US">
              <a:ea typeface="ＭＳ Ｐゴシック" pitchFamily="-109" charset="-128"/>
            </a:endParaRPr>
          </a:p>
          <a:p>
            <a:pPr lvl="1" eaLnBrk="1" hangingPunct="1"/>
            <a:r>
              <a:rPr lang="en-US">
                <a:ea typeface="ＭＳ Ｐゴシック" pitchFamily="-109" charset="-128"/>
              </a:rPr>
              <a:t>edges are either </a:t>
            </a:r>
            <a:r>
              <a:rPr lang="en-US" i="1">
                <a:ea typeface="ＭＳ Ｐゴシック" pitchFamily="-109" charset="-128"/>
              </a:rPr>
              <a:t>support</a:t>
            </a:r>
            <a:r>
              <a:rPr lang="en-US">
                <a:ea typeface="ＭＳ Ｐゴシック" pitchFamily="-109" charset="-128"/>
              </a:rPr>
              <a:t> or </a:t>
            </a:r>
            <a:r>
              <a:rPr lang="en-US" i="1">
                <a:ea typeface="ＭＳ Ｐゴシック" pitchFamily="-109" charset="-128"/>
              </a:rPr>
              <a:t>contradict</a:t>
            </a:r>
            <a:endParaRPr lang="en-GB" i="1">
              <a:ea typeface="ＭＳ Ｐゴシック" pitchFamily="-109" charset="-128"/>
            </a:endParaRPr>
          </a:p>
        </p:txBody>
      </p:sp>
      <p:grpSp>
        <p:nvGrpSpPr>
          <p:cNvPr id="121863" name="Group 5"/>
          <p:cNvGrpSpPr>
            <a:grpSpLocks/>
          </p:cNvGrpSpPr>
          <p:nvPr/>
        </p:nvGrpSpPr>
        <p:grpSpPr bwMode="auto">
          <a:xfrm>
            <a:off x="2422525" y="4589463"/>
            <a:ext cx="5708650" cy="1873250"/>
            <a:chOff x="1026" y="2053"/>
            <a:chExt cx="3332" cy="1100"/>
          </a:xfrm>
        </p:grpSpPr>
        <p:sp>
          <p:nvSpPr>
            <p:cNvPr id="121864" name="Text Box 6"/>
            <p:cNvSpPr txBox="1">
              <a:spLocks noChangeArrowheads="1"/>
            </p:cNvSpPr>
            <p:nvPr/>
          </p:nvSpPr>
          <p:spPr bwMode="auto">
            <a:xfrm>
              <a:off x="1527" y="2530"/>
              <a:ext cx="684" cy="216"/>
            </a:xfrm>
            <a:prstGeom prst="rect">
              <a:avLst/>
            </a:prstGeom>
            <a:noFill/>
            <a:ln w="9525">
              <a:noFill/>
              <a:miter lim="800000"/>
              <a:headEnd/>
              <a:tailEnd/>
            </a:ln>
          </p:spPr>
          <p:txBody>
            <a:bodyPr lIns="0">
              <a:prstTxWarp prst="textNoShape">
                <a:avLst/>
              </a:prstTxWarp>
              <a:spAutoFit/>
            </a:bodyPr>
            <a:lstStyle/>
            <a:p>
              <a:pPr marL="469900" indent="-469900" algn="l" eaLnBrk="1" hangingPunct="1">
                <a:lnSpc>
                  <a:spcPct val="90000"/>
                </a:lnSpc>
                <a:spcBef>
                  <a:spcPct val="50000"/>
                </a:spcBef>
                <a:buClr>
                  <a:schemeClr val="accent2"/>
                </a:buClr>
                <a:buFont typeface="Wingdings" pitchFamily="-109" charset="2"/>
                <a:buNone/>
              </a:pPr>
              <a:r>
                <a:rPr lang="en-US" sz="2000">
                  <a:solidFill>
                    <a:schemeClr val="tx1"/>
                  </a:solidFill>
                  <a:latin typeface="Verdana" pitchFamily="-109" charset="0"/>
                </a:rPr>
                <a:t>support</a:t>
              </a:r>
            </a:p>
          </p:txBody>
        </p:sp>
        <p:sp>
          <p:nvSpPr>
            <p:cNvPr id="121865" name="Text Box 7"/>
            <p:cNvSpPr txBox="1">
              <a:spLocks noChangeArrowheads="1"/>
            </p:cNvSpPr>
            <p:nvPr/>
          </p:nvSpPr>
          <p:spPr bwMode="auto">
            <a:xfrm>
              <a:off x="2677" y="2267"/>
              <a:ext cx="885" cy="216"/>
            </a:xfrm>
            <a:prstGeom prst="rect">
              <a:avLst/>
            </a:prstGeom>
            <a:noFill/>
            <a:ln w="9525">
              <a:noFill/>
              <a:miter lim="800000"/>
              <a:headEnd/>
              <a:tailEnd/>
            </a:ln>
          </p:spPr>
          <p:txBody>
            <a:bodyPr lIns="0" anchor="ctr">
              <a:prstTxWarp prst="textNoShape">
                <a:avLst/>
              </a:prstTxWarp>
              <a:spAutoFit/>
            </a:bodyPr>
            <a:lstStyle/>
            <a:p>
              <a:pPr marL="469900" indent="-469900" algn="l" eaLnBrk="1" hangingPunct="1">
                <a:lnSpc>
                  <a:spcPct val="90000"/>
                </a:lnSpc>
                <a:spcBef>
                  <a:spcPct val="50000"/>
                </a:spcBef>
                <a:buClr>
                  <a:schemeClr val="accent2"/>
                </a:buClr>
                <a:buFont typeface="Wingdings" pitchFamily="-109" charset="2"/>
                <a:buNone/>
              </a:pPr>
              <a:r>
                <a:rPr lang="en-US" sz="2000">
                  <a:solidFill>
                    <a:schemeClr val="tx1"/>
                  </a:solidFill>
                  <a:latin typeface="Verdana" pitchFamily="-109" charset="0"/>
                </a:rPr>
                <a:t>contradict</a:t>
              </a:r>
            </a:p>
          </p:txBody>
        </p:sp>
        <p:sp>
          <p:nvSpPr>
            <p:cNvPr id="121866" name="AutoShape 8"/>
            <p:cNvSpPr>
              <a:spLocks noChangeArrowheads="1"/>
            </p:cNvSpPr>
            <p:nvPr/>
          </p:nvSpPr>
          <p:spPr bwMode="auto">
            <a:xfrm>
              <a:off x="3098" y="2641"/>
              <a:ext cx="1260" cy="213"/>
            </a:xfrm>
            <a:prstGeom prst="flowChartTerminator">
              <a:avLst/>
            </a:prstGeom>
            <a:noFill/>
            <a:ln w="9525">
              <a:solidFill>
                <a:schemeClr val="tx1"/>
              </a:solidFill>
              <a:miter lim="800000"/>
              <a:headEnd/>
              <a:tailEnd/>
            </a:ln>
          </p:spPr>
          <p:txBody>
            <a:bodyPr wrap="none" anchor="ctr">
              <a:prstTxWarp prst="textNoShape">
                <a:avLst/>
              </a:prstTxWarp>
            </a:bodyPr>
            <a:lstStyle/>
            <a:p>
              <a:r>
                <a:rPr lang="en-GB" sz="2000"/>
                <a:t>war best solution</a:t>
              </a:r>
            </a:p>
          </p:txBody>
        </p:sp>
        <p:sp>
          <p:nvSpPr>
            <p:cNvPr id="121867" name="AutoShape 9"/>
            <p:cNvSpPr>
              <a:spLocks noChangeArrowheads="1"/>
            </p:cNvSpPr>
            <p:nvPr/>
          </p:nvSpPr>
          <p:spPr bwMode="auto">
            <a:xfrm>
              <a:off x="1930" y="2940"/>
              <a:ext cx="1260" cy="213"/>
            </a:xfrm>
            <a:prstGeom prst="flowChartTerminator">
              <a:avLst/>
            </a:prstGeom>
            <a:noFill/>
            <a:ln w="9525">
              <a:solidFill>
                <a:schemeClr val="tx1"/>
              </a:solidFill>
              <a:miter lim="800000"/>
              <a:headEnd/>
              <a:tailEnd/>
            </a:ln>
          </p:spPr>
          <p:txBody>
            <a:bodyPr wrap="none" anchor="ctr">
              <a:prstTxWarp prst="textNoShape">
                <a:avLst/>
              </a:prstTxWarp>
            </a:bodyPr>
            <a:lstStyle/>
            <a:p>
              <a:r>
                <a:rPr lang="en-GB" sz="2000"/>
                <a:t>war not solution</a:t>
              </a:r>
            </a:p>
          </p:txBody>
        </p:sp>
        <p:sp>
          <p:nvSpPr>
            <p:cNvPr id="121868" name="AutoShape 10"/>
            <p:cNvSpPr>
              <a:spLocks noChangeArrowheads="1"/>
            </p:cNvSpPr>
            <p:nvPr/>
          </p:nvSpPr>
          <p:spPr bwMode="auto">
            <a:xfrm>
              <a:off x="1026" y="2053"/>
              <a:ext cx="1618" cy="213"/>
            </a:xfrm>
            <a:prstGeom prst="flowChartTerminator">
              <a:avLst/>
            </a:prstGeom>
            <a:noFill/>
            <a:ln w="9525">
              <a:solidFill>
                <a:schemeClr val="tx1"/>
              </a:solidFill>
              <a:miter lim="800000"/>
              <a:headEnd/>
              <a:tailEnd/>
            </a:ln>
          </p:spPr>
          <p:txBody>
            <a:bodyPr wrap="none" anchor="ctr">
              <a:prstTxWarp prst="textNoShape">
                <a:avLst/>
              </a:prstTxWarp>
            </a:bodyPr>
            <a:lstStyle/>
            <a:p>
              <a:r>
                <a:rPr lang="en-GB" sz="2000"/>
                <a:t>diplomacy best solution</a:t>
              </a:r>
            </a:p>
          </p:txBody>
        </p:sp>
        <p:cxnSp>
          <p:nvCxnSpPr>
            <p:cNvPr id="121869" name="AutoShape 11"/>
            <p:cNvCxnSpPr>
              <a:cxnSpLocks noChangeShapeType="1"/>
              <a:stCxn id="121868" idx="2"/>
              <a:endCxn id="121867" idx="0"/>
            </p:cNvCxnSpPr>
            <p:nvPr/>
          </p:nvCxnSpPr>
          <p:spPr bwMode="auto">
            <a:xfrm>
              <a:off x="1835" y="2266"/>
              <a:ext cx="725" cy="674"/>
            </a:xfrm>
            <a:prstGeom prst="straightConnector1">
              <a:avLst/>
            </a:prstGeom>
            <a:noFill/>
            <a:ln w="19050">
              <a:solidFill>
                <a:srgbClr val="808000"/>
              </a:solidFill>
              <a:round/>
              <a:headEnd type="triangle" w="med" len="med"/>
              <a:tailEnd type="triangle" w="med" len="med"/>
            </a:ln>
          </p:spPr>
        </p:cxnSp>
        <p:cxnSp>
          <p:nvCxnSpPr>
            <p:cNvPr id="121870" name="AutoShape 12"/>
            <p:cNvCxnSpPr>
              <a:cxnSpLocks noChangeShapeType="1"/>
              <a:stCxn id="121866" idx="0"/>
              <a:endCxn id="121868" idx="2"/>
            </p:cNvCxnSpPr>
            <p:nvPr/>
          </p:nvCxnSpPr>
          <p:spPr bwMode="auto">
            <a:xfrm flipH="1" flipV="1">
              <a:off x="1835" y="2266"/>
              <a:ext cx="1893" cy="375"/>
            </a:xfrm>
            <a:prstGeom prst="straightConnector1">
              <a:avLst/>
            </a:prstGeom>
            <a:noFill/>
            <a:ln w="19050">
              <a:solidFill>
                <a:schemeClr val="accent2"/>
              </a:solidFill>
              <a:round/>
              <a:headEnd type="triangle" w="med" len="med"/>
              <a:tailEnd type="triangle" w="med" len="med"/>
            </a:ln>
          </p:spPr>
        </p:cxnSp>
        <p:cxnSp>
          <p:nvCxnSpPr>
            <p:cNvPr id="121871" name="AutoShape 13"/>
            <p:cNvCxnSpPr>
              <a:cxnSpLocks noChangeShapeType="1"/>
              <a:stCxn id="121867" idx="3"/>
              <a:endCxn id="121866" idx="2"/>
            </p:cNvCxnSpPr>
            <p:nvPr/>
          </p:nvCxnSpPr>
          <p:spPr bwMode="auto">
            <a:xfrm flipV="1">
              <a:off x="3190" y="2854"/>
              <a:ext cx="538" cy="193"/>
            </a:xfrm>
            <a:prstGeom prst="straightConnector1">
              <a:avLst/>
            </a:prstGeom>
            <a:noFill/>
            <a:ln w="19050">
              <a:solidFill>
                <a:schemeClr val="accent2"/>
              </a:solidFill>
              <a:round/>
              <a:headEnd type="triangle" w="med" len="med"/>
              <a:tailEnd type="triangle" w="med" len="med"/>
            </a:ln>
          </p:spPr>
        </p:cxnSp>
      </p:grpSp>
      <p:graphicFrame>
        <p:nvGraphicFramePr>
          <p:cNvPr id="121858" name="Object 2"/>
          <p:cNvGraphicFramePr>
            <a:graphicFrameLocks noChangeAspect="1"/>
          </p:cNvGraphicFramePr>
          <p:nvPr/>
        </p:nvGraphicFramePr>
        <p:xfrm>
          <a:off x="6327775" y="2755900"/>
          <a:ext cx="1901825" cy="979488"/>
        </p:xfrm>
        <a:graphic>
          <a:graphicData uri="http://schemas.openxmlformats.org/presentationml/2006/ole">
            <p:oleObj spid="_x0000_s121858" name="Visio" r:id="rId4" imgW="1498600" imgH="774700" progId="">
              <p:embed/>
            </p:oleObj>
          </a:graphicData>
        </a:graphic>
      </p:graphicFrame>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14" name="Slide Number Placeholder 4"/>
          <p:cNvSpPr>
            <a:spLocks noGrp="1"/>
          </p:cNvSpPr>
          <p:nvPr>
            <p:ph type="sldNum" sz="quarter" idx="11"/>
          </p:nvPr>
        </p:nvSpPr>
        <p:spPr/>
        <p:txBody>
          <a:bodyPr/>
          <a:lstStyle/>
          <a:p>
            <a:fld id="{9B9AC1E7-0F1F-3949-B736-A76BBF3E3857}" type="slidenum">
              <a:rPr lang="en-US" smtClean="0"/>
              <a:pPr/>
              <a:t>26</a:t>
            </a:fld>
            <a:endParaRPr lang="en-US" smtClean="0"/>
          </a:p>
        </p:txBody>
      </p:sp>
      <p:sp>
        <p:nvSpPr>
          <p:cNvPr id="123910" name="Rectangle 2"/>
          <p:cNvSpPr>
            <a:spLocks noGrp="1" noChangeArrowheads="1"/>
          </p:cNvSpPr>
          <p:nvPr>
            <p:ph type="title"/>
          </p:nvPr>
        </p:nvSpPr>
        <p:spPr/>
        <p:txBody>
          <a:bodyPr/>
          <a:lstStyle/>
          <a:p>
            <a:pPr eaLnBrk="1" hangingPunct="1"/>
            <a:r>
              <a:rPr lang="en-GB"/>
              <a:t>Result of Vox Populi Query</a:t>
            </a:r>
          </a:p>
        </p:txBody>
      </p:sp>
      <p:pic>
        <p:nvPicPr>
          <p:cNvPr id="123911" name="Picture 3">
            <a:hlinkClick r:id="rId4" action="ppaction://hlinkfile"/>
          </p:cNvPr>
          <p:cNvPicPr>
            <a:picLocks noChangeAspect="1" noChangeArrowheads="1"/>
          </p:cNvPicPr>
          <p:nvPr/>
        </p:nvPicPr>
        <p:blipFill>
          <a:blip r:embed="rId5"/>
          <a:srcRect/>
          <a:stretch>
            <a:fillRect/>
          </a:stretch>
        </p:blipFill>
        <p:spPr bwMode="auto">
          <a:xfrm>
            <a:off x="847725" y="3225800"/>
            <a:ext cx="1863725" cy="1365250"/>
          </a:xfrm>
          <a:prstGeom prst="rect">
            <a:avLst/>
          </a:prstGeom>
          <a:noFill/>
          <a:ln w="9525">
            <a:noFill/>
            <a:round/>
            <a:headEnd/>
            <a:tailEnd/>
          </a:ln>
        </p:spPr>
      </p:pic>
      <p:pic>
        <p:nvPicPr>
          <p:cNvPr id="123912" name="Picture 4"/>
          <p:cNvPicPr>
            <a:picLocks noChangeAspect="1" noChangeArrowheads="1"/>
          </p:cNvPicPr>
          <p:nvPr/>
        </p:nvPicPr>
        <p:blipFill>
          <a:blip r:embed="rId6"/>
          <a:srcRect/>
          <a:stretch>
            <a:fillRect/>
          </a:stretch>
        </p:blipFill>
        <p:spPr bwMode="auto">
          <a:xfrm>
            <a:off x="2727325" y="3227388"/>
            <a:ext cx="1860550" cy="1366837"/>
          </a:xfrm>
          <a:prstGeom prst="rect">
            <a:avLst/>
          </a:prstGeom>
          <a:noFill/>
          <a:ln w="9525">
            <a:noFill/>
            <a:round/>
            <a:headEnd/>
            <a:tailEnd/>
          </a:ln>
        </p:spPr>
      </p:pic>
      <p:pic>
        <p:nvPicPr>
          <p:cNvPr id="123913" name="Picture 5"/>
          <p:cNvPicPr>
            <a:picLocks noChangeAspect="1" noChangeArrowheads="1"/>
          </p:cNvPicPr>
          <p:nvPr/>
        </p:nvPicPr>
        <p:blipFill>
          <a:blip r:embed="rId7"/>
          <a:srcRect/>
          <a:stretch>
            <a:fillRect/>
          </a:stretch>
        </p:blipFill>
        <p:spPr bwMode="auto">
          <a:xfrm>
            <a:off x="6446838" y="3221038"/>
            <a:ext cx="1863725" cy="1368425"/>
          </a:xfrm>
          <a:prstGeom prst="rect">
            <a:avLst/>
          </a:prstGeom>
          <a:noFill/>
          <a:ln w="9525">
            <a:noFill/>
            <a:round/>
            <a:headEnd/>
            <a:tailEnd/>
          </a:ln>
        </p:spPr>
      </p:pic>
      <p:pic>
        <p:nvPicPr>
          <p:cNvPr id="123914" name="Picture 6"/>
          <p:cNvPicPr>
            <a:picLocks noChangeAspect="1" noChangeArrowheads="1"/>
          </p:cNvPicPr>
          <p:nvPr/>
        </p:nvPicPr>
        <p:blipFill>
          <a:blip r:embed="rId5"/>
          <a:srcRect/>
          <a:stretch>
            <a:fillRect/>
          </a:stretch>
        </p:blipFill>
        <p:spPr bwMode="auto">
          <a:xfrm>
            <a:off x="4591050" y="3225800"/>
            <a:ext cx="1863725" cy="1365250"/>
          </a:xfrm>
          <a:prstGeom prst="rect">
            <a:avLst/>
          </a:prstGeom>
          <a:noFill/>
          <a:ln w="9525">
            <a:noFill/>
            <a:round/>
            <a:headEnd/>
            <a:tailEnd/>
          </a:ln>
        </p:spPr>
      </p:pic>
      <p:sp>
        <p:nvSpPr>
          <p:cNvPr id="123915" name="Text Box 7"/>
          <p:cNvSpPr txBox="1">
            <a:spLocks noChangeArrowheads="1"/>
          </p:cNvSpPr>
          <p:nvPr/>
        </p:nvSpPr>
        <p:spPr bwMode="auto">
          <a:xfrm>
            <a:off x="844550" y="1912938"/>
            <a:ext cx="1897063" cy="1190625"/>
          </a:xfrm>
          <a:prstGeom prst="rect">
            <a:avLst/>
          </a:prstGeom>
          <a:noFill/>
          <a:ln w="9525">
            <a:noFill/>
            <a:round/>
            <a:headEnd/>
            <a:tailEnd/>
          </a:ln>
        </p:spPr>
        <p:txBody>
          <a:bodyPr lIns="0" tIns="0" rIns="0" bIns="0">
            <a:prstTxWarp prst="textNoShape">
              <a:avLst/>
            </a:prstTxWarp>
            <a:spAutoFit/>
          </a:bodyPr>
          <a:lstStyle/>
          <a:p>
            <a:pPr algn="l" defTabSz="457200" eaLnBrk="1" hangingPunct="1">
              <a:lnSpc>
                <a:spcPct val="90000"/>
              </a:lnSpc>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Arial Black" pitchFamily="-109" charset="0"/>
              </a:rPr>
              <a:t>I am not a fan of military </a:t>
            </a:r>
          </a:p>
          <a:p>
            <a:pPr algn="l" defTabSz="457200" eaLnBrk="1" hangingPunct="1">
              <a:lnSpc>
                <a:spcPct val="90000"/>
              </a:lnSpc>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Arial Black" pitchFamily="-109" charset="0"/>
              </a:rPr>
              <a:t>actions</a:t>
            </a:r>
          </a:p>
        </p:txBody>
      </p:sp>
      <p:sp>
        <p:nvSpPr>
          <p:cNvPr id="123916" name="AutoShape 8"/>
          <p:cNvSpPr>
            <a:spLocks noChangeArrowheads="1"/>
          </p:cNvSpPr>
          <p:nvPr/>
        </p:nvSpPr>
        <p:spPr bwMode="auto">
          <a:xfrm>
            <a:off x="2770188" y="4843463"/>
            <a:ext cx="1876425" cy="1069975"/>
          </a:xfrm>
          <a:prstGeom prst="roundRect">
            <a:avLst>
              <a:gd name="adj" fmla="val 148"/>
            </a:avLst>
          </a:prstGeom>
          <a:noFill/>
          <a:ln w="9525">
            <a:noFill/>
            <a:round/>
            <a:headEnd/>
            <a:tailEnd/>
          </a:ln>
        </p:spPr>
        <p:txBody>
          <a:bodyPr lIns="90000" tIns="46800" rIns="90000" bIns="46800" anchor="ctr" anchorCtr="1">
            <a:prstTxWarp prst="textNoShape">
              <a:avLst/>
            </a:prstTxWarp>
          </a:bodyPr>
          <a:lstStyle/>
          <a:p>
            <a:pPr algn="l" defTabSz="457200" eaLnBrk="1" hangingPunct="1">
              <a:lnSpc>
                <a:spcPct val="90000"/>
              </a:lnSpc>
              <a:spcBef>
                <a:spcPts val="500"/>
              </a:spcBef>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Arial Black" pitchFamily="-109" charset="0"/>
              </a:rPr>
              <a:t>War has never</a:t>
            </a:r>
          </a:p>
          <a:p>
            <a:pPr algn="l" defTabSz="457200" eaLnBrk="1" hangingPunct="1">
              <a:lnSpc>
                <a:spcPct val="90000"/>
              </a:lnSpc>
              <a:spcBef>
                <a:spcPts val="500"/>
              </a:spcBef>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Arial Black" pitchFamily="-109" charset="0"/>
              </a:rPr>
              <a:t>solved</a:t>
            </a:r>
          </a:p>
          <a:p>
            <a:pPr algn="l" defTabSz="457200" eaLnBrk="1" hangingPunct="1">
              <a:lnSpc>
                <a:spcPct val="90000"/>
              </a:lnSpc>
              <a:spcBef>
                <a:spcPts val="500"/>
              </a:spcBef>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Arial Black" pitchFamily="-109" charset="0"/>
              </a:rPr>
              <a:t>anything</a:t>
            </a:r>
          </a:p>
        </p:txBody>
      </p:sp>
      <p:sp>
        <p:nvSpPr>
          <p:cNvPr id="123917" name="Text Box 9"/>
          <p:cNvSpPr txBox="1">
            <a:spLocks noChangeArrowheads="1"/>
          </p:cNvSpPr>
          <p:nvPr/>
        </p:nvSpPr>
        <p:spPr bwMode="auto">
          <a:xfrm>
            <a:off x="4491038" y="1912938"/>
            <a:ext cx="2365375" cy="1430337"/>
          </a:xfrm>
          <a:prstGeom prst="rect">
            <a:avLst/>
          </a:prstGeom>
          <a:noFill/>
          <a:ln w="9525">
            <a:noFill/>
            <a:round/>
            <a:headEnd/>
            <a:tailEnd/>
          </a:ln>
        </p:spPr>
        <p:txBody>
          <a:bodyPr lIns="90000" tIns="46800" rIns="90000" bIns="46800">
            <a:prstTxWarp prst="textNoShape">
              <a:avLst/>
            </a:prstTxWarp>
            <a:spAutoFit/>
          </a:bodyPr>
          <a:lstStyle/>
          <a:p>
            <a:pPr algn="l" defTabSz="457200" eaLnBrk="1" hangingPunct="1">
              <a:lnSpc>
                <a:spcPct val="90000"/>
              </a:lnSpc>
              <a:spcBef>
                <a:spcPts val="500"/>
              </a:spcBef>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Arial Black" pitchFamily="-109" charset="0"/>
              </a:rPr>
              <a:t>I cannot think of a more effective solution</a:t>
            </a:r>
          </a:p>
        </p:txBody>
      </p:sp>
      <p:sp>
        <p:nvSpPr>
          <p:cNvPr id="123918" name="AutoShape 10"/>
          <p:cNvSpPr>
            <a:spLocks noChangeArrowheads="1"/>
          </p:cNvSpPr>
          <p:nvPr/>
        </p:nvSpPr>
        <p:spPr bwMode="auto">
          <a:xfrm>
            <a:off x="6405563" y="4843463"/>
            <a:ext cx="2130425" cy="1087437"/>
          </a:xfrm>
          <a:prstGeom prst="roundRect">
            <a:avLst>
              <a:gd name="adj" fmla="val 144"/>
            </a:avLst>
          </a:prstGeom>
          <a:noFill/>
          <a:ln w="9525">
            <a:noFill/>
            <a:round/>
            <a:headEnd/>
            <a:tailEnd/>
          </a:ln>
        </p:spPr>
        <p:txBody>
          <a:bodyPr lIns="90000" tIns="46800" rIns="90000" bIns="46800" anchor="b">
            <a:prstTxWarp prst="textNoShape">
              <a:avLst/>
            </a:prstTxWarp>
          </a:bodyPr>
          <a:lstStyle/>
          <a:p>
            <a:pPr algn="l" defTabSz="457200" eaLnBrk="1" hangingPunct="1">
              <a:lnSpc>
                <a:spcPct val="90000"/>
              </a:lnSpc>
              <a:spcBef>
                <a:spcPts val="500"/>
              </a:spcBef>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Arial Black" pitchFamily="-109" charset="0"/>
              </a:rPr>
              <a:t>Two billions</a:t>
            </a:r>
          </a:p>
          <a:p>
            <a:pPr algn="l" defTabSz="457200" eaLnBrk="1" hangingPunct="1">
              <a:lnSpc>
                <a:spcPct val="90000"/>
              </a:lnSpc>
              <a:spcBef>
                <a:spcPts val="500"/>
              </a:spcBef>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Arial Black" pitchFamily="-109" charset="0"/>
              </a:rPr>
              <a:t>dollar bombs</a:t>
            </a:r>
          </a:p>
          <a:p>
            <a:pPr algn="l" defTabSz="457200" eaLnBrk="1" hangingPunct="1">
              <a:lnSpc>
                <a:spcPct val="90000"/>
              </a:lnSpc>
              <a:spcBef>
                <a:spcPts val="500"/>
              </a:spcBef>
              <a:buClr>
                <a:srgbClr val="000000"/>
              </a:buClr>
              <a:buSzPct val="100000"/>
              <a:buFont typeface="Arial" pitchFamily="-10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Arial Black" pitchFamily="-109" charset="0"/>
              </a:rPr>
              <a:t>on tents</a:t>
            </a:r>
          </a:p>
        </p:txBody>
      </p:sp>
      <p:graphicFrame>
        <p:nvGraphicFramePr>
          <p:cNvPr id="1062923" name="Object 2"/>
          <p:cNvGraphicFramePr>
            <a:graphicFrameLocks noChangeAspect="1"/>
          </p:cNvGraphicFramePr>
          <p:nvPr/>
        </p:nvGraphicFramePr>
        <p:xfrm>
          <a:off x="736600" y="5124450"/>
          <a:ext cx="2006600" cy="1031875"/>
        </p:xfrm>
        <a:graphic>
          <a:graphicData uri="http://schemas.openxmlformats.org/presentationml/2006/ole">
            <p:oleObj spid="_x0000_s123906" name="Visio" r:id="rId8" imgW="1498600" imgH="774700" progId="">
              <p:embed/>
            </p:oleObj>
          </a:graphicData>
        </a:graphic>
      </p:graphicFrame>
      <p:graphicFrame>
        <p:nvGraphicFramePr>
          <p:cNvPr id="123907" name="Object 3"/>
          <p:cNvGraphicFramePr>
            <a:graphicFrameLocks noChangeAspect="1"/>
          </p:cNvGraphicFramePr>
          <p:nvPr/>
        </p:nvGraphicFramePr>
        <p:xfrm>
          <a:off x="6848475" y="1562100"/>
          <a:ext cx="1939925" cy="996950"/>
        </p:xfrm>
        <a:graphic>
          <a:graphicData uri="http://schemas.openxmlformats.org/presentationml/2006/ole">
            <p:oleObj spid="_x0000_s123907" name="Visio" r:id="rId9" imgW="1498600" imgH="774700"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2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6" name="Slide Number Placeholder 4"/>
          <p:cNvSpPr>
            <a:spLocks noGrp="1"/>
          </p:cNvSpPr>
          <p:nvPr>
            <p:ph type="sldNum" sz="quarter" idx="11"/>
          </p:nvPr>
        </p:nvSpPr>
        <p:spPr/>
        <p:txBody>
          <a:bodyPr/>
          <a:lstStyle/>
          <a:p>
            <a:fld id="{07A4EB04-CC8F-5A40-8299-3F58C23C8C39}" type="slidenum">
              <a:rPr lang="en-US" smtClean="0"/>
              <a:pPr/>
              <a:t>27</a:t>
            </a:fld>
            <a:endParaRPr lang="en-US" smtClean="0"/>
          </a:p>
        </p:txBody>
      </p:sp>
      <p:pic>
        <p:nvPicPr>
          <p:cNvPr id="125956" name="Picture 9" descr="canonical_processes_vox_populi"/>
          <p:cNvPicPr>
            <a:picLocks noGrp="1" noChangeAspect="1" noChangeArrowheads="1"/>
          </p:cNvPicPr>
          <p:nvPr>
            <p:ph idx="1"/>
          </p:nvPr>
        </p:nvPicPr>
        <p:blipFill>
          <a:blip r:embed="rId3"/>
          <a:srcRect/>
          <a:stretch>
            <a:fillRect/>
          </a:stretch>
        </p:blipFill>
        <p:spPr>
          <a:xfrm>
            <a:off x="1354138" y="984250"/>
            <a:ext cx="6391275" cy="5588000"/>
          </a:xfrm>
          <a:noFill/>
        </p:spPr>
      </p:pic>
      <p:sp>
        <p:nvSpPr>
          <p:cNvPr id="125957" name="Rectangle 2"/>
          <p:cNvSpPr>
            <a:spLocks noGrp="1" noChangeArrowheads="1"/>
          </p:cNvSpPr>
          <p:nvPr>
            <p:ph type="title"/>
          </p:nvPr>
        </p:nvSpPr>
        <p:spPr/>
        <p:txBody>
          <a:bodyPr/>
          <a:lstStyle/>
          <a:p>
            <a:pPr eaLnBrk="1" hangingPunct="1"/>
            <a:r>
              <a:rPr lang="en-US"/>
              <a:t>Vox Populi Processes</a:t>
            </a:r>
          </a:p>
        </p:txBody>
      </p:sp>
      <p:sp>
        <p:nvSpPr>
          <p:cNvPr id="1064967" name="Oval 7"/>
          <p:cNvSpPr>
            <a:spLocks noChangeArrowheads="1"/>
          </p:cNvSpPr>
          <p:nvPr/>
        </p:nvSpPr>
        <p:spPr bwMode="auto">
          <a:xfrm rot="5400000">
            <a:off x="4235450" y="3803650"/>
            <a:ext cx="1511300" cy="368300"/>
          </a:xfrm>
          <a:prstGeom prst="ellipse">
            <a:avLst/>
          </a:prstGeom>
          <a:noFill/>
          <a:ln w="57150">
            <a:solidFill>
              <a:srgbClr val="FF3300"/>
            </a:solidFill>
            <a:round/>
            <a:headEnd/>
            <a:tailEnd/>
          </a:ln>
        </p:spPr>
        <p:txBody>
          <a:bodyPr rot="10800000" vert="eaVert"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4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67"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6" name="Slide Number Placeholder 2"/>
          <p:cNvSpPr>
            <a:spLocks noGrp="1"/>
          </p:cNvSpPr>
          <p:nvPr>
            <p:ph type="sldNum" sz="quarter" idx="11"/>
          </p:nvPr>
        </p:nvSpPr>
        <p:spPr/>
        <p:txBody>
          <a:bodyPr/>
          <a:lstStyle/>
          <a:p>
            <a:fld id="{0FA6813B-AF5E-7F49-A19B-6B1F44DC05B1}" type="slidenum">
              <a:rPr lang="en-US" smtClean="0"/>
              <a:pPr/>
              <a:t>28</a:t>
            </a:fld>
            <a:endParaRPr lang="en-US" smtClean="0"/>
          </a:p>
        </p:txBody>
      </p:sp>
      <p:sp>
        <p:nvSpPr>
          <p:cNvPr id="128004"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defTabSz="457200" eaLnBrk="1" hangingPunct="1"/>
            <a:fld id="{462CA3F8-B348-D44E-94B3-B1A479F74236}" type="slidenum">
              <a:rPr lang="en-US" sz="1400">
                <a:solidFill>
                  <a:schemeClr val="accent2"/>
                </a:solidFill>
                <a:latin typeface="Tahoma" pitchFamily="-109" charset="0"/>
                <a:ea typeface="Arial" pitchFamily="-109" charset="0"/>
                <a:cs typeface="Arial" pitchFamily="-109" charset="0"/>
              </a:rPr>
              <a:pPr algn="r" defTabSz="457200" eaLnBrk="1" hangingPunct="1"/>
              <a:t>28</a:t>
            </a:fld>
            <a:endParaRPr lang="en-US" sz="1400">
              <a:solidFill>
                <a:schemeClr val="accent2"/>
              </a:solidFill>
              <a:latin typeface="Tahoma" pitchFamily="-109" charset="0"/>
              <a:ea typeface="Arial" pitchFamily="-109" charset="0"/>
              <a:cs typeface="Arial" pitchFamily="-109" charset="0"/>
            </a:endParaRPr>
          </a:p>
        </p:txBody>
      </p:sp>
      <p:sp>
        <p:nvSpPr>
          <p:cNvPr id="128005" name="Rectangle 2"/>
          <p:cNvSpPr>
            <a:spLocks noGrp="1" noChangeArrowheads="1"/>
          </p:cNvSpPr>
          <p:nvPr>
            <p:ph type="title" idx="4294967295"/>
          </p:nvPr>
        </p:nvSpPr>
        <p:spPr/>
        <p:txBody>
          <a:bodyPr/>
          <a:lstStyle/>
          <a:p>
            <a:pPr eaLnBrk="1" hangingPunct="1"/>
            <a:r>
              <a:rPr lang="en-US"/>
              <a:t>Canonical Processes 101</a:t>
            </a:r>
          </a:p>
        </p:txBody>
      </p:sp>
      <p:sp>
        <p:nvSpPr>
          <p:cNvPr id="128006" name="Rectangle 3"/>
          <p:cNvSpPr>
            <a:spLocks noGrp="1" noChangeArrowheads="1"/>
          </p:cNvSpPr>
          <p:nvPr>
            <p:ph type="body" idx="4294967295"/>
          </p:nvPr>
        </p:nvSpPr>
        <p:spPr/>
        <p:txBody>
          <a:bodyPr/>
          <a:lstStyle/>
          <a:p>
            <a:pPr marL="279400" indent="-279400" eaLnBrk="1" hangingPunct="1"/>
            <a:r>
              <a:rPr lang="en-US"/>
              <a:t>Canonical: reduced to the simplest and most significant form possible without loss of generality</a:t>
            </a:r>
            <a:endParaRPr lang="en-US" sz="3200"/>
          </a:p>
          <a:p>
            <a:pPr marL="279400" indent="-279400" eaLnBrk="1" hangingPunct="1"/>
            <a:r>
              <a:rPr lang="en-US"/>
              <a:t>Each process</a:t>
            </a:r>
          </a:p>
          <a:p>
            <a:pPr lvl="1" eaLnBrk="1" hangingPunct="1"/>
            <a:r>
              <a:rPr lang="en-US">
                <a:ea typeface="ＭＳ Ｐゴシック" pitchFamily="-109" charset="-128"/>
              </a:rPr>
              <a:t>short description</a:t>
            </a:r>
          </a:p>
          <a:p>
            <a:pPr lvl="1" eaLnBrk="1" hangingPunct="1"/>
            <a:r>
              <a:rPr lang="en-US">
                <a:ea typeface="ＭＳ Ｐゴシック" pitchFamily="-109" charset="-128"/>
              </a:rPr>
              <a:t>illustrated with use cases</a:t>
            </a:r>
          </a:p>
          <a:p>
            <a:pPr lvl="1" eaLnBrk="1" hangingPunct="1"/>
            <a:r>
              <a:rPr lang="en-US">
                <a:ea typeface="ＭＳ Ｐゴシック" pitchFamily="-109" charset="-128"/>
              </a:rPr>
              <a:t>input(s), actor(s) &amp; output(s)</a:t>
            </a:r>
          </a:p>
          <a:p>
            <a:pPr marL="279400" indent="-279400" eaLnBrk="1" hangingPunct="1"/>
            <a:r>
              <a:rPr lang="en-US"/>
              <a:t>Formalization of processes in UML diagrams in paper (see literature list)</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6" name="Slide Number Placeholder 2"/>
          <p:cNvSpPr>
            <a:spLocks noGrp="1"/>
          </p:cNvSpPr>
          <p:nvPr>
            <p:ph type="sldNum" sz="quarter" idx="11"/>
          </p:nvPr>
        </p:nvSpPr>
        <p:spPr/>
        <p:txBody>
          <a:bodyPr/>
          <a:lstStyle/>
          <a:p>
            <a:fld id="{D52FDB2B-6939-CF46-B2FE-0D4571E03715}" type="slidenum">
              <a:rPr lang="en-US" smtClean="0"/>
              <a:pPr/>
              <a:t>29</a:t>
            </a:fld>
            <a:endParaRPr lang="en-US" smtClean="0"/>
          </a:p>
        </p:txBody>
      </p:sp>
      <p:sp>
        <p:nvSpPr>
          <p:cNvPr id="130052"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defTabSz="457200" eaLnBrk="1" hangingPunct="1"/>
            <a:fld id="{98577C33-E24E-CB47-A931-A8B8945D6B73}" type="slidenum">
              <a:rPr lang="en-US" sz="1400">
                <a:solidFill>
                  <a:schemeClr val="accent2"/>
                </a:solidFill>
                <a:latin typeface="Tahoma" pitchFamily="-109" charset="0"/>
                <a:ea typeface="Arial" pitchFamily="-109" charset="0"/>
                <a:cs typeface="Arial" pitchFamily="-109" charset="0"/>
              </a:rPr>
              <a:pPr algn="r" defTabSz="457200" eaLnBrk="1" hangingPunct="1"/>
              <a:t>29</a:t>
            </a:fld>
            <a:endParaRPr lang="en-US" sz="1400">
              <a:solidFill>
                <a:schemeClr val="accent2"/>
              </a:solidFill>
              <a:latin typeface="Tahoma" pitchFamily="-109" charset="0"/>
              <a:ea typeface="Arial" pitchFamily="-109" charset="0"/>
              <a:cs typeface="Arial" pitchFamily="-109" charset="0"/>
            </a:endParaRPr>
          </a:p>
        </p:txBody>
      </p:sp>
      <p:sp>
        <p:nvSpPr>
          <p:cNvPr id="130053" name="Rectangle 2"/>
          <p:cNvSpPr>
            <a:spLocks noGrp="1" noChangeArrowheads="1"/>
          </p:cNvSpPr>
          <p:nvPr>
            <p:ph type="title" idx="4294967295"/>
          </p:nvPr>
        </p:nvSpPr>
        <p:spPr/>
        <p:txBody>
          <a:bodyPr/>
          <a:lstStyle/>
          <a:p>
            <a:pPr eaLnBrk="1" hangingPunct="1"/>
            <a:r>
              <a:rPr lang="en-GB"/>
              <a:t>Premeditate</a:t>
            </a:r>
          </a:p>
        </p:txBody>
      </p:sp>
      <p:sp>
        <p:nvSpPr>
          <p:cNvPr id="130054" name="Rectangle 3"/>
          <p:cNvSpPr>
            <a:spLocks noGrp="1" noChangeArrowheads="1"/>
          </p:cNvSpPr>
          <p:nvPr>
            <p:ph type="body" idx="4294967295"/>
          </p:nvPr>
        </p:nvSpPr>
        <p:spPr/>
        <p:txBody>
          <a:bodyPr/>
          <a:lstStyle/>
          <a:p>
            <a:pPr marL="279400" indent="-279400" eaLnBrk="1" hangingPunct="1"/>
            <a:r>
              <a:rPr lang="en-GB" sz="2400"/>
              <a:t>Establish initial ideas about media production</a:t>
            </a:r>
          </a:p>
          <a:p>
            <a:pPr lvl="1" eaLnBrk="1" hangingPunct="1"/>
            <a:r>
              <a:rPr lang="en-GB" sz="2000" i="1">
                <a:ea typeface="ＭＳ Ｐゴシック" pitchFamily="-109" charset="-128"/>
              </a:rPr>
              <a:t>Design a photo book of my last holidays for my family</a:t>
            </a:r>
          </a:p>
          <a:p>
            <a:pPr lvl="1" eaLnBrk="1" hangingPunct="1"/>
            <a:r>
              <a:rPr lang="en-GB" sz="2000" i="1">
                <a:ea typeface="ＭＳ Ｐゴシック" pitchFamily="-109" charset="-128"/>
              </a:rPr>
              <a:t>Create argument-based sequences of videos of interviews after September 11</a:t>
            </a:r>
          </a:p>
          <a:p>
            <a:pPr marL="279400" indent="-279400" eaLnBrk="1" hangingPunct="1"/>
            <a:r>
              <a:rPr lang="en-GB" sz="2400">
                <a:solidFill>
                  <a:srgbClr val="595959"/>
                </a:solidFill>
              </a:rPr>
              <a:t>Inputs: </a:t>
            </a:r>
            <a:r>
              <a:rPr lang="en-GB" sz="2400"/>
              <a:t>ideas, inspirations from human experience</a:t>
            </a:r>
          </a:p>
          <a:p>
            <a:pPr marL="279400" indent="-279400" eaLnBrk="1" hangingPunct="1"/>
            <a:r>
              <a:rPr lang="en-GB" sz="2400">
                <a:solidFill>
                  <a:srgbClr val="595959"/>
                </a:solidFill>
              </a:rPr>
              <a:t>Actors:</a:t>
            </a:r>
            <a:r>
              <a:rPr lang="en-GB" sz="2400"/>
              <a:t> </a:t>
            </a:r>
          </a:p>
          <a:p>
            <a:pPr lvl="1" eaLnBrk="1" hangingPunct="1"/>
            <a:r>
              <a:rPr lang="en-GB" sz="2000">
                <a:ea typeface="ＭＳ Ｐゴシック" pitchFamily="-109" charset="-128"/>
              </a:rPr>
              <a:t>camera owner</a:t>
            </a:r>
          </a:p>
          <a:p>
            <a:pPr lvl="1" eaLnBrk="1" hangingPunct="1"/>
            <a:r>
              <a:rPr lang="en-GB" sz="2000">
                <a:ea typeface="ＭＳ Ｐゴシック" pitchFamily="-109" charset="-128"/>
              </a:rPr>
              <a:t>group of friends</a:t>
            </a:r>
          </a:p>
          <a:p>
            <a:pPr marL="279400" indent="-279400" eaLnBrk="1" hangingPunct="1"/>
            <a:r>
              <a:rPr lang="en-GB" sz="2400">
                <a:solidFill>
                  <a:srgbClr val="595959"/>
                </a:solidFill>
              </a:rPr>
              <a:t>Outputs:</a:t>
            </a:r>
          </a:p>
          <a:p>
            <a:pPr lvl="1" eaLnBrk="1" hangingPunct="1"/>
            <a:r>
              <a:rPr lang="en-GB" sz="2000">
                <a:ea typeface="ＭＳ Ｐゴシック" pitchFamily="-109" charset="-128"/>
              </a:rPr>
              <a:t>decision to take camera onto ski-slope</a:t>
            </a:r>
          </a:p>
          <a:p>
            <a:pPr lvl="1" eaLnBrk="1" hangingPunct="1"/>
            <a:r>
              <a:rPr lang="en-GB" sz="2000">
                <a:ea typeface="ＭＳ Ｐゴシック" pitchFamily="-109" charset="-128"/>
              </a:rPr>
              <a:t>structured set of questions and locations for interviews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pPr eaLnBrk="1" hangingPunct="1"/>
            <a:r>
              <a:rPr lang="en-US" smtClean="0">
                <a:ea typeface="ＭＳ Ｐゴシック" pitchFamily="-109" charset="-128"/>
                <a:cs typeface="ＭＳ Ｐゴシック" pitchFamily="-109" charset="-128"/>
              </a:rPr>
              <a:t>Creating a semantic media web</a:t>
            </a:r>
          </a:p>
        </p:txBody>
      </p:sp>
      <p:sp>
        <p:nvSpPr>
          <p:cNvPr id="115715" name="Content Placeholder 2"/>
          <p:cNvSpPr>
            <a:spLocks noGrp="1"/>
          </p:cNvSpPr>
          <p:nvPr>
            <p:ph idx="1"/>
          </p:nvPr>
        </p:nvSpPr>
        <p:spPr/>
        <p:txBody>
          <a:bodyPr/>
          <a:lstStyle/>
          <a:p>
            <a:pPr eaLnBrk="1" hangingPunct="1"/>
            <a:r>
              <a:rPr lang="en-US" dirty="0" smtClean="0">
                <a:ea typeface="ＭＳ Ｐゴシック" pitchFamily="-109" charset="-128"/>
                <a:cs typeface="ＭＳ Ｐゴシック" pitchFamily="-109" charset="-128"/>
              </a:rPr>
              <a:t>Allocate URI to media asset</a:t>
            </a:r>
          </a:p>
          <a:p>
            <a:pPr eaLnBrk="1" hangingPunct="1"/>
            <a:r>
              <a:rPr lang="en-US" dirty="0" smtClean="0">
                <a:ea typeface="ＭＳ Ｐゴシック" pitchFamily="-109" charset="-128"/>
                <a:cs typeface="ＭＳ Ｐゴシック" pitchFamily="-109" charset="-128"/>
              </a:rPr>
              <a:t>Attach metadata using RDF</a:t>
            </a:r>
          </a:p>
          <a:p>
            <a:pPr eaLnBrk="1" hangingPunct="1">
              <a:buFontTx/>
              <a:buNone/>
            </a:pPr>
            <a:r>
              <a:rPr lang="en-US" dirty="0" smtClean="0">
                <a:ea typeface="ＭＳ Ｐゴシック" pitchFamily="-109" charset="-128"/>
                <a:cs typeface="ＭＳ Ｐゴシック" pitchFamily="-109" charset="-128"/>
              </a:rPr>
              <a:t>But…</a:t>
            </a:r>
          </a:p>
          <a:p>
            <a:pPr eaLnBrk="1" hangingPunct="1"/>
            <a:r>
              <a:rPr lang="en-US" dirty="0" smtClean="0">
                <a:ea typeface="ＭＳ Ｐゴシック" pitchFamily="-109" charset="-128"/>
                <a:cs typeface="ＭＳ Ｐゴシック" pitchFamily="-109" charset="-128"/>
              </a:rPr>
              <a:t>want to attach metadata to parts of a media asset</a:t>
            </a:r>
          </a:p>
          <a:p>
            <a:pPr eaLnBrk="1" hangingPunct="1"/>
            <a:r>
              <a:rPr lang="en-US" dirty="0" smtClean="0">
                <a:ea typeface="ＭＳ Ｐゴシック" pitchFamily="-109" charset="-128"/>
                <a:cs typeface="ＭＳ Ｐゴシック" pitchFamily="-109" charset="-128"/>
              </a:rPr>
              <a:t>want to combine multiple (parts) of assets into new assets/presentations</a:t>
            </a:r>
          </a:p>
          <a:p>
            <a:pPr eaLnBrk="1" hangingPunct="1"/>
            <a:r>
              <a:rPr lang="en-US" dirty="0" smtClean="0">
                <a:ea typeface="ＭＳ Ｐゴシック" pitchFamily="-109" charset="-128"/>
                <a:cs typeface="ＭＳ Ｐゴシック" pitchFamily="-109" charset="-128"/>
              </a:rPr>
              <a:t>each media type/format needs a different player (whereas everyone can display text)</a:t>
            </a:r>
          </a:p>
        </p:txBody>
      </p:sp>
      <p:sp>
        <p:nvSpPr>
          <p:cNvPr id="4" name="Footer Placeholder 3"/>
          <p:cNvSpPr>
            <a:spLocks noGrp="1"/>
          </p:cNvSpPr>
          <p:nvPr>
            <p:ph type="ftr" sz="quarter" idx="10"/>
          </p:nvPr>
        </p:nvSpPr>
        <p:spPr/>
        <p:txBody>
          <a:bodyPr/>
          <a:lstStyle/>
          <a:p>
            <a:pPr>
              <a:defRPr/>
            </a:pPr>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pPr>
              <a:defRPr/>
            </a:pPr>
            <a:fld id="{77C83601-4166-BC47-8E1C-C99BB76941DF}" type="slidenum">
              <a:rPr lang="en-US" smtClean="0"/>
              <a:pPr>
                <a:defRPr/>
              </a:pPr>
              <a:t>3</a:t>
            </a:fld>
            <a:endParaRPr lang="en-US"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7" name="Slide Number Placeholder 2"/>
          <p:cNvSpPr>
            <a:spLocks noGrp="1"/>
          </p:cNvSpPr>
          <p:nvPr>
            <p:ph type="sldNum" sz="quarter" idx="11"/>
          </p:nvPr>
        </p:nvSpPr>
        <p:spPr/>
        <p:txBody>
          <a:bodyPr/>
          <a:lstStyle/>
          <a:p>
            <a:fld id="{9C2876D7-BA8F-B244-A1EB-607629C3697F}" type="slidenum">
              <a:rPr lang="en-US" smtClean="0"/>
              <a:pPr/>
              <a:t>30</a:t>
            </a:fld>
            <a:endParaRPr lang="en-US" smtClean="0"/>
          </a:p>
        </p:txBody>
      </p:sp>
      <p:sp>
        <p:nvSpPr>
          <p:cNvPr id="132100"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defTabSz="457200" eaLnBrk="1" hangingPunct="1"/>
            <a:fld id="{4CF0E0A5-218C-834E-8D33-6052B2B3DF1F}" type="slidenum">
              <a:rPr lang="en-US" sz="1400">
                <a:solidFill>
                  <a:schemeClr val="accent2"/>
                </a:solidFill>
                <a:latin typeface="Tahoma" pitchFamily="-109" charset="0"/>
                <a:ea typeface="Arial" pitchFamily="-109" charset="0"/>
                <a:cs typeface="Arial" pitchFamily="-109" charset="0"/>
              </a:rPr>
              <a:pPr algn="r" defTabSz="457200" eaLnBrk="1" hangingPunct="1"/>
              <a:t>30</a:t>
            </a:fld>
            <a:endParaRPr lang="en-US" sz="1400">
              <a:solidFill>
                <a:schemeClr val="accent2"/>
              </a:solidFill>
              <a:latin typeface="Tahoma" pitchFamily="-109" charset="0"/>
              <a:ea typeface="Arial" pitchFamily="-109" charset="0"/>
              <a:cs typeface="Arial" pitchFamily="-109" charset="0"/>
            </a:endParaRPr>
          </a:p>
        </p:txBody>
      </p:sp>
      <p:sp>
        <p:nvSpPr>
          <p:cNvPr id="132101" name="Rectangle 2"/>
          <p:cNvSpPr>
            <a:spLocks noGrp="1" noChangeArrowheads="1"/>
          </p:cNvSpPr>
          <p:nvPr>
            <p:ph type="title" idx="4294967295"/>
          </p:nvPr>
        </p:nvSpPr>
        <p:spPr/>
        <p:txBody>
          <a:bodyPr/>
          <a:lstStyle/>
          <a:p>
            <a:pPr eaLnBrk="1" hangingPunct="1"/>
            <a:r>
              <a:rPr lang="en-GB"/>
              <a:t>Create Media Asset</a:t>
            </a:r>
          </a:p>
        </p:txBody>
      </p:sp>
      <p:sp>
        <p:nvSpPr>
          <p:cNvPr id="132102" name="Rectangle 3"/>
          <p:cNvSpPr>
            <a:spLocks noGrp="1" noChangeArrowheads="1"/>
          </p:cNvSpPr>
          <p:nvPr>
            <p:ph type="body" idx="4294967295"/>
          </p:nvPr>
        </p:nvSpPr>
        <p:spPr>
          <a:xfrm>
            <a:off x="322263" y="1404938"/>
            <a:ext cx="8821737" cy="5181600"/>
          </a:xfrm>
        </p:spPr>
        <p:txBody>
          <a:bodyPr/>
          <a:lstStyle/>
          <a:p>
            <a:pPr marL="279400" indent="-279400" eaLnBrk="1" hangingPunct="1"/>
            <a:r>
              <a:rPr lang="en-GB" sz="2400"/>
              <a:t>Media assets are captured, generated or transformed</a:t>
            </a:r>
          </a:p>
          <a:p>
            <a:pPr lvl="1" eaLnBrk="1" hangingPunct="1"/>
            <a:r>
              <a:rPr lang="en-GB" sz="2000">
                <a:ea typeface="ＭＳ Ｐゴシック" pitchFamily="-109" charset="-128"/>
              </a:rPr>
              <a:t>Photos taken at unspecified moments at holiday locations</a:t>
            </a:r>
          </a:p>
          <a:p>
            <a:pPr lvl="1" eaLnBrk="1" hangingPunct="1"/>
            <a:r>
              <a:rPr lang="en-GB" sz="2000">
                <a:ea typeface="ＭＳ Ｐゴシック" pitchFamily="-109" charset="-128"/>
              </a:rPr>
              <a:t>Synchronized audio video of interviewees responding to fixed questions at many locations</a:t>
            </a:r>
          </a:p>
          <a:p>
            <a:pPr marL="279400" indent="-279400" eaLnBrk="1" hangingPunct="1"/>
            <a:r>
              <a:rPr lang="en-GB" sz="2400">
                <a:solidFill>
                  <a:srgbClr val="595959"/>
                </a:solidFill>
              </a:rPr>
              <a:t>Inputs:</a:t>
            </a:r>
          </a:p>
          <a:p>
            <a:pPr lvl="1" eaLnBrk="1" hangingPunct="1"/>
            <a:r>
              <a:rPr lang="en-GB" sz="2000">
                <a:ea typeface="ＭＳ Ｐゴシック" pitchFamily="-109" charset="-128"/>
              </a:rPr>
              <a:t>decision to take camera onto ski-slope; </a:t>
            </a:r>
          </a:p>
          <a:p>
            <a:pPr lvl="1" eaLnBrk="1" hangingPunct="1"/>
            <a:r>
              <a:rPr lang="en-GB" sz="2000">
                <a:ea typeface="ＭＳ Ｐゴシック" pitchFamily="-109" charset="-128"/>
              </a:rPr>
              <a:t>structured set of questions and locations for interviews</a:t>
            </a:r>
          </a:p>
          <a:p>
            <a:pPr marL="279400" indent="-279400" eaLnBrk="1" hangingPunct="1"/>
            <a:r>
              <a:rPr lang="en-GB" sz="2400">
                <a:solidFill>
                  <a:srgbClr val="595959"/>
                </a:solidFill>
              </a:rPr>
              <a:t>Actors:</a:t>
            </a:r>
            <a:r>
              <a:rPr lang="en-GB" sz="2400"/>
              <a:t> </a:t>
            </a:r>
          </a:p>
          <a:p>
            <a:pPr lvl="1" eaLnBrk="1" hangingPunct="1"/>
            <a:r>
              <a:rPr lang="en-GB" sz="2000">
                <a:ea typeface="ＭＳ Ｐゴシック" pitchFamily="-109" charset="-128"/>
              </a:rPr>
              <a:t>(video) camera, editing suite</a:t>
            </a:r>
          </a:p>
          <a:p>
            <a:pPr marL="279400" indent="-279400" eaLnBrk="1" hangingPunct="1"/>
            <a:r>
              <a:rPr lang="en-GB" sz="2400">
                <a:solidFill>
                  <a:srgbClr val="595959"/>
                </a:solidFill>
              </a:rPr>
              <a:t>Outputs:</a:t>
            </a:r>
          </a:p>
          <a:p>
            <a:pPr lvl="1" eaLnBrk="1" hangingPunct="1"/>
            <a:r>
              <a:rPr lang="en-US" sz="2000">
                <a:ea typeface="ＭＳ Ｐゴシック" pitchFamily="-109" charset="-128"/>
              </a:rPr>
              <a:t>images, videos</a:t>
            </a:r>
            <a:endParaRPr lang="en-GB" sz="2000">
              <a:ea typeface="ＭＳ Ｐゴシック" pitchFamily="-109" charset="-128"/>
            </a:endParaRPr>
          </a:p>
        </p:txBody>
      </p:sp>
      <p:pic>
        <p:nvPicPr>
          <p:cNvPr id="132103" name="Picture 3">
            <a:hlinkClick r:id="rId3" action="ppaction://hlinkfile"/>
          </p:cNvPr>
          <p:cNvPicPr>
            <a:picLocks noChangeAspect="1" noChangeArrowheads="1"/>
          </p:cNvPicPr>
          <p:nvPr/>
        </p:nvPicPr>
        <p:blipFill>
          <a:blip r:embed="rId4"/>
          <a:srcRect/>
          <a:stretch>
            <a:fillRect/>
          </a:stretch>
        </p:blipFill>
        <p:spPr bwMode="auto">
          <a:xfrm>
            <a:off x="3344863" y="5075238"/>
            <a:ext cx="1863725" cy="136525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10" name="Slide Number Placeholder 2"/>
          <p:cNvSpPr>
            <a:spLocks noGrp="1"/>
          </p:cNvSpPr>
          <p:nvPr>
            <p:ph type="sldNum" sz="quarter" idx="11"/>
          </p:nvPr>
        </p:nvSpPr>
        <p:spPr/>
        <p:txBody>
          <a:bodyPr/>
          <a:lstStyle/>
          <a:p>
            <a:fld id="{2D41B14A-C39C-4F41-A4D9-EE6017DF1AFD}" type="slidenum">
              <a:rPr lang="en-US" smtClean="0"/>
              <a:pPr/>
              <a:t>31</a:t>
            </a:fld>
            <a:endParaRPr lang="en-US" smtClean="0"/>
          </a:p>
        </p:txBody>
      </p:sp>
      <p:sp>
        <p:nvSpPr>
          <p:cNvPr id="134148"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defTabSz="457200" eaLnBrk="1" hangingPunct="1"/>
            <a:fld id="{5D9BE5B4-7B18-5441-882C-D15967DA7C94}" type="slidenum">
              <a:rPr lang="en-US" sz="1400">
                <a:solidFill>
                  <a:schemeClr val="accent2"/>
                </a:solidFill>
                <a:latin typeface="Tahoma" pitchFamily="-109" charset="0"/>
                <a:ea typeface="Arial" pitchFamily="-109" charset="0"/>
                <a:cs typeface="Arial" pitchFamily="-109" charset="0"/>
              </a:rPr>
              <a:pPr algn="r" defTabSz="457200" eaLnBrk="1" hangingPunct="1"/>
              <a:t>31</a:t>
            </a:fld>
            <a:endParaRPr lang="en-US" sz="1400">
              <a:solidFill>
                <a:schemeClr val="accent2"/>
              </a:solidFill>
              <a:latin typeface="Tahoma" pitchFamily="-109" charset="0"/>
              <a:ea typeface="Arial" pitchFamily="-109" charset="0"/>
              <a:cs typeface="Arial" pitchFamily="-109" charset="0"/>
            </a:endParaRPr>
          </a:p>
        </p:txBody>
      </p:sp>
      <p:sp>
        <p:nvSpPr>
          <p:cNvPr id="134149" name="Rectangle 2"/>
          <p:cNvSpPr>
            <a:spLocks noGrp="1" noChangeArrowheads="1"/>
          </p:cNvSpPr>
          <p:nvPr>
            <p:ph type="title" idx="4294967295"/>
          </p:nvPr>
        </p:nvSpPr>
        <p:spPr/>
        <p:txBody>
          <a:bodyPr/>
          <a:lstStyle/>
          <a:p>
            <a:pPr eaLnBrk="1" hangingPunct="1"/>
            <a:r>
              <a:rPr lang="en-GB"/>
              <a:t>Annotate</a:t>
            </a:r>
          </a:p>
        </p:txBody>
      </p:sp>
      <p:sp>
        <p:nvSpPr>
          <p:cNvPr id="134150" name="Rectangle 3"/>
          <p:cNvSpPr>
            <a:spLocks noGrp="1" noChangeArrowheads="1"/>
          </p:cNvSpPr>
          <p:nvPr>
            <p:ph type="body" idx="4294967295"/>
          </p:nvPr>
        </p:nvSpPr>
        <p:spPr/>
        <p:txBody>
          <a:bodyPr/>
          <a:lstStyle/>
          <a:p>
            <a:pPr marL="279400" indent="-279400" eaLnBrk="1" hangingPunct="1"/>
            <a:r>
              <a:rPr lang="en-US"/>
              <a:t>Annotation is associated with asset</a:t>
            </a:r>
          </a:p>
          <a:p>
            <a:pPr marL="279400" indent="-279400" eaLnBrk="1" hangingPunct="1"/>
            <a:r>
              <a:rPr lang="en-US" sz="2400">
                <a:solidFill>
                  <a:srgbClr val="595959"/>
                </a:solidFill>
              </a:rPr>
              <a:t>Inputs:</a:t>
            </a:r>
          </a:p>
          <a:p>
            <a:pPr lvl="1" eaLnBrk="1" hangingPunct="1"/>
            <a:r>
              <a:rPr lang="en-US" sz="2000">
                <a:ea typeface="ＭＳ Ｐゴシック" pitchFamily="-109" charset="-128"/>
              </a:rPr>
              <a:t>photo, video, existing annotation</a:t>
            </a:r>
          </a:p>
          <a:p>
            <a:pPr lvl="1" eaLnBrk="1" hangingPunct="1"/>
            <a:r>
              <a:rPr lang="en-US" sz="2000">
                <a:ea typeface="ＭＳ Ｐゴシック" pitchFamily="-109" charset="-128"/>
              </a:rPr>
              <a:t>optional thesaurus of terms</a:t>
            </a:r>
          </a:p>
          <a:p>
            <a:pPr marL="279400" indent="-279400" eaLnBrk="1" hangingPunct="1"/>
            <a:r>
              <a:rPr lang="en-US" sz="2400">
                <a:solidFill>
                  <a:srgbClr val="595959"/>
                </a:solidFill>
              </a:rPr>
              <a:t>Actors:</a:t>
            </a:r>
            <a:endParaRPr lang="en-US" sz="2400"/>
          </a:p>
          <a:p>
            <a:pPr lvl="1" eaLnBrk="1" hangingPunct="1"/>
            <a:r>
              <a:rPr lang="en-US" sz="2000">
                <a:ea typeface="ＭＳ Ｐゴシック" pitchFamily="-109" charset="-128"/>
              </a:rPr>
              <a:t>human, feature analysis program</a:t>
            </a:r>
          </a:p>
          <a:p>
            <a:pPr marL="279400" indent="-279400" eaLnBrk="1" hangingPunct="1"/>
            <a:r>
              <a:rPr lang="en-US" sz="2400">
                <a:solidFill>
                  <a:srgbClr val="595959"/>
                </a:solidFill>
              </a:rPr>
              <a:t>Outputs:</a:t>
            </a:r>
          </a:p>
          <a:p>
            <a:pPr lvl="1" eaLnBrk="1" hangingPunct="1"/>
            <a:r>
              <a:rPr lang="en-US" sz="2000">
                <a:ea typeface="ＭＳ Ｐゴシック" pitchFamily="-109" charset="-128"/>
              </a:rPr>
              <a:t>Complex structure associating annotations with images, videos</a:t>
            </a:r>
          </a:p>
          <a:p>
            <a:pPr marL="279400" indent="-279400" eaLnBrk="1" hangingPunct="1"/>
            <a:endParaRPr lang="en-US"/>
          </a:p>
        </p:txBody>
      </p:sp>
      <p:pic>
        <p:nvPicPr>
          <p:cNvPr id="134151" name="Picture 3">
            <a:hlinkClick r:id="rId3" action="ppaction://hlinkfile"/>
          </p:cNvPr>
          <p:cNvPicPr>
            <a:picLocks noChangeAspect="1" noChangeArrowheads="1"/>
          </p:cNvPicPr>
          <p:nvPr/>
        </p:nvPicPr>
        <p:blipFill>
          <a:blip r:embed="rId4"/>
          <a:srcRect/>
          <a:stretch>
            <a:fillRect/>
          </a:stretch>
        </p:blipFill>
        <p:spPr bwMode="auto">
          <a:xfrm>
            <a:off x="5259388" y="1981200"/>
            <a:ext cx="1863725" cy="1365250"/>
          </a:xfrm>
          <a:prstGeom prst="rect">
            <a:avLst/>
          </a:prstGeom>
          <a:noFill/>
          <a:ln w="9525">
            <a:noFill/>
            <a:round/>
            <a:headEnd/>
            <a:tailEnd/>
          </a:ln>
        </p:spPr>
      </p:pic>
      <p:pic>
        <p:nvPicPr>
          <p:cNvPr id="134152" name="Picture 3">
            <a:hlinkClick r:id="rId3" action="ppaction://hlinkfile"/>
          </p:cNvPr>
          <p:cNvPicPr>
            <a:picLocks noChangeAspect="1" noChangeArrowheads="1"/>
          </p:cNvPicPr>
          <p:nvPr/>
        </p:nvPicPr>
        <p:blipFill>
          <a:blip r:embed="rId4"/>
          <a:srcRect/>
          <a:stretch>
            <a:fillRect/>
          </a:stretch>
        </p:blipFill>
        <p:spPr bwMode="auto">
          <a:xfrm>
            <a:off x="1449388" y="4768850"/>
            <a:ext cx="1863725" cy="1365250"/>
          </a:xfrm>
          <a:prstGeom prst="rect">
            <a:avLst/>
          </a:prstGeom>
          <a:noFill/>
          <a:ln w="9525">
            <a:noFill/>
            <a:round/>
            <a:headEnd/>
            <a:tailEnd/>
          </a:ln>
        </p:spPr>
      </p:pic>
      <p:sp>
        <p:nvSpPr>
          <p:cNvPr id="134153" name="TextBox 8"/>
          <p:cNvSpPr txBox="1">
            <a:spLocks noChangeArrowheads="1"/>
          </p:cNvSpPr>
          <p:nvPr/>
        </p:nvSpPr>
        <p:spPr bwMode="auto">
          <a:xfrm>
            <a:off x="3789363" y="4927600"/>
            <a:ext cx="2336800" cy="1006475"/>
          </a:xfrm>
          <a:prstGeom prst="rect">
            <a:avLst/>
          </a:prstGeom>
          <a:noFill/>
          <a:ln w="9525">
            <a:noFill/>
            <a:miter lim="800000"/>
            <a:headEnd/>
            <a:tailEnd/>
          </a:ln>
        </p:spPr>
        <p:txBody>
          <a:bodyPr>
            <a:prstTxWarp prst="textNoShape">
              <a:avLst/>
            </a:prstTxWarp>
            <a:spAutoFit/>
          </a:bodyPr>
          <a:lstStyle/>
          <a:p>
            <a:pPr algn="l" defTabSz="457200" eaLnBrk="1" hangingPunct="1"/>
            <a:r>
              <a:rPr lang="en-US" sz="2000">
                <a:solidFill>
                  <a:schemeClr val="tx1"/>
                </a:solidFill>
                <a:latin typeface="Tahoma" pitchFamily="-109" charset="0"/>
                <a:ea typeface="Palatino" pitchFamily="-109" charset="0"/>
                <a:cs typeface="Palatino" pitchFamily="-109" charset="0"/>
              </a:rPr>
              <a:t>Q: “What do you</a:t>
            </a:r>
          </a:p>
          <a:p>
            <a:pPr algn="l" defTabSz="457200" eaLnBrk="1" hangingPunct="1"/>
            <a:r>
              <a:rPr lang="en-US" sz="2000">
                <a:solidFill>
                  <a:schemeClr val="tx1"/>
                </a:solidFill>
                <a:latin typeface="Tahoma" pitchFamily="-109" charset="0"/>
                <a:ea typeface="Palatino" pitchFamily="-109" charset="0"/>
                <a:cs typeface="Palatino" pitchFamily="-109" charset="0"/>
              </a:rPr>
              <a:t>think of the</a:t>
            </a:r>
          </a:p>
          <a:p>
            <a:pPr algn="l" defTabSz="457200" eaLnBrk="1" hangingPunct="1"/>
            <a:r>
              <a:rPr lang="en-US" sz="2000">
                <a:solidFill>
                  <a:schemeClr val="tx1"/>
                </a:solidFill>
                <a:latin typeface="Tahoma" pitchFamily="-109" charset="0"/>
                <a:ea typeface="Palatino" pitchFamily="-109" charset="0"/>
                <a:cs typeface="Palatino" pitchFamily="-109" charset="0"/>
              </a:rPr>
              <a:t>Afghanistan war?”</a:t>
            </a:r>
          </a:p>
        </p:txBody>
      </p:sp>
      <p:sp>
        <p:nvSpPr>
          <p:cNvPr id="134154" name="TextBox 9"/>
          <p:cNvSpPr txBox="1">
            <a:spLocks noChangeArrowheads="1"/>
          </p:cNvSpPr>
          <p:nvPr/>
        </p:nvSpPr>
        <p:spPr bwMode="auto">
          <a:xfrm>
            <a:off x="6024563" y="4945063"/>
            <a:ext cx="1793875" cy="1006475"/>
          </a:xfrm>
          <a:prstGeom prst="rect">
            <a:avLst/>
          </a:prstGeom>
          <a:noFill/>
          <a:ln w="9525">
            <a:noFill/>
            <a:miter lim="800000"/>
            <a:headEnd/>
            <a:tailEnd/>
          </a:ln>
        </p:spPr>
        <p:txBody>
          <a:bodyPr>
            <a:prstTxWarp prst="textNoShape">
              <a:avLst/>
            </a:prstTxWarp>
            <a:spAutoFit/>
          </a:bodyPr>
          <a:lstStyle/>
          <a:p>
            <a:pPr algn="l" defTabSz="457200" eaLnBrk="1" hangingPunct="1"/>
            <a:r>
              <a:rPr lang="en-US" sz="2000">
                <a:solidFill>
                  <a:schemeClr val="tx1"/>
                </a:solidFill>
                <a:latin typeface="Tahoma" pitchFamily="-109" charset="0"/>
                <a:ea typeface="Palatino" pitchFamily="-109" charset="0"/>
                <a:cs typeface="Palatino" pitchFamily="-109" charset="0"/>
              </a:rPr>
              <a:t>Speaker: Female, Caucasian…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16" name="Slide Number Placeholder 2"/>
          <p:cNvSpPr>
            <a:spLocks noGrp="1"/>
          </p:cNvSpPr>
          <p:nvPr>
            <p:ph type="sldNum" sz="quarter" idx="11"/>
          </p:nvPr>
        </p:nvSpPr>
        <p:spPr/>
        <p:txBody>
          <a:bodyPr/>
          <a:lstStyle/>
          <a:p>
            <a:fld id="{3833F4D1-F5EB-5044-BEC5-7F9E43711BCD}" type="slidenum">
              <a:rPr lang="en-US" smtClean="0"/>
              <a:pPr/>
              <a:t>32</a:t>
            </a:fld>
            <a:endParaRPr lang="en-US" smtClean="0"/>
          </a:p>
        </p:txBody>
      </p:sp>
      <p:sp>
        <p:nvSpPr>
          <p:cNvPr id="136196"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defTabSz="457200" eaLnBrk="1" hangingPunct="1"/>
            <a:fld id="{FB75EBE7-3264-4143-B95F-A445A90D2FB2}" type="slidenum">
              <a:rPr lang="en-US" sz="1400">
                <a:solidFill>
                  <a:schemeClr val="accent2"/>
                </a:solidFill>
                <a:latin typeface="Tahoma" pitchFamily="-109" charset="0"/>
                <a:ea typeface="Arial" pitchFamily="-109" charset="0"/>
                <a:cs typeface="Arial" pitchFamily="-109" charset="0"/>
              </a:rPr>
              <a:pPr algn="r" defTabSz="457200" eaLnBrk="1" hangingPunct="1"/>
              <a:t>32</a:t>
            </a:fld>
            <a:endParaRPr lang="en-US" sz="1400">
              <a:solidFill>
                <a:schemeClr val="accent2"/>
              </a:solidFill>
              <a:latin typeface="Tahoma" pitchFamily="-109" charset="0"/>
              <a:ea typeface="Arial" pitchFamily="-109" charset="0"/>
              <a:cs typeface="Arial" pitchFamily="-109" charset="0"/>
            </a:endParaRPr>
          </a:p>
        </p:txBody>
      </p:sp>
      <p:sp>
        <p:nvSpPr>
          <p:cNvPr id="136197" name="Rectangle 2"/>
          <p:cNvSpPr>
            <a:spLocks noGrp="1" noChangeArrowheads="1"/>
          </p:cNvSpPr>
          <p:nvPr>
            <p:ph type="title" idx="4294967295"/>
          </p:nvPr>
        </p:nvSpPr>
        <p:spPr/>
        <p:txBody>
          <a:bodyPr/>
          <a:lstStyle/>
          <a:p>
            <a:pPr eaLnBrk="1" hangingPunct="1"/>
            <a:r>
              <a:rPr lang="en-US"/>
              <a:t>Semantic Annotate</a:t>
            </a:r>
            <a:endParaRPr lang="sr-Latn-CS"/>
          </a:p>
        </p:txBody>
      </p:sp>
      <p:sp>
        <p:nvSpPr>
          <p:cNvPr id="136198" name="Rectangle 5"/>
          <p:cNvSpPr>
            <a:spLocks noGrp="1" noChangeArrowheads="1"/>
          </p:cNvSpPr>
          <p:nvPr>
            <p:ph type="body" idx="4294967295"/>
          </p:nvPr>
        </p:nvSpPr>
        <p:spPr/>
        <p:txBody>
          <a:bodyPr/>
          <a:lstStyle/>
          <a:p>
            <a:pPr marL="279400" indent="-279400" eaLnBrk="1" hangingPunct="1"/>
            <a:r>
              <a:rPr lang="en-US" sz="2400"/>
              <a:t>Annotation uses existing controlled vocabularies</a:t>
            </a:r>
          </a:p>
          <a:p>
            <a:pPr lvl="1" eaLnBrk="1" hangingPunct="1"/>
            <a:r>
              <a:rPr lang="en-US" sz="2000" i="1">
                <a:ea typeface="ＭＳ Ｐゴシック" pitchFamily="-109" charset="-128"/>
              </a:rPr>
              <a:t>Subject matter annotations of your photos (COMM, XMP)</a:t>
            </a:r>
          </a:p>
          <a:p>
            <a:pPr lvl="1" eaLnBrk="1" hangingPunct="1"/>
            <a:r>
              <a:rPr lang="en-US" sz="2000" i="1">
                <a:ea typeface="ＭＳ Ｐゴシック" pitchFamily="-109" charset="-128"/>
              </a:rPr>
              <a:t>Rhetorical annotations in Vox Populi</a:t>
            </a:r>
          </a:p>
        </p:txBody>
      </p:sp>
      <p:pic>
        <p:nvPicPr>
          <p:cNvPr id="136199" name="Picture 3">
            <a:hlinkClick r:id="rId3" action="ppaction://hlinkfile"/>
          </p:cNvPr>
          <p:cNvPicPr>
            <a:picLocks noChangeAspect="1" noChangeArrowheads="1"/>
          </p:cNvPicPr>
          <p:nvPr/>
        </p:nvPicPr>
        <p:blipFill>
          <a:blip r:embed="rId4"/>
          <a:srcRect/>
          <a:stretch>
            <a:fillRect/>
          </a:stretch>
        </p:blipFill>
        <p:spPr bwMode="auto">
          <a:xfrm>
            <a:off x="814388" y="4494213"/>
            <a:ext cx="1863725" cy="1365250"/>
          </a:xfrm>
          <a:prstGeom prst="rect">
            <a:avLst/>
          </a:prstGeom>
          <a:noFill/>
          <a:ln w="9525">
            <a:noFill/>
            <a:round/>
            <a:headEnd/>
            <a:tailEnd/>
          </a:ln>
        </p:spPr>
      </p:pic>
      <p:sp>
        <p:nvSpPr>
          <p:cNvPr id="9" name="Alternate Process 8"/>
          <p:cNvSpPr/>
          <p:nvPr/>
        </p:nvSpPr>
        <p:spPr bwMode="auto">
          <a:xfrm>
            <a:off x="6103938" y="4859338"/>
            <a:ext cx="1978025" cy="808037"/>
          </a:xfrm>
          <a:prstGeom prst="flowChartAlternateProcess">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nchor="ctr">
            <a:prstTxWarp prst="textNoShape">
              <a:avLst/>
            </a:prstTxWarp>
          </a:bodyPr>
          <a:lstStyle/>
          <a:p>
            <a:pPr algn="l" defTabSz="457200" eaLnBrk="1" hangingPunct="1"/>
            <a:r>
              <a:rPr lang="en-US" sz="3200">
                <a:solidFill>
                  <a:srgbClr val="000000"/>
                </a:solidFill>
                <a:latin typeface="Times New Roman" pitchFamily="-109" charset="0"/>
                <a:ea typeface="Arial" pitchFamily="-109" charset="0"/>
                <a:cs typeface="Arial" pitchFamily="-109" charset="0"/>
              </a:rPr>
              <a:t>solution</a:t>
            </a:r>
          </a:p>
        </p:txBody>
      </p:sp>
      <p:sp>
        <p:nvSpPr>
          <p:cNvPr id="10" name="Alternate Process 9"/>
          <p:cNvSpPr/>
          <p:nvPr/>
        </p:nvSpPr>
        <p:spPr bwMode="auto">
          <a:xfrm>
            <a:off x="4914900" y="4948238"/>
            <a:ext cx="1108075" cy="677862"/>
          </a:xfrm>
          <a:prstGeom prst="flowChartAlternateProcess">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nchor="ctr">
            <a:prstTxWarp prst="textNoShape">
              <a:avLst/>
            </a:prstTxWarp>
          </a:bodyPr>
          <a:lstStyle/>
          <a:p>
            <a:pPr algn="l" defTabSz="457200" eaLnBrk="1" hangingPunct="1"/>
            <a:r>
              <a:rPr lang="en-US" sz="3200">
                <a:solidFill>
                  <a:srgbClr val="000000"/>
                </a:solidFill>
                <a:latin typeface="Times New Roman" pitchFamily="-109" charset="0"/>
                <a:ea typeface="Arial" pitchFamily="-109" charset="0"/>
                <a:cs typeface="Arial" pitchFamily="-109" charset="0"/>
              </a:rPr>
              <a:t>best</a:t>
            </a:r>
          </a:p>
        </p:txBody>
      </p:sp>
      <p:sp>
        <p:nvSpPr>
          <p:cNvPr id="11" name="Alternate Process 10"/>
          <p:cNvSpPr/>
          <p:nvPr/>
        </p:nvSpPr>
        <p:spPr bwMode="auto">
          <a:xfrm>
            <a:off x="3738563" y="4924425"/>
            <a:ext cx="949325" cy="677863"/>
          </a:xfrm>
          <a:prstGeom prst="flowChartAlternateProcess">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nchor="ctr">
            <a:prstTxWarp prst="textNoShape">
              <a:avLst/>
            </a:prstTxWarp>
          </a:bodyPr>
          <a:lstStyle/>
          <a:p>
            <a:pPr algn="l" defTabSz="457200" eaLnBrk="1" hangingPunct="1"/>
            <a:r>
              <a:rPr lang="en-US" sz="3200">
                <a:solidFill>
                  <a:srgbClr val="000000"/>
                </a:solidFill>
                <a:latin typeface="Times New Roman" pitchFamily="-109" charset="0"/>
                <a:ea typeface="Arial" pitchFamily="-109" charset="0"/>
                <a:cs typeface="Arial" pitchFamily="-109" charset="0"/>
              </a:rPr>
              <a:t>war</a:t>
            </a:r>
          </a:p>
        </p:txBody>
      </p:sp>
      <p:sp>
        <p:nvSpPr>
          <p:cNvPr id="12" name="Alternate Process 11"/>
          <p:cNvSpPr/>
          <p:nvPr/>
        </p:nvSpPr>
        <p:spPr bwMode="auto">
          <a:xfrm>
            <a:off x="6599238" y="3187700"/>
            <a:ext cx="2168525" cy="881063"/>
          </a:xfrm>
          <a:prstGeom prst="flowChartAlternateProcess">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nchor="ctr">
            <a:prstTxWarp prst="textNoShape">
              <a:avLst/>
            </a:prstTxWarp>
          </a:bodyPr>
          <a:lstStyle/>
          <a:p>
            <a:pPr algn="l" defTabSz="457200" eaLnBrk="1" hangingPunct="1"/>
            <a:r>
              <a:rPr lang="en-US" sz="2800">
                <a:solidFill>
                  <a:srgbClr val="000000"/>
                </a:solidFill>
                <a:latin typeface="Times New Roman" pitchFamily="-109" charset="0"/>
                <a:ea typeface="Arial" pitchFamily="-109" charset="0"/>
                <a:cs typeface="Arial" pitchFamily="-109" charset="0"/>
              </a:rPr>
              <a:t>Predicate thesaurus</a:t>
            </a:r>
          </a:p>
        </p:txBody>
      </p:sp>
      <p:sp>
        <p:nvSpPr>
          <p:cNvPr id="13" name="Alternate Process 12"/>
          <p:cNvSpPr/>
          <p:nvPr/>
        </p:nvSpPr>
        <p:spPr bwMode="auto">
          <a:xfrm>
            <a:off x="4211638" y="3175000"/>
            <a:ext cx="2020887" cy="936625"/>
          </a:xfrm>
          <a:prstGeom prst="flowChartAlternateProcess">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nchor="ctr">
            <a:prstTxWarp prst="textNoShape">
              <a:avLst/>
            </a:prstTxWarp>
          </a:bodyPr>
          <a:lstStyle/>
          <a:p>
            <a:pPr algn="l" defTabSz="457200" eaLnBrk="1" hangingPunct="1"/>
            <a:r>
              <a:rPr lang="en-US" sz="2800">
                <a:solidFill>
                  <a:srgbClr val="000000"/>
                </a:solidFill>
                <a:latin typeface="Times New Roman" pitchFamily="-109" charset="0"/>
                <a:ea typeface="Arial" pitchFamily="-109" charset="0"/>
                <a:cs typeface="Arial" pitchFamily="-109" charset="0"/>
              </a:rPr>
              <a:t>Modifier</a:t>
            </a:r>
            <a:r>
              <a:rPr lang="en-US" sz="3200">
                <a:solidFill>
                  <a:srgbClr val="000000"/>
                </a:solidFill>
                <a:latin typeface="Times New Roman" pitchFamily="-109" charset="0"/>
                <a:ea typeface="Arial" pitchFamily="-109" charset="0"/>
                <a:cs typeface="Arial" pitchFamily="-109" charset="0"/>
              </a:rPr>
              <a:t> </a:t>
            </a:r>
            <a:r>
              <a:rPr lang="en-US" sz="2800">
                <a:solidFill>
                  <a:srgbClr val="000000"/>
                </a:solidFill>
                <a:latin typeface="Times New Roman" pitchFamily="-109" charset="0"/>
                <a:ea typeface="Arial" pitchFamily="-109" charset="0"/>
                <a:cs typeface="Arial" pitchFamily="-109" charset="0"/>
              </a:rPr>
              <a:t>thesaurus</a:t>
            </a:r>
            <a:endParaRPr lang="en-US" sz="3200">
              <a:solidFill>
                <a:srgbClr val="000000"/>
              </a:solidFill>
              <a:latin typeface="Times New Roman" pitchFamily="-109" charset="0"/>
              <a:ea typeface="Arial" pitchFamily="-109" charset="0"/>
              <a:cs typeface="Arial" pitchFamily="-109" charset="0"/>
            </a:endParaRPr>
          </a:p>
        </p:txBody>
      </p:sp>
      <p:cxnSp>
        <p:nvCxnSpPr>
          <p:cNvPr id="136205" name="Straight Connector 15"/>
          <p:cNvCxnSpPr>
            <a:cxnSpLocks noChangeShapeType="1"/>
          </p:cNvCxnSpPr>
          <p:nvPr/>
        </p:nvCxnSpPr>
        <p:spPr bwMode="auto">
          <a:xfrm rot="16200000" flipH="1">
            <a:off x="3097212" y="4054476"/>
            <a:ext cx="982663" cy="874712"/>
          </a:xfrm>
          <a:prstGeom prst="line">
            <a:avLst/>
          </a:prstGeom>
          <a:noFill/>
          <a:ln w="9525">
            <a:solidFill>
              <a:schemeClr val="tx1"/>
            </a:solidFill>
            <a:round/>
            <a:headEnd/>
            <a:tailEnd/>
          </a:ln>
        </p:spPr>
      </p:cxnSp>
      <p:cxnSp>
        <p:nvCxnSpPr>
          <p:cNvPr id="136206" name="Straight Connector 17"/>
          <p:cNvCxnSpPr>
            <a:cxnSpLocks noChangeShapeType="1"/>
          </p:cNvCxnSpPr>
          <p:nvPr/>
        </p:nvCxnSpPr>
        <p:spPr bwMode="auto">
          <a:xfrm rot="16200000" flipH="1">
            <a:off x="4716463" y="4540250"/>
            <a:ext cx="831850" cy="139700"/>
          </a:xfrm>
          <a:prstGeom prst="line">
            <a:avLst/>
          </a:prstGeom>
          <a:noFill/>
          <a:ln w="9525">
            <a:solidFill>
              <a:schemeClr val="tx1"/>
            </a:solidFill>
            <a:round/>
            <a:headEnd/>
            <a:tailEnd/>
          </a:ln>
        </p:spPr>
      </p:cxnSp>
      <p:cxnSp>
        <p:nvCxnSpPr>
          <p:cNvPr id="136207" name="Straight Connector 19"/>
          <p:cNvCxnSpPr>
            <a:cxnSpLocks noChangeShapeType="1"/>
          </p:cNvCxnSpPr>
          <p:nvPr/>
        </p:nvCxnSpPr>
        <p:spPr bwMode="auto">
          <a:xfrm rot="5400000">
            <a:off x="6769101" y="4259262"/>
            <a:ext cx="728662" cy="576263"/>
          </a:xfrm>
          <a:prstGeom prst="line">
            <a:avLst/>
          </a:prstGeom>
          <a:noFill/>
          <a:ln w="9525">
            <a:solidFill>
              <a:schemeClr val="tx1"/>
            </a:solidFill>
            <a:round/>
            <a:headEnd/>
            <a:tailEnd/>
          </a:ln>
        </p:spPr>
      </p:cxnSp>
      <p:sp>
        <p:nvSpPr>
          <p:cNvPr id="2" name="Alternate Process 12"/>
          <p:cNvSpPr/>
          <p:nvPr/>
        </p:nvSpPr>
        <p:spPr bwMode="auto">
          <a:xfrm>
            <a:off x="2208213" y="3346450"/>
            <a:ext cx="1425575" cy="676275"/>
          </a:xfrm>
          <a:prstGeom prst="flowChartAlternateProcess">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nchor="ctr">
            <a:prstTxWarp prst="textNoShape">
              <a:avLst/>
            </a:prstTxWarp>
          </a:bodyPr>
          <a:lstStyle/>
          <a:p>
            <a:pPr algn="l" defTabSz="457200" eaLnBrk="1" hangingPunct="1"/>
            <a:r>
              <a:rPr lang="en-US" sz="2800">
                <a:solidFill>
                  <a:srgbClr val="000000"/>
                </a:solidFill>
                <a:latin typeface="Times New Roman" pitchFamily="-109" charset="0"/>
                <a:ea typeface="Arial" pitchFamily="-109" charset="0"/>
                <a:cs typeface="Arial" pitchFamily="-109" charset="0"/>
              </a:rPr>
              <a:t>Subject</a:t>
            </a:r>
            <a:endParaRPr lang="en-US" sz="3200">
              <a:solidFill>
                <a:srgbClr val="000000"/>
              </a:solidFill>
              <a:latin typeface="Times New Roman" pitchFamily="-109" charset="0"/>
              <a:ea typeface="Arial" pitchFamily="-109" charset="0"/>
              <a:cs typeface="Arial" pitchFamily="-109"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7" name="Slide Number Placeholder 2"/>
          <p:cNvSpPr>
            <a:spLocks noGrp="1"/>
          </p:cNvSpPr>
          <p:nvPr>
            <p:ph type="sldNum" sz="quarter" idx="11"/>
          </p:nvPr>
        </p:nvSpPr>
        <p:spPr/>
        <p:txBody>
          <a:bodyPr/>
          <a:lstStyle/>
          <a:p>
            <a:fld id="{74D0B894-609A-8B4F-A3C7-9FB2E114D7C7}" type="slidenum">
              <a:rPr lang="en-US" smtClean="0"/>
              <a:pPr/>
              <a:t>33</a:t>
            </a:fld>
            <a:endParaRPr lang="en-US" smtClean="0"/>
          </a:p>
        </p:txBody>
      </p:sp>
      <p:sp>
        <p:nvSpPr>
          <p:cNvPr id="138244"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defTabSz="457200" eaLnBrk="1" hangingPunct="1"/>
            <a:fld id="{2BFB9ED1-2B8C-AF49-B64F-929BE042B44C}" type="slidenum">
              <a:rPr lang="en-US" sz="1400">
                <a:solidFill>
                  <a:schemeClr val="accent2"/>
                </a:solidFill>
                <a:latin typeface="Tahoma" pitchFamily="-109" charset="0"/>
                <a:ea typeface="Arial" pitchFamily="-109" charset="0"/>
                <a:cs typeface="Arial" pitchFamily="-109" charset="0"/>
              </a:rPr>
              <a:pPr algn="r" defTabSz="457200" eaLnBrk="1" hangingPunct="1"/>
              <a:t>33</a:t>
            </a:fld>
            <a:endParaRPr lang="en-US" sz="1400">
              <a:solidFill>
                <a:schemeClr val="accent2"/>
              </a:solidFill>
              <a:latin typeface="Tahoma" pitchFamily="-109" charset="0"/>
              <a:ea typeface="Arial" pitchFamily="-109" charset="0"/>
              <a:cs typeface="Arial" pitchFamily="-109" charset="0"/>
            </a:endParaRPr>
          </a:p>
        </p:txBody>
      </p:sp>
      <p:sp>
        <p:nvSpPr>
          <p:cNvPr id="138245" name="Rectangle 2"/>
          <p:cNvSpPr>
            <a:spLocks noGrp="1" noChangeArrowheads="1"/>
          </p:cNvSpPr>
          <p:nvPr>
            <p:ph type="title" idx="4294967295"/>
          </p:nvPr>
        </p:nvSpPr>
        <p:spPr/>
        <p:txBody>
          <a:bodyPr/>
          <a:lstStyle/>
          <a:p>
            <a:pPr eaLnBrk="1" hangingPunct="1"/>
            <a:r>
              <a:rPr lang="en-GB"/>
              <a:t>Package</a:t>
            </a:r>
          </a:p>
        </p:txBody>
      </p:sp>
      <p:sp>
        <p:nvSpPr>
          <p:cNvPr id="138246" name="Rectangle 3"/>
          <p:cNvSpPr>
            <a:spLocks noGrp="1" noChangeArrowheads="1"/>
          </p:cNvSpPr>
          <p:nvPr>
            <p:ph type="body" idx="4294967295"/>
          </p:nvPr>
        </p:nvSpPr>
        <p:spPr/>
        <p:txBody>
          <a:bodyPr/>
          <a:lstStyle/>
          <a:p>
            <a:pPr marL="279400" indent="-279400" eaLnBrk="1" hangingPunct="1"/>
            <a:r>
              <a:rPr lang="en-US"/>
              <a:t>Process artifacts are packed logically or physically</a:t>
            </a:r>
          </a:p>
          <a:p>
            <a:pPr marL="279400" indent="-279400" eaLnBrk="1" hangingPunct="1"/>
            <a:r>
              <a:rPr lang="en-US"/>
              <a:t>Useful for storing collections </a:t>
            </a:r>
            <a:br>
              <a:rPr lang="en-US"/>
            </a:br>
            <a:r>
              <a:rPr lang="en-US"/>
              <a:t>of media after capturing…</a:t>
            </a:r>
          </a:p>
          <a:p>
            <a:pPr marL="279400" indent="-279400" eaLnBrk="1" hangingPunct="1"/>
            <a:r>
              <a:rPr lang="en-US"/>
              <a:t>… before selecting </a:t>
            </a:r>
            <a:br>
              <a:rPr lang="en-US"/>
            </a:br>
            <a:r>
              <a:rPr lang="en-US"/>
              <a:t>subset for further </a:t>
            </a:r>
            <a:br>
              <a:rPr lang="en-US"/>
            </a:br>
            <a:r>
              <a:rPr lang="en-US"/>
              <a:t>stages</a:t>
            </a:r>
          </a:p>
        </p:txBody>
      </p:sp>
      <p:pic>
        <p:nvPicPr>
          <p:cNvPr id="138247" name="Picture 12" descr="cewe_photo_selection"/>
          <p:cNvPicPr>
            <a:picLocks noChangeAspect="1" noChangeArrowheads="1"/>
          </p:cNvPicPr>
          <p:nvPr/>
        </p:nvPicPr>
        <p:blipFill>
          <a:blip r:embed="rId3"/>
          <a:srcRect/>
          <a:stretch>
            <a:fillRect/>
          </a:stretch>
        </p:blipFill>
        <p:spPr bwMode="auto">
          <a:xfrm>
            <a:off x="4611688" y="3128963"/>
            <a:ext cx="4514850" cy="3386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9" name="Slide Number Placeholder 2"/>
          <p:cNvSpPr>
            <a:spLocks noGrp="1"/>
          </p:cNvSpPr>
          <p:nvPr>
            <p:ph type="sldNum" sz="quarter" idx="11"/>
          </p:nvPr>
        </p:nvSpPr>
        <p:spPr/>
        <p:txBody>
          <a:bodyPr/>
          <a:lstStyle/>
          <a:p>
            <a:fld id="{C53766EC-63A4-D943-A34C-CC6FC83B41F2}" type="slidenum">
              <a:rPr lang="en-US" smtClean="0"/>
              <a:pPr/>
              <a:t>34</a:t>
            </a:fld>
            <a:endParaRPr lang="en-US" smtClean="0"/>
          </a:p>
        </p:txBody>
      </p:sp>
      <p:sp>
        <p:nvSpPr>
          <p:cNvPr id="140292"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defTabSz="457200" eaLnBrk="1" hangingPunct="1"/>
            <a:fld id="{3A74D64D-0CE6-A74E-8ACB-2E70BB1F0FF0}" type="slidenum">
              <a:rPr lang="en-US" sz="1400">
                <a:solidFill>
                  <a:schemeClr val="accent2"/>
                </a:solidFill>
                <a:latin typeface="Tahoma" pitchFamily="-109" charset="0"/>
                <a:ea typeface="Arial" pitchFamily="-109" charset="0"/>
                <a:cs typeface="Arial" pitchFamily="-109" charset="0"/>
              </a:rPr>
              <a:pPr algn="r" defTabSz="457200" eaLnBrk="1" hangingPunct="1"/>
              <a:t>34</a:t>
            </a:fld>
            <a:endParaRPr lang="en-US" sz="1400">
              <a:solidFill>
                <a:schemeClr val="accent2"/>
              </a:solidFill>
              <a:latin typeface="Tahoma" pitchFamily="-109" charset="0"/>
              <a:ea typeface="Arial" pitchFamily="-109" charset="0"/>
              <a:cs typeface="Arial" pitchFamily="-109" charset="0"/>
            </a:endParaRPr>
          </a:p>
        </p:txBody>
      </p:sp>
      <p:sp>
        <p:nvSpPr>
          <p:cNvPr id="140293" name="Rectangle 2"/>
          <p:cNvSpPr>
            <a:spLocks noGrp="1" noChangeArrowheads="1"/>
          </p:cNvSpPr>
          <p:nvPr>
            <p:ph type="title" idx="4294967295"/>
          </p:nvPr>
        </p:nvSpPr>
        <p:spPr/>
        <p:txBody>
          <a:bodyPr/>
          <a:lstStyle/>
          <a:p>
            <a:pPr eaLnBrk="1" hangingPunct="1"/>
            <a:r>
              <a:rPr lang="en-GB"/>
              <a:t>Query</a:t>
            </a:r>
          </a:p>
        </p:txBody>
      </p:sp>
      <p:sp>
        <p:nvSpPr>
          <p:cNvPr id="140294" name="Rectangle 3"/>
          <p:cNvSpPr>
            <a:spLocks noGrp="1" noChangeArrowheads="1"/>
          </p:cNvSpPr>
          <p:nvPr>
            <p:ph type="body" idx="4294967295"/>
          </p:nvPr>
        </p:nvSpPr>
        <p:spPr/>
        <p:txBody>
          <a:bodyPr/>
          <a:lstStyle/>
          <a:p>
            <a:pPr marL="279400" indent="-279400" eaLnBrk="1" hangingPunct="1"/>
            <a:r>
              <a:rPr lang="en-US"/>
              <a:t>User retrieves a set of process artifacts based on a user-specified query</a:t>
            </a:r>
          </a:p>
          <a:p>
            <a:pPr marL="279400" indent="-279400" eaLnBrk="1" hangingPunct="1"/>
            <a:r>
              <a:rPr lang="en-US" sz="2400">
                <a:solidFill>
                  <a:srgbClr val="595959"/>
                </a:solidFill>
              </a:rPr>
              <a:t>Inputs:</a:t>
            </a:r>
          </a:p>
          <a:p>
            <a:pPr lvl="1" eaLnBrk="1" hangingPunct="1"/>
            <a:r>
              <a:rPr lang="en-US" sz="2000">
                <a:ea typeface="ＭＳ Ｐゴシック" pitchFamily="-109" charset="-128"/>
              </a:rPr>
              <a:t>user query, in terms of annotations or by example</a:t>
            </a:r>
          </a:p>
          <a:p>
            <a:pPr lvl="1" eaLnBrk="1" hangingPunct="1"/>
            <a:r>
              <a:rPr lang="en-US" sz="2000">
                <a:ea typeface="ＭＳ Ｐゴシック" pitchFamily="-109" charset="-128"/>
              </a:rPr>
              <a:t>collection(s) of assets</a:t>
            </a:r>
          </a:p>
          <a:p>
            <a:pPr marL="279400" indent="-279400" eaLnBrk="1" hangingPunct="1"/>
            <a:r>
              <a:rPr lang="en-US" sz="2400">
                <a:solidFill>
                  <a:srgbClr val="595959"/>
                </a:solidFill>
              </a:rPr>
              <a:t>Actors:</a:t>
            </a:r>
            <a:r>
              <a:rPr lang="en-US" sz="2400"/>
              <a:t> </a:t>
            </a:r>
          </a:p>
          <a:p>
            <a:pPr lvl="1" eaLnBrk="1" hangingPunct="1"/>
            <a:r>
              <a:rPr lang="en-US" sz="2000">
                <a:ea typeface="ＭＳ Ｐゴシック" pitchFamily="-109" charset="-128"/>
              </a:rPr>
              <a:t>human</a:t>
            </a:r>
            <a:endParaRPr lang="en-US" sz="1800">
              <a:ea typeface="ＭＳ Ｐゴシック" pitchFamily="-109" charset="-128"/>
            </a:endParaRPr>
          </a:p>
          <a:p>
            <a:pPr marL="279400" indent="-279400" eaLnBrk="1" hangingPunct="1"/>
            <a:r>
              <a:rPr lang="en-US" sz="2400">
                <a:solidFill>
                  <a:srgbClr val="595959"/>
                </a:solidFill>
              </a:rPr>
              <a:t>Output:</a:t>
            </a:r>
          </a:p>
          <a:p>
            <a:pPr lvl="1" eaLnBrk="1" hangingPunct="1"/>
            <a:r>
              <a:rPr lang="en-US" sz="2000">
                <a:ea typeface="ＭＳ Ｐゴシック" pitchFamily="-109" charset="-128"/>
              </a:rPr>
              <a:t>subset of assets</a:t>
            </a:r>
            <a:br>
              <a:rPr lang="en-US" sz="2000">
                <a:ea typeface="ＭＳ Ｐゴシック" pitchFamily="-109" charset="-128"/>
              </a:rPr>
            </a:br>
            <a:r>
              <a:rPr lang="en-US" sz="2000">
                <a:ea typeface="ＭＳ Ｐゴシック" pitchFamily="-109" charset="-128"/>
              </a:rPr>
              <a:t>plus annotations</a:t>
            </a:r>
            <a:br>
              <a:rPr lang="en-US" sz="2000">
                <a:ea typeface="ＭＳ Ｐゴシック" pitchFamily="-109" charset="-128"/>
              </a:rPr>
            </a:br>
            <a:r>
              <a:rPr lang="en-US" sz="2000">
                <a:ea typeface="ＭＳ Ｐゴシック" pitchFamily="-109" charset="-128"/>
              </a:rPr>
              <a:t>(in no order)</a:t>
            </a:r>
          </a:p>
          <a:p>
            <a:pPr marL="279400" indent="-279400" eaLnBrk="1" hangingPunct="1"/>
            <a:endParaRPr lang="en-US"/>
          </a:p>
        </p:txBody>
      </p:sp>
      <p:pic>
        <p:nvPicPr>
          <p:cNvPr id="140295" name="Picture 4"/>
          <p:cNvPicPr>
            <a:picLocks noChangeAspect="1" noChangeArrowheads="1"/>
          </p:cNvPicPr>
          <p:nvPr/>
        </p:nvPicPr>
        <p:blipFill>
          <a:blip r:embed="rId3"/>
          <a:srcRect/>
          <a:stretch>
            <a:fillRect/>
          </a:stretch>
        </p:blipFill>
        <p:spPr bwMode="auto">
          <a:xfrm>
            <a:off x="5394325" y="4965700"/>
            <a:ext cx="1860550" cy="1366838"/>
          </a:xfrm>
          <a:prstGeom prst="rect">
            <a:avLst/>
          </a:prstGeom>
          <a:noFill/>
          <a:ln w="9525">
            <a:noFill/>
            <a:round/>
            <a:headEnd/>
            <a:tailEnd/>
          </a:ln>
        </p:spPr>
      </p:pic>
      <p:pic>
        <p:nvPicPr>
          <p:cNvPr id="140296" name="Picture 3">
            <a:hlinkClick r:id="rId4" action="ppaction://hlinkfile"/>
          </p:cNvPr>
          <p:cNvPicPr>
            <a:picLocks noChangeAspect="1" noChangeArrowheads="1"/>
          </p:cNvPicPr>
          <p:nvPr/>
        </p:nvPicPr>
        <p:blipFill>
          <a:blip r:embed="rId5"/>
          <a:srcRect/>
          <a:stretch>
            <a:fillRect/>
          </a:stretch>
        </p:blipFill>
        <p:spPr bwMode="auto">
          <a:xfrm>
            <a:off x="3819525" y="4376738"/>
            <a:ext cx="1863725" cy="1365250"/>
          </a:xfrm>
          <a:prstGeom prst="rect">
            <a:avLst/>
          </a:prstGeom>
          <a:noFill/>
          <a:ln w="9525">
            <a:noFill/>
            <a:round/>
            <a:headEnd/>
            <a:tailEnd/>
          </a:ln>
        </p:spPr>
      </p:pic>
      <p:pic>
        <p:nvPicPr>
          <p:cNvPr id="140297" name="Picture 5"/>
          <p:cNvPicPr>
            <a:picLocks noChangeAspect="1" noChangeArrowheads="1"/>
          </p:cNvPicPr>
          <p:nvPr/>
        </p:nvPicPr>
        <p:blipFill>
          <a:blip r:embed="rId6"/>
          <a:srcRect/>
          <a:stretch>
            <a:fillRect/>
          </a:stretch>
        </p:blipFill>
        <p:spPr bwMode="auto">
          <a:xfrm>
            <a:off x="6865938" y="4389438"/>
            <a:ext cx="1863725" cy="1368425"/>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6" name="Slide Number Placeholder 2"/>
          <p:cNvSpPr>
            <a:spLocks noGrp="1"/>
          </p:cNvSpPr>
          <p:nvPr>
            <p:ph type="sldNum" sz="quarter" idx="11"/>
          </p:nvPr>
        </p:nvSpPr>
        <p:spPr/>
        <p:txBody>
          <a:bodyPr/>
          <a:lstStyle/>
          <a:p>
            <a:fld id="{5B2790B9-DE44-694D-8DB6-FF1D8B2D5C04}" type="slidenum">
              <a:rPr lang="en-US" smtClean="0"/>
              <a:pPr/>
              <a:t>35</a:t>
            </a:fld>
            <a:endParaRPr lang="en-US" smtClean="0"/>
          </a:p>
        </p:txBody>
      </p:sp>
      <p:sp>
        <p:nvSpPr>
          <p:cNvPr id="142340"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defTabSz="457200" eaLnBrk="1" hangingPunct="1"/>
            <a:fld id="{D0072851-5E13-4846-B7C7-F2F754432AD7}" type="slidenum">
              <a:rPr lang="en-US" sz="1400">
                <a:solidFill>
                  <a:schemeClr val="accent2"/>
                </a:solidFill>
                <a:latin typeface="Tahoma" pitchFamily="-109" charset="0"/>
                <a:ea typeface="Arial" pitchFamily="-109" charset="0"/>
                <a:cs typeface="Arial" pitchFamily="-109" charset="0"/>
              </a:rPr>
              <a:pPr algn="r" defTabSz="457200" eaLnBrk="1" hangingPunct="1"/>
              <a:t>35</a:t>
            </a:fld>
            <a:endParaRPr lang="en-US" sz="1400">
              <a:solidFill>
                <a:schemeClr val="accent2"/>
              </a:solidFill>
              <a:latin typeface="Tahoma" pitchFamily="-109" charset="0"/>
              <a:ea typeface="Arial" pitchFamily="-109" charset="0"/>
              <a:cs typeface="Arial" pitchFamily="-109" charset="0"/>
            </a:endParaRPr>
          </a:p>
        </p:txBody>
      </p:sp>
      <p:sp>
        <p:nvSpPr>
          <p:cNvPr id="142341" name="Rectangle 2"/>
          <p:cNvSpPr>
            <a:spLocks noGrp="1" noChangeArrowheads="1"/>
          </p:cNvSpPr>
          <p:nvPr>
            <p:ph type="title" idx="4294967295"/>
          </p:nvPr>
        </p:nvSpPr>
        <p:spPr/>
        <p:txBody>
          <a:bodyPr/>
          <a:lstStyle/>
          <a:p>
            <a:pPr eaLnBrk="1" hangingPunct="1"/>
            <a:r>
              <a:rPr lang="en-GB"/>
              <a:t>Construct Message</a:t>
            </a:r>
          </a:p>
        </p:txBody>
      </p:sp>
      <p:sp>
        <p:nvSpPr>
          <p:cNvPr id="142342" name="Rectangle 3"/>
          <p:cNvSpPr>
            <a:spLocks noGrp="1" noChangeArrowheads="1"/>
          </p:cNvSpPr>
          <p:nvPr>
            <p:ph type="body" idx="4294967295"/>
          </p:nvPr>
        </p:nvSpPr>
        <p:spPr/>
        <p:txBody>
          <a:bodyPr/>
          <a:lstStyle/>
          <a:p>
            <a:pPr marL="279400" indent="-279400" eaLnBrk="1" hangingPunct="1"/>
            <a:r>
              <a:rPr lang="en-US"/>
              <a:t>Author specifies the message they wish to convey</a:t>
            </a:r>
          </a:p>
          <a:p>
            <a:pPr lvl="1" eaLnBrk="1" hangingPunct="1"/>
            <a:r>
              <a:rPr lang="en-US" i="1">
                <a:ea typeface="ＭＳ Ｐゴシック" pitchFamily="-109" charset="-128"/>
              </a:rPr>
              <a:t>Our holiday was sporty, great weather and fun</a:t>
            </a:r>
          </a:p>
          <a:p>
            <a:pPr lvl="1" eaLnBrk="1" hangingPunct="1"/>
            <a:r>
              <a:rPr lang="en-US" i="1">
                <a:ea typeface="ＭＳ Ｐゴシック" pitchFamily="-109" charset="-128"/>
              </a:rPr>
              <a:t>Create clash about whether war is a good thing</a:t>
            </a:r>
          </a:p>
          <a:p>
            <a:pPr marL="279400" indent="-279400" eaLnBrk="1" hangingPunct="1"/>
            <a:r>
              <a:rPr lang="en-US" sz="2400">
                <a:solidFill>
                  <a:srgbClr val="595959"/>
                </a:solidFill>
              </a:rPr>
              <a:t>Inputs: </a:t>
            </a:r>
            <a:r>
              <a:rPr lang="en-US" sz="2400"/>
              <a:t>ideas, decisions, available assets</a:t>
            </a:r>
          </a:p>
          <a:p>
            <a:pPr marL="279400" indent="-279400" eaLnBrk="1" hangingPunct="1"/>
            <a:r>
              <a:rPr lang="en-US" sz="2400">
                <a:solidFill>
                  <a:srgbClr val="595959"/>
                </a:solidFill>
              </a:rPr>
              <a:t>Actors:</a:t>
            </a:r>
            <a:r>
              <a:rPr lang="en-US" sz="2400"/>
              <a:t> </a:t>
            </a:r>
          </a:p>
          <a:p>
            <a:pPr lvl="1" eaLnBrk="1" hangingPunct="1"/>
            <a:r>
              <a:rPr lang="en-US" sz="2000">
                <a:ea typeface="ＭＳ Ｐゴシック" pitchFamily="-109" charset="-128"/>
              </a:rPr>
              <a:t>author</a:t>
            </a:r>
          </a:p>
          <a:p>
            <a:pPr marL="279400" indent="-279400" eaLnBrk="1" hangingPunct="1"/>
            <a:r>
              <a:rPr lang="en-US" sz="2400">
                <a:solidFill>
                  <a:srgbClr val="595959"/>
                </a:solidFill>
              </a:rPr>
              <a:t>Outputs:</a:t>
            </a:r>
          </a:p>
          <a:p>
            <a:pPr lvl="1" eaLnBrk="1" hangingPunct="1"/>
            <a:r>
              <a:rPr lang="en-US" sz="2000">
                <a:ea typeface="ＭＳ Ｐゴシック" pitchFamily="-109" charset="-128"/>
              </a:rPr>
              <a:t> the message that should be conveyed by the assets</a:t>
            </a:r>
            <a:endParaRPr lang="en-US">
              <a:ea typeface="ＭＳ Ｐゴシック" pitchFamily="-109"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12" name="Slide Number Placeholder 2"/>
          <p:cNvSpPr>
            <a:spLocks noGrp="1"/>
          </p:cNvSpPr>
          <p:nvPr>
            <p:ph type="sldNum" sz="quarter" idx="11"/>
          </p:nvPr>
        </p:nvSpPr>
        <p:spPr/>
        <p:txBody>
          <a:bodyPr/>
          <a:lstStyle/>
          <a:p>
            <a:fld id="{93B7BC5C-A810-2B48-9046-F692A98D9003}" type="slidenum">
              <a:rPr lang="en-US" smtClean="0"/>
              <a:pPr/>
              <a:t>36</a:t>
            </a:fld>
            <a:endParaRPr lang="en-US" smtClean="0"/>
          </a:p>
        </p:txBody>
      </p:sp>
      <p:sp>
        <p:nvSpPr>
          <p:cNvPr id="144388"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eaLnBrk="1" hangingPunct="1"/>
            <a:fld id="{41BC3083-97C4-6642-8756-507FC2819C53}" type="slidenum">
              <a:rPr lang="en-US" sz="1400">
                <a:solidFill>
                  <a:schemeClr val="accent2"/>
                </a:solidFill>
                <a:latin typeface="Tahoma" pitchFamily="-109" charset="0"/>
                <a:ea typeface="MS PGothic" pitchFamily="34" charset="-128"/>
                <a:cs typeface="MS PGothic" pitchFamily="34" charset="-128"/>
              </a:rPr>
              <a:pPr algn="r" eaLnBrk="1" hangingPunct="1"/>
              <a:t>36</a:t>
            </a:fld>
            <a:endParaRPr lang="en-US" sz="1400">
              <a:solidFill>
                <a:schemeClr val="accent2"/>
              </a:solidFill>
              <a:latin typeface="Tahoma" pitchFamily="-109" charset="0"/>
              <a:ea typeface="MS PGothic" pitchFamily="34" charset="-128"/>
              <a:cs typeface="MS PGothic" pitchFamily="34" charset="-128"/>
            </a:endParaRPr>
          </a:p>
        </p:txBody>
      </p:sp>
      <p:sp>
        <p:nvSpPr>
          <p:cNvPr id="144389" name="Rectangle 2"/>
          <p:cNvSpPr>
            <a:spLocks noGrp="1" noChangeArrowheads="1"/>
          </p:cNvSpPr>
          <p:nvPr>
            <p:ph type="title" idx="4294967295"/>
          </p:nvPr>
        </p:nvSpPr>
        <p:spPr/>
        <p:txBody>
          <a:bodyPr/>
          <a:lstStyle/>
          <a:p>
            <a:pPr eaLnBrk="1" hangingPunct="1"/>
            <a:r>
              <a:rPr lang="en-GB"/>
              <a:t>Organize</a:t>
            </a:r>
          </a:p>
        </p:txBody>
      </p:sp>
      <p:sp>
        <p:nvSpPr>
          <p:cNvPr id="144390" name="Rectangle 3"/>
          <p:cNvSpPr>
            <a:spLocks noGrp="1" noChangeArrowheads="1"/>
          </p:cNvSpPr>
          <p:nvPr>
            <p:ph type="body" idx="4294967295"/>
          </p:nvPr>
        </p:nvSpPr>
        <p:spPr>
          <a:xfrm>
            <a:off x="404813" y="1404938"/>
            <a:ext cx="8505825" cy="3860800"/>
          </a:xfrm>
        </p:spPr>
        <p:txBody>
          <a:bodyPr/>
          <a:lstStyle/>
          <a:p>
            <a:pPr marL="279400" indent="-279400" eaLnBrk="1" hangingPunct="1"/>
            <a:r>
              <a:rPr lang="en-US"/>
              <a:t>Process where process artifacts are organized according to the message</a:t>
            </a:r>
          </a:p>
          <a:p>
            <a:pPr lvl="1" eaLnBrk="1" hangingPunct="1"/>
            <a:r>
              <a:rPr lang="en-US" sz="1800" i="1">
                <a:ea typeface="ＭＳ Ｐゴシック" pitchFamily="-109" charset="-128"/>
              </a:rPr>
              <a:t>Organize a number of 2-page layouts in photobook</a:t>
            </a:r>
          </a:p>
          <a:p>
            <a:pPr lvl="1" eaLnBrk="1" hangingPunct="1"/>
            <a:r>
              <a:rPr lang="en-US" sz="1800" i="1">
                <a:ea typeface="ＭＳ Ｐゴシック" pitchFamily="-109" charset="-128"/>
              </a:rPr>
              <a:t>Use semantic graph to select related video clips to form linear presentation of parts of argument structure</a:t>
            </a:r>
          </a:p>
          <a:p>
            <a:pPr marL="279400" indent="-279400" eaLnBrk="1" hangingPunct="1"/>
            <a:r>
              <a:rPr lang="en-US" sz="2400">
                <a:solidFill>
                  <a:srgbClr val="595959"/>
                </a:solidFill>
              </a:rPr>
              <a:t>Inputs: </a:t>
            </a:r>
            <a:r>
              <a:rPr lang="en-US" sz="2400">
                <a:solidFill>
                  <a:srgbClr val="000000"/>
                </a:solidFill>
              </a:rPr>
              <a:t>set of </a:t>
            </a:r>
            <a:r>
              <a:rPr lang="en-US" sz="2400"/>
              <a:t>assets and annotations </a:t>
            </a:r>
            <a:br>
              <a:rPr lang="en-US" sz="2400"/>
            </a:br>
            <a:r>
              <a:rPr lang="en-US" sz="2400"/>
              <a:t>(e.g. output from query process)</a:t>
            </a:r>
          </a:p>
          <a:p>
            <a:pPr marL="279400" indent="-279400" eaLnBrk="1" hangingPunct="1"/>
            <a:r>
              <a:rPr lang="en-US" sz="2400">
                <a:solidFill>
                  <a:srgbClr val="595959"/>
                </a:solidFill>
              </a:rPr>
              <a:t>Actors:</a:t>
            </a:r>
            <a:r>
              <a:rPr lang="en-US" sz="2400"/>
              <a:t> human or machine</a:t>
            </a:r>
            <a:endParaRPr lang="en-US" sz="2000"/>
          </a:p>
          <a:p>
            <a:pPr marL="279400" indent="-279400" eaLnBrk="1" hangingPunct="1"/>
            <a:r>
              <a:rPr lang="en-US" sz="2400">
                <a:solidFill>
                  <a:srgbClr val="595959"/>
                </a:solidFill>
              </a:rPr>
              <a:t>Outputs: </a:t>
            </a:r>
            <a:r>
              <a:rPr lang="en-US" sz="2400">
                <a:solidFill>
                  <a:srgbClr val="000000"/>
                </a:solidFill>
              </a:rPr>
              <a:t>document structure with recommended groupings and orderings for assets</a:t>
            </a:r>
            <a:endParaRPr lang="en-US" sz="2000"/>
          </a:p>
        </p:txBody>
      </p:sp>
      <p:pic>
        <p:nvPicPr>
          <p:cNvPr id="144391" name="Picture 4"/>
          <p:cNvPicPr>
            <a:picLocks noChangeAspect="1" noChangeArrowheads="1"/>
          </p:cNvPicPr>
          <p:nvPr/>
        </p:nvPicPr>
        <p:blipFill>
          <a:blip r:embed="rId3"/>
          <a:srcRect l="2608" r="3490"/>
          <a:stretch>
            <a:fillRect/>
          </a:stretch>
        </p:blipFill>
        <p:spPr bwMode="auto">
          <a:xfrm>
            <a:off x="735013" y="6858000"/>
            <a:ext cx="7751762" cy="3362325"/>
          </a:xfrm>
          <a:prstGeom prst="rect">
            <a:avLst/>
          </a:prstGeom>
          <a:noFill/>
          <a:ln w="9525">
            <a:noFill/>
            <a:miter lim="800000"/>
            <a:headEnd/>
            <a:tailEnd/>
          </a:ln>
        </p:spPr>
      </p:pic>
      <p:grpSp>
        <p:nvGrpSpPr>
          <p:cNvPr id="144392" name="Group 10"/>
          <p:cNvGrpSpPr>
            <a:grpSpLocks/>
          </p:cNvGrpSpPr>
          <p:nvPr/>
        </p:nvGrpSpPr>
        <p:grpSpPr bwMode="auto">
          <a:xfrm>
            <a:off x="830263" y="5405438"/>
            <a:ext cx="7462837" cy="1373187"/>
            <a:chOff x="847725" y="3221038"/>
            <a:chExt cx="7462838" cy="1373187"/>
          </a:xfrm>
        </p:grpSpPr>
        <p:pic>
          <p:nvPicPr>
            <p:cNvPr id="144393" name="Picture 3">
              <a:hlinkClick r:id="rId4" action="ppaction://hlinkfile"/>
            </p:cNvPr>
            <p:cNvPicPr>
              <a:picLocks noChangeAspect="1" noChangeArrowheads="1"/>
            </p:cNvPicPr>
            <p:nvPr/>
          </p:nvPicPr>
          <p:blipFill>
            <a:blip r:embed="rId5"/>
            <a:srcRect/>
            <a:stretch>
              <a:fillRect/>
            </a:stretch>
          </p:blipFill>
          <p:spPr bwMode="auto">
            <a:xfrm>
              <a:off x="847725" y="3225800"/>
              <a:ext cx="1863725" cy="1365250"/>
            </a:xfrm>
            <a:prstGeom prst="rect">
              <a:avLst/>
            </a:prstGeom>
            <a:noFill/>
            <a:ln w="9525">
              <a:noFill/>
              <a:round/>
              <a:headEnd/>
              <a:tailEnd/>
            </a:ln>
          </p:spPr>
        </p:pic>
        <p:pic>
          <p:nvPicPr>
            <p:cNvPr id="144394" name="Picture 4"/>
            <p:cNvPicPr>
              <a:picLocks noChangeAspect="1" noChangeArrowheads="1"/>
            </p:cNvPicPr>
            <p:nvPr/>
          </p:nvPicPr>
          <p:blipFill>
            <a:blip r:embed="rId6"/>
            <a:srcRect/>
            <a:stretch>
              <a:fillRect/>
            </a:stretch>
          </p:blipFill>
          <p:spPr bwMode="auto">
            <a:xfrm>
              <a:off x="2727325" y="3227388"/>
              <a:ext cx="1860550" cy="1366837"/>
            </a:xfrm>
            <a:prstGeom prst="rect">
              <a:avLst/>
            </a:prstGeom>
            <a:noFill/>
            <a:ln w="9525">
              <a:noFill/>
              <a:round/>
              <a:headEnd/>
              <a:tailEnd/>
            </a:ln>
          </p:spPr>
        </p:pic>
        <p:pic>
          <p:nvPicPr>
            <p:cNvPr id="144395" name="Picture 5"/>
            <p:cNvPicPr>
              <a:picLocks noChangeAspect="1" noChangeArrowheads="1"/>
            </p:cNvPicPr>
            <p:nvPr/>
          </p:nvPicPr>
          <p:blipFill>
            <a:blip r:embed="rId7"/>
            <a:srcRect/>
            <a:stretch>
              <a:fillRect/>
            </a:stretch>
          </p:blipFill>
          <p:spPr bwMode="auto">
            <a:xfrm>
              <a:off x="6446838" y="3221038"/>
              <a:ext cx="1863725" cy="1368425"/>
            </a:xfrm>
            <a:prstGeom prst="rect">
              <a:avLst/>
            </a:prstGeom>
            <a:noFill/>
            <a:ln w="9525">
              <a:noFill/>
              <a:round/>
              <a:headEnd/>
              <a:tailEnd/>
            </a:ln>
          </p:spPr>
        </p:pic>
        <p:pic>
          <p:nvPicPr>
            <p:cNvPr id="144396" name="Picture 6"/>
            <p:cNvPicPr>
              <a:picLocks noChangeAspect="1" noChangeArrowheads="1"/>
            </p:cNvPicPr>
            <p:nvPr/>
          </p:nvPicPr>
          <p:blipFill>
            <a:blip r:embed="rId5"/>
            <a:srcRect/>
            <a:stretch>
              <a:fillRect/>
            </a:stretch>
          </p:blipFill>
          <p:spPr bwMode="auto">
            <a:xfrm>
              <a:off x="4591050" y="3225800"/>
              <a:ext cx="1863725" cy="1365250"/>
            </a:xfrm>
            <a:prstGeom prst="rect">
              <a:avLst/>
            </a:prstGeom>
            <a:noFill/>
            <a:ln w="9525">
              <a:noFill/>
              <a:round/>
              <a:headEnd/>
              <a:tailEnd/>
            </a:ln>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8" name="Slide Number Placeholder 2"/>
          <p:cNvSpPr>
            <a:spLocks noGrp="1"/>
          </p:cNvSpPr>
          <p:nvPr>
            <p:ph type="sldNum" sz="quarter" idx="11"/>
          </p:nvPr>
        </p:nvSpPr>
        <p:spPr/>
        <p:txBody>
          <a:bodyPr/>
          <a:lstStyle/>
          <a:p>
            <a:fld id="{C59E7FDE-6C30-2D44-9747-4D7BDFF972D4}" type="slidenum">
              <a:rPr lang="en-US" smtClean="0"/>
              <a:pPr/>
              <a:t>37</a:t>
            </a:fld>
            <a:endParaRPr lang="en-US" smtClean="0"/>
          </a:p>
        </p:txBody>
      </p:sp>
      <p:sp>
        <p:nvSpPr>
          <p:cNvPr id="146436"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eaLnBrk="1" hangingPunct="1"/>
            <a:fld id="{6B524364-D2E6-F646-89B8-5ABEA8432CCA}" type="slidenum">
              <a:rPr lang="en-US" sz="1400">
                <a:solidFill>
                  <a:schemeClr val="accent2"/>
                </a:solidFill>
                <a:latin typeface="Tahoma" pitchFamily="-109" charset="0"/>
                <a:ea typeface="MS PGothic" pitchFamily="34" charset="-128"/>
                <a:cs typeface="MS PGothic" pitchFamily="34" charset="-128"/>
              </a:rPr>
              <a:pPr algn="r" eaLnBrk="1" hangingPunct="1"/>
              <a:t>37</a:t>
            </a:fld>
            <a:endParaRPr lang="en-US" sz="1400">
              <a:solidFill>
                <a:schemeClr val="accent2"/>
              </a:solidFill>
              <a:latin typeface="Tahoma" pitchFamily="-109" charset="0"/>
              <a:ea typeface="MS PGothic" pitchFamily="34" charset="-128"/>
              <a:cs typeface="MS PGothic" pitchFamily="34" charset="-128"/>
            </a:endParaRPr>
          </a:p>
        </p:txBody>
      </p:sp>
      <p:sp>
        <p:nvSpPr>
          <p:cNvPr id="146437" name="Rectangle 2"/>
          <p:cNvSpPr>
            <a:spLocks noGrp="1" noChangeArrowheads="1"/>
          </p:cNvSpPr>
          <p:nvPr>
            <p:ph type="title" idx="4294967295"/>
          </p:nvPr>
        </p:nvSpPr>
        <p:spPr/>
        <p:txBody>
          <a:bodyPr/>
          <a:lstStyle/>
          <a:p>
            <a:pPr eaLnBrk="1" hangingPunct="1"/>
            <a:r>
              <a:rPr lang="en-GB"/>
              <a:t>Publish</a:t>
            </a:r>
          </a:p>
        </p:txBody>
      </p:sp>
      <p:sp>
        <p:nvSpPr>
          <p:cNvPr id="146438" name="Rectangle 3"/>
          <p:cNvSpPr>
            <a:spLocks noGrp="1" noChangeArrowheads="1"/>
          </p:cNvSpPr>
          <p:nvPr>
            <p:ph type="body" idx="4294967295"/>
          </p:nvPr>
        </p:nvSpPr>
        <p:spPr/>
        <p:txBody>
          <a:bodyPr/>
          <a:lstStyle/>
          <a:p>
            <a:pPr marL="279400" indent="-279400" eaLnBrk="1" hangingPunct="1"/>
            <a:r>
              <a:rPr lang="en-US"/>
              <a:t>Presentation is created</a:t>
            </a:r>
          </a:p>
          <a:p>
            <a:pPr lvl="1" eaLnBrk="1" hangingPunct="1"/>
            <a:r>
              <a:rPr lang="en-US">
                <a:ea typeface="ＭＳ Ｐゴシック" pitchFamily="-109" charset="-128"/>
              </a:rPr>
              <a:t>associated annotations may be removed</a:t>
            </a:r>
          </a:p>
          <a:p>
            <a:pPr lvl="1" eaLnBrk="1" hangingPunct="1"/>
            <a:r>
              <a:rPr lang="en-US" sz="1600" i="1">
                <a:ea typeface="ＭＳ Ｐゴシック" pitchFamily="-109" charset="-128"/>
              </a:rPr>
              <a:t>create proprietary format of photobook for upload</a:t>
            </a:r>
          </a:p>
          <a:p>
            <a:pPr lvl="1" eaLnBrk="1" hangingPunct="1"/>
            <a:r>
              <a:rPr lang="en-US" sz="1600" i="1">
                <a:ea typeface="ＭＳ Ｐゴシック" pitchFamily="-109" charset="-128"/>
              </a:rPr>
              <a:t>create SMIL file containing videos and timing information</a:t>
            </a:r>
          </a:p>
          <a:p>
            <a:pPr marL="279400" indent="-279400" eaLnBrk="1" hangingPunct="1"/>
            <a:r>
              <a:rPr lang="en-US" sz="2400">
                <a:solidFill>
                  <a:srgbClr val="595959"/>
                </a:solidFill>
              </a:rPr>
              <a:t>Inputs: </a:t>
            </a:r>
            <a:r>
              <a:rPr lang="en-US" sz="2400">
                <a:solidFill>
                  <a:srgbClr val="000000"/>
                </a:solidFill>
              </a:rPr>
              <a:t>set of </a:t>
            </a:r>
            <a:r>
              <a:rPr lang="en-US" sz="2400"/>
              <a:t>assets and annotations </a:t>
            </a:r>
            <a:br>
              <a:rPr lang="en-US" sz="2400"/>
            </a:br>
            <a:r>
              <a:rPr lang="en-US" sz="2400"/>
              <a:t>(e.g. output from organize process)</a:t>
            </a:r>
          </a:p>
          <a:p>
            <a:pPr marL="279400" indent="-279400" eaLnBrk="1" hangingPunct="1"/>
            <a:r>
              <a:rPr lang="en-US" sz="2400">
                <a:solidFill>
                  <a:srgbClr val="595959"/>
                </a:solidFill>
              </a:rPr>
              <a:t>Actors:</a:t>
            </a:r>
            <a:r>
              <a:rPr lang="en-US" sz="2400"/>
              <a:t> human or machine</a:t>
            </a:r>
            <a:endParaRPr lang="en-US" sz="2000"/>
          </a:p>
          <a:p>
            <a:pPr marL="279400" indent="-279400" eaLnBrk="1" hangingPunct="1"/>
            <a:r>
              <a:rPr lang="en-US" sz="2400">
                <a:solidFill>
                  <a:srgbClr val="595959"/>
                </a:solidFill>
              </a:rPr>
              <a:t>Outputs:</a:t>
            </a:r>
          </a:p>
          <a:p>
            <a:pPr lvl="1" eaLnBrk="1" hangingPunct="1"/>
            <a:r>
              <a:rPr lang="en-US">
                <a:ea typeface="ＭＳ Ｐゴシック" pitchFamily="-109" charset="-128"/>
              </a:rPr>
              <a:t>final presentation in specific document format, such as html, smil or pdf</a:t>
            </a:r>
          </a:p>
        </p:txBody>
      </p:sp>
      <p:pic>
        <p:nvPicPr>
          <p:cNvPr id="146439" name="Picture 4"/>
          <p:cNvPicPr>
            <a:picLocks noChangeAspect="1" noChangeArrowheads="1"/>
          </p:cNvPicPr>
          <p:nvPr/>
        </p:nvPicPr>
        <p:blipFill>
          <a:blip r:embed="rId3"/>
          <a:srcRect l="4280" r="3337"/>
          <a:stretch>
            <a:fillRect/>
          </a:stretch>
        </p:blipFill>
        <p:spPr bwMode="auto">
          <a:xfrm>
            <a:off x="395288" y="7097713"/>
            <a:ext cx="8748712" cy="3494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8" name="Slide Number Placeholder 2"/>
          <p:cNvSpPr>
            <a:spLocks noGrp="1"/>
          </p:cNvSpPr>
          <p:nvPr>
            <p:ph type="sldNum" sz="quarter" idx="11"/>
          </p:nvPr>
        </p:nvSpPr>
        <p:spPr/>
        <p:txBody>
          <a:bodyPr/>
          <a:lstStyle/>
          <a:p>
            <a:fld id="{2F0634E1-50E2-E149-A56C-F22993F19EEE}" type="slidenum">
              <a:rPr lang="en-US" smtClean="0"/>
              <a:pPr/>
              <a:t>38</a:t>
            </a:fld>
            <a:endParaRPr lang="en-US" smtClean="0"/>
          </a:p>
        </p:txBody>
      </p:sp>
      <p:sp>
        <p:nvSpPr>
          <p:cNvPr id="148484"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eaLnBrk="1" hangingPunct="1"/>
            <a:fld id="{0F8EC486-80F0-1742-A5A8-C26DA003CCF4}" type="slidenum">
              <a:rPr lang="en-US" sz="1400">
                <a:solidFill>
                  <a:schemeClr val="accent2"/>
                </a:solidFill>
                <a:latin typeface="Tahoma" pitchFamily="-109" charset="0"/>
                <a:ea typeface="MS PGothic" pitchFamily="34" charset="-128"/>
                <a:cs typeface="MS PGothic" pitchFamily="34" charset="-128"/>
              </a:rPr>
              <a:pPr algn="r" eaLnBrk="1" hangingPunct="1"/>
              <a:t>38</a:t>
            </a:fld>
            <a:endParaRPr lang="en-US" sz="1400">
              <a:solidFill>
                <a:schemeClr val="accent2"/>
              </a:solidFill>
              <a:latin typeface="Tahoma" pitchFamily="-109" charset="0"/>
              <a:ea typeface="MS PGothic" pitchFamily="34" charset="-128"/>
              <a:cs typeface="MS PGothic" pitchFamily="34" charset="-128"/>
            </a:endParaRPr>
          </a:p>
        </p:txBody>
      </p:sp>
      <p:sp>
        <p:nvSpPr>
          <p:cNvPr id="148485" name="Rectangle 2"/>
          <p:cNvSpPr>
            <a:spLocks noGrp="1" noChangeArrowheads="1"/>
          </p:cNvSpPr>
          <p:nvPr>
            <p:ph type="title" idx="4294967295"/>
          </p:nvPr>
        </p:nvSpPr>
        <p:spPr/>
        <p:txBody>
          <a:bodyPr/>
          <a:lstStyle/>
          <a:p>
            <a:pPr eaLnBrk="1" hangingPunct="1"/>
            <a:r>
              <a:rPr lang="en-GB"/>
              <a:t>Distribute</a:t>
            </a:r>
          </a:p>
        </p:txBody>
      </p:sp>
      <p:sp>
        <p:nvSpPr>
          <p:cNvPr id="148486" name="Rectangle 3"/>
          <p:cNvSpPr>
            <a:spLocks noGrp="1" noChangeArrowheads="1"/>
          </p:cNvSpPr>
          <p:nvPr>
            <p:ph type="body" idx="4294967295"/>
          </p:nvPr>
        </p:nvSpPr>
        <p:spPr/>
        <p:txBody>
          <a:bodyPr/>
          <a:lstStyle/>
          <a:p>
            <a:pPr marL="279400" indent="-279400" eaLnBrk="1" hangingPunct="1"/>
            <a:r>
              <a:rPr lang="en-GB"/>
              <a:t>Presentation is transported to end user,</a:t>
            </a:r>
            <a:br>
              <a:rPr lang="en-GB"/>
            </a:br>
            <a:r>
              <a:rPr lang="en-GB"/>
              <a:t>end-user can view and interact with it</a:t>
            </a:r>
          </a:p>
          <a:p>
            <a:pPr lvl="1" eaLnBrk="1" hangingPunct="1"/>
            <a:r>
              <a:rPr lang="en-US" sz="1600" i="1">
                <a:ea typeface="ＭＳ Ｐゴシック" pitchFamily="-109" charset="-128"/>
              </a:rPr>
              <a:t>photobook uploaded to printer, printed then posted to user</a:t>
            </a:r>
          </a:p>
          <a:p>
            <a:pPr lvl="1" eaLnBrk="1" hangingPunct="1"/>
            <a:r>
              <a:rPr lang="en-US" sz="1600" i="1">
                <a:ea typeface="ＭＳ Ｐゴシック" pitchFamily="-109" charset="-128"/>
              </a:rPr>
              <a:t>SMIL file is downloaded to client and played</a:t>
            </a:r>
            <a:endParaRPr lang="en-GB">
              <a:ea typeface="ＭＳ Ｐゴシック" pitchFamily="-109" charset="-128"/>
            </a:endParaRPr>
          </a:p>
          <a:p>
            <a:pPr marL="279400" indent="-279400" eaLnBrk="1" hangingPunct="1"/>
            <a:r>
              <a:rPr lang="en-GB" sz="2400">
                <a:solidFill>
                  <a:srgbClr val="595959"/>
                </a:solidFill>
              </a:rPr>
              <a:t>Inputs: </a:t>
            </a:r>
            <a:r>
              <a:rPr lang="en-GB" sz="2400">
                <a:solidFill>
                  <a:srgbClr val="000000"/>
                </a:solidFill>
              </a:rPr>
              <a:t>published document</a:t>
            </a:r>
            <a:r>
              <a:rPr lang="en-GB" sz="2400"/>
              <a:t> </a:t>
            </a:r>
            <a:br>
              <a:rPr lang="en-GB" sz="2400"/>
            </a:br>
            <a:r>
              <a:rPr lang="en-GB" sz="2400"/>
              <a:t>(output from publish process)</a:t>
            </a:r>
          </a:p>
          <a:p>
            <a:pPr marL="279400" indent="-279400" eaLnBrk="1" hangingPunct="1"/>
            <a:r>
              <a:rPr lang="en-GB" sz="2400">
                <a:solidFill>
                  <a:srgbClr val="595959"/>
                </a:solidFill>
              </a:rPr>
              <a:t>Actors:</a:t>
            </a:r>
            <a:r>
              <a:rPr lang="en-GB" sz="2400"/>
              <a:t> distribution hardware </a:t>
            </a:r>
            <a:br>
              <a:rPr lang="en-GB" sz="2400"/>
            </a:br>
            <a:r>
              <a:rPr lang="en-GB" sz="2400"/>
              <a:t>and software</a:t>
            </a:r>
            <a:endParaRPr lang="en-GB" sz="2000"/>
          </a:p>
          <a:p>
            <a:pPr marL="279400" indent="-279400" eaLnBrk="1" hangingPunct="1"/>
            <a:r>
              <a:rPr lang="en-GB" sz="2400">
                <a:solidFill>
                  <a:srgbClr val="595959"/>
                </a:solidFill>
              </a:rPr>
              <a:t>Outputs:</a:t>
            </a:r>
          </a:p>
          <a:p>
            <a:pPr lvl="1" eaLnBrk="1" hangingPunct="1"/>
            <a:r>
              <a:rPr lang="en-GB">
                <a:ea typeface="ＭＳ Ｐゴシック" pitchFamily="-109" charset="-128"/>
              </a:rPr>
              <a:t>media assets presented</a:t>
            </a:r>
            <a:br>
              <a:rPr lang="en-GB">
                <a:ea typeface="ＭＳ Ｐゴシック" pitchFamily="-109" charset="-128"/>
              </a:rPr>
            </a:br>
            <a:r>
              <a:rPr lang="en-GB">
                <a:ea typeface="ＭＳ Ｐゴシック" pitchFamily="-109" charset="-128"/>
              </a:rPr>
              <a:t>on user’s device  </a:t>
            </a:r>
          </a:p>
        </p:txBody>
      </p:sp>
      <p:pic>
        <p:nvPicPr>
          <p:cNvPr id="148487" name="Picture 4"/>
          <p:cNvPicPr>
            <a:picLocks noChangeAspect="1" noChangeArrowheads="1"/>
          </p:cNvPicPr>
          <p:nvPr/>
        </p:nvPicPr>
        <p:blipFill>
          <a:blip r:embed="rId3"/>
          <a:srcRect l="4010" r="4054"/>
          <a:stretch>
            <a:fillRect/>
          </a:stretch>
        </p:blipFill>
        <p:spPr bwMode="auto">
          <a:xfrm>
            <a:off x="0" y="6858000"/>
            <a:ext cx="8137525" cy="2527300"/>
          </a:xfrm>
          <a:prstGeom prst="rect">
            <a:avLst/>
          </a:prstGeom>
          <a:noFill/>
          <a:ln w="9525">
            <a:noFill/>
            <a:miter lim="800000"/>
            <a:headEnd/>
            <a:tailEnd/>
          </a:ln>
        </p:spPr>
      </p:pic>
      <p:pic>
        <p:nvPicPr>
          <p:cNvPr id="148488" name="Picture 6"/>
          <p:cNvPicPr>
            <a:picLocks noChangeAspect="1"/>
          </p:cNvPicPr>
          <p:nvPr/>
        </p:nvPicPr>
        <p:blipFill>
          <a:blip r:embed="rId4"/>
          <a:srcRect/>
          <a:stretch>
            <a:fillRect/>
          </a:stretch>
        </p:blipFill>
        <p:spPr bwMode="auto">
          <a:xfrm>
            <a:off x="5486400" y="2701925"/>
            <a:ext cx="3100388" cy="3741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B9F2D2F6-EE06-C844-B0C8-2702657A0565}" type="slidenum">
              <a:rPr lang="en-US" smtClean="0"/>
              <a:pPr/>
              <a:t>39</a:t>
            </a:fld>
            <a:endParaRPr lang="en-US" smtClean="0"/>
          </a:p>
        </p:txBody>
      </p:sp>
      <p:pic>
        <p:nvPicPr>
          <p:cNvPr id="150532" name="Picture 2" descr="canonical_processes_flow"/>
          <p:cNvPicPr>
            <a:picLocks noChangeAspect="1" noChangeArrowheads="1"/>
          </p:cNvPicPr>
          <p:nvPr/>
        </p:nvPicPr>
        <p:blipFill>
          <a:blip r:embed="rId3"/>
          <a:srcRect/>
          <a:stretch>
            <a:fillRect/>
          </a:stretch>
        </p:blipFill>
        <p:spPr bwMode="auto">
          <a:xfrm>
            <a:off x="774700" y="695325"/>
            <a:ext cx="6705600" cy="5819775"/>
          </a:xfrm>
          <a:prstGeom prst="rect">
            <a:avLst/>
          </a:prstGeom>
          <a:noFill/>
          <a:ln w="9525">
            <a:noFill/>
            <a:miter lim="800000"/>
            <a:headEnd/>
            <a:tailEnd/>
          </a:ln>
        </p:spPr>
      </p:pic>
      <p:sp>
        <p:nvSpPr>
          <p:cNvPr id="150533" name="Rectangle 3"/>
          <p:cNvSpPr>
            <a:spLocks noGrp="1" noChangeArrowheads="1"/>
          </p:cNvSpPr>
          <p:nvPr>
            <p:ph type="title"/>
          </p:nvPr>
        </p:nvSpPr>
        <p:spPr>
          <a:xfrm>
            <a:off x="225425" y="141288"/>
            <a:ext cx="8740775" cy="876300"/>
          </a:xfrm>
        </p:spPr>
        <p:txBody>
          <a:bodyPr/>
          <a:lstStyle/>
          <a:p>
            <a:pPr eaLnBrk="1" hangingPunct="1"/>
            <a:r>
              <a:rPr lang="en-US"/>
              <a:t>Canonical Processes Possible Flow</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pPr eaLnBrk="1" hangingPunct="1"/>
            <a:r>
              <a:rPr lang="en-US" smtClean="0">
                <a:ea typeface="ＭＳ Ｐゴシック" pitchFamily="-109" charset="-128"/>
                <a:cs typeface="ＭＳ Ｐゴシック" pitchFamily="-109" charset="-128"/>
              </a:rPr>
              <a:t>We don’t even care about media!</a:t>
            </a:r>
          </a:p>
        </p:txBody>
      </p:sp>
      <p:sp>
        <p:nvSpPr>
          <p:cNvPr id="116739" name="Content Placeholder 2"/>
          <p:cNvSpPr>
            <a:spLocks noGrp="1"/>
          </p:cNvSpPr>
          <p:nvPr>
            <p:ph idx="1"/>
          </p:nvPr>
        </p:nvSpPr>
        <p:spPr/>
        <p:txBody>
          <a:bodyPr/>
          <a:lstStyle/>
          <a:p>
            <a:pPr eaLnBrk="1" hangingPunct="1"/>
            <a:r>
              <a:rPr lang="en-US" smtClean="0">
                <a:ea typeface="ＭＳ Ｐゴシック" pitchFamily="-109" charset="-128"/>
                <a:cs typeface="ＭＳ Ｐゴシック" pitchFamily="-109" charset="-128"/>
              </a:rPr>
              <a:t>We want to enable </a:t>
            </a:r>
          </a:p>
          <a:p>
            <a:pPr lvl="1" eaLnBrk="1" hangingPunct="1"/>
            <a:r>
              <a:rPr lang="en-US" smtClean="0"/>
              <a:t>the processing of information-bearing content</a:t>
            </a:r>
          </a:p>
          <a:p>
            <a:pPr lvl="1" eaLnBrk="1" hangingPunct="1"/>
            <a:r>
              <a:rPr lang="en-US" smtClean="0"/>
              <a:t>of one or more media types</a:t>
            </a:r>
          </a:p>
          <a:p>
            <a:pPr lvl="1" eaLnBrk="1" hangingPunct="1"/>
            <a:r>
              <a:rPr lang="en-US" smtClean="0"/>
              <a:t>that can be interpreted by end users</a:t>
            </a:r>
          </a:p>
          <a:p>
            <a:pPr eaLnBrk="1" hangingPunct="1"/>
            <a:r>
              <a:rPr lang="en-US" smtClean="0">
                <a:ea typeface="ＭＳ Ｐゴシック" pitchFamily="-109" charset="-128"/>
                <a:cs typeface="ＭＳ Ｐゴシック" pitchFamily="-109" charset="-128"/>
              </a:rPr>
              <a:t>End-users are primarily interested in </a:t>
            </a:r>
          </a:p>
          <a:p>
            <a:pPr lvl="1" eaLnBrk="1" hangingPunct="1"/>
            <a:r>
              <a:rPr lang="en-US" smtClean="0"/>
              <a:t>the meaning conveyed by a combination of media assets</a:t>
            </a:r>
          </a:p>
          <a:p>
            <a:pPr lvl="1" eaLnBrk="1" hangingPunct="1"/>
            <a:r>
              <a:rPr lang="en-US" smtClean="0"/>
              <a:t>interacting further with the media</a:t>
            </a:r>
          </a:p>
          <a:p>
            <a:pPr lvl="2" eaLnBrk="1" hangingPunct="1"/>
            <a:r>
              <a:rPr lang="en-US" smtClean="0">
                <a:ea typeface="ＭＳ Ｐゴシック" pitchFamily="-109" charset="-128"/>
              </a:rPr>
              <a:t>as part of complex search task</a:t>
            </a:r>
          </a:p>
          <a:p>
            <a:pPr lvl="2" eaLnBrk="1" hangingPunct="1"/>
            <a:r>
              <a:rPr lang="en-US" smtClean="0">
                <a:ea typeface="ＭＳ Ｐゴシック" pitchFamily="-109" charset="-128"/>
              </a:rPr>
              <a:t>passing it on to someone else in media “chain”</a:t>
            </a:r>
          </a:p>
        </p:txBody>
      </p:sp>
      <p:sp>
        <p:nvSpPr>
          <p:cNvPr id="4" name="Footer Placeholder 3"/>
          <p:cNvSpPr>
            <a:spLocks noGrp="1"/>
          </p:cNvSpPr>
          <p:nvPr>
            <p:ph type="ftr" sz="quarter" idx="10"/>
          </p:nvPr>
        </p:nvSpPr>
        <p:spPr/>
        <p:txBody>
          <a:bodyPr/>
          <a:lstStyle/>
          <a:p>
            <a:pPr>
              <a:defRPr/>
            </a:pPr>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pPr>
              <a:defRPr/>
            </a:pPr>
            <a:fld id="{9F4D8D7A-EE2E-DF48-8C4E-DA10D762A7BE}" type="slidenum">
              <a:rPr lang="en-US" smtClean="0"/>
              <a:pPr>
                <a:defRPr/>
              </a:pPr>
              <a:t>4</a:t>
            </a:fld>
            <a:endParaRPr lang="en-US" smtClean="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E85A27D3-06C2-9844-B8C2-3C945D88920D}" type="slidenum">
              <a:rPr lang="en-US" smtClean="0"/>
              <a:pPr/>
              <a:t>40</a:t>
            </a:fld>
            <a:endParaRPr lang="en-US" smtClean="0"/>
          </a:p>
        </p:txBody>
      </p:sp>
      <p:sp>
        <p:nvSpPr>
          <p:cNvPr id="152580" name="Rectangle 2"/>
          <p:cNvSpPr>
            <a:spLocks noGrp="1" noChangeArrowheads="1"/>
          </p:cNvSpPr>
          <p:nvPr>
            <p:ph type="title"/>
          </p:nvPr>
        </p:nvSpPr>
        <p:spPr/>
        <p:txBody>
          <a:bodyPr/>
          <a:lstStyle/>
          <a:p>
            <a:pPr eaLnBrk="1" hangingPunct="1"/>
            <a:r>
              <a:rPr lang="en-US"/>
              <a:t>Sum Up</a:t>
            </a:r>
          </a:p>
        </p:txBody>
      </p:sp>
      <p:sp>
        <p:nvSpPr>
          <p:cNvPr id="152581" name="Rectangle 3"/>
          <p:cNvSpPr>
            <a:spLocks noGrp="1" noChangeArrowheads="1"/>
          </p:cNvSpPr>
          <p:nvPr>
            <p:ph type="body" idx="1"/>
          </p:nvPr>
        </p:nvSpPr>
        <p:spPr/>
        <p:txBody>
          <a:bodyPr/>
          <a:lstStyle/>
          <a:p>
            <a:pPr eaLnBrk="1" hangingPunct="1"/>
            <a:r>
              <a:rPr lang="en-US"/>
              <a:t>Community agreement, not “yet another model”</a:t>
            </a:r>
          </a:p>
          <a:p>
            <a:pPr eaLnBrk="1" hangingPunct="1"/>
            <a:r>
              <a:rPr lang="en-US"/>
              <a:t>Large proportion of the functionality provided by multimedia applications can be described in terms of this model</a:t>
            </a:r>
          </a:p>
          <a:p>
            <a:pPr eaLnBrk="1" hangingPunct="1"/>
            <a:r>
              <a:rPr lang="en-US"/>
              <a:t>Initial step towards the definition of open web-based data structures for describing and sharing semantically annotated media assets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7" name="Slide Number Placeholder 4"/>
          <p:cNvSpPr>
            <a:spLocks noGrp="1"/>
          </p:cNvSpPr>
          <p:nvPr>
            <p:ph type="sldNum" sz="quarter" idx="11"/>
          </p:nvPr>
        </p:nvSpPr>
        <p:spPr/>
        <p:txBody>
          <a:bodyPr/>
          <a:lstStyle/>
          <a:p>
            <a:fld id="{F6C795BF-25D9-3F45-9334-B10E357A50E3}" type="slidenum">
              <a:rPr lang="en-US" smtClean="0"/>
              <a:pPr/>
              <a:t>41</a:t>
            </a:fld>
            <a:endParaRPr lang="en-US" smtClean="0"/>
          </a:p>
        </p:txBody>
      </p:sp>
      <p:sp>
        <p:nvSpPr>
          <p:cNvPr id="154629" name="Rectangle 2"/>
          <p:cNvSpPr>
            <a:spLocks noGrp="1" noChangeArrowheads="1"/>
          </p:cNvSpPr>
          <p:nvPr>
            <p:ph type="title"/>
          </p:nvPr>
        </p:nvSpPr>
        <p:spPr/>
        <p:txBody>
          <a:bodyPr/>
          <a:lstStyle/>
          <a:p>
            <a:pPr eaLnBrk="1" hangingPunct="1"/>
            <a:r>
              <a:rPr lang="en-GB"/>
              <a:t>Discussion</a:t>
            </a:r>
          </a:p>
        </p:txBody>
      </p:sp>
      <p:sp>
        <p:nvSpPr>
          <p:cNvPr id="154630" name="Rectangle 3"/>
          <p:cNvSpPr>
            <a:spLocks noGrp="1" noChangeArrowheads="1"/>
          </p:cNvSpPr>
          <p:nvPr>
            <p:ph type="body" idx="1"/>
          </p:nvPr>
        </p:nvSpPr>
        <p:spPr>
          <a:xfrm>
            <a:off x="404813" y="1404938"/>
            <a:ext cx="8226425" cy="4887912"/>
          </a:xfrm>
        </p:spPr>
        <p:txBody>
          <a:bodyPr/>
          <a:lstStyle/>
          <a:p>
            <a:pPr eaLnBrk="1" hangingPunct="1"/>
            <a:r>
              <a:rPr lang="en-US" dirty="0"/>
              <a:t>Frequently asked questions</a:t>
            </a:r>
          </a:p>
          <a:p>
            <a:pPr lvl="1" eaLnBrk="1" hangingPunct="1"/>
            <a:r>
              <a:rPr lang="en-US" dirty="0">
                <a:ea typeface="ＭＳ Ｐゴシック" pitchFamily="-109" charset="-128"/>
              </a:rPr>
              <a:t>Complex processes</a:t>
            </a:r>
          </a:p>
          <a:p>
            <a:pPr lvl="1" eaLnBrk="1" hangingPunct="1"/>
            <a:r>
              <a:rPr lang="en-US" dirty="0">
                <a:ea typeface="ＭＳ Ｐゴシック" pitchFamily="-109" charset="-128"/>
              </a:rPr>
              <a:t>Interaction</a:t>
            </a:r>
          </a:p>
          <a:p>
            <a:pPr lvl="1" eaLnBrk="1" hangingPunct="1"/>
            <a:r>
              <a:rPr lang="en-US" dirty="0">
                <a:ea typeface="ＭＳ Ｐゴシック" pitchFamily="-109" charset="-128"/>
              </a:rPr>
              <a:t>Complex artifacts and annotations can be annotated</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F932ADD2-4134-5C47-A906-3832A2269538}" type="slidenum">
              <a:rPr lang="en-US" smtClean="0"/>
              <a:pPr/>
              <a:t>42</a:t>
            </a:fld>
            <a:endParaRPr lang="en-US" smtClean="0"/>
          </a:p>
        </p:txBody>
      </p:sp>
      <p:sp>
        <p:nvSpPr>
          <p:cNvPr id="156676" name="Rectangle 2"/>
          <p:cNvSpPr>
            <a:spLocks noGrp="1" noChangeArrowheads="1"/>
          </p:cNvSpPr>
          <p:nvPr>
            <p:ph type="title"/>
          </p:nvPr>
        </p:nvSpPr>
        <p:spPr/>
        <p:txBody>
          <a:bodyPr/>
          <a:lstStyle/>
          <a:p>
            <a:pPr eaLnBrk="1" hangingPunct="1"/>
            <a:r>
              <a:rPr lang="en-US"/>
              <a:t>Literature</a:t>
            </a:r>
          </a:p>
        </p:txBody>
      </p:sp>
      <p:sp>
        <p:nvSpPr>
          <p:cNvPr id="156677" name="Rectangle 3"/>
          <p:cNvSpPr>
            <a:spLocks noGrp="1" noChangeArrowheads="1"/>
          </p:cNvSpPr>
          <p:nvPr>
            <p:ph type="body" idx="1"/>
          </p:nvPr>
        </p:nvSpPr>
        <p:spPr>
          <a:xfrm>
            <a:off x="404813" y="1265238"/>
            <a:ext cx="8505825" cy="5218112"/>
          </a:xfrm>
        </p:spPr>
        <p:txBody>
          <a:bodyPr/>
          <a:lstStyle/>
          <a:p>
            <a:pPr eaLnBrk="1" hangingPunct="1"/>
            <a:r>
              <a:rPr lang="en-US" sz="2000" dirty="0"/>
              <a:t>Lynda Hardman: </a:t>
            </a:r>
            <a:r>
              <a:rPr lang="en-US" sz="2000" i="1" dirty="0"/>
              <a:t>Canonical Processes of Media Production</a:t>
            </a:r>
            <a:r>
              <a:rPr lang="en-US" sz="2000" dirty="0"/>
              <a:t>. In </a:t>
            </a:r>
            <a:r>
              <a:rPr lang="en-US" sz="2000" dirty="0">
                <a:hlinkClick r:id="rId3"/>
              </a:rPr>
              <a:t>Proceedings of the ACM Workshop on Multimedia for Human Communication - From Capture to Convey (MHC 05)</a:t>
            </a:r>
            <a:r>
              <a:rPr lang="en-US" sz="2000" dirty="0"/>
              <a:t>, November 2005.</a:t>
            </a:r>
          </a:p>
          <a:p>
            <a:pPr eaLnBrk="1" hangingPunct="1"/>
            <a:r>
              <a:rPr lang="en-US" sz="2000" dirty="0"/>
              <a:t>Special Issue on Canonical Processes of Media Production</a:t>
            </a:r>
            <a:br>
              <a:rPr lang="en-US" sz="2000" dirty="0"/>
            </a:br>
            <a:r>
              <a:rPr lang="en-US" sz="2000" dirty="0">
                <a:hlinkClick r:id="rId4"/>
              </a:rPr>
              <a:t>http://www.springerlink.com/content/j0l4g337581652t1/</a:t>
            </a:r>
            <a:r>
              <a:rPr lang="en-US" sz="2000" dirty="0"/>
              <a:t> </a:t>
            </a:r>
            <a:br>
              <a:rPr lang="en-US" sz="2000" dirty="0"/>
            </a:br>
            <a:r>
              <a:rPr lang="en-US" sz="2000" dirty="0">
                <a:hlinkClick r:id="rId5"/>
              </a:rPr>
              <a:t>http://www.cwi.nl/~media/projects/canonical/</a:t>
            </a:r>
            <a:endParaRPr lang="en-US" sz="2000" dirty="0"/>
          </a:p>
          <a:p>
            <a:pPr eaLnBrk="1" hangingPunct="1"/>
            <a:r>
              <a:rPr lang="en-US" sz="2000" dirty="0"/>
              <a:t>Lynda Hardman, </a:t>
            </a:r>
            <a:r>
              <a:rPr lang="en-US" sz="2000" dirty="0" err="1"/>
              <a:t>Zeljko</a:t>
            </a:r>
            <a:r>
              <a:rPr lang="en-US" sz="2000" dirty="0"/>
              <a:t> </a:t>
            </a:r>
            <a:r>
              <a:rPr lang="en-US" sz="2000" dirty="0" err="1"/>
              <a:t>Obrenovic</a:t>
            </a:r>
            <a:r>
              <a:rPr lang="en-US" sz="2000" dirty="0"/>
              <a:t>, Frank </a:t>
            </a:r>
            <a:r>
              <a:rPr lang="en-US" sz="2000" dirty="0" err="1"/>
              <a:t>Nack</a:t>
            </a:r>
            <a:r>
              <a:rPr lang="en-US" sz="2000" dirty="0"/>
              <a:t>, Brigitte </a:t>
            </a:r>
            <a:r>
              <a:rPr lang="en-US" sz="2000" dirty="0" err="1"/>
              <a:t>Kerhervé</a:t>
            </a:r>
            <a:r>
              <a:rPr lang="en-US" sz="2000" dirty="0"/>
              <a:t> and Kurt </a:t>
            </a:r>
            <a:r>
              <a:rPr lang="en-US" sz="2000" dirty="0" err="1"/>
              <a:t>Piersol</a:t>
            </a:r>
            <a:r>
              <a:rPr lang="en-US" sz="2000" dirty="0"/>
              <a:t>: </a:t>
            </a:r>
            <a:r>
              <a:rPr lang="en-US" sz="2000" i="1" dirty="0"/>
              <a:t>Canonical Processes of Semantically Annotated Media Production</a:t>
            </a:r>
            <a:r>
              <a:rPr lang="en-US" sz="2000" dirty="0"/>
              <a:t>. In </a:t>
            </a:r>
            <a:r>
              <a:rPr lang="en-US" sz="2000" dirty="0">
                <a:hlinkClick r:id="rId6" tooltip="http://www.springerlink.com/content/1432-1882/"/>
              </a:rPr>
              <a:t>Multimedia Systems Journal</a:t>
            </a:r>
            <a:r>
              <a:rPr lang="en-US" sz="2000" dirty="0"/>
              <a:t>, </a:t>
            </a:r>
            <a:r>
              <a:rPr lang="en-US" sz="2000" dirty="0" smtClean="0"/>
              <a:t>2008</a:t>
            </a:r>
          </a:p>
          <a:p>
            <a:pPr eaLnBrk="1" hangingPunct="1"/>
            <a:r>
              <a:rPr lang="en-US" sz="2000" dirty="0"/>
              <a:t>Philipp </a:t>
            </a:r>
            <a:r>
              <a:rPr lang="en-US" sz="2000" dirty="0" err="1"/>
              <a:t>Sandhaus</a:t>
            </a:r>
            <a:r>
              <a:rPr lang="en-US" sz="2000" dirty="0"/>
              <a:t>, Sabine </a:t>
            </a:r>
            <a:r>
              <a:rPr lang="en-US" sz="2000" dirty="0" err="1"/>
              <a:t>Thieme</a:t>
            </a:r>
            <a:r>
              <a:rPr lang="en-US" sz="2000" dirty="0"/>
              <a:t> and Susanne Boll: </a:t>
            </a:r>
            <a:r>
              <a:rPr lang="en-US" sz="2000" i="1" dirty="0"/>
              <a:t>Canonical Processes in Photo Book Production</a:t>
            </a:r>
            <a:r>
              <a:rPr lang="en-US" sz="2000" dirty="0"/>
              <a:t>. In </a:t>
            </a:r>
            <a:r>
              <a:rPr lang="en-US" sz="2000" dirty="0">
                <a:hlinkClick r:id="rId6" tooltip="http://www.springerlink.com/content/1432-1882/"/>
              </a:rPr>
              <a:t>Multimedia Systems Journal</a:t>
            </a:r>
            <a:r>
              <a:rPr lang="en-US" sz="2000" dirty="0"/>
              <a:t>, </a:t>
            </a:r>
            <a:r>
              <a:rPr lang="en-US" sz="2000" dirty="0" smtClean="0"/>
              <a:t>2008</a:t>
            </a:r>
          </a:p>
          <a:p>
            <a:pPr eaLnBrk="1" hangingPunct="1"/>
            <a:r>
              <a:rPr lang="en-US" sz="2000" dirty="0"/>
              <a:t>Stefano </a:t>
            </a:r>
            <a:r>
              <a:rPr lang="en-US" sz="2000" dirty="0" err="1"/>
              <a:t>Bocconi</a:t>
            </a:r>
            <a:r>
              <a:rPr lang="en-US" sz="2000" dirty="0"/>
              <a:t>, Frank </a:t>
            </a:r>
            <a:r>
              <a:rPr lang="en-US" sz="2000" dirty="0" err="1"/>
              <a:t>Nack</a:t>
            </a:r>
            <a:r>
              <a:rPr lang="en-US" sz="2000" dirty="0"/>
              <a:t> and Lynda Hardman: </a:t>
            </a:r>
            <a:r>
              <a:rPr lang="en-US" sz="2000" i="1" dirty="0"/>
              <a:t>Automatic generation of matter-of-opinion video documentaries</a:t>
            </a:r>
            <a:r>
              <a:rPr lang="en-US" sz="2000" dirty="0"/>
              <a:t>. In </a:t>
            </a:r>
            <a:r>
              <a:rPr lang="en-US" sz="2000" dirty="0">
                <a:hlinkClick r:id="rId7"/>
              </a:rPr>
              <a:t>Journal of Web Semantics</a:t>
            </a:r>
            <a:r>
              <a:rPr lang="en-US" sz="2000" dirty="0"/>
              <a:t>, 6(2), p139-150, 2008.</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6" name="Slide Number Placeholder 4"/>
          <p:cNvSpPr>
            <a:spLocks noGrp="1"/>
          </p:cNvSpPr>
          <p:nvPr>
            <p:ph type="sldNum" sz="quarter" idx="11"/>
          </p:nvPr>
        </p:nvSpPr>
        <p:spPr/>
        <p:txBody>
          <a:bodyPr/>
          <a:lstStyle/>
          <a:p>
            <a:fld id="{C920E54F-98A0-7441-8E85-96DBD2512A97}" type="slidenum">
              <a:rPr lang="en-US" smtClean="0"/>
              <a:pPr/>
              <a:t>43</a:t>
            </a:fld>
            <a:endParaRPr lang="en-US" smtClean="0"/>
          </a:p>
        </p:txBody>
      </p:sp>
      <p:sp>
        <p:nvSpPr>
          <p:cNvPr id="160772" name="Rectangle 2"/>
          <p:cNvSpPr>
            <a:spLocks noGrp="1" noChangeArrowheads="1"/>
          </p:cNvSpPr>
          <p:nvPr>
            <p:ph type="title"/>
          </p:nvPr>
        </p:nvSpPr>
        <p:spPr/>
        <p:txBody>
          <a:bodyPr/>
          <a:lstStyle/>
          <a:p>
            <a:pPr eaLnBrk="1" hangingPunct="1"/>
            <a:r>
              <a:rPr lang="en-US"/>
              <a:t>The Importance of the Annotations</a:t>
            </a:r>
          </a:p>
        </p:txBody>
      </p:sp>
      <p:pic>
        <p:nvPicPr>
          <p:cNvPr id="160773" name="Picture 5" descr="canonical_processes_rdf"/>
          <p:cNvPicPr>
            <a:picLocks noGrp="1" noChangeAspect="1" noChangeArrowheads="1"/>
          </p:cNvPicPr>
          <p:nvPr>
            <p:ph idx="1"/>
          </p:nvPr>
        </p:nvPicPr>
        <p:blipFill>
          <a:blip r:embed="rId3"/>
          <a:srcRect/>
          <a:stretch>
            <a:fillRect/>
          </a:stretch>
        </p:blipFill>
        <p:spPr>
          <a:xfrm>
            <a:off x="165100" y="1457325"/>
            <a:ext cx="8785225" cy="4605338"/>
          </a:xfrm>
          <a:noFill/>
        </p:spPr>
      </p:pic>
      <p:sp>
        <p:nvSpPr>
          <p:cNvPr id="1003526" name="Oval 6"/>
          <p:cNvSpPr>
            <a:spLocks noChangeArrowheads="1"/>
          </p:cNvSpPr>
          <p:nvPr/>
        </p:nvSpPr>
        <p:spPr bwMode="auto">
          <a:xfrm>
            <a:off x="4322763" y="2906713"/>
            <a:ext cx="1457325" cy="914400"/>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35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26" grpId="0"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8C57C8BC-1289-4547-A86E-AB02D670364B}" type="slidenum">
              <a:rPr lang="en-US" smtClean="0"/>
              <a:pPr/>
              <a:t>44</a:t>
            </a:fld>
            <a:endParaRPr lang="en-US" smtClean="0"/>
          </a:p>
        </p:txBody>
      </p:sp>
      <p:sp>
        <p:nvSpPr>
          <p:cNvPr id="89092" name="Rectangle 2"/>
          <p:cNvSpPr>
            <a:spLocks noGrp="1" noChangeArrowheads="1"/>
          </p:cNvSpPr>
          <p:nvPr>
            <p:ph type="title"/>
          </p:nvPr>
        </p:nvSpPr>
        <p:spPr/>
        <p:txBody>
          <a:bodyPr/>
          <a:lstStyle/>
          <a:p>
            <a:pPr eaLnBrk="1" hangingPunct="1"/>
            <a:r>
              <a:rPr lang="en-US" dirty="0"/>
              <a:t>Agenda</a:t>
            </a:r>
          </a:p>
        </p:txBody>
      </p:sp>
      <p:sp>
        <p:nvSpPr>
          <p:cNvPr id="651267" name="Rectangle 3"/>
          <p:cNvSpPr>
            <a:spLocks noGrp="1" noChangeArrowheads="1"/>
          </p:cNvSpPr>
          <p:nvPr>
            <p:ph type="body" idx="1"/>
          </p:nvPr>
        </p:nvSpPr>
        <p:spPr/>
        <p:txBody>
          <a:bodyPr/>
          <a:lstStyle/>
          <a:p>
            <a:pPr marL="609600" indent="-609600" eaLnBrk="1" hangingPunct="1">
              <a:buFontTx/>
              <a:buAutoNum type="arabicPeriod"/>
            </a:pPr>
            <a:r>
              <a:rPr lang="en-US" sz="2400" dirty="0"/>
              <a:t>Understanding Multimedia Applications Workflow</a:t>
            </a:r>
          </a:p>
          <a:p>
            <a:pPr marL="1006475" lvl="1" indent="-533400" eaLnBrk="1" hangingPunct="1"/>
            <a:r>
              <a:rPr lang="en-US" sz="2000" dirty="0" err="1">
                <a:ea typeface="ＭＳ Ｐゴシック" pitchFamily="-109" charset="-128"/>
              </a:rPr>
              <a:t>CeWe</a:t>
            </a:r>
            <a:r>
              <a:rPr lang="en-US" sz="2000" dirty="0">
                <a:ea typeface="ＭＳ Ｐゴシック" pitchFamily="-109" charset="-128"/>
              </a:rPr>
              <a:t> Color Photo Book creation application</a:t>
            </a:r>
          </a:p>
          <a:p>
            <a:pPr marL="1006475" lvl="1" indent="-533400" eaLnBrk="1" hangingPunct="1"/>
            <a:r>
              <a:rPr lang="en-US" sz="2000" dirty="0" err="1">
                <a:ea typeface="ＭＳ Ｐゴシック" pitchFamily="-109" charset="-128"/>
              </a:rPr>
              <a:t>Vox</a:t>
            </a:r>
            <a:r>
              <a:rPr lang="en-US" sz="2000" dirty="0">
                <a:ea typeface="ＭＳ Ｐゴシック" pitchFamily="-109" charset="-128"/>
              </a:rPr>
              <a:t> </a:t>
            </a:r>
            <a:r>
              <a:rPr lang="en-US" sz="2000" dirty="0" err="1">
                <a:ea typeface="ＭＳ Ｐゴシック" pitchFamily="-109" charset="-128"/>
              </a:rPr>
              <a:t>Populi</a:t>
            </a:r>
            <a:r>
              <a:rPr lang="en-US" sz="2000" dirty="0">
                <a:ea typeface="ＭＳ Ｐゴシック" pitchFamily="-109" charset="-128"/>
              </a:rPr>
              <a:t> argumentation-based video sequences generation</a:t>
            </a:r>
          </a:p>
          <a:p>
            <a:pPr marL="1006475" lvl="1" indent="-533400" eaLnBrk="1" hangingPunct="1"/>
            <a:r>
              <a:rPr lang="en-US" sz="2000" i="1" dirty="0">
                <a:ea typeface="ＭＳ Ｐゴシック" pitchFamily="-109" charset="-128"/>
              </a:rPr>
              <a:t>Canonical Processes of Media Production</a:t>
            </a:r>
          </a:p>
          <a:p>
            <a:pPr marL="609600" indent="-609600" eaLnBrk="1" hangingPunct="1">
              <a:buFontTx/>
              <a:buAutoNum type="arabicPeriod"/>
            </a:pPr>
            <a:r>
              <a:rPr lang="en-US" sz="2400" dirty="0"/>
              <a:t>Semantic Annotation of Multimedia Content</a:t>
            </a:r>
          </a:p>
          <a:p>
            <a:pPr marL="1006475" lvl="1" indent="-533400" eaLnBrk="1" hangingPunct="1"/>
            <a:r>
              <a:rPr lang="en-US" sz="2000" dirty="0">
                <a:ea typeface="ＭＳ Ｐゴシック" pitchFamily="-109" charset="-128"/>
              </a:rPr>
              <a:t>Multimedia metadata formats: use cases and requirements</a:t>
            </a:r>
          </a:p>
          <a:p>
            <a:pPr marL="1006475" lvl="1" indent="-533400" eaLnBrk="1" hangingPunct="1"/>
            <a:r>
              <a:rPr lang="en-US" sz="2000" dirty="0">
                <a:ea typeface="ＭＳ Ｐゴシック" pitchFamily="-109" charset="-128"/>
              </a:rPr>
              <a:t>Multimedia metadata interoperability issues</a:t>
            </a:r>
          </a:p>
          <a:p>
            <a:pPr marL="1006475" lvl="1" indent="-533400" eaLnBrk="1" hangingPunct="1"/>
            <a:r>
              <a:rPr lang="en-US" sz="2000" dirty="0">
                <a:ea typeface="ＭＳ Ｐゴシック" pitchFamily="-109" charset="-128"/>
              </a:rPr>
              <a:t>MPEG-7 based </a:t>
            </a:r>
            <a:r>
              <a:rPr lang="en-US" sz="2000" dirty="0" err="1">
                <a:ea typeface="ＭＳ Ｐゴシック" pitchFamily="-109" charset="-128"/>
              </a:rPr>
              <a:t>ontologies</a:t>
            </a:r>
            <a:endParaRPr lang="en-US" sz="2000" dirty="0">
              <a:ea typeface="ＭＳ Ｐゴシック" pitchFamily="-109" charset="-128"/>
            </a:endParaRPr>
          </a:p>
          <a:p>
            <a:pPr marL="1006475" lvl="1" indent="-533400" eaLnBrk="1" hangingPunct="1"/>
            <a:r>
              <a:rPr lang="en-US" sz="2000" i="1" dirty="0">
                <a:ea typeface="ＭＳ Ｐゴシック" pitchFamily="-109" charset="-128"/>
              </a:rPr>
              <a:t>COMM: A Core Ontology for </a:t>
            </a:r>
            <a:r>
              <a:rPr lang="en-US" sz="2000" i="1" dirty="0" err="1">
                <a:ea typeface="ＭＳ Ｐゴシック" pitchFamily="-109" charset="-128"/>
              </a:rPr>
              <a:t>MultiMedia</a:t>
            </a:r>
            <a:endParaRPr lang="en-US" sz="2000" i="1" dirty="0">
              <a:ea typeface="ＭＳ Ｐゴシック" pitchFamily="-109" charset="-128"/>
            </a:endParaRPr>
          </a:p>
          <a:p>
            <a:pPr marL="609600" indent="-609600" eaLnBrk="1" hangingPunct="1">
              <a:buFontTx/>
              <a:buAutoNum type="arabicPeriod"/>
            </a:pPr>
            <a:r>
              <a:rPr lang="en-US" sz="2400" dirty="0"/>
              <a:t>Semantic Search and Presentation of Multimedia Content</a:t>
            </a:r>
          </a:p>
          <a:p>
            <a:pPr marL="1006475" lvl="1" indent="-533400" eaLnBrk="1" hangingPunct="1"/>
            <a:r>
              <a:rPr lang="en-US" sz="2000" dirty="0">
                <a:ea typeface="ＭＳ Ｐゴシック" pitchFamily="-109" charset="-128"/>
              </a:rPr>
              <a:t>Link your data!</a:t>
            </a:r>
          </a:p>
          <a:p>
            <a:pPr marL="1006475" lvl="1" indent="-533400" eaLnBrk="1" hangingPunct="1"/>
            <a:r>
              <a:rPr lang="en-US" sz="2000" i="1" dirty="0">
                <a:ea typeface="ＭＳ Ｐゴシック" pitchFamily="-109" charset="-128"/>
              </a:rPr>
              <a:t>Searching and Browsing Multimedia Semantic Datasets </a:t>
            </a:r>
            <a:r>
              <a:rPr lang="en-US" sz="2000" i="1" dirty="0" smtClean="0">
                <a:ea typeface="ＭＳ Ｐゴシック" pitchFamily="-109" charset="-128"/>
              </a:rPr>
              <a:t>with different user interfaces built on top of </a:t>
            </a:r>
            <a:r>
              <a:rPr lang="en-US" sz="2000" i="1" dirty="0" err="1">
                <a:ea typeface="ＭＳ Ｐゴシック" pitchFamily="-109" charset="-128"/>
              </a:rPr>
              <a:t>Cliopatria</a:t>
            </a:r>
            <a:endParaRPr lang="en-US" sz="2000" i="1" dirty="0">
              <a:ea typeface="ＭＳ Ｐゴシック" pitchFamily="-109"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651267">
                                            <p:txEl>
                                              <p:pRg st="0" end="0"/>
                                            </p:txEl>
                                          </p:spTgt>
                                        </p:tgtEl>
                                        <p:attrNameLst>
                                          <p:attrName>style.opacity</p:attrName>
                                        </p:attrNameLst>
                                      </p:cBhvr>
                                      <p:to>
                                        <p:strVal val="0.5"/>
                                      </p:to>
                                    </p:set>
                                    <p:animEffect filter="image" prLst="opacity: 0.5">
                                      <p:cBhvr rctx="IE">
                                        <p:cTn id="7" dur="indefinite"/>
                                        <p:tgtEl>
                                          <p:spTgt spid="651267">
                                            <p:txEl>
                                              <p:pRg st="0" end="0"/>
                                            </p:txEl>
                                          </p:spTgt>
                                        </p:tgtEl>
                                      </p:cBhvr>
                                    </p:animEffect>
                                  </p:childTnLst>
                                </p:cTn>
                              </p:par>
                              <p:par>
                                <p:cTn id="8" presetID="9" presetClass="emph" presetSubtype="0" grpId="0" nodeType="withEffect">
                                  <p:stCondLst>
                                    <p:cond delay="0"/>
                                  </p:stCondLst>
                                  <p:childTnLst>
                                    <p:set>
                                      <p:cBhvr rctx="PPT">
                                        <p:cTn id="9" dur="indefinite"/>
                                        <p:tgtEl>
                                          <p:spTgt spid="651267">
                                            <p:txEl>
                                              <p:pRg st="1" end="1"/>
                                            </p:txEl>
                                          </p:spTgt>
                                        </p:tgtEl>
                                        <p:attrNameLst>
                                          <p:attrName>style.opacity</p:attrName>
                                        </p:attrNameLst>
                                      </p:cBhvr>
                                      <p:to>
                                        <p:strVal val="0.5"/>
                                      </p:to>
                                    </p:set>
                                    <p:animEffect filter="image" prLst="opacity: 0.5">
                                      <p:cBhvr rctx="IE">
                                        <p:cTn id="10" dur="indefinite"/>
                                        <p:tgtEl>
                                          <p:spTgt spid="651267">
                                            <p:txEl>
                                              <p:pRg st="1" end="1"/>
                                            </p:txEl>
                                          </p:spTgt>
                                        </p:tgtEl>
                                      </p:cBhvr>
                                    </p:animEffect>
                                  </p:childTnLst>
                                </p:cTn>
                              </p:par>
                              <p:par>
                                <p:cTn id="11" presetID="9" presetClass="emph" presetSubtype="0" grpId="0" nodeType="withEffect">
                                  <p:stCondLst>
                                    <p:cond delay="0"/>
                                  </p:stCondLst>
                                  <p:childTnLst>
                                    <p:set>
                                      <p:cBhvr rctx="PPT">
                                        <p:cTn id="12" dur="indefinite"/>
                                        <p:tgtEl>
                                          <p:spTgt spid="651267">
                                            <p:txEl>
                                              <p:pRg st="2" end="2"/>
                                            </p:txEl>
                                          </p:spTgt>
                                        </p:tgtEl>
                                        <p:attrNameLst>
                                          <p:attrName>style.opacity</p:attrName>
                                        </p:attrNameLst>
                                      </p:cBhvr>
                                      <p:to>
                                        <p:strVal val="0.5"/>
                                      </p:to>
                                    </p:set>
                                    <p:animEffect filter="image" prLst="opacity: 0.5">
                                      <p:cBhvr rctx="IE">
                                        <p:cTn id="13" dur="indefinite"/>
                                        <p:tgtEl>
                                          <p:spTgt spid="651267">
                                            <p:txEl>
                                              <p:pRg st="2" end="2"/>
                                            </p:txEl>
                                          </p:spTgt>
                                        </p:tgtEl>
                                      </p:cBhvr>
                                    </p:animEffect>
                                  </p:childTnLst>
                                </p:cTn>
                              </p:par>
                              <p:par>
                                <p:cTn id="14" presetID="9" presetClass="emph" presetSubtype="0" grpId="0" nodeType="withEffect">
                                  <p:stCondLst>
                                    <p:cond delay="0"/>
                                  </p:stCondLst>
                                  <p:childTnLst>
                                    <p:set>
                                      <p:cBhvr rctx="PPT">
                                        <p:cTn id="15" dur="indefinite"/>
                                        <p:tgtEl>
                                          <p:spTgt spid="651267">
                                            <p:txEl>
                                              <p:pRg st="3" end="3"/>
                                            </p:txEl>
                                          </p:spTgt>
                                        </p:tgtEl>
                                        <p:attrNameLst>
                                          <p:attrName>style.opacity</p:attrName>
                                        </p:attrNameLst>
                                      </p:cBhvr>
                                      <p:to>
                                        <p:strVal val="0.5"/>
                                      </p:to>
                                    </p:set>
                                    <p:animEffect filter="image" prLst="opacity: 0.5">
                                      <p:cBhvr rctx="IE">
                                        <p:cTn id="16" dur="indefinite"/>
                                        <p:tgtEl>
                                          <p:spTgt spid="651267">
                                            <p:txEl>
                                              <p:pRg st="3" end="3"/>
                                            </p:txEl>
                                          </p:spTgt>
                                        </p:tgtEl>
                                      </p:cBhvr>
                                    </p:animEffect>
                                  </p:childTnLst>
                                </p:cTn>
                              </p:par>
                              <p:par>
                                <p:cTn id="17" presetID="9" presetClass="emph" presetSubtype="0" grpId="0" nodeType="withEffect">
                                  <p:stCondLst>
                                    <p:cond delay="0"/>
                                  </p:stCondLst>
                                  <p:childTnLst>
                                    <p:set>
                                      <p:cBhvr rctx="PPT">
                                        <p:cTn id="18" dur="indefinite"/>
                                        <p:tgtEl>
                                          <p:spTgt spid="651267">
                                            <p:txEl>
                                              <p:pRg st="9" end="9"/>
                                            </p:txEl>
                                          </p:spTgt>
                                        </p:tgtEl>
                                        <p:attrNameLst>
                                          <p:attrName>style.opacity</p:attrName>
                                        </p:attrNameLst>
                                      </p:cBhvr>
                                      <p:to>
                                        <p:strVal val="0.5"/>
                                      </p:to>
                                    </p:set>
                                    <p:animEffect filter="image" prLst="opacity: 0.5">
                                      <p:cBhvr rctx="IE">
                                        <p:cTn id="19" dur="indefinite"/>
                                        <p:tgtEl>
                                          <p:spTgt spid="651267">
                                            <p:txEl>
                                              <p:pRg st="9" end="9"/>
                                            </p:txEl>
                                          </p:spTgt>
                                        </p:tgtEl>
                                      </p:cBhvr>
                                    </p:animEffect>
                                  </p:childTnLst>
                                </p:cTn>
                              </p:par>
                              <p:par>
                                <p:cTn id="20" presetID="9" presetClass="emph" presetSubtype="0" grpId="0" nodeType="withEffect">
                                  <p:stCondLst>
                                    <p:cond delay="0"/>
                                  </p:stCondLst>
                                  <p:childTnLst>
                                    <p:set>
                                      <p:cBhvr rctx="PPT">
                                        <p:cTn id="21" dur="indefinite"/>
                                        <p:tgtEl>
                                          <p:spTgt spid="651267">
                                            <p:txEl>
                                              <p:pRg st="10" end="10"/>
                                            </p:txEl>
                                          </p:spTgt>
                                        </p:tgtEl>
                                        <p:attrNameLst>
                                          <p:attrName>style.opacity</p:attrName>
                                        </p:attrNameLst>
                                      </p:cBhvr>
                                      <p:to>
                                        <p:strVal val="0.5"/>
                                      </p:to>
                                    </p:set>
                                    <p:animEffect filter="image" prLst="opacity: 0.5">
                                      <p:cBhvr rctx="IE">
                                        <p:cTn id="22" dur="indefinite"/>
                                        <p:tgtEl>
                                          <p:spTgt spid="651267">
                                            <p:txEl>
                                              <p:pRg st="10" end="10"/>
                                            </p:txEl>
                                          </p:spTgt>
                                        </p:tgtEl>
                                      </p:cBhvr>
                                    </p:animEffect>
                                  </p:childTnLst>
                                </p:cTn>
                              </p:par>
                              <p:par>
                                <p:cTn id="23" presetID="9" presetClass="emph" presetSubtype="0" grpId="0" nodeType="withEffect">
                                  <p:stCondLst>
                                    <p:cond delay="0"/>
                                  </p:stCondLst>
                                  <p:childTnLst>
                                    <p:set>
                                      <p:cBhvr rctx="PPT">
                                        <p:cTn id="24" dur="indefinite"/>
                                        <p:tgtEl>
                                          <p:spTgt spid="651267">
                                            <p:txEl>
                                              <p:pRg st="11" end="11"/>
                                            </p:txEl>
                                          </p:spTgt>
                                        </p:tgtEl>
                                        <p:attrNameLst>
                                          <p:attrName>style.opacity</p:attrName>
                                        </p:attrNameLst>
                                      </p:cBhvr>
                                      <p:to>
                                        <p:strVal val="0.5"/>
                                      </p:to>
                                    </p:set>
                                    <p:animEffect filter="image" prLst="opacity: 0.5">
                                      <p:cBhvr rctx="IE">
                                        <p:cTn id="25" dur="indefinite"/>
                                        <p:tgtEl>
                                          <p:spTgt spid="6512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7" grpId="0"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26" name="Slide Number Placeholder 4"/>
          <p:cNvSpPr>
            <a:spLocks noGrp="1"/>
          </p:cNvSpPr>
          <p:nvPr>
            <p:ph type="sldNum" sz="quarter" idx="11"/>
          </p:nvPr>
        </p:nvSpPr>
        <p:spPr/>
        <p:txBody>
          <a:bodyPr/>
          <a:lstStyle/>
          <a:p>
            <a:fld id="{47FD0544-B7F1-CD42-898E-DB6115C497D4}" type="slidenum">
              <a:rPr lang="en-US" smtClean="0"/>
              <a:pPr/>
              <a:t>45</a:t>
            </a:fld>
            <a:endParaRPr lang="en-US" smtClean="0"/>
          </a:p>
        </p:txBody>
      </p:sp>
      <p:sp>
        <p:nvSpPr>
          <p:cNvPr id="162820" name="Rectangle 2"/>
          <p:cNvSpPr>
            <a:spLocks noGrp="1" noChangeArrowheads="1"/>
          </p:cNvSpPr>
          <p:nvPr>
            <p:ph type="title"/>
          </p:nvPr>
        </p:nvSpPr>
        <p:spPr/>
        <p:txBody>
          <a:bodyPr lIns="0" tIns="0" rIns="0" bIns="0"/>
          <a:lstStyle/>
          <a:p>
            <a:pPr defTabSz="449263" eaLnBrk="1" hangingPunct="1">
              <a:lnSpc>
                <a:spcPct val="58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t>Multimedia: Description methods</a:t>
            </a:r>
          </a:p>
        </p:txBody>
      </p:sp>
      <p:grpSp>
        <p:nvGrpSpPr>
          <p:cNvPr id="162821" name="Group 3"/>
          <p:cNvGrpSpPr>
            <a:grpSpLocks/>
          </p:cNvGrpSpPr>
          <p:nvPr/>
        </p:nvGrpSpPr>
        <p:grpSpPr bwMode="auto">
          <a:xfrm>
            <a:off x="1084263" y="1644650"/>
            <a:ext cx="2441575" cy="3948113"/>
            <a:chOff x="691" y="1151"/>
            <a:chExt cx="1696" cy="2741"/>
          </a:xfrm>
        </p:grpSpPr>
        <p:grpSp>
          <p:nvGrpSpPr>
            <p:cNvPr id="162825" name="Group 4"/>
            <p:cNvGrpSpPr>
              <a:grpSpLocks/>
            </p:cNvGrpSpPr>
            <p:nvPr/>
          </p:nvGrpSpPr>
          <p:grpSpPr bwMode="auto">
            <a:xfrm>
              <a:off x="691" y="1151"/>
              <a:ext cx="1696" cy="2456"/>
              <a:chOff x="691" y="1151"/>
              <a:chExt cx="1696" cy="2456"/>
            </a:xfrm>
          </p:grpSpPr>
          <p:grpSp>
            <p:nvGrpSpPr>
              <p:cNvPr id="162827" name="Group 5"/>
              <p:cNvGrpSpPr>
                <a:grpSpLocks/>
              </p:cNvGrpSpPr>
              <p:nvPr/>
            </p:nvGrpSpPr>
            <p:grpSpPr bwMode="auto">
              <a:xfrm>
                <a:off x="700" y="3109"/>
                <a:ext cx="1684" cy="491"/>
                <a:chOff x="700" y="3109"/>
                <a:chExt cx="1684" cy="491"/>
              </a:xfrm>
            </p:grpSpPr>
            <p:sp>
              <p:nvSpPr>
                <p:cNvPr id="162841" name="Rectangle 6"/>
                <p:cNvSpPr>
                  <a:spLocks noChangeArrowheads="1"/>
                </p:cNvSpPr>
                <p:nvPr/>
              </p:nvSpPr>
              <p:spPr bwMode="auto">
                <a:xfrm>
                  <a:off x="700" y="3109"/>
                  <a:ext cx="1684" cy="491"/>
                </a:xfrm>
                <a:prstGeom prst="rect">
                  <a:avLst/>
                </a:prstGeom>
                <a:solidFill>
                  <a:srgbClr val="A50021"/>
                </a:solidFill>
                <a:ln w="9525">
                  <a:noFill/>
                  <a:round/>
                  <a:headEnd/>
                  <a:tailEnd/>
                </a:ln>
              </p:spPr>
              <p:txBody>
                <a:bodyPr wrap="none" anchor="ctr">
                  <a:prstTxWarp prst="textNoShape">
                    <a:avLst/>
                  </a:prstTxWarp>
                </a:bodyPr>
                <a:lstStyle/>
                <a:p>
                  <a:endParaRPr lang="en-US"/>
                </a:p>
              </p:txBody>
            </p:sp>
            <p:sp>
              <p:nvSpPr>
                <p:cNvPr id="162842" name="Text Box 7"/>
                <p:cNvSpPr txBox="1">
                  <a:spLocks noChangeArrowheads="1"/>
                </p:cNvSpPr>
                <p:nvPr/>
              </p:nvSpPr>
              <p:spPr bwMode="auto">
                <a:xfrm>
                  <a:off x="1248" y="3206"/>
                  <a:ext cx="721" cy="250"/>
                </a:xfrm>
                <a:prstGeom prst="rect">
                  <a:avLst/>
                </a:prstGeom>
                <a:solidFill>
                  <a:srgbClr val="A50021"/>
                </a:solidFill>
                <a:ln w="9525">
                  <a:noFill/>
                  <a:round/>
                  <a:headEnd/>
                  <a:tailEnd/>
                </a:ln>
              </p:spPr>
              <p:txBody>
                <a:bodyPr wrap="none" lIns="81639" tIns="42452" rIns="81639" bIns="42452">
                  <a:prstTxWarp prst="textNoShape">
                    <a:avLst/>
                  </a:prstTxWarp>
                  <a:spAutoFit/>
                </a:bodyPr>
                <a:lstStyle/>
                <a:p>
                  <a:pPr algn="l" defTabSz="407988" eaLnBrk="1">
                    <a:buClr>
                      <a:srgbClr val="FFFFFF"/>
                    </a:buClr>
                    <a:buSzPct val="100000"/>
                    <a:buFont typeface="Times New Roman" pitchFamily="-109"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1800" b="1">
                      <a:solidFill>
                        <a:srgbClr val="FFFFFF"/>
                      </a:solidFill>
                      <a:ea typeface="MS Gothic" pitchFamily="49" charset="-128"/>
                      <a:cs typeface="MS Gothic" pitchFamily="49" charset="-128"/>
                    </a:rPr>
                    <a:t>MPEG-1</a:t>
                  </a:r>
                </a:p>
              </p:txBody>
            </p:sp>
          </p:grpSp>
          <p:grpSp>
            <p:nvGrpSpPr>
              <p:cNvPr id="162828" name="Group 8"/>
              <p:cNvGrpSpPr>
                <a:grpSpLocks/>
              </p:cNvGrpSpPr>
              <p:nvPr/>
            </p:nvGrpSpPr>
            <p:grpSpPr bwMode="auto">
              <a:xfrm>
                <a:off x="700" y="2627"/>
                <a:ext cx="1684" cy="482"/>
                <a:chOff x="700" y="2627"/>
                <a:chExt cx="1684" cy="482"/>
              </a:xfrm>
            </p:grpSpPr>
            <p:sp>
              <p:nvSpPr>
                <p:cNvPr id="162839" name="Rectangle 9"/>
                <p:cNvSpPr>
                  <a:spLocks noChangeArrowheads="1"/>
                </p:cNvSpPr>
                <p:nvPr/>
              </p:nvSpPr>
              <p:spPr bwMode="auto">
                <a:xfrm>
                  <a:off x="700" y="2627"/>
                  <a:ext cx="1684" cy="482"/>
                </a:xfrm>
                <a:prstGeom prst="rect">
                  <a:avLst/>
                </a:prstGeom>
                <a:solidFill>
                  <a:srgbClr val="CC0000"/>
                </a:solidFill>
                <a:ln w="9525">
                  <a:noFill/>
                  <a:round/>
                  <a:headEnd/>
                  <a:tailEnd/>
                </a:ln>
              </p:spPr>
              <p:txBody>
                <a:bodyPr wrap="none" anchor="ctr">
                  <a:prstTxWarp prst="textNoShape">
                    <a:avLst/>
                  </a:prstTxWarp>
                </a:bodyPr>
                <a:lstStyle/>
                <a:p>
                  <a:endParaRPr lang="en-US"/>
                </a:p>
              </p:txBody>
            </p:sp>
            <p:sp>
              <p:nvSpPr>
                <p:cNvPr id="162840" name="Text Box 10"/>
                <p:cNvSpPr txBox="1">
                  <a:spLocks noChangeArrowheads="1"/>
                </p:cNvSpPr>
                <p:nvPr/>
              </p:nvSpPr>
              <p:spPr bwMode="auto">
                <a:xfrm>
                  <a:off x="1240" y="2730"/>
                  <a:ext cx="722" cy="250"/>
                </a:xfrm>
                <a:prstGeom prst="rect">
                  <a:avLst/>
                </a:prstGeom>
                <a:solidFill>
                  <a:srgbClr val="CC0000"/>
                </a:solidFill>
                <a:ln w="9525">
                  <a:noFill/>
                  <a:round/>
                  <a:headEnd/>
                  <a:tailEnd/>
                </a:ln>
              </p:spPr>
              <p:txBody>
                <a:bodyPr wrap="none" lIns="81639" tIns="42452" rIns="81639" bIns="42452">
                  <a:prstTxWarp prst="textNoShape">
                    <a:avLst/>
                  </a:prstTxWarp>
                  <a:spAutoFit/>
                </a:bodyPr>
                <a:lstStyle/>
                <a:p>
                  <a:pPr algn="l" defTabSz="407988" eaLnBrk="1">
                    <a:buClr>
                      <a:srgbClr val="FFFFFF"/>
                    </a:buClr>
                    <a:buSzPct val="100000"/>
                    <a:buFont typeface="Times New Roman" pitchFamily="-109"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1800" b="1">
                      <a:solidFill>
                        <a:srgbClr val="FFFFFF"/>
                      </a:solidFill>
                      <a:ea typeface="MS Gothic" pitchFamily="49" charset="-128"/>
                      <a:cs typeface="MS Gothic" pitchFamily="49" charset="-128"/>
                    </a:rPr>
                    <a:t>MPEG-2</a:t>
                  </a:r>
                </a:p>
              </p:txBody>
            </p:sp>
          </p:grpSp>
          <p:grpSp>
            <p:nvGrpSpPr>
              <p:cNvPr id="162829" name="Group 11"/>
              <p:cNvGrpSpPr>
                <a:grpSpLocks/>
              </p:cNvGrpSpPr>
              <p:nvPr/>
            </p:nvGrpSpPr>
            <p:grpSpPr bwMode="auto">
              <a:xfrm>
                <a:off x="700" y="2148"/>
                <a:ext cx="1684" cy="482"/>
                <a:chOff x="700" y="2148"/>
                <a:chExt cx="1684" cy="482"/>
              </a:xfrm>
            </p:grpSpPr>
            <p:sp>
              <p:nvSpPr>
                <p:cNvPr id="162837" name="Rectangle 12"/>
                <p:cNvSpPr>
                  <a:spLocks noChangeArrowheads="1"/>
                </p:cNvSpPr>
                <p:nvPr/>
              </p:nvSpPr>
              <p:spPr bwMode="auto">
                <a:xfrm>
                  <a:off x="700" y="2148"/>
                  <a:ext cx="1684" cy="482"/>
                </a:xfrm>
                <a:prstGeom prst="rect">
                  <a:avLst/>
                </a:prstGeom>
                <a:solidFill>
                  <a:srgbClr val="FF5050"/>
                </a:solidFill>
                <a:ln w="9525">
                  <a:noFill/>
                  <a:round/>
                  <a:headEnd/>
                  <a:tailEnd/>
                </a:ln>
              </p:spPr>
              <p:txBody>
                <a:bodyPr wrap="none" anchor="ctr">
                  <a:prstTxWarp prst="textNoShape">
                    <a:avLst/>
                  </a:prstTxWarp>
                </a:bodyPr>
                <a:lstStyle/>
                <a:p>
                  <a:endParaRPr lang="en-US"/>
                </a:p>
              </p:txBody>
            </p:sp>
            <p:sp>
              <p:nvSpPr>
                <p:cNvPr id="162838" name="Text Box 13"/>
                <p:cNvSpPr txBox="1">
                  <a:spLocks noChangeArrowheads="1"/>
                </p:cNvSpPr>
                <p:nvPr/>
              </p:nvSpPr>
              <p:spPr bwMode="auto">
                <a:xfrm>
                  <a:off x="1262" y="2265"/>
                  <a:ext cx="722" cy="250"/>
                </a:xfrm>
                <a:prstGeom prst="rect">
                  <a:avLst/>
                </a:prstGeom>
                <a:noFill/>
                <a:ln w="9525">
                  <a:noFill/>
                  <a:round/>
                  <a:headEnd/>
                  <a:tailEnd/>
                </a:ln>
              </p:spPr>
              <p:txBody>
                <a:bodyPr wrap="none" lIns="81639" tIns="42452" rIns="81639" bIns="42452">
                  <a:prstTxWarp prst="textNoShape">
                    <a:avLst/>
                  </a:prstTxWarp>
                  <a:spAutoFit/>
                </a:bodyPr>
                <a:lstStyle/>
                <a:p>
                  <a:pPr algn="l" defTabSz="407988" eaLnBrk="1">
                    <a:buClr>
                      <a:srgbClr val="FFFFFF"/>
                    </a:buClr>
                    <a:buSzPct val="100000"/>
                    <a:buFont typeface="Times New Roman" pitchFamily="-109"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1800" b="1">
                      <a:solidFill>
                        <a:srgbClr val="FFFFFF"/>
                      </a:solidFill>
                      <a:ea typeface="MS Gothic" pitchFamily="49" charset="-128"/>
                      <a:cs typeface="MS Gothic" pitchFamily="49" charset="-128"/>
                    </a:rPr>
                    <a:t>MPEG-4</a:t>
                  </a:r>
                </a:p>
              </p:txBody>
            </p:sp>
          </p:grpSp>
          <p:grpSp>
            <p:nvGrpSpPr>
              <p:cNvPr id="162830" name="Group 14"/>
              <p:cNvGrpSpPr>
                <a:grpSpLocks/>
              </p:cNvGrpSpPr>
              <p:nvPr/>
            </p:nvGrpSpPr>
            <p:grpSpPr bwMode="auto">
              <a:xfrm>
                <a:off x="700" y="1650"/>
                <a:ext cx="1684" cy="498"/>
                <a:chOff x="700" y="1650"/>
                <a:chExt cx="1684" cy="498"/>
              </a:xfrm>
            </p:grpSpPr>
            <p:sp>
              <p:nvSpPr>
                <p:cNvPr id="162835" name="Rectangle 15"/>
                <p:cNvSpPr>
                  <a:spLocks noChangeArrowheads="1"/>
                </p:cNvSpPr>
                <p:nvPr/>
              </p:nvSpPr>
              <p:spPr bwMode="auto">
                <a:xfrm>
                  <a:off x="700" y="1650"/>
                  <a:ext cx="1684" cy="498"/>
                </a:xfrm>
                <a:prstGeom prst="rect">
                  <a:avLst/>
                </a:prstGeom>
                <a:solidFill>
                  <a:srgbClr val="FF7C80"/>
                </a:solidFill>
                <a:ln w="9525">
                  <a:noFill/>
                  <a:round/>
                  <a:headEnd/>
                  <a:tailEnd/>
                </a:ln>
              </p:spPr>
              <p:txBody>
                <a:bodyPr wrap="none" anchor="ctr">
                  <a:prstTxWarp prst="textNoShape">
                    <a:avLst/>
                  </a:prstTxWarp>
                </a:bodyPr>
                <a:lstStyle/>
                <a:p>
                  <a:endParaRPr lang="en-US"/>
                </a:p>
              </p:txBody>
            </p:sp>
            <p:sp>
              <p:nvSpPr>
                <p:cNvPr id="162836" name="Text Box 16"/>
                <p:cNvSpPr txBox="1">
                  <a:spLocks noChangeArrowheads="1"/>
                </p:cNvSpPr>
                <p:nvPr/>
              </p:nvSpPr>
              <p:spPr bwMode="auto">
                <a:xfrm>
                  <a:off x="1247" y="1791"/>
                  <a:ext cx="721" cy="250"/>
                </a:xfrm>
                <a:prstGeom prst="rect">
                  <a:avLst/>
                </a:prstGeom>
                <a:solidFill>
                  <a:srgbClr val="FF7C80"/>
                </a:solidFill>
                <a:ln w="9525">
                  <a:noFill/>
                  <a:round/>
                  <a:headEnd/>
                  <a:tailEnd/>
                </a:ln>
              </p:spPr>
              <p:txBody>
                <a:bodyPr wrap="none" lIns="81639" tIns="42452" rIns="81639" bIns="42452">
                  <a:prstTxWarp prst="textNoShape">
                    <a:avLst/>
                  </a:prstTxWarp>
                  <a:spAutoFit/>
                </a:bodyPr>
                <a:lstStyle/>
                <a:p>
                  <a:pPr algn="l" defTabSz="407988" eaLnBrk="1">
                    <a:buClr>
                      <a:srgbClr val="FFFFFF"/>
                    </a:buClr>
                    <a:buSzPct val="100000"/>
                    <a:buFont typeface="Times New Roman" pitchFamily="-109"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1800" b="1">
                      <a:solidFill>
                        <a:srgbClr val="FFFFFF"/>
                      </a:solidFill>
                      <a:ea typeface="MS Gothic" pitchFamily="49" charset="-128"/>
                      <a:cs typeface="MS Gothic" pitchFamily="49" charset="-128"/>
                    </a:rPr>
                    <a:t>MPEG-7</a:t>
                  </a:r>
                </a:p>
              </p:txBody>
            </p:sp>
          </p:grpSp>
          <p:grpSp>
            <p:nvGrpSpPr>
              <p:cNvPr id="162831" name="Group 17"/>
              <p:cNvGrpSpPr>
                <a:grpSpLocks/>
              </p:cNvGrpSpPr>
              <p:nvPr/>
            </p:nvGrpSpPr>
            <p:grpSpPr bwMode="auto">
              <a:xfrm>
                <a:off x="700" y="1151"/>
                <a:ext cx="1684" cy="501"/>
                <a:chOff x="700" y="1151"/>
                <a:chExt cx="1684" cy="501"/>
              </a:xfrm>
            </p:grpSpPr>
            <p:sp>
              <p:nvSpPr>
                <p:cNvPr id="162833" name="Rectangle 18"/>
                <p:cNvSpPr>
                  <a:spLocks noChangeArrowheads="1"/>
                </p:cNvSpPr>
                <p:nvPr/>
              </p:nvSpPr>
              <p:spPr bwMode="auto">
                <a:xfrm>
                  <a:off x="700" y="1151"/>
                  <a:ext cx="1684" cy="501"/>
                </a:xfrm>
                <a:prstGeom prst="rect">
                  <a:avLst/>
                </a:prstGeom>
                <a:solidFill>
                  <a:srgbClr val="FF9999"/>
                </a:solidFill>
                <a:ln w="9525">
                  <a:noFill/>
                  <a:round/>
                  <a:headEnd/>
                  <a:tailEnd/>
                </a:ln>
              </p:spPr>
              <p:txBody>
                <a:bodyPr wrap="none" anchor="ctr">
                  <a:prstTxWarp prst="textNoShape">
                    <a:avLst/>
                  </a:prstTxWarp>
                </a:bodyPr>
                <a:lstStyle/>
                <a:p>
                  <a:endParaRPr lang="en-US"/>
                </a:p>
              </p:txBody>
            </p:sp>
            <p:sp>
              <p:nvSpPr>
                <p:cNvPr id="162834" name="Text Box 19"/>
                <p:cNvSpPr txBox="1">
                  <a:spLocks noChangeArrowheads="1"/>
                </p:cNvSpPr>
                <p:nvPr/>
              </p:nvSpPr>
              <p:spPr bwMode="auto">
                <a:xfrm>
                  <a:off x="1262" y="1288"/>
                  <a:ext cx="801" cy="250"/>
                </a:xfrm>
                <a:prstGeom prst="rect">
                  <a:avLst/>
                </a:prstGeom>
                <a:solidFill>
                  <a:srgbClr val="FF9999"/>
                </a:solidFill>
                <a:ln w="9525">
                  <a:noFill/>
                  <a:round/>
                  <a:headEnd/>
                  <a:tailEnd/>
                </a:ln>
              </p:spPr>
              <p:txBody>
                <a:bodyPr wrap="none" lIns="81639" tIns="42452" rIns="81639" bIns="42452">
                  <a:prstTxWarp prst="textNoShape">
                    <a:avLst/>
                  </a:prstTxWarp>
                  <a:spAutoFit/>
                </a:bodyPr>
                <a:lstStyle/>
                <a:p>
                  <a:pPr algn="l" defTabSz="407988" eaLnBrk="1">
                    <a:buClr>
                      <a:srgbClr val="FFFFFF"/>
                    </a:buClr>
                    <a:buSzPct val="100000"/>
                    <a:buFont typeface="Times New Roman" pitchFamily="-109"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1800" b="1">
                      <a:solidFill>
                        <a:srgbClr val="FFFFFF"/>
                      </a:solidFill>
                      <a:ea typeface="MS Gothic" pitchFamily="49" charset="-128"/>
                      <a:cs typeface="MS Gothic" pitchFamily="49" charset="-128"/>
                    </a:rPr>
                    <a:t>MPEG-21</a:t>
                  </a:r>
                </a:p>
              </p:txBody>
            </p:sp>
          </p:grpSp>
          <p:sp>
            <p:nvSpPr>
              <p:cNvPr id="162832" name="Rectangle 20"/>
              <p:cNvSpPr>
                <a:spLocks noChangeArrowheads="1"/>
              </p:cNvSpPr>
              <p:nvPr/>
            </p:nvSpPr>
            <p:spPr bwMode="auto">
              <a:xfrm>
                <a:off x="691" y="1151"/>
                <a:ext cx="1696" cy="2456"/>
              </a:xfrm>
              <a:prstGeom prst="rect">
                <a:avLst/>
              </a:prstGeom>
              <a:noFill/>
              <a:ln w="28440">
                <a:solidFill>
                  <a:srgbClr val="000000"/>
                </a:solidFill>
                <a:miter lim="800000"/>
                <a:headEnd/>
                <a:tailEnd/>
              </a:ln>
            </p:spPr>
            <p:txBody>
              <a:bodyPr wrap="none" anchor="ctr">
                <a:prstTxWarp prst="textNoShape">
                  <a:avLst/>
                </a:prstTxWarp>
              </a:bodyPr>
              <a:lstStyle/>
              <a:p>
                <a:endParaRPr lang="en-US"/>
              </a:p>
            </p:txBody>
          </p:sp>
        </p:grpSp>
        <p:sp>
          <p:nvSpPr>
            <p:cNvPr id="162826" name="Text Box 21"/>
            <p:cNvSpPr txBox="1">
              <a:spLocks noChangeArrowheads="1"/>
            </p:cNvSpPr>
            <p:nvPr/>
          </p:nvSpPr>
          <p:spPr bwMode="auto">
            <a:xfrm>
              <a:off x="1373" y="3663"/>
              <a:ext cx="356" cy="229"/>
            </a:xfrm>
            <a:prstGeom prst="rect">
              <a:avLst/>
            </a:prstGeom>
            <a:noFill/>
            <a:ln w="9525">
              <a:noFill/>
              <a:round/>
              <a:headEnd/>
              <a:tailEnd/>
            </a:ln>
          </p:spPr>
          <p:txBody>
            <a:bodyPr wrap="none" lIns="81639" tIns="42452" rIns="81639" bIns="42452">
              <a:prstTxWarp prst="textNoShape">
                <a:avLst/>
              </a:prstTxWarp>
              <a:spAutoFit/>
            </a:bodyPr>
            <a:lstStyle/>
            <a:p>
              <a:pPr algn="l" defTabSz="407988" eaLnBrk="1">
                <a:buClr>
                  <a:srgbClr val="000000"/>
                </a:buClr>
                <a:buSzPct val="100000"/>
                <a:buFont typeface="Arial" pitchFamily="-109"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1600">
                  <a:solidFill>
                    <a:srgbClr val="000000"/>
                  </a:solidFill>
                  <a:latin typeface="Arial" pitchFamily="-109" charset="0"/>
                  <a:ea typeface="MS Gothic" pitchFamily="49" charset="-128"/>
                  <a:cs typeface="MS Gothic" pitchFamily="49" charset="-128"/>
                </a:rPr>
                <a:t>ISO</a:t>
              </a:r>
            </a:p>
          </p:txBody>
        </p:sp>
      </p:grpSp>
      <p:grpSp>
        <p:nvGrpSpPr>
          <p:cNvPr id="162822" name="Group 22"/>
          <p:cNvGrpSpPr>
            <a:grpSpLocks/>
          </p:cNvGrpSpPr>
          <p:nvPr/>
        </p:nvGrpSpPr>
        <p:grpSpPr bwMode="auto">
          <a:xfrm>
            <a:off x="4498975" y="1576388"/>
            <a:ext cx="3829050" cy="4002087"/>
            <a:chOff x="2772" y="1095"/>
            <a:chExt cx="2659" cy="2779"/>
          </a:xfrm>
        </p:grpSpPr>
        <p:pic>
          <p:nvPicPr>
            <p:cNvPr id="162823" name="Picture 23"/>
            <p:cNvPicPr>
              <a:picLocks noChangeAspect="1" noChangeArrowheads="1"/>
            </p:cNvPicPr>
            <p:nvPr/>
          </p:nvPicPr>
          <p:blipFill>
            <a:blip r:embed="rId3"/>
            <a:srcRect/>
            <a:stretch>
              <a:fillRect/>
            </a:stretch>
          </p:blipFill>
          <p:spPr bwMode="auto">
            <a:xfrm>
              <a:off x="2772" y="1095"/>
              <a:ext cx="2659" cy="2547"/>
            </a:xfrm>
            <a:prstGeom prst="rect">
              <a:avLst/>
            </a:prstGeom>
            <a:noFill/>
            <a:ln w="9525">
              <a:noFill/>
              <a:round/>
              <a:headEnd/>
              <a:tailEnd/>
            </a:ln>
          </p:spPr>
        </p:pic>
        <p:sp>
          <p:nvSpPr>
            <p:cNvPr id="162824" name="Text Box 24"/>
            <p:cNvSpPr txBox="1">
              <a:spLocks noChangeArrowheads="1"/>
            </p:cNvSpPr>
            <p:nvPr/>
          </p:nvSpPr>
          <p:spPr bwMode="auto">
            <a:xfrm>
              <a:off x="3801" y="3645"/>
              <a:ext cx="425" cy="229"/>
            </a:xfrm>
            <a:prstGeom prst="rect">
              <a:avLst/>
            </a:prstGeom>
            <a:noFill/>
            <a:ln w="9525">
              <a:noFill/>
              <a:round/>
              <a:headEnd/>
              <a:tailEnd/>
            </a:ln>
          </p:spPr>
          <p:txBody>
            <a:bodyPr wrap="none" lIns="81639" tIns="42452" rIns="81639" bIns="42452">
              <a:prstTxWarp prst="textNoShape">
                <a:avLst/>
              </a:prstTxWarp>
              <a:spAutoFit/>
            </a:bodyPr>
            <a:lstStyle/>
            <a:p>
              <a:pPr algn="l" defTabSz="407988" eaLnBrk="1">
                <a:buClr>
                  <a:srgbClr val="000000"/>
                </a:buClr>
                <a:buSzPct val="100000"/>
                <a:buFont typeface="Arial" pitchFamily="-109"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1600">
                  <a:solidFill>
                    <a:srgbClr val="000000"/>
                  </a:solidFill>
                  <a:latin typeface="Arial" pitchFamily="-109" charset="0"/>
                  <a:ea typeface="MS Gothic" pitchFamily="49" charset="-128"/>
                  <a:cs typeface="MS Gothic" pitchFamily="49" charset="-128"/>
                </a:rPr>
                <a:t>W3C</a:t>
              </a: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4"/>
          <p:cNvSpPr>
            <a:spLocks noGrp="1"/>
          </p:cNvSpPr>
          <p:nvPr>
            <p:ph type="ftr" sz="quarter" idx="10"/>
          </p:nvPr>
        </p:nvSpPr>
        <p:spPr/>
        <p:txBody>
          <a:bodyPr/>
          <a:lstStyle/>
          <a:p>
            <a:r>
              <a:rPr lang="en-US" smtClean="0"/>
              <a:t>SAMT 2009 Tutorial: A Semantic Multimedia Web, 1 December</a:t>
            </a:r>
            <a:endParaRPr lang="en-US"/>
          </a:p>
        </p:txBody>
      </p:sp>
      <p:sp>
        <p:nvSpPr>
          <p:cNvPr id="10" name="Slide Number Placeholder 5"/>
          <p:cNvSpPr>
            <a:spLocks noGrp="1"/>
          </p:cNvSpPr>
          <p:nvPr>
            <p:ph type="sldNum" sz="quarter" idx="11"/>
          </p:nvPr>
        </p:nvSpPr>
        <p:spPr/>
        <p:txBody>
          <a:bodyPr/>
          <a:lstStyle/>
          <a:p>
            <a:fld id="{9AFEAF79-45C1-F74C-A259-6B2A215BFCA5}" type="slidenum">
              <a:rPr lang="en-US" smtClean="0"/>
              <a:pPr/>
              <a:t>46</a:t>
            </a:fld>
            <a:endParaRPr lang="en-US" smtClean="0"/>
          </a:p>
        </p:txBody>
      </p:sp>
      <p:sp>
        <p:nvSpPr>
          <p:cNvPr id="164869" name="Rectangle 2"/>
          <p:cNvSpPr>
            <a:spLocks noGrp="1" noChangeArrowheads="1"/>
          </p:cNvSpPr>
          <p:nvPr>
            <p:ph type="title"/>
          </p:nvPr>
        </p:nvSpPr>
        <p:spPr>
          <a:xfrm>
            <a:off x="139700" y="325438"/>
            <a:ext cx="8572500" cy="1092200"/>
          </a:xfrm>
        </p:spPr>
        <p:txBody>
          <a:bodyPr/>
          <a:lstStyle/>
          <a:p>
            <a:pPr eaLnBrk="1" hangingPunct="1"/>
            <a:r>
              <a:rPr lang="en-US" sz="3600"/>
              <a:t>MPEG-7: a multimedia description language?</a:t>
            </a:r>
          </a:p>
        </p:txBody>
      </p:sp>
      <p:sp>
        <p:nvSpPr>
          <p:cNvPr id="1133571" name="Rectangle 3"/>
          <p:cNvSpPr>
            <a:spLocks noGrp="1" noChangeArrowheads="1"/>
          </p:cNvSpPr>
          <p:nvPr>
            <p:ph type="body" sz="half" idx="1"/>
          </p:nvPr>
        </p:nvSpPr>
        <p:spPr>
          <a:xfrm>
            <a:off x="0" y="1731963"/>
            <a:ext cx="3457575" cy="4391025"/>
          </a:xfrm>
        </p:spPr>
        <p:txBody>
          <a:bodyPr/>
          <a:lstStyle/>
          <a:p>
            <a:pPr eaLnBrk="1" hangingPunct="1"/>
            <a:r>
              <a:rPr lang="en-US"/>
              <a:t>ISO standard since December of 2001</a:t>
            </a:r>
          </a:p>
          <a:p>
            <a:pPr eaLnBrk="1" hangingPunct="1"/>
            <a:r>
              <a:rPr lang="en-US"/>
              <a:t>Main</a:t>
            </a:r>
            <a:r>
              <a:rPr lang="en-US">
                <a:ea typeface="Arial" pitchFamily="-109" charset="0"/>
                <a:cs typeface="Arial" pitchFamily="-109" charset="0"/>
              </a:rPr>
              <a:t> components</a:t>
            </a:r>
            <a:r>
              <a:rPr lang="en-US"/>
              <a:t>:</a:t>
            </a:r>
          </a:p>
          <a:p>
            <a:pPr lvl="1" eaLnBrk="1" hangingPunct="1"/>
            <a:r>
              <a:rPr lang="en-US">
                <a:ea typeface="ＭＳ Ｐゴシック" pitchFamily="-109" charset="-128"/>
              </a:rPr>
              <a:t>Descriptors (Ds) and Description Schemes (DSs)</a:t>
            </a:r>
          </a:p>
          <a:p>
            <a:pPr lvl="1" eaLnBrk="1" hangingPunct="1"/>
            <a:r>
              <a:rPr lang="en-US">
                <a:ea typeface="ＭＳ Ｐゴシック" pitchFamily="-109" charset="-128"/>
              </a:rPr>
              <a:t>DDL (XML Schema + extensions)</a:t>
            </a:r>
          </a:p>
          <a:p>
            <a:pPr eaLnBrk="1" hangingPunct="1"/>
            <a:r>
              <a:rPr lang="en-US"/>
              <a:t>Concern all types of media</a:t>
            </a:r>
          </a:p>
        </p:txBody>
      </p:sp>
      <p:graphicFrame>
        <p:nvGraphicFramePr>
          <p:cNvPr id="1133572" name="Object 2"/>
          <p:cNvGraphicFramePr>
            <a:graphicFrameLocks noChangeAspect="1"/>
          </p:cNvGraphicFramePr>
          <p:nvPr>
            <p:ph sz="half" idx="2"/>
          </p:nvPr>
        </p:nvGraphicFramePr>
        <p:xfrm>
          <a:off x="3284538" y="2085975"/>
          <a:ext cx="5916612" cy="3302000"/>
        </p:xfrm>
        <a:graphic>
          <a:graphicData uri="http://schemas.openxmlformats.org/presentationml/2006/ole">
            <p:oleObj spid="_x0000_s164866" name="Document" r:id="rId4" imgW="5897880" imgH="3291840" progId="Word.Document.8">
              <p:embed/>
            </p:oleObj>
          </a:graphicData>
        </a:graphic>
      </p:graphicFrame>
      <p:sp>
        <p:nvSpPr>
          <p:cNvPr id="1133573" name="Text Box 5"/>
          <p:cNvSpPr txBox="1">
            <a:spLocks noChangeArrowheads="1"/>
          </p:cNvSpPr>
          <p:nvPr/>
        </p:nvSpPr>
        <p:spPr bwMode="auto">
          <a:xfrm>
            <a:off x="3419475" y="5456238"/>
            <a:ext cx="4752975" cy="70167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fr-FR" sz="2000" i="1">
                <a:solidFill>
                  <a:schemeClr val="tx1"/>
                </a:solidFill>
                <a:latin typeface="Arial" pitchFamily="-109" charset="0"/>
              </a:rPr>
              <a:t>Part 5 – MDS</a:t>
            </a:r>
            <a:br>
              <a:rPr lang="fr-FR" sz="2000" i="1">
                <a:solidFill>
                  <a:schemeClr val="tx1"/>
                </a:solidFill>
                <a:latin typeface="Arial" pitchFamily="-109" charset="0"/>
              </a:rPr>
            </a:br>
            <a:r>
              <a:rPr lang="fr-FR" sz="2000" i="1">
                <a:solidFill>
                  <a:schemeClr val="tx1"/>
                </a:solidFill>
                <a:latin typeface="Arial" pitchFamily="-109" charset="0"/>
              </a:rPr>
              <a:t>Multimedia Description Schemes</a:t>
            </a:r>
          </a:p>
        </p:txBody>
      </p:sp>
      <p:sp>
        <p:nvSpPr>
          <p:cNvPr id="1133574" name="Oval 6"/>
          <p:cNvSpPr>
            <a:spLocks noChangeArrowheads="1"/>
          </p:cNvSpPr>
          <p:nvPr/>
        </p:nvSpPr>
        <p:spPr bwMode="auto">
          <a:xfrm>
            <a:off x="3838575" y="3790950"/>
            <a:ext cx="2895600" cy="857250"/>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sp>
        <p:nvSpPr>
          <p:cNvPr id="1133575" name="Oval 7"/>
          <p:cNvSpPr>
            <a:spLocks noChangeArrowheads="1"/>
          </p:cNvSpPr>
          <p:nvPr/>
        </p:nvSpPr>
        <p:spPr bwMode="auto">
          <a:xfrm>
            <a:off x="3598863" y="2855913"/>
            <a:ext cx="3400425" cy="990600"/>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sp>
        <p:nvSpPr>
          <p:cNvPr id="1133576" name="Oval 8"/>
          <p:cNvSpPr>
            <a:spLocks noChangeArrowheads="1"/>
          </p:cNvSpPr>
          <p:nvPr/>
        </p:nvSpPr>
        <p:spPr bwMode="auto">
          <a:xfrm>
            <a:off x="8169275" y="2644775"/>
            <a:ext cx="1009650" cy="1466850"/>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335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33572"/>
                                        </p:tgtEl>
                                        <p:attrNameLst>
                                          <p:attrName>style.visibility</p:attrName>
                                        </p:attrNameLst>
                                      </p:cBhvr>
                                      <p:to>
                                        <p:strVal val="visible"/>
                                      </p:to>
                                    </p:set>
                                    <p:animEffect transition="in" filter="wipe(left)">
                                      <p:cBhvr>
                                        <p:cTn id="11" dur="500"/>
                                        <p:tgtEl>
                                          <p:spTgt spid="113357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13357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33574"/>
                                        </p:tgtEl>
                                        <p:attrNameLst>
                                          <p:attrName>style.visibility</p:attrName>
                                        </p:attrNameLst>
                                      </p:cBhvr>
                                      <p:to>
                                        <p:strVal val="visible"/>
                                      </p:to>
                                    </p:set>
                                  </p:childTnLst>
                                  <p:subTnLst>
                                    <p:set>
                                      <p:cBhvr override="childStyle">
                                        <p:cTn dur="1" fill="hold" display="0" masterRel="nextClick" afterEffect="1"/>
                                        <p:tgtEl>
                                          <p:spTgt spid="113357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33575"/>
                                        </p:tgtEl>
                                        <p:attrNameLst>
                                          <p:attrName>style.visibility</p:attrName>
                                        </p:attrNameLst>
                                      </p:cBhvr>
                                      <p:to>
                                        <p:strVal val="visible"/>
                                      </p:to>
                                    </p:set>
                                  </p:childTnLst>
                                  <p:subTnLst>
                                    <p:set>
                                      <p:cBhvr override="childStyle">
                                        <p:cTn dur="1" fill="hold" display="0" masterRel="nextClick" afterEffect="1"/>
                                        <p:tgtEl>
                                          <p:spTgt spid="113357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33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571" grpId="0"/>
      <p:bldP spid="1133573" grpId="0"/>
      <p:bldP spid="1133574" grpId="0" animBg="1"/>
      <p:bldP spid="1133575" grpId="0" animBg="1"/>
      <p:bldP spid="1133576" grpId="0" animBg="1"/>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EEF3769C-0C08-0A49-9EB1-92410FE508AB}" type="slidenum">
              <a:rPr lang="en-US" smtClean="0"/>
              <a:pPr/>
              <a:t>47</a:t>
            </a:fld>
            <a:endParaRPr lang="en-US" smtClean="0"/>
          </a:p>
        </p:txBody>
      </p:sp>
      <p:sp>
        <p:nvSpPr>
          <p:cNvPr id="166916" name="Rectangle 2"/>
          <p:cNvSpPr>
            <a:spLocks noGrp="1" noChangeArrowheads="1"/>
          </p:cNvSpPr>
          <p:nvPr>
            <p:ph type="title"/>
          </p:nvPr>
        </p:nvSpPr>
        <p:spPr/>
        <p:txBody>
          <a:bodyPr/>
          <a:lstStyle/>
          <a:p>
            <a:pPr eaLnBrk="1" hangingPunct="1"/>
            <a:r>
              <a:rPr lang="en-US"/>
              <a:t>MPEG-7 and the Semantic Web</a:t>
            </a:r>
          </a:p>
        </p:txBody>
      </p:sp>
      <p:sp>
        <p:nvSpPr>
          <p:cNvPr id="1004547" name="Rectangle 3"/>
          <p:cNvSpPr>
            <a:spLocks noGrp="1" noChangeArrowheads="1"/>
          </p:cNvSpPr>
          <p:nvPr>
            <p:ph type="body" idx="1"/>
          </p:nvPr>
        </p:nvSpPr>
        <p:spPr/>
        <p:txBody>
          <a:bodyPr/>
          <a:lstStyle/>
          <a:p>
            <a:pPr eaLnBrk="1" hangingPunct="1"/>
            <a:r>
              <a:rPr lang="en-US" sz="2400"/>
              <a:t>MDS Upper Layer represented in RDFS</a:t>
            </a:r>
          </a:p>
          <a:p>
            <a:pPr lvl="1" eaLnBrk="1" hangingPunct="1"/>
            <a:r>
              <a:rPr lang="en-US" sz="2000">
                <a:ea typeface="ＭＳ Ｐゴシック" pitchFamily="-109" charset="-128"/>
              </a:rPr>
              <a:t>2001: Hunter</a:t>
            </a:r>
          </a:p>
          <a:p>
            <a:pPr lvl="1" eaLnBrk="1" hangingPunct="1"/>
            <a:r>
              <a:rPr lang="en-US" sz="2000">
                <a:ea typeface="ＭＳ Ｐゴシック" pitchFamily="-109" charset="-128"/>
              </a:rPr>
              <a:t>Later on: link to the ABC upper ontology</a:t>
            </a:r>
          </a:p>
          <a:p>
            <a:pPr eaLnBrk="1" hangingPunct="1"/>
            <a:r>
              <a:rPr lang="en-US" sz="2400"/>
              <a:t>MDS fully represented in OWL-DL</a:t>
            </a:r>
          </a:p>
          <a:p>
            <a:pPr lvl="1" eaLnBrk="1" hangingPunct="1"/>
            <a:r>
              <a:rPr lang="en-US" sz="2000">
                <a:ea typeface="ＭＳ Ｐゴシック" pitchFamily="-109" charset="-128"/>
              </a:rPr>
              <a:t>2004: Tsinaraki et al., DS-MIRF model</a:t>
            </a:r>
          </a:p>
          <a:p>
            <a:pPr eaLnBrk="1" hangingPunct="1"/>
            <a:r>
              <a:rPr lang="en-US" sz="2400"/>
              <a:t>MPEG-7 fully represented in OWL-DL</a:t>
            </a:r>
          </a:p>
          <a:p>
            <a:pPr lvl="1" eaLnBrk="1" hangingPunct="1"/>
            <a:r>
              <a:rPr lang="en-US" sz="2000">
                <a:ea typeface="ＭＳ Ｐゴシック" pitchFamily="-109" charset="-128"/>
              </a:rPr>
              <a:t>2005: Garcia and Celma, Rhizomik model</a:t>
            </a:r>
          </a:p>
          <a:p>
            <a:pPr lvl="1" eaLnBrk="1" hangingPunct="1"/>
            <a:r>
              <a:rPr lang="en-US" sz="2000">
                <a:ea typeface="ＭＳ Ｐゴシック" pitchFamily="-109" charset="-128"/>
              </a:rPr>
              <a:t>Fully automatic translation of the whole standard</a:t>
            </a:r>
          </a:p>
          <a:p>
            <a:pPr eaLnBrk="1" hangingPunct="1"/>
            <a:r>
              <a:rPr lang="en-US" sz="2400"/>
              <a:t>MDS and Visual parts represented in OWL-DL</a:t>
            </a:r>
          </a:p>
          <a:p>
            <a:pPr lvl="1" eaLnBrk="1" hangingPunct="1"/>
            <a:r>
              <a:rPr lang="en-US" sz="2000">
                <a:ea typeface="ＭＳ Ｐゴシック" pitchFamily="-109" charset="-128"/>
              </a:rPr>
              <a:t>2007: Arndt et al., COMM model </a:t>
            </a:r>
          </a:p>
          <a:p>
            <a:pPr lvl="1" eaLnBrk="1" hangingPunct="1"/>
            <a:r>
              <a:rPr lang="en-US" sz="2000">
                <a:ea typeface="ＭＳ Ｐゴシック" pitchFamily="-109" charset="-128"/>
              </a:rPr>
              <a:t>Re-engineering MPEG-7 using DOLCE design patterns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454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454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0454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454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4547">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0454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0454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045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21155C83-6C76-3D48-B7E0-BAD9DB0364F2}" type="slidenum">
              <a:rPr lang="en-US" smtClean="0"/>
              <a:pPr/>
              <a:t>48</a:t>
            </a:fld>
            <a:endParaRPr lang="en-US" smtClean="0"/>
          </a:p>
        </p:txBody>
      </p:sp>
      <p:sp>
        <p:nvSpPr>
          <p:cNvPr id="168964" name="Rectangle 2"/>
          <p:cNvSpPr>
            <a:spLocks noGrp="1" noChangeArrowheads="1"/>
          </p:cNvSpPr>
          <p:nvPr>
            <p:ph type="title"/>
          </p:nvPr>
        </p:nvSpPr>
        <p:spPr/>
        <p:txBody>
          <a:bodyPr/>
          <a:lstStyle/>
          <a:p>
            <a:pPr eaLnBrk="1" hangingPunct="1"/>
            <a:r>
              <a:rPr lang="en-US"/>
              <a:t>Requirements </a:t>
            </a:r>
            <a:r>
              <a:rPr lang="en-US" sz="2800"/>
              <a:t>[aceMedia, MMSEM XG]</a:t>
            </a:r>
          </a:p>
        </p:txBody>
      </p:sp>
      <p:sp>
        <p:nvSpPr>
          <p:cNvPr id="168965" name="Rectangle 3"/>
          <p:cNvSpPr>
            <a:spLocks noGrp="1" noChangeArrowheads="1"/>
          </p:cNvSpPr>
          <p:nvPr>
            <p:ph type="body" idx="1"/>
          </p:nvPr>
        </p:nvSpPr>
        <p:spPr/>
        <p:txBody>
          <a:bodyPr/>
          <a:lstStyle/>
          <a:p>
            <a:pPr eaLnBrk="1" hangingPunct="1"/>
            <a:r>
              <a:rPr lang="en-US" sz="2400"/>
              <a:t>MPEG-7 compliance</a:t>
            </a:r>
          </a:p>
          <a:p>
            <a:pPr lvl="1" eaLnBrk="1" hangingPunct="1"/>
            <a:r>
              <a:rPr lang="en-US" sz="2000">
                <a:ea typeface="ＭＳ Ｐゴシック" pitchFamily="-109" charset="-128"/>
              </a:rPr>
              <a:t>Support most descriptors (decomposition, visual, audio)</a:t>
            </a:r>
          </a:p>
          <a:p>
            <a:pPr eaLnBrk="1" hangingPunct="1"/>
            <a:r>
              <a:rPr lang="en-US" sz="2400"/>
              <a:t>Syntactic and Semantic interoperability</a:t>
            </a:r>
          </a:p>
          <a:p>
            <a:pPr lvl="1" eaLnBrk="1" hangingPunct="1"/>
            <a:r>
              <a:rPr lang="en-US" sz="2000">
                <a:ea typeface="ＭＳ Ｐゴシック" pitchFamily="-109" charset="-128"/>
              </a:rPr>
              <a:t>Shared and formal semantics represented in a Web language (OWL, RDF/XML, RDFa, etc.)</a:t>
            </a:r>
          </a:p>
          <a:p>
            <a:pPr eaLnBrk="1" hangingPunct="1"/>
            <a:r>
              <a:rPr lang="en-US" sz="2400"/>
              <a:t>Separation of concerns</a:t>
            </a:r>
          </a:p>
          <a:p>
            <a:pPr lvl="1" eaLnBrk="1" hangingPunct="1"/>
            <a:r>
              <a:rPr lang="en-US" sz="2000">
                <a:ea typeface="ＭＳ Ｐゴシック" pitchFamily="-109" charset="-128"/>
              </a:rPr>
              <a:t>Domain knowledge versus multimedia specific information</a:t>
            </a:r>
          </a:p>
          <a:p>
            <a:pPr eaLnBrk="1" hangingPunct="1"/>
            <a:r>
              <a:rPr lang="en-US" sz="2400"/>
              <a:t>Modularity</a:t>
            </a:r>
          </a:p>
          <a:p>
            <a:pPr lvl="1" eaLnBrk="1" hangingPunct="1"/>
            <a:r>
              <a:rPr lang="en-US" sz="2000">
                <a:ea typeface="ＭＳ Ｐゴシック" pitchFamily="-109" charset="-128"/>
              </a:rPr>
              <a:t>Enable customization of multimedia ontology</a:t>
            </a:r>
          </a:p>
          <a:p>
            <a:pPr eaLnBrk="1" hangingPunct="1"/>
            <a:r>
              <a:rPr lang="en-US" sz="2400"/>
              <a:t>Extensibility</a:t>
            </a:r>
          </a:p>
          <a:p>
            <a:pPr lvl="1" eaLnBrk="1" hangingPunct="1"/>
            <a:r>
              <a:rPr lang="en-US" sz="2000">
                <a:ea typeface="ＭＳ Ｐゴシック" pitchFamily="-109" charset="-128"/>
              </a:rPr>
              <a:t>Enable inclusion of further descriptors (non MPEG-7)</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42" name="Slide Number Placeholder 4"/>
          <p:cNvSpPr>
            <a:spLocks noGrp="1"/>
          </p:cNvSpPr>
          <p:nvPr>
            <p:ph type="sldNum" sz="quarter" idx="11"/>
          </p:nvPr>
        </p:nvSpPr>
        <p:spPr/>
        <p:txBody>
          <a:bodyPr/>
          <a:lstStyle/>
          <a:p>
            <a:fld id="{3A903D61-2FE4-9348-AF11-5597A0ED4863}" type="slidenum">
              <a:rPr lang="en-US" smtClean="0"/>
              <a:pPr/>
              <a:t>49</a:t>
            </a:fld>
            <a:endParaRPr lang="en-US" smtClean="0"/>
          </a:p>
        </p:txBody>
      </p:sp>
      <p:sp>
        <p:nvSpPr>
          <p:cNvPr id="171012" name="Rectangle 2"/>
          <p:cNvSpPr>
            <a:spLocks noGrp="1" noChangeArrowheads="1"/>
          </p:cNvSpPr>
          <p:nvPr>
            <p:ph type="title"/>
          </p:nvPr>
        </p:nvSpPr>
        <p:spPr/>
        <p:txBody>
          <a:bodyPr/>
          <a:lstStyle/>
          <a:p>
            <a:pPr eaLnBrk="1" hangingPunct="1"/>
            <a:r>
              <a:rPr lang="en-US"/>
              <a:t>MPEG-7 Based Ontologies</a:t>
            </a:r>
          </a:p>
        </p:txBody>
      </p:sp>
      <p:graphicFrame>
        <p:nvGraphicFramePr>
          <p:cNvPr id="1005571" name="Group 3"/>
          <p:cNvGraphicFramePr>
            <a:graphicFrameLocks noGrp="1"/>
          </p:cNvGraphicFramePr>
          <p:nvPr>
            <p:ph idx="1"/>
          </p:nvPr>
        </p:nvGraphicFramePr>
        <p:xfrm>
          <a:off x="260350" y="1295400"/>
          <a:ext cx="8572500" cy="5092701"/>
        </p:xfrm>
        <a:graphic>
          <a:graphicData uri="http://schemas.openxmlformats.org/drawingml/2006/table">
            <a:tbl>
              <a:tblPr/>
              <a:tblGrid>
                <a:gridCol w="1797050"/>
                <a:gridCol w="1792288"/>
                <a:gridCol w="1525587"/>
                <a:gridCol w="1660525"/>
                <a:gridCol w="1797050"/>
              </a:tblGrid>
              <a:tr h="1017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ahoma" pitchFamily="-109"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Hunter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DS-MIRF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Rhizomik</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COMM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9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Foundational Ontologies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ABC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None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None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DOLCE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9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Complexity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OWL-Full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OWL-DL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OWL-DL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OWL-DL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9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Coverage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MDS+Visual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MDS+CS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MDS+Visual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7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Applications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Digital Libraries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Digital Libraries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Digital Rights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109" charset="0"/>
                        </a:rPr>
                        <a:t>MM Analysis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r>
              <a:rPr lang="en-US" smtClean="0">
                <a:ea typeface="ＭＳ Ｐゴシック" pitchFamily="-109" charset="-128"/>
                <a:cs typeface="ＭＳ Ｐゴシック" pitchFamily="-109" charset="-128"/>
              </a:rPr>
              <a:t>We can use the (semantic) web</a:t>
            </a:r>
          </a:p>
        </p:txBody>
      </p:sp>
      <p:sp>
        <p:nvSpPr>
          <p:cNvPr id="118787" name="Content Placeholder 2"/>
          <p:cNvSpPr>
            <a:spLocks noGrp="1"/>
          </p:cNvSpPr>
          <p:nvPr>
            <p:ph idx="1"/>
          </p:nvPr>
        </p:nvSpPr>
        <p:spPr/>
        <p:txBody>
          <a:bodyPr/>
          <a:lstStyle/>
          <a:p>
            <a:pPr eaLnBrk="1" hangingPunct="1"/>
            <a:r>
              <a:rPr lang="en-US" i="1" smtClean="0">
                <a:ea typeface="ＭＳ Ｐゴシック" pitchFamily="-109" charset="-128"/>
                <a:cs typeface="ＭＳ Ｐゴシック" pitchFamily="-109" charset="-128"/>
              </a:rPr>
              <a:t>Web </a:t>
            </a:r>
            <a:r>
              <a:rPr lang="en-US" smtClean="0">
                <a:ea typeface="ＭＳ Ｐゴシック" pitchFamily="-109" charset="-128"/>
                <a:cs typeface="ＭＳ Ｐゴシック" pitchFamily="-109" charset="-128"/>
              </a:rPr>
              <a:t>enables the identification and delivery of units of information of different data types</a:t>
            </a:r>
          </a:p>
          <a:p>
            <a:pPr eaLnBrk="1" hangingPunct="1"/>
            <a:r>
              <a:rPr lang="en-US" i="1" smtClean="0">
                <a:ea typeface="ＭＳ Ｐゴシック" pitchFamily="-109" charset="-128"/>
                <a:cs typeface="ＭＳ Ｐゴシック" pitchFamily="-109" charset="-128"/>
              </a:rPr>
              <a:t>Semantic web </a:t>
            </a:r>
            <a:r>
              <a:rPr lang="en-US" smtClean="0">
                <a:ea typeface="ＭＳ Ｐゴシック" pitchFamily="-109" charset="-128"/>
                <a:cs typeface="ＭＳ Ｐゴシック" pitchFamily="-109" charset="-128"/>
              </a:rPr>
              <a:t>enables the association of metadata with each identified unit/fragment</a:t>
            </a:r>
          </a:p>
          <a:p>
            <a:pPr eaLnBrk="1" hangingPunct="1"/>
            <a:r>
              <a:rPr lang="en-US" smtClean="0">
                <a:ea typeface="ＭＳ Ｐゴシック" pitchFamily="-109" charset="-128"/>
                <a:cs typeface="ＭＳ Ｐゴシック" pitchFamily="-109" charset="-128"/>
              </a:rPr>
              <a:t>To find and use them, we need mechanisms:</a:t>
            </a:r>
          </a:p>
          <a:p>
            <a:pPr lvl="1" eaLnBrk="1" hangingPunct="1"/>
            <a:r>
              <a:rPr lang="en-US" smtClean="0"/>
              <a:t>for identifying (part of) an individual media asset</a:t>
            </a:r>
          </a:p>
          <a:p>
            <a:pPr lvl="1" eaLnBrk="1" hangingPunct="1"/>
            <a:r>
              <a:rPr lang="en-US" smtClean="0"/>
              <a:t>for associating metadata with an identified fragment</a:t>
            </a:r>
          </a:p>
          <a:p>
            <a:pPr lvl="1" eaLnBrk="1" hangingPunct="1"/>
            <a:r>
              <a:rPr lang="en-US" smtClean="0"/>
              <a:t>that enable larger meaningful structures to be composed, identified and annotated</a:t>
            </a:r>
          </a:p>
        </p:txBody>
      </p:sp>
      <p:sp>
        <p:nvSpPr>
          <p:cNvPr id="4" name="Footer Placeholder 3"/>
          <p:cNvSpPr>
            <a:spLocks noGrp="1"/>
          </p:cNvSpPr>
          <p:nvPr>
            <p:ph type="ftr" sz="quarter" idx="10"/>
          </p:nvPr>
        </p:nvSpPr>
        <p:spPr/>
        <p:txBody>
          <a:bodyPr/>
          <a:lstStyle/>
          <a:p>
            <a:pPr>
              <a:defRPr/>
            </a:pPr>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pPr>
              <a:defRPr/>
            </a:pPr>
            <a:fld id="{AC2E72DA-7C05-8642-A75D-5F084195767F}" type="slidenum">
              <a:rPr lang="en-US" smtClean="0"/>
              <a:pPr>
                <a:defRPr/>
              </a:pPr>
              <a:t>5</a:t>
            </a:fld>
            <a:endParaRPr lang="en-US" smtClean="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smtClean="0"/>
              <a:t>SAMT 2009 Tutorial: A Semantic Multimedia Web, 1 December</a:t>
            </a:r>
            <a:endParaRPr lang="en-US"/>
          </a:p>
        </p:txBody>
      </p:sp>
      <p:sp>
        <p:nvSpPr>
          <p:cNvPr id="7" name="Slide Number Placeholder 6"/>
          <p:cNvSpPr>
            <a:spLocks noGrp="1"/>
          </p:cNvSpPr>
          <p:nvPr>
            <p:ph type="sldNum" sz="quarter" idx="11"/>
          </p:nvPr>
        </p:nvSpPr>
        <p:spPr/>
        <p:txBody>
          <a:bodyPr/>
          <a:lstStyle/>
          <a:p>
            <a:fld id="{FD8AEAED-B924-0A40-B80C-E68F0349494A}" type="slidenum">
              <a:rPr lang="en-US" smtClean="0"/>
              <a:pPr/>
              <a:t>50</a:t>
            </a:fld>
            <a:endParaRPr lang="en-US" smtClean="0"/>
          </a:p>
        </p:txBody>
      </p:sp>
      <p:sp>
        <p:nvSpPr>
          <p:cNvPr id="173060" name="Rectangle 2"/>
          <p:cNvSpPr>
            <a:spLocks noGrp="1" noChangeArrowheads="1"/>
          </p:cNvSpPr>
          <p:nvPr>
            <p:ph type="title"/>
          </p:nvPr>
        </p:nvSpPr>
        <p:spPr/>
        <p:txBody>
          <a:bodyPr/>
          <a:lstStyle/>
          <a:p>
            <a:pPr eaLnBrk="1" hangingPunct="1"/>
            <a:r>
              <a:rPr lang="en-US"/>
              <a:t>Common Scenario</a:t>
            </a:r>
          </a:p>
        </p:txBody>
      </p:sp>
      <p:sp>
        <p:nvSpPr>
          <p:cNvPr id="173061" name="Rectangle 3"/>
          <p:cNvSpPr>
            <a:spLocks noGrp="1" noChangeArrowheads="1"/>
          </p:cNvSpPr>
          <p:nvPr>
            <p:ph type="body" sz="half" idx="3"/>
          </p:nvPr>
        </p:nvSpPr>
        <p:spPr>
          <a:xfrm>
            <a:off x="468313" y="4191000"/>
            <a:ext cx="8447087" cy="2667000"/>
          </a:xfrm>
        </p:spPr>
        <p:txBody>
          <a:bodyPr/>
          <a:lstStyle/>
          <a:p>
            <a:pPr eaLnBrk="1" hangingPunct="1"/>
            <a:endParaRPr lang="en-US" sz="2000"/>
          </a:p>
          <a:p>
            <a:pPr eaLnBrk="1" hangingPunct="1"/>
            <a:endParaRPr lang="en-US" sz="2000"/>
          </a:p>
        </p:txBody>
      </p:sp>
      <p:pic>
        <p:nvPicPr>
          <p:cNvPr id="173062" name="Picture 4" descr="yalta"/>
          <p:cNvPicPr>
            <a:picLocks noGrp="1" noChangeAspect="1" noChangeArrowheads="1"/>
          </p:cNvPicPr>
          <p:nvPr>
            <p:ph sz="quarter" idx="1"/>
          </p:nvPr>
        </p:nvPicPr>
        <p:blipFill>
          <a:blip r:embed="rId3"/>
          <a:srcRect/>
          <a:stretch>
            <a:fillRect/>
          </a:stretch>
        </p:blipFill>
        <p:spPr>
          <a:xfrm>
            <a:off x="444500" y="1411288"/>
            <a:ext cx="4095750" cy="1509712"/>
          </a:xfrm>
        </p:spPr>
      </p:pic>
      <p:sp>
        <p:nvSpPr>
          <p:cNvPr id="173063" name="Text Box 9"/>
          <p:cNvSpPr txBox="1">
            <a:spLocks noChangeArrowheads="1"/>
          </p:cNvSpPr>
          <p:nvPr/>
        </p:nvSpPr>
        <p:spPr bwMode="auto">
          <a:xfrm>
            <a:off x="4997450" y="1757363"/>
            <a:ext cx="3384550" cy="701675"/>
          </a:xfrm>
          <a:prstGeom prst="rect">
            <a:avLst/>
          </a:prstGeom>
          <a:noFill/>
          <a:ln w="9525">
            <a:noFill/>
            <a:miter lim="800000"/>
            <a:headEnd/>
            <a:tailEnd/>
          </a:ln>
        </p:spPr>
        <p:txBody>
          <a:bodyPr>
            <a:prstTxWarp prst="textNoShape">
              <a:avLst/>
            </a:prstTxWarp>
            <a:spAutoFit/>
          </a:bodyPr>
          <a:lstStyle/>
          <a:p>
            <a:pPr algn="l">
              <a:spcBef>
                <a:spcPct val="50000"/>
              </a:spcBef>
            </a:pPr>
            <a:r>
              <a:rPr lang="en-US" sz="2000">
                <a:solidFill>
                  <a:schemeClr val="tx1"/>
                </a:solidFill>
                <a:latin typeface="Tahoma" pitchFamily="-109" charset="0"/>
                <a:ea typeface="Tahoma" pitchFamily="-109" charset="0"/>
                <a:cs typeface="Tahoma" pitchFamily="-109" charset="0"/>
              </a:rPr>
              <a:t>The "</a:t>
            </a:r>
            <a:r>
              <a:rPr lang="en-US" sz="2000">
                <a:solidFill>
                  <a:schemeClr val="tx1"/>
                </a:solidFill>
                <a:latin typeface="Tahoma" pitchFamily="-109" charset="0"/>
                <a:ea typeface="Tahoma" pitchFamily="-109" charset="0"/>
                <a:cs typeface="Tahoma" pitchFamily="-109" charset="0"/>
                <a:hlinkClick r:id="rId4" tooltip="Allies of World War II"/>
              </a:rPr>
              <a:t>Big Three</a:t>
            </a:r>
            <a:r>
              <a:rPr lang="en-US" sz="2000">
                <a:solidFill>
                  <a:schemeClr val="tx1"/>
                </a:solidFill>
                <a:latin typeface="Tahoma" pitchFamily="-109" charset="0"/>
                <a:ea typeface="Tahoma" pitchFamily="-109" charset="0"/>
                <a:cs typeface="Tahoma" pitchFamily="-109" charset="0"/>
              </a:rPr>
              <a:t>" at the Yalta Conference (Wikipedia)</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5"/>
          <p:cNvSpPr>
            <a:spLocks noGrp="1"/>
          </p:cNvSpPr>
          <p:nvPr>
            <p:ph type="ftr" sz="quarter" idx="10"/>
          </p:nvPr>
        </p:nvSpPr>
        <p:spPr/>
        <p:txBody>
          <a:bodyPr/>
          <a:lstStyle/>
          <a:p>
            <a:r>
              <a:rPr lang="en-US" smtClean="0"/>
              <a:t>SAMT 2009 Tutorial: A Semantic Multimedia Web, 1 December</a:t>
            </a:r>
            <a:endParaRPr lang="en-US"/>
          </a:p>
        </p:txBody>
      </p:sp>
      <p:sp>
        <p:nvSpPr>
          <p:cNvPr id="10" name="Slide Number Placeholder 6"/>
          <p:cNvSpPr>
            <a:spLocks noGrp="1"/>
          </p:cNvSpPr>
          <p:nvPr>
            <p:ph type="sldNum" sz="quarter" idx="11"/>
          </p:nvPr>
        </p:nvSpPr>
        <p:spPr/>
        <p:txBody>
          <a:bodyPr/>
          <a:lstStyle/>
          <a:p>
            <a:fld id="{45AB9AE8-C422-F342-9C89-73FC43CDB4A5}" type="slidenum">
              <a:rPr lang="en-US" smtClean="0"/>
              <a:pPr/>
              <a:t>51</a:t>
            </a:fld>
            <a:endParaRPr lang="en-US" smtClean="0"/>
          </a:p>
        </p:txBody>
      </p:sp>
      <p:sp>
        <p:nvSpPr>
          <p:cNvPr id="175108" name="Rectangle 2"/>
          <p:cNvSpPr>
            <a:spLocks noGrp="1" noChangeArrowheads="1"/>
          </p:cNvSpPr>
          <p:nvPr>
            <p:ph type="title"/>
          </p:nvPr>
        </p:nvSpPr>
        <p:spPr>
          <a:xfrm>
            <a:off x="301625" y="141288"/>
            <a:ext cx="8672513" cy="1143000"/>
          </a:xfrm>
        </p:spPr>
        <p:txBody>
          <a:bodyPr/>
          <a:lstStyle/>
          <a:p>
            <a:pPr eaLnBrk="1" hangingPunct="1"/>
            <a:r>
              <a:rPr lang="en-US"/>
              <a:t>Common Scenario: Tagging Approach</a:t>
            </a:r>
          </a:p>
        </p:txBody>
      </p:sp>
      <p:sp>
        <p:nvSpPr>
          <p:cNvPr id="175109" name="Rectangle 3"/>
          <p:cNvSpPr>
            <a:spLocks noGrp="1" noChangeArrowheads="1"/>
          </p:cNvSpPr>
          <p:nvPr>
            <p:ph type="body" sz="half" idx="3"/>
          </p:nvPr>
        </p:nvSpPr>
        <p:spPr>
          <a:xfrm>
            <a:off x="468313" y="4191000"/>
            <a:ext cx="8447087" cy="2667000"/>
          </a:xfrm>
        </p:spPr>
        <p:txBody>
          <a:bodyPr/>
          <a:lstStyle/>
          <a:p>
            <a:pPr eaLnBrk="1" hangingPunct="1"/>
            <a:endParaRPr lang="en-US" sz="2000"/>
          </a:p>
          <a:p>
            <a:pPr eaLnBrk="1" hangingPunct="1"/>
            <a:endParaRPr lang="en-US" sz="2000"/>
          </a:p>
        </p:txBody>
      </p:sp>
      <p:pic>
        <p:nvPicPr>
          <p:cNvPr id="175110" name="Picture 4" descr="yalta"/>
          <p:cNvPicPr>
            <a:picLocks noGrp="1" noChangeAspect="1" noChangeArrowheads="1"/>
          </p:cNvPicPr>
          <p:nvPr>
            <p:ph sz="quarter" idx="1"/>
          </p:nvPr>
        </p:nvPicPr>
        <p:blipFill>
          <a:blip r:embed="rId3"/>
          <a:srcRect/>
          <a:stretch>
            <a:fillRect/>
          </a:stretch>
        </p:blipFill>
        <p:spPr>
          <a:xfrm>
            <a:off x="444500" y="1411288"/>
            <a:ext cx="4095750" cy="1509712"/>
          </a:xfrm>
        </p:spPr>
      </p:pic>
      <p:sp>
        <p:nvSpPr>
          <p:cNvPr id="175111" name="Text Box 5"/>
          <p:cNvSpPr txBox="1">
            <a:spLocks noChangeArrowheads="1"/>
          </p:cNvSpPr>
          <p:nvPr/>
        </p:nvSpPr>
        <p:spPr bwMode="auto">
          <a:xfrm>
            <a:off x="4997450" y="1757363"/>
            <a:ext cx="3384550" cy="701675"/>
          </a:xfrm>
          <a:prstGeom prst="rect">
            <a:avLst/>
          </a:prstGeom>
          <a:noFill/>
          <a:ln w="9525">
            <a:noFill/>
            <a:miter lim="800000"/>
            <a:headEnd/>
            <a:tailEnd/>
          </a:ln>
        </p:spPr>
        <p:txBody>
          <a:bodyPr>
            <a:prstTxWarp prst="textNoShape">
              <a:avLst/>
            </a:prstTxWarp>
            <a:spAutoFit/>
          </a:bodyPr>
          <a:lstStyle/>
          <a:p>
            <a:pPr algn="l">
              <a:spcBef>
                <a:spcPct val="50000"/>
              </a:spcBef>
            </a:pPr>
            <a:r>
              <a:rPr lang="en-US" sz="2000">
                <a:solidFill>
                  <a:schemeClr val="tx1"/>
                </a:solidFill>
                <a:latin typeface="Tahoma" pitchFamily="-109" charset="0"/>
                <a:ea typeface="Tahoma" pitchFamily="-109" charset="0"/>
                <a:cs typeface="Tahoma" pitchFamily="-109" charset="0"/>
              </a:rPr>
              <a:t>The "</a:t>
            </a:r>
            <a:r>
              <a:rPr lang="en-US" sz="2000">
                <a:solidFill>
                  <a:schemeClr val="tx1"/>
                </a:solidFill>
                <a:latin typeface="Tahoma" pitchFamily="-109" charset="0"/>
                <a:ea typeface="Tahoma" pitchFamily="-109" charset="0"/>
                <a:cs typeface="Tahoma" pitchFamily="-109" charset="0"/>
                <a:hlinkClick r:id="rId4" tooltip="Allies of World War II"/>
              </a:rPr>
              <a:t>Big Three</a:t>
            </a:r>
            <a:r>
              <a:rPr lang="en-US" sz="2000">
                <a:solidFill>
                  <a:schemeClr val="tx1"/>
                </a:solidFill>
                <a:latin typeface="Tahoma" pitchFamily="-109" charset="0"/>
                <a:ea typeface="Tahoma" pitchFamily="-109" charset="0"/>
                <a:cs typeface="Tahoma" pitchFamily="-109" charset="0"/>
              </a:rPr>
              <a:t>" at the Yalta Conference (Wikipedia)</a:t>
            </a:r>
          </a:p>
        </p:txBody>
      </p:sp>
      <p:sp>
        <p:nvSpPr>
          <p:cNvPr id="1138695" name="Rectangle 7"/>
          <p:cNvSpPr>
            <a:spLocks noChangeArrowheads="1"/>
          </p:cNvSpPr>
          <p:nvPr/>
        </p:nvSpPr>
        <p:spPr bwMode="auto">
          <a:xfrm>
            <a:off x="404813" y="3136900"/>
            <a:ext cx="8447087" cy="2425700"/>
          </a:xfrm>
          <a:prstGeom prst="rect">
            <a:avLst/>
          </a:prstGeom>
          <a:noFill/>
          <a:ln w="9525">
            <a:noFill/>
            <a:miter lim="800000"/>
            <a:headEnd/>
            <a:tailEnd/>
          </a:ln>
        </p:spPr>
        <p:txBody>
          <a:bodyPr>
            <a:prstTxWarp prst="textNoShape">
              <a:avLst/>
            </a:prstTxWarp>
          </a:bodyPr>
          <a:lstStyle/>
          <a:p>
            <a:pPr marL="282575" indent="-282575" algn="l" eaLnBrk="1" hangingPunct="1">
              <a:spcBef>
                <a:spcPct val="20000"/>
              </a:spcBef>
              <a:buFontTx/>
              <a:buChar char="•"/>
            </a:pPr>
            <a:r>
              <a:rPr lang="en-US" sz="2400">
                <a:solidFill>
                  <a:schemeClr val="tx1"/>
                </a:solidFill>
                <a:latin typeface="Tahoma" pitchFamily="-109" charset="0"/>
              </a:rPr>
              <a:t>Localize a region</a:t>
            </a:r>
          </a:p>
          <a:p>
            <a:pPr marL="749300" lvl="1" indent="-276225" algn="l" eaLnBrk="1" hangingPunct="1">
              <a:spcBef>
                <a:spcPct val="20000"/>
              </a:spcBef>
              <a:buFontTx/>
              <a:buChar char="–"/>
            </a:pPr>
            <a:r>
              <a:rPr lang="en-US" sz="2000">
                <a:solidFill>
                  <a:schemeClr val="tx1"/>
                </a:solidFill>
                <a:latin typeface="Tahoma" pitchFamily="-109" charset="0"/>
                <a:ea typeface="ＭＳ Ｐゴシック" pitchFamily="-109" charset="-128"/>
                <a:cs typeface="ＭＳ Ｐゴシック" pitchFamily="-109" charset="-128"/>
              </a:rPr>
              <a:t>Draw a bounding box, a circle around a shape</a:t>
            </a:r>
          </a:p>
          <a:p>
            <a:pPr marL="282575" indent="-282575" algn="l" eaLnBrk="1" hangingPunct="1">
              <a:spcBef>
                <a:spcPct val="20000"/>
              </a:spcBef>
              <a:buFontTx/>
              <a:buChar char="•"/>
            </a:pPr>
            <a:r>
              <a:rPr lang="en-US" sz="2400">
                <a:solidFill>
                  <a:schemeClr val="tx1"/>
                </a:solidFill>
                <a:latin typeface="Tahoma" pitchFamily="-109" charset="0"/>
              </a:rPr>
              <a:t>Annotate the content</a:t>
            </a:r>
          </a:p>
          <a:p>
            <a:pPr marL="749300" lvl="1" indent="-276225" algn="l" eaLnBrk="1" hangingPunct="1">
              <a:spcBef>
                <a:spcPct val="20000"/>
              </a:spcBef>
              <a:buFontTx/>
              <a:buChar char="–"/>
            </a:pPr>
            <a:r>
              <a:rPr lang="en-US" sz="2000">
                <a:solidFill>
                  <a:schemeClr val="tx1"/>
                </a:solidFill>
                <a:latin typeface="Tahoma" pitchFamily="-109" charset="0"/>
                <a:ea typeface="ＭＳ Ｐゴシック" pitchFamily="-109" charset="-128"/>
                <a:cs typeface="ＭＳ Ｐゴシック" pitchFamily="-109" charset="-128"/>
              </a:rPr>
              <a:t>Interpret the content</a:t>
            </a:r>
          </a:p>
          <a:p>
            <a:pPr marL="749300" lvl="1" indent="-276225" algn="l" eaLnBrk="1" hangingPunct="1">
              <a:spcBef>
                <a:spcPct val="20000"/>
              </a:spcBef>
              <a:buFontTx/>
              <a:buChar char="–"/>
            </a:pPr>
            <a:r>
              <a:rPr lang="en-US" sz="2000">
                <a:solidFill>
                  <a:schemeClr val="tx1"/>
                </a:solidFill>
                <a:latin typeface="Tahoma" pitchFamily="-109" charset="0"/>
                <a:ea typeface="ＭＳ Ｐゴシック" pitchFamily="-109" charset="-128"/>
                <a:cs typeface="ＭＳ Ｐゴシック" pitchFamily="-109" charset="-128"/>
              </a:rPr>
              <a:t>Tag:</a:t>
            </a:r>
            <a:r>
              <a:rPr lang="en-US" sz="1800">
                <a:solidFill>
                  <a:schemeClr val="hlink"/>
                </a:solidFill>
                <a:latin typeface="Tahoma" pitchFamily="-109" charset="0"/>
                <a:ea typeface="Tahoma" pitchFamily="-109" charset="0"/>
                <a:cs typeface="Tahoma" pitchFamily="-109" charset="0"/>
              </a:rPr>
              <a:t> </a:t>
            </a:r>
            <a:r>
              <a:rPr lang="en-US" sz="2000">
                <a:solidFill>
                  <a:schemeClr val="tx1"/>
                </a:solidFill>
                <a:latin typeface="Tahoma" pitchFamily="-109" charset="0"/>
                <a:ea typeface="Tahoma" pitchFamily="-109" charset="0"/>
                <a:cs typeface="Tahoma" pitchFamily="-109" charset="0"/>
              </a:rPr>
              <a:t>Winston Churchill, UK Prime Minister, Allied Forces, WWII</a:t>
            </a:r>
            <a:endParaRPr lang="en-US" sz="2800">
              <a:solidFill>
                <a:schemeClr val="tx1"/>
              </a:solidFill>
              <a:latin typeface="Tahoma" pitchFamily="-109" charset="0"/>
              <a:ea typeface="Tahoma" pitchFamily="-109" charset="0"/>
              <a:cs typeface="Tahoma" pitchFamily="-109" charset="0"/>
            </a:endParaRPr>
          </a:p>
        </p:txBody>
      </p:sp>
      <p:sp>
        <p:nvSpPr>
          <p:cNvPr id="1138697" name="Rectangle 9"/>
          <p:cNvSpPr>
            <a:spLocks noChangeArrowheads="1"/>
          </p:cNvSpPr>
          <p:nvPr/>
        </p:nvSpPr>
        <p:spPr bwMode="auto">
          <a:xfrm>
            <a:off x="595313" y="1484313"/>
            <a:ext cx="1439862" cy="14398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sp>
        <p:nvSpPr>
          <p:cNvPr id="1138698" name="Text Box 10"/>
          <p:cNvSpPr txBox="1">
            <a:spLocks noChangeArrowheads="1"/>
          </p:cNvSpPr>
          <p:nvPr/>
        </p:nvSpPr>
        <p:spPr bwMode="auto">
          <a:xfrm>
            <a:off x="-36513" y="1014413"/>
            <a:ext cx="936626"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b="1">
                <a:solidFill>
                  <a:srgbClr val="AC3B2C"/>
                </a:solidFill>
              </a:rPr>
              <a:t>Reg1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86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86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86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386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3869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3869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386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697" grpId="0" animBg="1"/>
      <p:bldP spid="1138698" grpId="0"/>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Footer Placeholder 5"/>
          <p:cNvSpPr>
            <a:spLocks noGrp="1"/>
          </p:cNvSpPr>
          <p:nvPr>
            <p:ph type="ftr" sz="quarter" idx="10"/>
          </p:nvPr>
        </p:nvSpPr>
        <p:spPr/>
        <p:txBody>
          <a:bodyPr/>
          <a:lstStyle/>
          <a:p>
            <a:r>
              <a:rPr lang="en-US" smtClean="0"/>
              <a:t>SAMT 2009 Tutorial: A Semantic Multimedia Web, 1 December</a:t>
            </a:r>
            <a:endParaRPr lang="en-US"/>
          </a:p>
        </p:txBody>
      </p:sp>
      <p:sp>
        <p:nvSpPr>
          <p:cNvPr id="11" name="Slide Number Placeholder 6"/>
          <p:cNvSpPr>
            <a:spLocks noGrp="1"/>
          </p:cNvSpPr>
          <p:nvPr>
            <p:ph type="sldNum" sz="quarter" idx="11"/>
          </p:nvPr>
        </p:nvSpPr>
        <p:spPr/>
        <p:txBody>
          <a:bodyPr/>
          <a:lstStyle/>
          <a:p>
            <a:fld id="{85BBB52C-BB5C-4648-B6F1-6C6CB8B0F3C8}" type="slidenum">
              <a:rPr lang="en-US" smtClean="0"/>
              <a:pPr/>
              <a:t>52</a:t>
            </a:fld>
            <a:endParaRPr lang="en-US" smtClean="0"/>
          </a:p>
        </p:txBody>
      </p:sp>
      <p:sp>
        <p:nvSpPr>
          <p:cNvPr id="177156" name="Rectangle 2"/>
          <p:cNvSpPr>
            <a:spLocks noGrp="1" noChangeArrowheads="1"/>
          </p:cNvSpPr>
          <p:nvPr>
            <p:ph type="title"/>
          </p:nvPr>
        </p:nvSpPr>
        <p:spPr>
          <a:xfrm>
            <a:off x="301625" y="141288"/>
            <a:ext cx="8672513" cy="1143000"/>
          </a:xfrm>
        </p:spPr>
        <p:txBody>
          <a:bodyPr/>
          <a:lstStyle/>
          <a:p>
            <a:pPr eaLnBrk="1" hangingPunct="1"/>
            <a:r>
              <a:rPr lang="en-US"/>
              <a:t>Common Scenario: SW Approach</a:t>
            </a:r>
          </a:p>
        </p:txBody>
      </p:sp>
      <p:sp>
        <p:nvSpPr>
          <p:cNvPr id="177157" name="Rectangle 3"/>
          <p:cNvSpPr>
            <a:spLocks noGrp="1" noChangeArrowheads="1"/>
          </p:cNvSpPr>
          <p:nvPr>
            <p:ph type="body" sz="half" idx="3"/>
          </p:nvPr>
        </p:nvSpPr>
        <p:spPr>
          <a:xfrm>
            <a:off x="468313" y="4191000"/>
            <a:ext cx="8447087" cy="2667000"/>
          </a:xfrm>
        </p:spPr>
        <p:txBody>
          <a:bodyPr/>
          <a:lstStyle/>
          <a:p>
            <a:pPr eaLnBrk="1" hangingPunct="1"/>
            <a:endParaRPr lang="en-US" sz="2000"/>
          </a:p>
          <a:p>
            <a:pPr eaLnBrk="1" hangingPunct="1"/>
            <a:endParaRPr lang="en-US" sz="2000"/>
          </a:p>
        </p:txBody>
      </p:sp>
      <p:pic>
        <p:nvPicPr>
          <p:cNvPr id="177158" name="Picture 4" descr="yalta"/>
          <p:cNvPicPr>
            <a:picLocks noGrp="1" noChangeAspect="1" noChangeArrowheads="1"/>
          </p:cNvPicPr>
          <p:nvPr>
            <p:ph sz="quarter" idx="1"/>
          </p:nvPr>
        </p:nvPicPr>
        <p:blipFill>
          <a:blip r:embed="rId3"/>
          <a:srcRect/>
          <a:stretch>
            <a:fillRect/>
          </a:stretch>
        </p:blipFill>
        <p:spPr>
          <a:xfrm>
            <a:off x="444500" y="1411288"/>
            <a:ext cx="4095750" cy="1509712"/>
          </a:xfrm>
        </p:spPr>
      </p:pic>
      <p:sp>
        <p:nvSpPr>
          <p:cNvPr id="177159" name="Text Box 5"/>
          <p:cNvSpPr txBox="1">
            <a:spLocks noChangeArrowheads="1"/>
          </p:cNvSpPr>
          <p:nvPr/>
        </p:nvSpPr>
        <p:spPr bwMode="auto">
          <a:xfrm>
            <a:off x="4997450" y="1757363"/>
            <a:ext cx="3384550" cy="701675"/>
          </a:xfrm>
          <a:prstGeom prst="rect">
            <a:avLst/>
          </a:prstGeom>
          <a:noFill/>
          <a:ln w="9525">
            <a:noFill/>
            <a:miter lim="800000"/>
            <a:headEnd/>
            <a:tailEnd/>
          </a:ln>
        </p:spPr>
        <p:txBody>
          <a:bodyPr>
            <a:prstTxWarp prst="textNoShape">
              <a:avLst/>
            </a:prstTxWarp>
            <a:spAutoFit/>
          </a:bodyPr>
          <a:lstStyle/>
          <a:p>
            <a:pPr algn="l">
              <a:spcBef>
                <a:spcPct val="50000"/>
              </a:spcBef>
            </a:pPr>
            <a:r>
              <a:rPr lang="en-US" sz="2000">
                <a:solidFill>
                  <a:schemeClr val="tx1"/>
                </a:solidFill>
                <a:latin typeface="Tahoma" pitchFamily="-109" charset="0"/>
                <a:ea typeface="Tahoma" pitchFamily="-109" charset="0"/>
                <a:cs typeface="Tahoma" pitchFamily="-109" charset="0"/>
              </a:rPr>
              <a:t>The "</a:t>
            </a:r>
            <a:r>
              <a:rPr lang="en-US" sz="2000">
                <a:solidFill>
                  <a:schemeClr val="tx1"/>
                </a:solidFill>
                <a:latin typeface="Tahoma" pitchFamily="-109" charset="0"/>
                <a:ea typeface="Tahoma" pitchFamily="-109" charset="0"/>
                <a:cs typeface="Tahoma" pitchFamily="-109" charset="0"/>
                <a:hlinkClick r:id="rId4" tooltip="Allies of World War II"/>
              </a:rPr>
              <a:t>Big Three</a:t>
            </a:r>
            <a:r>
              <a:rPr lang="en-US" sz="2000">
                <a:solidFill>
                  <a:schemeClr val="tx1"/>
                </a:solidFill>
                <a:latin typeface="Tahoma" pitchFamily="-109" charset="0"/>
                <a:ea typeface="Tahoma" pitchFamily="-109" charset="0"/>
                <a:cs typeface="Tahoma" pitchFamily="-109" charset="0"/>
              </a:rPr>
              <a:t>" at the Yalta Conference (Wikipedia)</a:t>
            </a:r>
          </a:p>
        </p:txBody>
      </p:sp>
      <p:sp>
        <p:nvSpPr>
          <p:cNvPr id="1143815" name="Rectangle 7"/>
          <p:cNvSpPr>
            <a:spLocks noChangeArrowheads="1"/>
          </p:cNvSpPr>
          <p:nvPr/>
        </p:nvSpPr>
        <p:spPr bwMode="auto">
          <a:xfrm>
            <a:off x="404813" y="3136900"/>
            <a:ext cx="8447087" cy="2070100"/>
          </a:xfrm>
          <a:prstGeom prst="rect">
            <a:avLst/>
          </a:prstGeom>
          <a:noFill/>
          <a:ln w="9525">
            <a:noFill/>
            <a:miter lim="800000"/>
            <a:headEnd/>
            <a:tailEnd/>
          </a:ln>
        </p:spPr>
        <p:txBody>
          <a:bodyPr>
            <a:prstTxWarp prst="textNoShape">
              <a:avLst/>
            </a:prstTxWarp>
          </a:bodyPr>
          <a:lstStyle/>
          <a:p>
            <a:pPr marL="282575" indent="-282575" algn="l" eaLnBrk="1" hangingPunct="1">
              <a:spcBef>
                <a:spcPct val="20000"/>
              </a:spcBef>
              <a:buFontTx/>
              <a:buChar char="•"/>
            </a:pPr>
            <a:r>
              <a:rPr lang="en-US" sz="2400">
                <a:solidFill>
                  <a:schemeClr val="tx1"/>
                </a:solidFill>
                <a:latin typeface="Tahoma" pitchFamily="-109" charset="0"/>
              </a:rPr>
              <a:t>Localize a region</a:t>
            </a:r>
          </a:p>
          <a:p>
            <a:pPr marL="749300" lvl="1" indent="-276225" algn="l" eaLnBrk="1" hangingPunct="1">
              <a:spcBef>
                <a:spcPct val="20000"/>
              </a:spcBef>
              <a:buFontTx/>
              <a:buChar char="–"/>
            </a:pPr>
            <a:r>
              <a:rPr lang="en-US" sz="2000">
                <a:solidFill>
                  <a:schemeClr val="tx1"/>
                </a:solidFill>
                <a:latin typeface="Tahoma" pitchFamily="-109" charset="0"/>
                <a:ea typeface="ＭＳ Ｐゴシック" pitchFamily="-109" charset="-128"/>
                <a:cs typeface="ＭＳ Ｐゴシック" pitchFamily="-109" charset="-128"/>
              </a:rPr>
              <a:t>Draw a bounding box, a circle around a shape</a:t>
            </a:r>
          </a:p>
          <a:p>
            <a:pPr marL="282575" indent="-282575" algn="l" eaLnBrk="1" hangingPunct="1">
              <a:spcBef>
                <a:spcPct val="20000"/>
              </a:spcBef>
              <a:buFontTx/>
              <a:buChar char="•"/>
            </a:pPr>
            <a:r>
              <a:rPr lang="en-US" sz="2400">
                <a:solidFill>
                  <a:schemeClr val="tx1"/>
                </a:solidFill>
                <a:latin typeface="Tahoma" pitchFamily="-109" charset="0"/>
              </a:rPr>
              <a:t>Annotate the content</a:t>
            </a:r>
          </a:p>
          <a:p>
            <a:pPr marL="749300" lvl="1" indent="-276225" algn="l" eaLnBrk="1" hangingPunct="1">
              <a:spcBef>
                <a:spcPct val="20000"/>
              </a:spcBef>
              <a:buFontTx/>
              <a:buChar char="–"/>
            </a:pPr>
            <a:r>
              <a:rPr lang="en-US" sz="2000">
                <a:solidFill>
                  <a:schemeClr val="tx1"/>
                </a:solidFill>
                <a:latin typeface="Tahoma" pitchFamily="-109" charset="0"/>
                <a:ea typeface="ＭＳ Ｐゴシック" pitchFamily="-109" charset="-128"/>
                <a:cs typeface="ＭＳ Ｐゴシック" pitchFamily="-109" charset="-128"/>
              </a:rPr>
              <a:t>Interpret the content</a:t>
            </a:r>
          </a:p>
          <a:p>
            <a:pPr marL="749300" lvl="1" indent="-276225" algn="l" eaLnBrk="1" hangingPunct="1">
              <a:spcBef>
                <a:spcPct val="20000"/>
              </a:spcBef>
              <a:buFontTx/>
              <a:buChar char="–"/>
            </a:pPr>
            <a:r>
              <a:rPr lang="en-US" sz="2000">
                <a:solidFill>
                  <a:schemeClr val="tx1"/>
                </a:solidFill>
                <a:latin typeface="Tahoma" pitchFamily="-109" charset="0"/>
                <a:ea typeface="ＭＳ Ｐゴシック" pitchFamily="-109" charset="-128"/>
                <a:cs typeface="ＭＳ Ｐゴシック" pitchFamily="-109" charset="-128"/>
              </a:rPr>
              <a:t>Link to knowledge on the Web</a:t>
            </a:r>
            <a:endParaRPr lang="en-US" sz="1800" b="1">
              <a:solidFill>
                <a:srgbClr val="CC0099"/>
              </a:solidFill>
              <a:latin typeface="Courier New" pitchFamily="-109" charset="0"/>
              <a:ea typeface="Courier New" pitchFamily="-109" charset="0"/>
              <a:cs typeface="Courier New" pitchFamily="-109" charset="0"/>
            </a:endParaRPr>
          </a:p>
        </p:txBody>
      </p:sp>
      <p:sp>
        <p:nvSpPr>
          <p:cNvPr id="1143818" name="Rectangle 10"/>
          <p:cNvSpPr>
            <a:spLocks noChangeArrowheads="1"/>
          </p:cNvSpPr>
          <p:nvPr/>
        </p:nvSpPr>
        <p:spPr bwMode="auto">
          <a:xfrm>
            <a:off x="0" y="5156200"/>
            <a:ext cx="9144000" cy="1431925"/>
          </a:xfrm>
          <a:prstGeom prst="rect">
            <a:avLst/>
          </a:prstGeom>
          <a:noFill/>
          <a:ln w="9525">
            <a:noFill/>
            <a:miter lim="800000"/>
            <a:headEnd/>
            <a:tailEnd/>
          </a:ln>
        </p:spPr>
        <p:txBody>
          <a:bodyPr>
            <a:prstTxWarp prst="textNoShape">
              <a:avLst/>
            </a:prstTxWarp>
            <a:spAutoFit/>
          </a:bodyPr>
          <a:lstStyle/>
          <a:p>
            <a:pPr lvl="1" algn="l" eaLnBrk="1" hangingPunct="1">
              <a:spcBef>
                <a:spcPct val="20000"/>
              </a:spcBef>
            </a:pPr>
            <a:r>
              <a:rPr lang="en-US" sz="2000" b="1">
                <a:solidFill>
                  <a:srgbClr val="AC3B2C"/>
                </a:solidFill>
                <a:latin typeface="Courier New" pitchFamily="-109" charset="0"/>
                <a:ea typeface="Courier New" pitchFamily="-109" charset="0"/>
                <a:cs typeface="Courier New" pitchFamily="-109" charset="0"/>
              </a:rPr>
              <a:t>:Reg1</a:t>
            </a:r>
            <a:r>
              <a:rPr lang="en-US" sz="2000" b="1">
                <a:solidFill>
                  <a:srgbClr val="FF3300"/>
                </a:solidFill>
                <a:latin typeface="Courier New" pitchFamily="-109" charset="0"/>
                <a:ea typeface="Courier New" pitchFamily="-109" charset="0"/>
                <a:cs typeface="Courier New" pitchFamily="-109" charset="0"/>
              </a:rPr>
              <a:t> </a:t>
            </a:r>
            <a:r>
              <a:rPr lang="en-US" sz="2000" b="1">
                <a:solidFill>
                  <a:srgbClr val="468646"/>
                </a:solidFill>
                <a:latin typeface="Courier New" pitchFamily="-109" charset="0"/>
                <a:ea typeface="Courier New" pitchFamily="-109" charset="0"/>
                <a:cs typeface="Courier New" pitchFamily="-109" charset="0"/>
              </a:rPr>
              <a:t>foaf:depicts</a:t>
            </a:r>
            <a:r>
              <a:rPr lang="en-US" sz="2000" b="1">
                <a:solidFill>
                  <a:srgbClr val="FF3300"/>
                </a:solidFill>
                <a:latin typeface="Courier New" pitchFamily="-109" charset="0"/>
                <a:ea typeface="Courier New" pitchFamily="-109" charset="0"/>
                <a:cs typeface="Courier New" pitchFamily="-109" charset="0"/>
              </a:rPr>
              <a:t> </a:t>
            </a:r>
            <a:r>
              <a:rPr lang="en-US" sz="2000" b="1">
                <a:solidFill>
                  <a:srgbClr val="468646"/>
                </a:solidFill>
                <a:latin typeface="Courier New" pitchFamily="-109" charset="0"/>
                <a:ea typeface="Courier New" pitchFamily="-109" charset="0"/>
                <a:cs typeface="Courier New" pitchFamily="-109" charset="0"/>
              </a:rPr>
              <a:t>dbpedia:Winston_Churchill</a:t>
            </a:r>
          </a:p>
          <a:p>
            <a:pPr lvl="1" algn="l" eaLnBrk="1" hangingPunct="1">
              <a:spcBef>
                <a:spcPct val="20000"/>
              </a:spcBef>
            </a:pPr>
            <a:r>
              <a:rPr lang="en-US" sz="2000" b="1">
                <a:solidFill>
                  <a:srgbClr val="468646"/>
                </a:solidFill>
                <a:latin typeface="Courier New" pitchFamily="-109" charset="0"/>
                <a:ea typeface="Courier New" pitchFamily="-109" charset="0"/>
                <a:cs typeface="Courier New" pitchFamily="-109" charset="0"/>
              </a:rPr>
              <a:t>dbpedia:Winston_Churchill</a:t>
            </a:r>
            <a:r>
              <a:rPr lang="en-US" sz="2000" b="1">
                <a:solidFill>
                  <a:srgbClr val="FF3300"/>
                </a:solidFill>
                <a:latin typeface="Courier New" pitchFamily="-109" charset="0"/>
                <a:ea typeface="Courier New" pitchFamily="-109" charset="0"/>
                <a:cs typeface="Courier New" pitchFamily="-109" charset="0"/>
              </a:rPr>
              <a:t> </a:t>
            </a:r>
            <a:r>
              <a:rPr lang="en-US" sz="2000" b="1">
                <a:solidFill>
                  <a:schemeClr val="tx1"/>
                </a:solidFill>
                <a:latin typeface="Courier New" pitchFamily="-109" charset="0"/>
                <a:ea typeface="Courier New" pitchFamily="-109" charset="0"/>
                <a:cs typeface="Courier New" pitchFamily="-109" charset="0"/>
              </a:rPr>
              <a:t>skos:altLabel</a:t>
            </a:r>
            <a:r>
              <a:rPr lang="en-US" sz="2000" b="1">
                <a:solidFill>
                  <a:srgbClr val="FF3300"/>
                </a:solidFill>
                <a:latin typeface="Courier New" pitchFamily="-109" charset="0"/>
                <a:ea typeface="Courier New" pitchFamily="-109" charset="0"/>
                <a:cs typeface="Courier New" pitchFamily="-109" charset="0"/>
              </a:rPr>
              <a:t/>
            </a:r>
            <a:br>
              <a:rPr lang="en-US" sz="2000" b="1">
                <a:solidFill>
                  <a:srgbClr val="FF3300"/>
                </a:solidFill>
                <a:latin typeface="Courier New" pitchFamily="-109" charset="0"/>
                <a:ea typeface="Courier New" pitchFamily="-109" charset="0"/>
                <a:cs typeface="Courier New" pitchFamily="-109" charset="0"/>
              </a:rPr>
            </a:br>
            <a:r>
              <a:rPr lang="en-US" sz="2000" b="1">
                <a:solidFill>
                  <a:srgbClr val="FF3300"/>
                </a:solidFill>
                <a:latin typeface="Courier New" pitchFamily="-109" charset="0"/>
                <a:ea typeface="Courier New" pitchFamily="-109" charset="0"/>
                <a:cs typeface="Courier New" pitchFamily="-109" charset="0"/>
              </a:rPr>
              <a:t>       </a:t>
            </a:r>
            <a:r>
              <a:rPr lang="en-US" sz="2000" b="1">
                <a:solidFill>
                  <a:schemeClr val="tx1"/>
                </a:solidFill>
                <a:latin typeface="Courier New" pitchFamily="-109" charset="0"/>
                <a:ea typeface="Courier New" pitchFamily="-109" charset="0"/>
                <a:cs typeface="Courier New" pitchFamily="-109" charset="0"/>
              </a:rPr>
              <a:t>"Sir Winston Leonard Spencer-Churchill"</a:t>
            </a:r>
            <a:endParaRPr lang="en-US" sz="2000" b="1">
              <a:solidFill>
                <a:srgbClr val="FF3300"/>
              </a:solidFill>
              <a:latin typeface="Courier New" pitchFamily="-109" charset="0"/>
              <a:ea typeface="Courier New" pitchFamily="-109" charset="0"/>
              <a:cs typeface="Courier New" pitchFamily="-109" charset="0"/>
            </a:endParaRPr>
          </a:p>
          <a:p>
            <a:pPr lvl="1" algn="l" eaLnBrk="1" hangingPunct="1">
              <a:spcBef>
                <a:spcPct val="20000"/>
              </a:spcBef>
            </a:pPr>
            <a:r>
              <a:rPr lang="en-US" sz="2000" b="1">
                <a:solidFill>
                  <a:srgbClr val="468646"/>
                </a:solidFill>
                <a:latin typeface="Courier New" pitchFamily="-109" charset="0"/>
                <a:ea typeface="Courier New" pitchFamily="-109" charset="0"/>
                <a:cs typeface="Courier New" pitchFamily="-109" charset="0"/>
              </a:rPr>
              <a:t>dbpedia:Winston_Churchill</a:t>
            </a:r>
            <a:r>
              <a:rPr lang="en-US" sz="2000" b="1">
                <a:solidFill>
                  <a:srgbClr val="FF3300"/>
                </a:solidFill>
                <a:latin typeface="Courier New" pitchFamily="-109" charset="0"/>
                <a:ea typeface="Courier New" pitchFamily="-109" charset="0"/>
                <a:cs typeface="Courier New" pitchFamily="-109" charset="0"/>
              </a:rPr>
              <a:t> </a:t>
            </a:r>
            <a:r>
              <a:rPr lang="en-US" sz="2000" b="1">
                <a:solidFill>
                  <a:schemeClr val="tx1"/>
                </a:solidFill>
                <a:latin typeface="Courier New" pitchFamily="-109" charset="0"/>
                <a:ea typeface="Courier New" pitchFamily="-109" charset="0"/>
                <a:cs typeface="Courier New" pitchFamily="-109" charset="0"/>
              </a:rPr>
              <a:t>rdf:type</a:t>
            </a:r>
            <a:r>
              <a:rPr lang="en-US" sz="2000" b="1">
                <a:solidFill>
                  <a:srgbClr val="FF3300"/>
                </a:solidFill>
                <a:latin typeface="Courier New" pitchFamily="-109" charset="0"/>
                <a:ea typeface="Courier New" pitchFamily="-109" charset="0"/>
                <a:cs typeface="Courier New" pitchFamily="-109" charset="0"/>
              </a:rPr>
              <a:t> </a:t>
            </a:r>
            <a:r>
              <a:rPr lang="en-US" sz="2000" b="1">
                <a:solidFill>
                  <a:srgbClr val="468646"/>
                </a:solidFill>
                <a:latin typeface="Courier New" pitchFamily="-109" charset="0"/>
                <a:ea typeface="Courier New" pitchFamily="-109" charset="0"/>
                <a:cs typeface="Courier New" pitchFamily="-109" charset="0"/>
              </a:rPr>
              <a:t>foaf:Person</a:t>
            </a:r>
          </a:p>
        </p:txBody>
      </p:sp>
      <p:sp>
        <p:nvSpPr>
          <p:cNvPr id="1143819" name="Rectangle 11"/>
          <p:cNvSpPr>
            <a:spLocks noChangeArrowheads="1"/>
          </p:cNvSpPr>
          <p:nvPr/>
        </p:nvSpPr>
        <p:spPr bwMode="auto">
          <a:xfrm>
            <a:off x="595313" y="1484313"/>
            <a:ext cx="1439862" cy="14398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sp>
        <p:nvSpPr>
          <p:cNvPr id="1143820" name="Text Box 12"/>
          <p:cNvSpPr txBox="1">
            <a:spLocks noChangeArrowheads="1"/>
          </p:cNvSpPr>
          <p:nvPr/>
        </p:nvSpPr>
        <p:spPr bwMode="auto">
          <a:xfrm>
            <a:off x="-36513" y="1014413"/>
            <a:ext cx="936626"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b="1">
                <a:solidFill>
                  <a:srgbClr val="AC3B2C"/>
                </a:solidFill>
              </a:rPr>
              <a:t>Reg1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38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38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438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438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4381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4381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4381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mph" presetSubtype="1" nodeType="clickEffect">
                                  <p:stCondLst>
                                    <p:cond delay="0"/>
                                  </p:stCondLst>
                                  <p:childTnLst>
                                    <p:set>
                                      <p:cBhvr override="childStyle">
                                        <p:cTn id="24" dur="indefinite"/>
                                        <p:tgtEl>
                                          <p:spTgt spid="1143815">
                                            <p:txEl>
                                              <p:pRg st="4" end="4"/>
                                            </p:txEl>
                                          </p:spTgt>
                                        </p:tgtEl>
                                        <p:attrNameLst>
                                          <p:attrName>style.fontStyle</p:attrName>
                                        </p:attrNameLst>
                                      </p:cBhvr>
                                      <p:to>
                                        <p:strVal val="normal"/>
                                      </p:to>
                                    </p:set>
                                    <p:set>
                                      <p:cBhvr override="childStyle">
                                        <p:cTn id="25" dur="indefinite"/>
                                        <p:tgtEl>
                                          <p:spTgt spid="1143815">
                                            <p:txEl>
                                              <p:pRg st="4" end="4"/>
                                            </p:txEl>
                                          </p:spTgt>
                                        </p:tgtEl>
                                        <p:attrNameLst>
                                          <p:attrName>style.fontWeight</p:attrName>
                                        </p:attrNameLst>
                                      </p:cBhvr>
                                      <p:to>
                                        <p:strVal val="bold"/>
                                      </p:to>
                                    </p:set>
                                    <p:set>
                                      <p:cBhvr override="childStyle">
                                        <p:cTn id="26" dur="indefinite"/>
                                        <p:tgtEl>
                                          <p:spTgt spid="1143815">
                                            <p:txEl>
                                              <p:pRg st="4" end="4"/>
                                            </p:txEl>
                                          </p:spTgt>
                                        </p:tgtEl>
                                        <p:attrNameLst>
                                          <p:attrName>style.textDecorationUnderline</p:attrName>
                                        </p:attrNameLst>
                                      </p:cBhvr>
                                      <p:to>
                                        <p:strVal val="false"/>
                                      </p:to>
                                    </p:set>
                                  </p:childTnLst>
                                </p:cTn>
                              </p:par>
                              <p:par>
                                <p:cTn id="27" presetID="1" presetClass="entr" presetSubtype="0" fill="hold" grpId="0" nodeType="withEffect">
                                  <p:stCondLst>
                                    <p:cond delay="0"/>
                                  </p:stCondLst>
                                  <p:childTnLst>
                                    <p:set>
                                      <p:cBhvr>
                                        <p:cTn id="28" dur="1" fill="hold">
                                          <p:stCondLst>
                                            <p:cond delay="0"/>
                                          </p:stCondLst>
                                        </p:cTn>
                                        <p:tgtEl>
                                          <p:spTgt spid="1143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3818" grpId="0"/>
      <p:bldP spid="1143819" grpId="0" animBg="1"/>
      <p:bldP spid="1143820" grpId="0"/>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5"/>
          <p:cNvSpPr>
            <a:spLocks noGrp="1"/>
          </p:cNvSpPr>
          <p:nvPr>
            <p:ph type="ftr" sz="quarter" idx="10"/>
          </p:nvPr>
        </p:nvSpPr>
        <p:spPr/>
        <p:txBody>
          <a:bodyPr/>
          <a:lstStyle/>
          <a:p>
            <a:r>
              <a:rPr lang="en-US" smtClean="0"/>
              <a:t>SAMT 2009 Tutorial: A Semantic Multimedia Web, 1 December</a:t>
            </a:r>
            <a:endParaRPr lang="en-US"/>
          </a:p>
        </p:txBody>
      </p:sp>
      <p:sp>
        <p:nvSpPr>
          <p:cNvPr id="9" name="Slide Number Placeholder 6"/>
          <p:cNvSpPr>
            <a:spLocks noGrp="1"/>
          </p:cNvSpPr>
          <p:nvPr>
            <p:ph type="sldNum" sz="quarter" idx="11"/>
          </p:nvPr>
        </p:nvSpPr>
        <p:spPr/>
        <p:txBody>
          <a:bodyPr/>
          <a:lstStyle/>
          <a:p>
            <a:fld id="{AFF5D311-B75D-4D44-AFFA-3409438D971B}" type="slidenum">
              <a:rPr lang="en-US" smtClean="0"/>
              <a:pPr/>
              <a:t>53</a:t>
            </a:fld>
            <a:endParaRPr lang="en-US" smtClean="0"/>
          </a:p>
        </p:txBody>
      </p:sp>
      <p:sp>
        <p:nvSpPr>
          <p:cNvPr id="179205" name="Rectangle 2"/>
          <p:cNvSpPr>
            <a:spLocks noGrp="1" noChangeArrowheads="1"/>
          </p:cNvSpPr>
          <p:nvPr>
            <p:ph type="title"/>
          </p:nvPr>
        </p:nvSpPr>
        <p:spPr/>
        <p:txBody>
          <a:bodyPr/>
          <a:lstStyle/>
          <a:p>
            <a:pPr eaLnBrk="1" hangingPunct="1"/>
            <a:r>
              <a:rPr lang="en-US"/>
              <a:t>Hunter's MPEG-7 Ontology</a:t>
            </a:r>
          </a:p>
        </p:txBody>
      </p:sp>
      <p:sp>
        <p:nvSpPr>
          <p:cNvPr id="179206" name="Rectangle 3"/>
          <p:cNvSpPr>
            <a:spLocks noGrp="1" noChangeArrowheads="1"/>
          </p:cNvSpPr>
          <p:nvPr>
            <p:ph type="body" sz="half" idx="3"/>
          </p:nvPr>
        </p:nvSpPr>
        <p:spPr>
          <a:xfrm>
            <a:off x="468313" y="4191000"/>
            <a:ext cx="8447087" cy="2667000"/>
          </a:xfrm>
        </p:spPr>
        <p:txBody>
          <a:bodyPr/>
          <a:lstStyle/>
          <a:p>
            <a:pPr eaLnBrk="1" hangingPunct="1"/>
            <a:endParaRPr lang="en-US" sz="2000"/>
          </a:p>
          <a:p>
            <a:pPr eaLnBrk="1" hangingPunct="1"/>
            <a:endParaRPr lang="en-US" sz="2000"/>
          </a:p>
        </p:txBody>
      </p:sp>
      <p:pic>
        <p:nvPicPr>
          <p:cNvPr id="179207" name="Picture 4" descr="yalta"/>
          <p:cNvPicPr>
            <a:picLocks noGrp="1" noChangeAspect="1" noChangeArrowheads="1"/>
          </p:cNvPicPr>
          <p:nvPr>
            <p:ph sz="quarter" idx="1"/>
          </p:nvPr>
        </p:nvPicPr>
        <p:blipFill>
          <a:blip r:embed="rId4"/>
          <a:srcRect/>
          <a:stretch>
            <a:fillRect/>
          </a:stretch>
        </p:blipFill>
        <p:spPr>
          <a:xfrm>
            <a:off x="444500" y="1411288"/>
            <a:ext cx="4095750" cy="1509712"/>
          </a:xfrm>
        </p:spPr>
      </p:pic>
      <p:sp>
        <p:nvSpPr>
          <p:cNvPr id="1008647" name="Oval 7"/>
          <p:cNvSpPr>
            <a:spLocks noChangeArrowheads="1"/>
          </p:cNvSpPr>
          <p:nvPr/>
        </p:nvSpPr>
        <p:spPr bwMode="auto">
          <a:xfrm>
            <a:off x="5762625" y="4762500"/>
            <a:ext cx="1223963" cy="431800"/>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179209" name="Rectangle 9"/>
          <p:cNvSpPr>
            <a:spLocks noChangeArrowheads="1"/>
          </p:cNvSpPr>
          <p:nvPr/>
        </p:nvSpPr>
        <p:spPr bwMode="auto">
          <a:xfrm>
            <a:off x="595313" y="1484313"/>
            <a:ext cx="1439862" cy="14398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graphicFrame>
        <p:nvGraphicFramePr>
          <p:cNvPr id="179202" name="Object 2"/>
          <p:cNvGraphicFramePr>
            <a:graphicFrameLocks noChangeAspect="1"/>
          </p:cNvGraphicFramePr>
          <p:nvPr/>
        </p:nvGraphicFramePr>
        <p:xfrm>
          <a:off x="0" y="2339975"/>
          <a:ext cx="9144000" cy="4132263"/>
        </p:xfrm>
        <a:graphic>
          <a:graphicData uri="http://schemas.openxmlformats.org/presentationml/2006/ole">
            <p:oleObj spid="_x0000_s179202" name="Visio" r:id="rId5" imgW="9655560" imgH="436248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86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7" grpId="0" animBg="1"/>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5"/>
          <p:cNvSpPr>
            <a:spLocks noGrp="1"/>
          </p:cNvSpPr>
          <p:nvPr>
            <p:ph type="ftr" sz="quarter" idx="10"/>
          </p:nvPr>
        </p:nvSpPr>
        <p:spPr/>
        <p:txBody>
          <a:bodyPr/>
          <a:lstStyle/>
          <a:p>
            <a:r>
              <a:rPr lang="en-US" smtClean="0"/>
              <a:t>SAMT 2009 Tutorial: A Semantic Multimedia Web, 1 December</a:t>
            </a:r>
            <a:endParaRPr lang="en-US"/>
          </a:p>
        </p:txBody>
      </p:sp>
      <p:sp>
        <p:nvSpPr>
          <p:cNvPr id="9" name="Slide Number Placeholder 6"/>
          <p:cNvSpPr>
            <a:spLocks noGrp="1"/>
          </p:cNvSpPr>
          <p:nvPr>
            <p:ph type="sldNum" sz="quarter" idx="11"/>
          </p:nvPr>
        </p:nvSpPr>
        <p:spPr/>
        <p:txBody>
          <a:bodyPr/>
          <a:lstStyle/>
          <a:p>
            <a:fld id="{8C6A07B6-BFCB-334E-9D94-163DB570BD2E}" type="slidenum">
              <a:rPr lang="en-US" smtClean="0"/>
              <a:pPr/>
              <a:t>54</a:t>
            </a:fld>
            <a:endParaRPr lang="en-US" smtClean="0"/>
          </a:p>
        </p:txBody>
      </p:sp>
      <p:graphicFrame>
        <p:nvGraphicFramePr>
          <p:cNvPr id="181250" name="Object 2"/>
          <p:cNvGraphicFramePr>
            <a:graphicFrameLocks noChangeAspect="1"/>
          </p:cNvGraphicFramePr>
          <p:nvPr/>
        </p:nvGraphicFramePr>
        <p:xfrm>
          <a:off x="0" y="1933575"/>
          <a:ext cx="9144000" cy="4667250"/>
        </p:xfrm>
        <a:graphic>
          <a:graphicData uri="http://schemas.openxmlformats.org/presentationml/2006/ole">
            <p:oleObj spid="_x0000_s181250" name="Visio" r:id="rId4" imgW="9174960" imgH="4682520" progId="">
              <p:embed/>
            </p:oleObj>
          </a:graphicData>
        </a:graphic>
      </p:graphicFrame>
      <p:sp>
        <p:nvSpPr>
          <p:cNvPr id="181253" name="Rectangle 2"/>
          <p:cNvSpPr>
            <a:spLocks noGrp="1" noChangeArrowheads="1"/>
          </p:cNvSpPr>
          <p:nvPr>
            <p:ph type="title"/>
          </p:nvPr>
        </p:nvSpPr>
        <p:spPr/>
        <p:txBody>
          <a:bodyPr/>
          <a:lstStyle/>
          <a:p>
            <a:pPr eaLnBrk="1" hangingPunct="1"/>
            <a:r>
              <a:rPr lang="en-US"/>
              <a:t>DS-MIRF MPEG-7 Ontology</a:t>
            </a:r>
          </a:p>
        </p:txBody>
      </p:sp>
      <p:sp>
        <p:nvSpPr>
          <p:cNvPr id="181254" name="Rectangle 3"/>
          <p:cNvSpPr>
            <a:spLocks noGrp="1" noChangeArrowheads="1"/>
          </p:cNvSpPr>
          <p:nvPr>
            <p:ph type="body" sz="half" idx="3"/>
          </p:nvPr>
        </p:nvSpPr>
        <p:spPr>
          <a:xfrm>
            <a:off x="468313" y="4191000"/>
            <a:ext cx="8447087" cy="2667000"/>
          </a:xfrm>
        </p:spPr>
        <p:txBody>
          <a:bodyPr/>
          <a:lstStyle/>
          <a:p>
            <a:pPr eaLnBrk="1" hangingPunct="1"/>
            <a:endParaRPr lang="en-US" sz="2000"/>
          </a:p>
          <a:p>
            <a:pPr eaLnBrk="1" hangingPunct="1"/>
            <a:endParaRPr lang="en-US" sz="2000"/>
          </a:p>
        </p:txBody>
      </p:sp>
      <p:pic>
        <p:nvPicPr>
          <p:cNvPr id="181255" name="Picture 4" descr="yalta"/>
          <p:cNvPicPr>
            <a:picLocks noGrp="1" noChangeAspect="1" noChangeArrowheads="1"/>
          </p:cNvPicPr>
          <p:nvPr>
            <p:ph sz="quarter" idx="1"/>
          </p:nvPr>
        </p:nvPicPr>
        <p:blipFill>
          <a:blip r:embed="rId5"/>
          <a:srcRect/>
          <a:stretch>
            <a:fillRect/>
          </a:stretch>
        </p:blipFill>
        <p:spPr>
          <a:xfrm>
            <a:off x="444500" y="1411288"/>
            <a:ext cx="4095750" cy="1509712"/>
          </a:xfrm>
        </p:spPr>
      </p:pic>
      <p:sp>
        <p:nvSpPr>
          <p:cNvPr id="1009671" name="Oval 7"/>
          <p:cNvSpPr>
            <a:spLocks noChangeArrowheads="1"/>
          </p:cNvSpPr>
          <p:nvPr/>
        </p:nvSpPr>
        <p:spPr bwMode="auto">
          <a:xfrm>
            <a:off x="5538788" y="4125913"/>
            <a:ext cx="2232025" cy="431800"/>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181257" name="Rectangle 8"/>
          <p:cNvSpPr>
            <a:spLocks noChangeArrowheads="1"/>
          </p:cNvSpPr>
          <p:nvPr/>
        </p:nvSpPr>
        <p:spPr bwMode="auto">
          <a:xfrm>
            <a:off x="595313" y="1484313"/>
            <a:ext cx="1439862" cy="14398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96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671" grpId="0" animBg="1"/>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5"/>
          <p:cNvSpPr>
            <a:spLocks noGrp="1"/>
          </p:cNvSpPr>
          <p:nvPr>
            <p:ph type="ftr" sz="quarter" idx="10"/>
          </p:nvPr>
        </p:nvSpPr>
        <p:spPr/>
        <p:txBody>
          <a:bodyPr/>
          <a:lstStyle/>
          <a:p>
            <a:r>
              <a:rPr lang="en-US" smtClean="0"/>
              <a:t>SAMT 2009 Tutorial: A Semantic Multimedia Web, 1 December</a:t>
            </a:r>
            <a:endParaRPr lang="en-US"/>
          </a:p>
        </p:txBody>
      </p:sp>
      <p:sp>
        <p:nvSpPr>
          <p:cNvPr id="9" name="Slide Number Placeholder 6"/>
          <p:cNvSpPr>
            <a:spLocks noGrp="1"/>
          </p:cNvSpPr>
          <p:nvPr>
            <p:ph type="sldNum" sz="quarter" idx="11"/>
          </p:nvPr>
        </p:nvSpPr>
        <p:spPr/>
        <p:txBody>
          <a:bodyPr/>
          <a:lstStyle/>
          <a:p>
            <a:fld id="{223E46AC-3D09-9441-817F-4348D333AE39}" type="slidenum">
              <a:rPr lang="en-US" smtClean="0"/>
              <a:pPr/>
              <a:t>55</a:t>
            </a:fld>
            <a:endParaRPr lang="en-US" smtClean="0"/>
          </a:p>
        </p:txBody>
      </p:sp>
      <p:graphicFrame>
        <p:nvGraphicFramePr>
          <p:cNvPr id="183298" name="Object 2"/>
          <p:cNvGraphicFramePr>
            <a:graphicFrameLocks noChangeAspect="1"/>
          </p:cNvGraphicFramePr>
          <p:nvPr/>
        </p:nvGraphicFramePr>
        <p:xfrm>
          <a:off x="0" y="2054225"/>
          <a:ext cx="9063038" cy="4602163"/>
        </p:xfrm>
        <a:graphic>
          <a:graphicData uri="http://schemas.openxmlformats.org/presentationml/2006/ole">
            <p:oleObj spid="_x0000_s183298" name="Visio" r:id="rId4" imgW="9067800" imgH="4622800" progId="">
              <p:embed/>
            </p:oleObj>
          </a:graphicData>
        </a:graphic>
      </p:graphicFrame>
      <p:sp>
        <p:nvSpPr>
          <p:cNvPr id="183301" name="Rectangle 2"/>
          <p:cNvSpPr>
            <a:spLocks noGrp="1" noChangeArrowheads="1"/>
          </p:cNvSpPr>
          <p:nvPr>
            <p:ph type="title"/>
          </p:nvPr>
        </p:nvSpPr>
        <p:spPr/>
        <p:txBody>
          <a:bodyPr/>
          <a:lstStyle/>
          <a:p>
            <a:pPr eaLnBrk="1" hangingPunct="1"/>
            <a:r>
              <a:rPr lang="en-US"/>
              <a:t>Rhizomik MPEG-7 Ontology</a:t>
            </a:r>
          </a:p>
        </p:txBody>
      </p:sp>
      <p:sp>
        <p:nvSpPr>
          <p:cNvPr id="183302" name="Rectangle 3"/>
          <p:cNvSpPr>
            <a:spLocks noGrp="1" noChangeArrowheads="1"/>
          </p:cNvSpPr>
          <p:nvPr>
            <p:ph type="body" sz="half" idx="3"/>
          </p:nvPr>
        </p:nvSpPr>
        <p:spPr>
          <a:xfrm>
            <a:off x="468313" y="4191000"/>
            <a:ext cx="8447087" cy="2667000"/>
          </a:xfrm>
        </p:spPr>
        <p:txBody>
          <a:bodyPr/>
          <a:lstStyle/>
          <a:p>
            <a:pPr eaLnBrk="1" hangingPunct="1"/>
            <a:endParaRPr lang="en-US" sz="2000"/>
          </a:p>
          <a:p>
            <a:pPr eaLnBrk="1" hangingPunct="1"/>
            <a:endParaRPr lang="en-US" sz="2000"/>
          </a:p>
        </p:txBody>
      </p:sp>
      <p:pic>
        <p:nvPicPr>
          <p:cNvPr id="183303" name="Picture 4" descr="yalta"/>
          <p:cNvPicPr>
            <a:picLocks noGrp="1" noChangeAspect="1" noChangeArrowheads="1"/>
          </p:cNvPicPr>
          <p:nvPr>
            <p:ph sz="quarter" idx="1"/>
          </p:nvPr>
        </p:nvPicPr>
        <p:blipFill>
          <a:blip r:embed="rId5"/>
          <a:srcRect/>
          <a:stretch>
            <a:fillRect/>
          </a:stretch>
        </p:blipFill>
        <p:spPr>
          <a:xfrm>
            <a:off x="444500" y="1411288"/>
            <a:ext cx="4095750" cy="1509712"/>
          </a:xfrm>
        </p:spPr>
      </p:pic>
      <p:sp>
        <p:nvSpPr>
          <p:cNvPr id="1010695" name="Oval 7"/>
          <p:cNvSpPr>
            <a:spLocks noChangeArrowheads="1"/>
          </p:cNvSpPr>
          <p:nvPr/>
        </p:nvSpPr>
        <p:spPr bwMode="auto">
          <a:xfrm>
            <a:off x="5716588" y="4244975"/>
            <a:ext cx="1657350" cy="431800"/>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183305" name="Rectangle 8"/>
          <p:cNvSpPr>
            <a:spLocks noChangeArrowheads="1"/>
          </p:cNvSpPr>
          <p:nvPr/>
        </p:nvSpPr>
        <p:spPr bwMode="auto">
          <a:xfrm>
            <a:off x="595313" y="1484313"/>
            <a:ext cx="1439862" cy="14398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0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695" grpId="0" animBg="1"/>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5"/>
          <p:cNvSpPr>
            <a:spLocks noGrp="1"/>
          </p:cNvSpPr>
          <p:nvPr>
            <p:ph type="ftr" sz="quarter" idx="10"/>
          </p:nvPr>
        </p:nvSpPr>
        <p:spPr/>
        <p:txBody>
          <a:bodyPr/>
          <a:lstStyle/>
          <a:p>
            <a:r>
              <a:rPr lang="en-US" smtClean="0"/>
              <a:t>SAMT 2009 Tutorial: A Semantic Multimedia Web, 1 December</a:t>
            </a:r>
            <a:endParaRPr lang="en-US"/>
          </a:p>
        </p:txBody>
      </p:sp>
      <p:sp>
        <p:nvSpPr>
          <p:cNvPr id="8" name="Slide Number Placeholder 6"/>
          <p:cNvSpPr>
            <a:spLocks noGrp="1"/>
          </p:cNvSpPr>
          <p:nvPr>
            <p:ph type="sldNum" sz="quarter" idx="11"/>
          </p:nvPr>
        </p:nvSpPr>
        <p:spPr/>
        <p:txBody>
          <a:bodyPr/>
          <a:lstStyle/>
          <a:p>
            <a:fld id="{F181780C-EBE9-2842-A008-C6E2724EDB4A}" type="slidenum">
              <a:rPr lang="en-US" smtClean="0"/>
              <a:pPr/>
              <a:t>56</a:t>
            </a:fld>
            <a:endParaRPr lang="en-US" smtClean="0"/>
          </a:p>
        </p:txBody>
      </p:sp>
      <p:sp>
        <p:nvSpPr>
          <p:cNvPr id="185349" name="Rectangle 2"/>
          <p:cNvSpPr>
            <a:spLocks noGrp="1" noChangeArrowheads="1"/>
          </p:cNvSpPr>
          <p:nvPr>
            <p:ph type="title"/>
          </p:nvPr>
        </p:nvSpPr>
        <p:spPr/>
        <p:txBody>
          <a:bodyPr/>
          <a:lstStyle/>
          <a:p>
            <a:pPr eaLnBrk="1" hangingPunct="1"/>
            <a:r>
              <a:rPr lang="en-US"/>
              <a:t>COMM: Fragment Identification</a:t>
            </a:r>
          </a:p>
        </p:txBody>
      </p:sp>
      <p:sp>
        <p:nvSpPr>
          <p:cNvPr id="185350" name="Rectangle 3"/>
          <p:cNvSpPr>
            <a:spLocks noGrp="1" noChangeArrowheads="1"/>
          </p:cNvSpPr>
          <p:nvPr>
            <p:ph type="body" sz="half" idx="3"/>
          </p:nvPr>
        </p:nvSpPr>
        <p:spPr>
          <a:xfrm>
            <a:off x="468313" y="4191000"/>
            <a:ext cx="8447087" cy="2667000"/>
          </a:xfrm>
        </p:spPr>
        <p:txBody>
          <a:bodyPr/>
          <a:lstStyle/>
          <a:p>
            <a:pPr eaLnBrk="1" hangingPunct="1"/>
            <a:endParaRPr lang="en-US" sz="2000"/>
          </a:p>
          <a:p>
            <a:pPr eaLnBrk="1" hangingPunct="1"/>
            <a:endParaRPr lang="en-US" sz="2000"/>
          </a:p>
        </p:txBody>
      </p:sp>
      <p:pic>
        <p:nvPicPr>
          <p:cNvPr id="185351" name="Picture 4" descr="yalta"/>
          <p:cNvPicPr>
            <a:picLocks noGrp="1" noChangeAspect="1" noChangeArrowheads="1"/>
          </p:cNvPicPr>
          <p:nvPr>
            <p:ph sz="quarter" idx="1"/>
          </p:nvPr>
        </p:nvPicPr>
        <p:blipFill>
          <a:blip r:embed="rId4"/>
          <a:srcRect/>
          <a:stretch>
            <a:fillRect/>
          </a:stretch>
        </p:blipFill>
        <p:spPr>
          <a:xfrm>
            <a:off x="444500" y="1411288"/>
            <a:ext cx="4095750" cy="1509712"/>
          </a:xfrm>
        </p:spPr>
      </p:pic>
      <p:sp>
        <p:nvSpPr>
          <p:cNvPr id="185352" name="Rectangle 7"/>
          <p:cNvSpPr>
            <a:spLocks noChangeArrowheads="1"/>
          </p:cNvSpPr>
          <p:nvPr/>
        </p:nvSpPr>
        <p:spPr bwMode="auto">
          <a:xfrm>
            <a:off x="595313" y="1484313"/>
            <a:ext cx="1439862" cy="14398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graphicFrame>
        <p:nvGraphicFramePr>
          <p:cNvPr id="185346" name="Object 2"/>
          <p:cNvGraphicFramePr>
            <a:graphicFrameLocks noChangeAspect="1"/>
          </p:cNvGraphicFramePr>
          <p:nvPr/>
        </p:nvGraphicFramePr>
        <p:xfrm>
          <a:off x="0" y="1641475"/>
          <a:ext cx="9144000" cy="4589463"/>
        </p:xfrm>
        <a:graphic>
          <a:graphicData uri="http://schemas.openxmlformats.org/presentationml/2006/ole">
            <p:oleObj spid="_x0000_s185346" name="Visio" r:id="rId5" imgW="9182100" imgH="4622800" progId="">
              <p:embed/>
            </p:oleObj>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EF09D9FA-51E7-6E44-A8E3-626B07BCD3A3}" type="slidenum">
              <a:rPr lang="en-US" smtClean="0"/>
              <a:pPr/>
              <a:t>57</a:t>
            </a:fld>
            <a:endParaRPr lang="en-US" smtClean="0"/>
          </a:p>
        </p:txBody>
      </p:sp>
      <p:sp>
        <p:nvSpPr>
          <p:cNvPr id="187396" name="Rectangle 2"/>
          <p:cNvSpPr>
            <a:spLocks noGrp="1" noChangeArrowheads="1"/>
          </p:cNvSpPr>
          <p:nvPr>
            <p:ph type="title"/>
          </p:nvPr>
        </p:nvSpPr>
        <p:spPr/>
        <p:txBody>
          <a:bodyPr/>
          <a:lstStyle/>
          <a:p>
            <a:pPr eaLnBrk="1" hangingPunct="1"/>
            <a:r>
              <a:rPr lang="en-US"/>
              <a:t>Comparison</a:t>
            </a:r>
          </a:p>
        </p:txBody>
      </p:sp>
      <p:sp>
        <p:nvSpPr>
          <p:cNvPr id="187397" name="Rectangle 3"/>
          <p:cNvSpPr>
            <a:spLocks noGrp="1" noChangeArrowheads="1"/>
          </p:cNvSpPr>
          <p:nvPr>
            <p:ph type="body" idx="1"/>
          </p:nvPr>
        </p:nvSpPr>
        <p:spPr/>
        <p:txBody>
          <a:bodyPr/>
          <a:lstStyle/>
          <a:p>
            <a:pPr eaLnBrk="1" hangingPunct="1"/>
            <a:r>
              <a:rPr lang="en-US" sz="2400"/>
              <a:t>Link with domain semantics</a:t>
            </a:r>
          </a:p>
          <a:p>
            <a:pPr lvl="1" eaLnBrk="1" hangingPunct="1"/>
            <a:r>
              <a:rPr lang="en-US" sz="2000">
                <a:ea typeface="ＭＳ Ｐゴシック" pitchFamily="-109" charset="-128"/>
              </a:rPr>
              <a:t>Hunter: ABC model + </a:t>
            </a:r>
            <a:r>
              <a:rPr lang="en-US" sz="2000">
                <a:latin typeface="Courier New" pitchFamily="-109" charset="0"/>
                <a:ea typeface="Courier New" pitchFamily="-109" charset="0"/>
                <a:cs typeface="Courier New" pitchFamily="-109" charset="0"/>
              </a:rPr>
              <a:t>mpeg7:depicts</a:t>
            </a:r>
            <a:r>
              <a:rPr lang="en-US" sz="2000">
                <a:ea typeface="ＭＳ Ｐゴシック" pitchFamily="-109" charset="-128"/>
              </a:rPr>
              <a:t> relationship</a:t>
            </a:r>
          </a:p>
          <a:p>
            <a:pPr lvl="1" eaLnBrk="1" hangingPunct="1"/>
            <a:r>
              <a:rPr lang="en-US" sz="2000">
                <a:ea typeface="ＭＳ Ｐゴシック" pitchFamily="-109" charset="-128"/>
              </a:rPr>
              <a:t>DS-MIRF: Domain ontologies needs to subclass the general MPEG-7 categories</a:t>
            </a:r>
          </a:p>
          <a:p>
            <a:pPr lvl="1" eaLnBrk="1" hangingPunct="1"/>
            <a:r>
              <a:rPr lang="en-US" sz="2000">
                <a:ea typeface="ＭＳ Ｐゴシック" pitchFamily="-109" charset="-128"/>
              </a:rPr>
              <a:t>Rhizomik: Use the </a:t>
            </a:r>
            <a:r>
              <a:rPr lang="en-US" sz="2000">
                <a:latin typeface="Courier New" pitchFamily="-109" charset="0"/>
                <a:ea typeface="Courier New" pitchFamily="-109" charset="0"/>
                <a:cs typeface="Courier New" pitchFamily="-109" charset="0"/>
              </a:rPr>
              <a:t>mpeg7:semantic</a:t>
            </a:r>
            <a:r>
              <a:rPr lang="en-US" sz="2000">
                <a:ea typeface="ＭＳ Ｐゴシック" pitchFamily="-109" charset="-128"/>
              </a:rPr>
              <a:t> relationship</a:t>
            </a:r>
          </a:p>
          <a:p>
            <a:pPr lvl="1" eaLnBrk="1" hangingPunct="1"/>
            <a:r>
              <a:rPr lang="en-US" sz="2000">
                <a:ea typeface="ＭＳ Ｐゴシック" pitchFamily="-109" charset="-128"/>
              </a:rPr>
              <a:t>COMM: Semantic Annotation pattern</a:t>
            </a:r>
          </a:p>
          <a:p>
            <a:pPr eaLnBrk="1" hangingPunct="1"/>
            <a:r>
              <a:rPr lang="en-US" sz="2400"/>
              <a:t>MPEG-7 coverage</a:t>
            </a:r>
          </a:p>
          <a:p>
            <a:pPr lvl="1" eaLnBrk="1" hangingPunct="1"/>
            <a:r>
              <a:rPr lang="en-US" sz="2000">
                <a:ea typeface="ＭＳ Ｐゴシック" pitchFamily="-109" charset="-128"/>
              </a:rPr>
              <a:t>Hunter: extension of the MPEG-7 visual descriptors</a:t>
            </a:r>
          </a:p>
          <a:p>
            <a:pPr lvl="1" eaLnBrk="1" hangingPunct="1"/>
            <a:r>
              <a:rPr lang="en-US" sz="2000">
                <a:ea typeface="ＭＳ Ｐゴシック" pitchFamily="-109" charset="-128"/>
              </a:rPr>
              <a:t>COMM:</a:t>
            </a:r>
          </a:p>
          <a:p>
            <a:pPr lvl="2" eaLnBrk="1" hangingPunct="1"/>
            <a:r>
              <a:rPr lang="en-US" sz="1800">
                <a:ea typeface="ＭＳ Ｐゴシック" pitchFamily="-109" charset="-128"/>
              </a:rPr>
              <a:t>Formalization of the context of the annotation</a:t>
            </a:r>
          </a:p>
          <a:p>
            <a:pPr lvl="2" eaLnBrk="1" hangingPunct="1"/>
            <a:r>
              <a:rPr lang="en-US" sz="1800">
                <a:ea typeface="ＭＳ Ｐゴシック" pitchFamily="-109" charset="-128"/>
              </a:rPr>
              <a:t>Representation of the method (algorithm) that provides the annotation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25" name="Slide Number Placeholder 4"/>
          <p:cNvSpPr>
            <a:spLocks noGrp="1"/>
          </p:cNvSpPr>
          <p:nvPr>
            <p:ph type="sldNum" sz="quarter" idx="11"/>
          </p:nvPr>
        </p:nvSpPr>
        <p:spPr/>
        <p:txBody>
          <a:bodyPr/>
          <a:lstStyle/>
          <a:p>
            <a:fld id="{6E99E246-A9DE-5A42-93EC-625B824D0237}" type="slidenum">
              <a:rPr lang="en-US" smtClean="0"/>
              <a:pPr/>
              <a:t>58</a:t>
            </a:fld>
            <a:endParaRPr lang="en-US" smtClean="0"/>
          </a:p>
        </p:txBody>
      </p:sp>
      <p:sp>
        <p:nvSpPr>
          <p:cNvPr id="189444" name="Rectangle 2"/>
          <p:cNvSpPr>
            <a:spLocks noGrp="1" noChangeArrowheads="1"/>
          </p:cNvSpPr>
          <p:nvPr>
            <p:ph type="title"/>
          </p:nvPr>
        </p:nvSpPr>
        <p:spPr/>
        <p:txBody>
          <a:bodyPr/>
          <a:lstStyle/>
          <a:p>
            <a:pPr eaLnBrk="1" hangingPunct="1"/>
            <a:r>
              <a:rPr lang="en-US"/>
              <a:t>Comparison</a:t>
            </a:r>
          </a:p>
        </p:txBody>
      </p:sp>
      <p:sp>
        <p:nvSpPr>
          <p:cNvPr id="189445" name="Rectangle 3"/>
          <p:cNvSpPr>
            <a:spLocks noGrp="1" noChangeArrowheads="1"/>
          </p:cNvSpPr>
          <p:nvPr>
            <p:ph type="body" idx="1"/>
          </p:nvPr>
        </p:nvSpPr>
        <p:spPr>
          <a:xfrm>
            <a:off x="468313" y="1371600"/>
            <a:ext cx="8447087" cy="5486400"/>
          </a:xfrm>
        </p:spPr>
        <p:txBody>
          <a:bodyPr/>
          <a:lstStyle/>
          <a:p>
            <a:pPr eaLnBrk="1" hangingPunct="1"/>
            <a:r>
              <a:rPr lang="en-US" sz="2400"/>
              <a:t>Modeling Decisions:</a:t>
            </a:r>
          </a:p>
          <a:p>
            <a:pPr lvl="1" eaLnBrk="1" hangingPunct="1"/>
            <a:r>
              <a:rPr lang="en-US" sz="2000">
                <a:ea typeface="ＭＳ Ｐゴシック" pitchFamily="-109" charset="-128"/>
              </a:rPr>
              <a:t>DS-MIRF and Rhizomik: 1-to-1 translation from MPEG-7 to OWL/RDF</a:t>
            </a:r>
          </a:p>
          <a:p>
            <a:pPr lvl="1" eaLnBrk="1" hangingPunct="1"/>
            <a:r>
              <a:rPr lang="en-US" sz="2000">
                <a:ea typeface="ＭＳ Ｐゴシック" pitchFamily="-109" charset="-128"/>
              </a:rPr>
              <a:t>Hunter: Simplification and link to the ABC upper model</a:t>
            </a:r>
          </a:p>
          <a:p>
            <a:pPr lvl="1" eaLnBrk="1" hangingPunct="1"/>
            <a:r>
              <a:rPr lang="en-US" sz="2000">
                <a:ea typeface="ＭＳ Ｐゴシック" pitchFamily="-109" charset="-128"/>
              </a:rPr>
              <a:t>COMM: NO 1-to-1 translation</a:t>
            </a:r>
          </a:p>
          <a:p>
            <a:pPr lvl="2" eaLnBrk="1" hangingPunct="1"/>
            <a:r>
              <a:rPr lang="en-US" sz="1800">
                <a:ea typeface="ＭＳ Ｐゴシック" pitchFamily="-109" charset="-128"/>
              </a:rPr>
              <a:t>Need for patterns: use DOLCE, a well designed foundational ontology as a modeling basis</a:t>
            </a:r>
          </a:p>
          <a:p>
            <a:pPr eaLnBrk="1" hangingPunct="1"/>
            <a:r>
              <a:rPr lang="en-US" sz="2400"/>
              <a:t>Scalability:</a:t>
            </a:r>
          </a:p>
        </p:txBody>
      </p:sp>
      <p:graphicFrame>
        <p:nvGraphicFramePr>
          <p:cNvPr id="1015812" name="Group 4"/>
          <p:cNvGraphicFramePr>
            <a:graphicFrameLocks noGrp="1"/>
          </p:cNvGraphicFramePr>
          <p:nvPr/>
        </p:nvGraphicFramePr>
        <p:xfrm>
          <a:off x="830263" y="4387850"/>
          <a:ext cx="7634287" cy="1816100"/>
        </p:xfrm>
        <a:graphic>
          <a:graphicData uri="http://schemas.openxmlformats.org/drawingml/2006/table">
            <a:tbl>
              <a:tblPr/>
              <a:tblGrid>
                <a:gridCol w="1454150"/>
                <a:gridCol w="1455737"/>
                <a:gridCol w="1700213"/>
                <a:gridCol w="1655762"/>
                <a:gridCol w="1368425"/>
              </a:tblGrid>
              <a:tr h="908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ahoma" pitchFamily="-109"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Hunter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DS-MIRF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Rhizomik</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COMM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8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Triples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27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ahoma" pitchFamily="-109" charset="0"/>
                        </a:rPr>
                        <a:t>19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en-US" smtClean="0"/>
              <a:t>SAMT 2009 Tutorial: A Semantic Multimedia Web, 1 December</a:t>
            </a:r>
            <a:endParaRPr lang="en-US"/>
          </a:p>
        </p:txBody>
      </p:sp>
      <p:sp>
        <p:nvSpPr>
          <p:cNvPr id="4" name="Slide Number Placeholder 2"/>
          <p:cNvSpPr>
            <a:spLocks noGrp="1"/>
          </p:cNvSpPr>
          <p:nvPr>
            <p:ph type="sldNum" sz="quarter" idx="11"/>
          </p:nvPr>
        </p:nvSpPr>
        <p:spPr/>
        <p:txBody>
          <a:bodyPr/>
          <a:lstStyle/>
          <a:p>
            <a:fld id="{DA65D562-630D-DB4D-A4C8-28ABA2BE6394}" type="slidenum">
              <a:rPr lang="en-US" smtClean="0"/>
              <a:pPr/>
              <a:t>59</a:t>
            </a:fld>
            <a:endParaRPr lang="en-US" smtClean="0"/>
          </a:p>
        </p:txBody>
      </p:sp>
      <p:pic>
        <p:nvPicPr>
          <p:cNvPr id="191492" name="Picture 6" descr="COMM">
            <a:hlinkClick r:id="rId3"/>
          </p:cNvPr>
          <p:cNvPicPr>
            <a:picLocks noGrp="1" noChangeAspect="1" noChangeArrowheads="1"/>
          </p:cNvPicPr>
          <p:nvPr>
            <p:ph idx="4294967295"/>
          </p:nvPr>
        </p:nvPicPr>
        <p:blipFill>
          <a:blip r:embed="rId4"/>
          <a:srcRect/>
          <a:stretch>
            <a:fillRect/>
          </a:stretch>
        </p:blipFill>
        <p:spPr>
          <a:xfrm>
            <a:off x="0" y="609600"/>
            <a:ext cx="9144000" cy="5500688"/>
          </a:xfr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eaLnBrk="1" hangingPunct="1"/>
            <a:r>
              <a:rPr lang="en-US" smtClean="0">
                <a:ea typeface="ＭＳ Ｐゴシック" pitchFamily="-109" charset="-128"/>
                <a:cs typeface="ＭＳ Ｐゴシック" pitchFamily="-109" charset="-128"/>
              </a:rPr>
              <a:t>Really need…</a:t>
            </a:r>
          </a:p>
        </p:txBody>
      </p:sp>
      <p:sp>
        <p:nvSpPr>
          <p:cNvPr id="120835" name="Content Placeholder 2"/>
          <p:cNvSpPr>
            <a:spLocks noGrp="1"/>
          </p:cNvSpPr>
          <p:nvPr>
            <p:ph idx="1"/>
          </p:nvPr>
        </p:nvSpPr>
        <p:spPr/>
        <p:txBody>
          <a:bodyPr/>
          <a:lstStyle/>
          <a:p>
            <a:pPr eaLnBrk="1" hangingPunct="1"/>
            <a:r>
              <a:rPr lang="en-US" smtClean="0">
                <a:ea typeface="ＭＳ Ｐゴシック" pitchFamily="-109" charset="-128"/>
                <a:cs typeface="ＭＳ Ｐゴシック" pitchFamily="-109" charset="-128"/>
              </a:rPr>
              <a:t>to be aware of the human aspects of multimedia</a:t>
            </a:r>
          </a:p>
          <a:p>
            <a:pPr eaLnBrk="1" hangingPunct="1"/>
            <a:r>
              <a:rPr lang="en-US" smtClean="0">
                <a:ea typeface="ＭＳ Ｐゴシック" pitchFamily="-109" charset="-128"/>
                <a:cs typeface="ＭＳ Ｐゴシック" pitchFamily="-109" charset="-128"/>
              </a:rPr>
              <a:t>multimedia assets are not created “</a:t>
            </a:r>
            <a:r>
              <a:rPr lang="en-US" i="1" smtClean="0">
                <a:ea typeface="ＭＳ Ｐゴシック" pitchFamily="-109" charset="-128"/>
                <a:cs typeface="ＭＳ Ｐゴシック" pitchFamily="-109" charset="-128"/>
              </a:rPr>
              <a:t>in vacuo</a:t>
            </a:r>
            <a:r>
              <a:rPr lang="en-US" smtClean="0">
                <a:ea typeface="ＭＳ Ｐゴシック" pitchFamily="-109" charset="-128"/>
                <a:cs typeface="ＭＳ Ｐゴシック" pitchFamily="-109" charset="-128"/>
              </a:rPr>
              <a:t>”, but by someone for a specific purpose</a:t>
            </a:r>
          </a:p>
          <a:p>
            <a:pPr eaLnBrk="1" hangingPunct="1"/>
            <a:r>
              <a:rPr lang="en-US" smtClean="0">
                <a:ea typeface="ＭＳ Ｐゴシック" pitchFamily="-109" charset="-128"/>
                <a:cs typeface="ＭＳ Ｐゴシック" pitchFamily="-109" charset="-128"/>
              </a:rPr>
              <a:t>more than the information “expressed'' by the media asset itself, e.g.</a:t>
            </a:r>
          </a:p>
          <a:p>
            <a:pPr lvl="1" eaLnBrk="1" hangingPunct="1"/>
            <a:r>
              <a:rPr lang="en-US" smtClean="0"/>
              <a:t>the creator and the intended purpose</a:t>
            </a:r>
          </a:p>
          <a:p>
            <a:pPr lvl="1" eaLnBrk="1" hangingPunct="1"/>
            <a:r>
              <a:rPr lang="en-US" smtClean="0"/>
              <a:t>provenance also important on the semantic web, </a:t>
            </a:r>
            <a:br>
              <a:rPr lang="en-US" smtClean="0"/>
            </a:br>
            <a:r>
              <a:rPr lang="en-US" smtClean="0"/>
              <a:t>where a multimedia presentation may be composed of assets published by many different sources</a:t>
            </a:r>
          </a:p>
          <a:p>
            <a:pPr lvl="1" eaLnBrk="1" hangingPunct="1"/>
            <a:r>
              <a:rPr lang="en-US" smtClean="0"/>
              <a:t>the context in which the media asset was created</a:t>
            </a:r>
            <a:br>
              <a:rPr lang="en-US" smtClean="0"/>
            </a:br>
            <a:r>
              <a:rPr lang="en-US" smtClean="0"/>
              <a:t>(e.g. before or after Obama was elected)</a:t>
            </a:r>
          </a:p>
          <a:p>
            <a:pPr eaLnBrk="1" hangingPunct="1"/>
            <a:endParaRPr lang="en-US" smtClean="0">
              <a:ea typeface="ＭＳ Ｐゴシック" pitchFamily="-109" charset="-128"/>
              <a:cs typeface="ＭＳ Ｐゴシック" pitchFamily="-109" charset="-128"/>
            </a:endParaRPr>
          </a:p>
          <a:p>
            <a:pPr eaLnBrk="1" hangingPunct="1"/>
            <a:endParaRPr lang="en-US" smtClean="0">
              <a:ea typeface="ＭＳ Ｐゴシック" pitchFamily="-109" charset="-128"/>
              <a:cs typeface="ＭＳ Ｐゴシック" pitchFamily="-109" charset="-128"/>
            </a:endParaRPr>
          </a:p>
          <a:p>
            <a:pPr eaLnBrk="1" hangingPunct="1">
              <a:buFontTx/>
              <a:buNone/>
            </a:pPr>
            <a:endParaRPr lang="en-US" smtClean="0">
              <a:ea typeface="ＭＳ Ｐゴシック" pitchFamily="-109" charset="-128"/>
              <a:cs typeface="ＭＳ Ｐゴシック" pitchFamily="-109" charset="-128"/>
            </a:endParaRPr>
          </a:p>
        </p:txBody>
      </p:sp>
      <p:sp>
        <p:nvSpPr>
          <p:cNvPr id="4" name="Footer Placeholder 3"/>
          <p:cNvSpPr>
            <a:spLocks noGrp="1"/>
          </p:cNvSpPr>
          <p:nvPr>
            <p:ph type="ftr" sz="quarter" idx="10"/>
          </p:nvPr>
        </p:nvSpPr>
        <p:spPr/>
        <p:txBody>
          <a:bodyPr/>
          <a:lstStyle/>
          <a:p>
            <a:pPr>
              <a:defRPr/>
            </a:pPr>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pPr>
              <a:defRPr/>
            </a:pPr>
            <a:fld id="{48E5FC0D-9F89-2046-B7F1-1EDE893FFCE0}" type="slidenum">
              <a:rPr lang="en-US" smtClean="0"/>
              <a:pPr>
                <a:defRPr/>
              </a:pPr>
              <a:t>6</a:t>
            </a:fld>
            <a:endParaRPr lang="en-US" smtClean="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Footer Placeholder 5"/>
          <p:cNvSpPr>
            <a:spLocks noGrp="1"/>
          </p:cNvSpPr>
          <p:nvPr>
            <p:ph type="ftr" sz="quarter" idx="10"/>
          </p:nvPr>
        </p:nvSpPr>
        <p:spPr/>
        <p:txBody>
          <a:bodyPr/>
          <a:lstStyle/>
          <a:p>
            <a:r>
              <a:rPr lang="en-US" smtClean="0"/>
              <a:t>SAMT 2009 Tutorial: A Semantic Multimedia Web, 1 December</a:t>
            </a:r>
            <a:endParaRPr lang="en-US"/>
          </a:p>
        </p:txBody>
      </p:sp>
      <p:sp>
        <p:nvSpPr>
          <p:cNvPr id="11" name="Slide Number Placeholder 6"/>
          <p:cNvSpPr>
            <a:spLocks noGrp="1"/>
          </p:cNvSpPr>
          <p:nvPr>
            <p:ph type="sldNum" sz="quarter" idx="11"/>
          </p:nvPr>
        </p:nvSpPr>
        <p:spPr/>
        <p:txBody>
          <a:bodyPr/>
          <a:lstStyle/>
          <a:p>
            <a:fld id="{C0CF4828-2A5D-994E-B8CB-EA5FF85C2957}" type="slidenum">
              <a:rPr lang="en-US" smtClean="0"/>
              <a:pPr/>
              <a:t>60</a:t>
            </a:fld>
            <a:endParaRPr lang="en-US" smtClean="0"/>
          </a:p>
        </p:txBody>
      </p:sp>
      <p:sp>
        <p:nvSpPr>
          <p:cNvPr id="193540" name="Rectangle 2"/>
          <p:cNvSpPr>
            <a:spLocks noGrp="1" noChangeArrowheads="1"/>
          </p:cNvSpPr>
          <p:nvPr>
            <p:ph type="title"/>
          </p:nvPr>
        </p:nvSpPr>
        <p:spPr/>
        <p:txBody>
          <a:bodyPr/>
          <a:lstStyle/>
          <a:p>
            <a:pPr eaLnBrk="1" hangingPunct="1"/>
            <a:r>
              <a:rPr lang="en-US"/>
              <a:t>Scenario: Image</a:t>
            </a:r>
          </a:p>
        </p:txBody>
      </p:sp>
      <p:sp>
        <p:nvSpPr>
          <p:cNvPr id="193541" name="Rectangle 3"/>
          <p:cNvSpPr>
            <a:spLocks noGrp="1" noChangeArrowheads="1"/>
          </p:cNvSpPr>
          <p:nvPr>
            <p:ph type="body" sz="half" idx="3"/>
          </p:nvPr>
        </p:nvSpPr>
        <p:spPr>
          <a:xfrm>
            <a:off x="468313" y="4191000"/>
            <a:ext cx="8447087" cy="2667000"/>
          </a:xfrm>
        </p:spPr>
        <p:txBody>
          <a:bodyPr/>
          <a:lstStyle/>
          <a:p>
            <a:pPr eaLnBrk="1" hangingPunct="1"/>
            <a:endParaRPr lang="en-US" sz="2000"/>
          </a:p>
          <a:p>
            <a:pPr eaLnBrk="1" hangingPunct="1"/>
            <a:endParaRPr lang="en-US" sz="2000"/>
          </a:p>
        </p:txBody>
      </p:sp>
      <p:pic>
        <p:nvPicPr>
          <p:cNvPr id="193542" name="Picture 4" descr="yalta"/>
          <p:cNvPicPr>
            <a:picLocks noGrp="1" noChangeAspect="1" noChangeArrowheads="1"/>
          </p:cNvPicPr>
          <p:nvPr>
            <p:ph sz="quarter" idx="1"/>
          </p:nvPr>
        </p:nvPicPr>
        <p:blipFill>
          <a:blip r:embed="rId3"/>
          <a:srcRect/>
          <a:stretch>
            <a:fillRect/>
          </a:stretch>
        </p:blipFill>
        <p:spPr>
          <a:xfrm>
            <a:off x="444500" y="1411288"/>
            <a:ext cx="4095750" cy="1509712"/>
          </a:xfrm>
        </p:spPr>
      </p:pic>
      <p:sp>
        <p:nvSpPr>
          <p:cNvPr id="193543" name="Text Box 5"/>
          <p:cNvSpPr txBox="1">
            <a:spLocks noChangeArrowheads="1"/>
          </p:cNvSpPr>
          <p:nvPr/>
        </p:nvSpPr>
        <p:spPr bwMode="auto">
          <a:xfrm>
            <a:off x="539750" y="3141663"/>
            <a:ext cx="3384550" cy="701675"/>
          </a:xfrm>
          <a:prstGeom prst="rect">
            <a:avLst/>
          </a:prstGeom>
          <a:noFill/>
          <a:ln w="9525">
            <a:noFill/>
            <a:miter lim="800000"/>
            <a:headEnd/>
            <a:tailEnd/>
          </a:ln>
        </p:spPr>
        <p:txBody>
          <a:bodyPr>
            <a:prstTxWarp prst="textNoShape">
              <a:avLst/>
            </a:prstTxWarp>
            <a:spAutoFit/>
          </a:bodyPr>
          <a:lstStyle/>
          <a:p>
            <a:pPr algn="l">
              <a:spcBef>
                <a:spcPct val="50000"/>
              </a:spcBef>
            </a:pPr>
            <a:r>
              <a:rPr lang="en-US" sz="2000">
                <a:solidFill>
                  <a:schemeClr val="tx1"/>
                </a:solidFill>
                <a:latin typeface="Tahoma" pitchFamily="-109" charset="0"/>
                <a:ea typeface="Tahoma" pitchFamily="-109" charset="0"/>
                <a:cs typeface="Tahoma" pitchFamily="-109" charset="0"/>
              </a:rPr>
              <a:t>The "</a:t>
            </a:r>
            <a:r>
              <a:rPr lang="en-US" sz="2000">
                <a:solidFill>
                  <a:schemeClr val="tx1"/>
                </a:solidFill>
                <a:latin typeface="Tahoma" pitchFamily="-109" charset="0"/>
                <a:ea typeface="Tahoma" pitchFamily="-109" charset="0"/>
                <a:cs typeface="Tahoma" pitchFamily="-109" charset="0"/>
                <a:hlinkClick r:id="rId4" tooltip="Allies of World War II"/>
              </a:rPr>
              <a:t>Big Three</a:t>
            </a:r>
            <a:r>
              <a:rPr lang="en-US" sz="2000">
                <a:solidFill>
                  <a:schemeClr val="tx1"/>
                </a:solidFill>
                <a:latin typeface="Tahoma" pitchFamily="-109" charset="0"/>
                <a:ea typeface="Tahoma" pitchFamily="-109" charset="0"/>
                <a:cs typeface="Tahoma" pitchFamily="-109" charset="0"/>
              </a:rPr>
              <a:t>" at the Yalta Conference (Wikipedia)</a:t>
            </a:r>
          </a:p>
        </p:txBody>
      </p:sp>
      <p:sp>
        <p:nvSpPr>
          <p:cNvPr id="1017863" name="Rectangle 7"/>
          <p:cNvSpPr>
            <a:spLocks noChangeArrowheads="1"/>
          </p:cNvSpPr>
          <p:nvPr/>
        </p:nvSpPr>
        <p:spPr bwMode="auto">
          <a:xfrm>
            <a:off x="468313" y="3911600"/>
            <a:ext cx="8447087" cy="2349500"/>
          </a:xfrm>
          <a:prstGeom prst="rect">
            <a:avLst/>
          </a:prstGeom>
          <a:noFill/>
          <a:ln w="9525">
            <a:noFill/>
            <a:miter lim="800000"/>
            <a:headEnd/>
            <a:tailEnd/>
          </a:ln>
        </p:spPr>
        <p:txBody>
          <a:bodyPr>
            <a:prstTxWarp prst="textNoShape">
              <a:avLst/>
            </a:prstTxWarp>
          </a:bodyPr>
          <a:lstStyle/>
          <a:p>
            <a:pPr marL="282575" indent="-282575" algn="l" eaLnBrk="1" hangingPunct="1">
              <a:spcBef>
                <a:spcPct val="20000"/>
              </a:spcBef>
              <a:buFontTx/>
              <a:buChar char="•"/>
            </a:pPr>
            <a:r>
              <a:rPr lang="en-US" sz="2000">
                <a:solidFill>
                  <a:schemeClr val="tx1"/>
                </a:solidFill>
                <a:latin typeface="Tahoma" pitchFamily="-109" charset="0"/>
              </a:rPr>
              <a:t>Localize a region (bounding box)</a:t>
            </a:r>
          </a:p>
          <a:p>
            <a:pPr marL="282575" indent="-282575" algn="l" eaLnBrk="1" hangingPunct="1">
              <a:spcBef>
                <a:spcPct val="20000"/>
              </a:spcBef>
              <a:buFontTx/>
              <a:buChar char="•"/>
            </a:pPr>
            <a:r>
              <a:rPr lang="en-US" sz="2000">
                <a:solidFill>
                  <a:schemeClr val="tx1"/>
                </a:solidFill>
                <a:latin typeface="Tahoma" pitchFamily="-109" charset="0"/>
              </a:rPr>
              <a:t>Annotate the content (interpretation)</a:t>
            </a:r>
          </a:p>
          <a:p>
            <a:pPr marL="749300" lvl="1" indent="-276225" algn="l" eaLnBrk="1" hangingPunct="1">
              <a:spcBef>
                <a:spcPct val="20000"/>
              </a:spcBef>
              <a:buFontTx/>
              <a:buChar char="–"/>
            </a:pPr>
            <a:r>
              <a:rPr lang="en-US" sz="1800">
                <a:solidFill>
                  <a:schemeClr val="tx1"/>
                </a:solidFill>
                <a:latin typeface="Tahoma" pitchFamily="-109" charset="0"/>
                <a:ea typeface="ＭＳ Ｐゴシック" pitchFamily="-109" charset="-128"/>
                <a:cs typeface="ＭＳ Ｐゴシック" pitchFamily="-109" charset="-128"/>
              </a:rPr>
              <a:t>Tag:</a:t>
            </a:r>
            <a:r>
              <a:rPr lang="en-US" sz="1600">
                <a:solidFill>
                  <a:schemeClr val="hlink"/>
                </a:solidFill>
                <a:latin typeface="Tahoma" pitchFamily="-109" charset="0"/>
                <a:ea typeface="Tahoma" pitchFamily="-109" charset="0"/>
                <a:cs typeface="Tahoma" pitchFamily="-109" charset="0"/>
              </a:rPr>
              <a:t> </a:t>
            </a:r>
            <a:r>
              <a:rPr lang="en-US" sz="1800">
                <a:solidFill>
                  <a:schemeClr val="tx1"/>
                </a:solidFill>
                <a:latin typeface="Tahoma" pitchFamily="-109" charset="0"/>
                <a:ea typeface="Tahoma" pitchFamily="-109" charset="0"/>
                <a:cs typeface="Tahoma" pitchFamily="-109" charset="0"/>
              </a:rPr>
              <a:t>Winston Churchill, UK Prime Minister, Allied Forces, WWII</a:t>
            </a:r>
            <a:endParaRPr lang="en-US" sz="1800">
              <a:solidFill>
                <a:schemeClr val="tx1"/>
              </a:solidFill>
              <a:latin typeface="Tahoma" pitchFamily="-109" charset="0"/>
              <a:ea typeface="ＭＳ Ｐゴシック" pitchFamily="-109" charset="-128"/>
              <a:cs typeface="ＭＳ Ｐゴシック" pitchFamily="-109" charset="-128"/>
            </a:endParaRPr>
          </a:p>
          <a:p>
            <a:pPr marL="749300" lvl="1" indent="-276225" algn="l" eaLnBrk="1" hangingPunct="1">
              <a:spcBef>
                <a:spcPct val="20000"/>
              </a:spcBef>
              <a:buFontTx/>
              <a:buChar char="–"/>
            </a:pPr>
            <a:r>
              <a:rPr lang="en-US" sz="1800">
                <a:solidFill>
                  <a:schemeClr val="tx1"/>
                </a:solidFill>
                <a:latin typeface="Tahoma" pitchFamily="-109" charset="0"/>
                <a:ea typeface="ＭＳ Ｐゴシック" pitchFamily="-109" charset="-128"/>
                <a:cs typeface="ＭＳ Ｐゴシック" pitchFamily="-109" charset="-128"/>
              </a:rPr>
              <a:t>Link to knowledge on the Web</a:t>
            </a:r>
          </a:p>
        </p:txBody>
      </p:sp>
      <p:sp>
        <p:nvSpPr>
          <p:cNvPr id="1017865" name="Text Box 9"/>
          <p:cNvSpPr txBox="1">
            <a:spLocks noChangeArrowheads="1"/>
          </p:cNvSpPr>
          <p:nvPr/>
        </p:nvSpPr>
        <p:spPr bwMode="auto">
          <a:xfrm>
            <a:off x="-36513" y="1014413"/>
            <a:ext cx="936626"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b="1">
                <a:solidFill>
                  <a:srgbClr val="AC3B2C"/>
                </a:solidFill>
              </a:rPr>
              <a:t>Reg1</a:t>
            </a:r>
          </a:p>
        </p:txBody>
      </p:sp>
      <p:sp>
        <p:nvSpPr>
          <p:cNvPr id="1017866" name="Rectangle 10"/>
          <p:cNvSpPr>
            <a:spLocks noChangeArrowheads="1"/>
          </p:cNvSpPr>
          <p:nvPr/>
        </p:nvSpPr>
        <p:spPr bwMode="auto">
          <a:xfrm>
            <a:off x="595313" y="1484313"/>
            <a:ext cx="1439862" cy="14398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sp>
        <p:nvSpPr>
          <p:cNvPr id="1017868" name="Rectangle 12"/>
          <p:cNvSpPr>
            <a:spLocks noChangeArrowheads="1"/>
          </p:cNvSpPr>
          <p:nvPr/>
        </p:nvSpPr>
        <p:spPr bwMode="auto">
          <a:xfrm>
            <a:off x="406400" y="5270500"/>
            <a:ext cx="8001000" cy="1301750"/>
          </a:xfrm>
          <a:prstGeom prst="rect">
            <a:avLst/>
          </a:prstGeom>
          <a:noFill/>
          <a:ln w="9525">
            <a:noFill/>
            <a:miter lim="800000"/>
            <a:headEnd/>
            <a:tailEnd/>
          </a:ln>
        </p:spPr>
        <p:txBody>
          <a:bodyPr>
            <a:prstTxWarp prst="textNoShape">
              <a:avLst/>
            </a:prstTxWarp>
            <a:spAutoFit/>
          </a:bodyPr>
          <a:lstStyle/>
          <a:p>
            <a:pPr lvl="1" algn="l" eaLnBrk="1" hangingPunct="1">
              <a:spcBef>
                <a:spcPct val="20000"/>
              </a:spcBef>
            </a:pPr>
            <a:r>
              <a:rPr lang="en-US" sz="1800" b="1">
                <a:solidFill>
                  <a:srgbClr val="AC3B2C"/>
                </a:solidFill>
                <a:latin typeface="Courier New" pitchFamily="-109" charset="0"/>
                <a:ea typeface="Courier New" pitchFamily="-109" charset="0"/>
                <a:cs typeface="Courier New" pitchFamily="-109" charset="0"/>
              </a:rPr>
              <a:t>:Reg1</a:t>
            </a:r>
            <a:r>
              <a:rPr lang="en-US" sz="1800" b="1">
                <a:solidFill>
                  <a:srgbClr val="FF3300"/>
                </a:solidFill>
                <a:latin typeface="Courier New" pitchFamily="-109" charset="0"/>
                <a:ea typeface="Courier New" pitchFamily="-109" charset="0"/>
                <a:cs typeface="Courier New" pitchFamily="-109" charset="0"/>
              </a:rPr>
              <a:t> </a:t>
            </a:r>
            <a:r>
              <a:rPr lang="en-US" sz="1800" b="1">
                <a:solidFill>
                  <a:srgbClr val="468646"/>
                </a:solidFill>
                <a:latin typeface="Courier New" pitchFamily="-109" charset="0"/>
                <a:ea typeface="Courier New" pitchFamily="-109" charset="0"/>
                <a:cs typeface="Courier New" pitchFamily="-109" charset="0"/>
              </a:rPr>
              <a:t>foaf:depicts</a:t>
            </a:r>
            <a:r>
              <a:rPr lang="en-US" sz="1800" b="1">
                <a:solidFill>
                  <a:srgbClr val="FF3300"/>
                </a:solidFill>
                <a:latin typeface="Courier New" pitchFamily="-109" charset="0"/>
                <a:ea typeface="Courier New" pitchFamily="-109" charset="0"/>
                <a:cs typeface="Courier New" pitchFamily="-109" charset="0"/>
              </a:rPr>
              <a:t> </a:t>
            </a:r>
            <a:r>
              <a:rPr lang="en-US" sz="1800" b="1">
                <a:solidFill>
                  <a:srgbClr val="468646"/>
                </a:solidFill>
                <a:latin typeface="Courier New" pitchFamily="-109" charset="0"/>
                <a:ea typeface="Courier New" pitchFamily="-109" charset="0"/>
                <a:cs typeface="Courier New" pitchFamily="-109" charset="0"/>
              </a:rPr>
              <a:t>dbpedia:Winston_Churchill</a:t>
            </a:r>
          </a:p>
          <a:p>
            <a:pPr lvl="1" algn="l" eaLnBrk="1" hangingPunct="1">
              <a:spcBef>
                <a:spcPct val="20000"/>
              </a:spcBef>
            </a:pPr>
            <a:r>
              <a:rPr lang="en-US" sz="1800" b="1">
                <a:solidFill>
                  <a:srgbClr val="468646"/>
                </a:solidFill>
                <a:latin typeface="Courier New" pitchFamily="-109" charset="0"/>
                <a:ea typeface="Courier New" pitchFamily="-109" charset="0"/>
                <a:cs typeface="Courier New" pitchFamily="-109" charset="0"/>
              </a:rPr>
              <a:t>dbpedia:Winston_Churchill</a:t>
            </a:r>
            <a:r>
              <a:rPr lang="en-US" sz="1800" b="1">
                <a:solidFill>
                  <a:srgbClr val="FF3300"/>
                </a:solidFill>
                <a:latin typeface="Courier New" pitchFamily="-109" charset="0"/>
                <a:ea typeface="Courier New" pitchFamily="-109" charset="0"/>
                <a:cs typeface="Courier New" pitchFamily="-109" charset="0"/>
              </a:rPr>
              <a:t> </a:t>
            </a:r>
            <a:r>
              <a:rPr lang="en-US" sz="1800" b="1">
                <a:solidFill>
                  <a:schemeClr val="tx1"/>
                </a:solidFill>
                <a:latin typeface="Courier New" pitchFamily="-109" charset="0"/>
                <a:ea typeface="Courier New" pitchFamily="-109" charset="0"/>
                <a:cs typeface="Courier New" pitchFamily="-109" charset="0"/>
              </a:rPr>
              <a:t>skos:altLabel</a:t>
            </a:r>
            <a:r>
              <a:rPr lang="en-US" sz="1800" b="1">
                <a:solidFill>
                  <a:srgbClr val="FF3300"/>
                </a:solidFill>
                <a:latin typeface="Courier New" pitchFamily="-109" charset="0"/>
                <a:ea typeface="Courier New" pitchFamily="-109" charset="0"/>
                <a:cs typeface="Courier New" pitchFamily="-109" charset="0"/>
              </a:rPr>
              <a:t/>
            </a:r>
            <a:br>
              <a:rPr lang="en-US" sz="1800" b="1">
                <a:solidFill>
                  <a:srgbClr val="FF3300"/>
                </a:solidFill>
                <a:latin typeface="Courier New" pitchFamily="-109" charset="0"/>
                <a:ea typeface="Courier New" pitchFamily="-109" charset="0"/>
                <a:cs typeface="Courier New" pitchFamily="-109" charset="0"/>
              </a:rPr>
            </a:br>
            <a:r>
              <a:rPr lang="en-US" sz="1800" b="1">
                <a:solidFill>
                  <a:srgbClr val="FF3300"/>
                </a:solidFill>
                <a:latin typeface="Courier New" pitchFamily="-109" charset="0"/>
                <a:ea typeface="Courier New" pitchFamily="-109" charset="0"/>
                <a:cs typeface="Courier New" pitchFamily="-109" charset="0"/>
              </a:rPr>
              <a:t>       </a:t>
            </a:r>
            <a:r>
              <a:rPr lang="en-US" sz="1800" b="1">
                <a:solidFill>
                  <a:schemeClr val="tx1"/>
                </a:solidFill>
                <a:latin typeface="Courier New" pitchFamily="-109" charset="0"/>
                <a:ea typeface="Courier New" pitchFamily="-109" charset="0"/>
                <a:cs typeface="Courier New" pitchFamily="-109" charset="0"/>
              </a:rPr>
              <a:t>"Sir Winston Leonard Spencer-Churchill"</a:t>
            </a:r>
            <a:endParaRPr lang="en-US" sz="1800" b="1">
              <a:solidFill>
                <a:srgbClr val="FF3300"/>
              </a:solidFill>
              <a:latin typeface="Courier New" pitchFamily="-109" charset="0"/>
              <a:ea typeface="Courier New" pitchFamily="-109" charset="0"/>
              <a:cs typeface="Courier New" pitchFamily="-109" charset="0"/>
            </a:endParaRPr>
          </a:p>
          <a:p>
            <a:pPr lvl="1" algn="l" eaLnBrk="1" hangingPunct="1">
              <a:spcBef>
                <a:spcPct val="20000"/>
              </a:spcBef>
            </a:pPr>
            <a:r>
              <a:rPr lang="en-US" sz="1800" b="1">
                <a:solidFill>
                  <a:srgbClr val="468646"/>
                </a:solidFill>
                <a:latin typeface="Courier New" pitchFamily="-109" charset="0"/>
                <a:ea typeface="Courier New" pitchFamily="-109" charset="0"/>
                <a:cs typeface="Courier New" pitchFamily="-109" charset="0"/>
              </a:rPr>
              <a:t>dbpedia:Winston_Churchill</a:t>
            </a:r>
            <a:r>
              <a:rPr lang="en-US" sz="1800" b="1">
                <a:solidFill>
                  <a:srgbClr val="FF3300"/>
                </a:solidFill>
                <a:latin typeface="Courier New" pitchFamily="-109" charset="0"/>
                <a:ea typeface="Courier New" pitchFamily="-109" charset="0"/>
                <a:cs typeface="Courier New" pitchFamily="-109" charset="0"/>
              </a:rPr>
              <a:t> </a:t>
            </a:r>
            <a:r>
              <a:rPr lang="en-US" sz="1800" b="1">
                <a:solidFill>
                  <a:schemeClr val="tx1"/>
                </a:solidFill>
                <a:latin typeface="Courier New" pitchFamily="-109" charset="0"/>
                <a:ea typeface="Courier New" pitchFamily="-109" charset="0"/>
                <a:cs typeface="Courier New" pitchFamily="-109" charset="0"/>
              </a:rPr>
              <a:t>rdf:type</a:t>
            </a:r>
            <a:r>
              <a:rPr lang="en-US" sz="1800" b="1">
                <a:solidFill>
                  <a:srgbClr val="FF3300"/>
                </a:solidFill>
                <a:latin typeface="Courier New" pitchFamily="-109" charset="0"/>
                <a:ea typeface="Courier New" pitchFamily="-109" charset="0"/>
                <a:cs typeface="Courier New" pitchFamily="-109" charset="0"/>
              </a:rPr>
              <a:t> </a:t>
            </a:r>
            <a:r>
              <a:rPr lang="en-US" sz="1800" b="1">
                <a:solidFill>
                  <a:srgbClr val="468646"/>
                </a:solidFill>
                <a:latin typeface="Courier New" pitchFamily="-109" charset="0"/>
                <a:ea typeface="Courier New" pitchFamily="-109" charset="0"/>
                <a:cs typeface="Courier New" pitchFamily="-109" charset="0"/>
              </a:rPr>
              <a:t>foaf:Person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78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78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78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786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1786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1786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17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7866" grpId="0" animBg="1"/>
      <p:bldP spid="1017868" grpId="0"/>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Footer Placeholder 5"/>
          <p:cNvSpPr>
            <a:spLocks noGrp="1"/>
          </p:cNvSpPr>
          <p:nvPr>
            <p:ph type="ftr" sz="quarter" idx="10"/>
          </p:nvPr>
        </p:nvSpPr>
        <p:spPr/>
        <p:txBody>
          <a:bodyPr/>
          <a:lstStyle/>
          <a:p>
            <a:r>
              <a:rPr lang="en-US" smtClean="0"/>
              <a:t>SAMT 2009 Tutorial: A Semantic Multimedia Web, 1 December</a:t>
            </a:r>
            <a:endParaRPr lang="en-US"/>
          </a:p>
        </p:txBody>
      </p:sp>
      <p:sp>
        <p:nvSpPr>
          <p:cNvPr id="16" name="Slide Number Placeholder 6"/>
          <p:cNvSpPr>
            <a:spLocks noGrp="1"/>
          </p:cNvSpPr>
          <p:nvPr>
            <p:ph type="sldNum" sz="quarter" idx="11"/>
          </p:nvPr>
        </p:nvSpPr>
        <p:spPr/>
        <p:txBody>
          <a:bodyPr/>
          <a:lstStyle/>
          <a:p>
            <a:fld id="{5AD8FE18-B574-8845-96A8-41AD4E393431}" type="slidenum">
              <a:rPr lang="en-US" smtClean="0"/>
              <a:pPr/>
              <a:t>61</a:t>
            </a:fld>
            <a:endParaRPr lang="en-US" smtClean="0"/>
          </a:p>
        </p:txBody>
      </p:sp>
      <p:sp>
        <p:nvSpPr>
          <p:cNvPr id="195588" name="Rectangle 3"/>
          <p:cNvSpPr>
            <a:spLocks noGrp="1" noChangeArrowheads="1"/>
          </p:cNvSpPr>
          <p:nvPr>
            <p:ph type="body" sz="half" idx="3"/>
          </p:nvPr>
        </p:nvSpPr>
        <p:spPr>
          <a:xfrm>
            <a:off x="468313" y="4191000"/>
            <a:ext cx="8447087" cy="2667000"/>
          </a:xfrm>
        </p:spPr>
        <p:txBody>
          <a:bodyPr/>
          <a:lstStyle/>
          <a:p>
            <a:pPr eaLnBrk="1" hangingPunct="1"/>
            <a:endParaRPr lang="en-US" sz="2000"/>
          </a:p>
          <a:p>
            <a:pPr eaLnBrk="1" hangingPunct="1"/>
            <a:endParaRPr lang="en-US" sz="2000"/>
          </a:p>
        </p:txBody>
      </p:sp>
      <p:pic>
        <p:nvPicPr>
          <p:cNvPr id="195589" name="Picture 4" descr="G8"/>
          <p:cNvPicPr>
            <a:picLocks noGrp="1" noChangeAspect="1" noChangeArrowheads="1"/>
          </p:cNvPicPr>
          <p:nvPr>
            <p:ph sz="quarter" idx="2"/>
          </p:nvPr>
        </p:nvPicPr>
        <p:blipFill>
          <a:blip r:embed="rId3"/>
          <a:srcRect/>
          <a:stretch>
            <a:fillRect/>
          </a:stretch>
        </p:blipFill>
        <p:spPr>
          <a:xfrm>
            <a:off x="4745038" y="836613"/>
            <a:ext cx="4148137" cy="2239962"/>
          </a:xfrm>
          <a:noFill/>
        </p:spPr>
      </p:pic>
      <p:sp>
        <p:nvSpPr>
          <p:cNvPr id="195590" name="Text Box 5"/>
          <p:cNvSpPr txBox="1">
            <a:spLocks noChangeArrowheads="1"/>
          </p:cNvSpPr>
          <p:nvPr/>
        </p:nvSpPr>
        <p:spPr bwMode="auto">
          <a:xfrm>
            <a:off x="4716463" y="3141663"/>
            <a:ext cx="4103687" cy="701675"/>
          </a:xfrm>
          <a:prstGeom prst="rect">
            <a:avLst/>
          </a:prstGeom>
          <a:noFill/>
          <a:ln w="9525">
            <a:noFill/>
            <a:miter lim="800000"/>
            <a:headEnd/>
            <a:tailEnd/>
          </a:ln>
        </p:spPr>
        <p:txBody>
          <a:bodyPr>
            <a:prstTxWarp prst="textNoShape">
              <a:avLst/>
            </a:prstTxWarp>
            <a:spAutoFit/>
          </a:bodyPr>
          <a:lstStyle/>
          <a:p>
            <a:pPr algn="l">
              <a:spcBef>
                <a:spcPct val="50000"/>
              </a:spcBef>
            </a:pPr>
            <a:r>
              <a:rPr lang="en-US" sz="2000">
                <a:solidFill>
                  <a:srgbClr val="000000"/>
                </a:solidFill>
                <a:latin typeface="Tahoma" pitchFamily="-109" charset="0"/>
                <a:ea typeface="Tahoma" pitchFamily="-109" charset="0"/>
                <a:cs typeface="Tahoma" pitchFamily="-109" charset="0"/>
              </a:rPr>
              <a:t>A history of G8 violence (</a:t>
            </a:r>
            <a:r>
              <a:rPr lang="en-US" sz="2000">
                <a:solidFill>
                  <a:srgbClr val="000000"/>
                </a:solidFill>
                <a:latin typeface="Tahoma" pitchFamily="-109" charset="0"/>
                <a:ea typeface="Tahoma" pitchFamily="-109" charset="0"/>
                <a:cs typeface="Tahoma" pitchFamily="-109" charset="0"/>
                <a:hlinkClick r:id="rId4"/>
              </a:rPr>
              <a:t>video</a:t>
            </a:r>
            <a:r>
              <a:rPr lang="en-US" sz="2000">
                <a:solidFill>
                  <a:srgbClr val="000000"/>
                </a:solidFill>
                <a:latin typeface="Tahoma" pitchFamily="-109" charset="0"/>
                <a:ea typeface="Tahoma" pitchFamily="-109" charset="0"/>
                <a:cs typeface="Tahoma" pitchFamily="-109" charset="0"/>
              </a:rPr>
              <a:t>) </a:t>
            </a:r>
            <a:r>
              <a:rPr lang="en-US" sz="2000">
                <a:solidFill>
                  <a:schemeClr val="tx1"/>
                </a:solidFill>
                <a:latin typeface="Tahoma" pitchFamily="-109" charset="0"/>
                <a:ea typeface="Tahoma" pitchFamily="-109" charset="0"/>
                <a:cs typeface="Tahoma" pitchFamily="-109" charset="0"/>
              </a:rPr>
              <a:t>(© Reuters)</a:t>
            </a:r>
          </a:p>
        </p:txBody>
      </p:sp>
      <p:sp>
        <p:nvSpPr>
          <p:cNvPr id="1018886" name="Rectangle 6"/>
          <p:cNvSpPr>
            <a:spLocks noChangeArrowheads="1"/>
          </p:cNvSpPr>
          <p:nvPr/>
        </p:nvSpPr>
        <p:spPr bwMode="auto">
          <a:xfrm>
            <a:off x="468313" y="3687763"/>
            <a:ext cx="8447087" cy="2667000"/>
          </a:xfrm>
          <a:prstGeom prst="rect">
            <a:avLst/>
          </a:prstGeom>
          <a:noFill/>
          <a:ln w="9525">
            <a:noFill/>
            <a:miter lim="800000"/>
            <a:headEnd/>
            <a:tailEnd/>
          </a:ln>
        </p:spPr>
        <p:txBody>
          <a:bodyPr>
            <a:prstTxWarp prst="textNoShape">
              <a:avLst/>
            </a:prstTxWarp>
          </a:bodyPr>
          <a:lstStyle/>
          <a:p>
            <a:pPr marL="282575" indent="-282575" algn="l" eaLnBrk="1" hangingPunct="1">
              <a:spcBef>
                <a:spcPct val="20000"/>
              </a:spcBef>
              <a:buFontTx/>
              <a:buChar char="•"/>
            </a:pPr>
            <a:r>
              <a:rPr lang="en-US" sz="2000">
                <a:solidFill>
                  <a:schemeClr val="tx1"/>
                </a:solidFill>
                <a:latin typeface="Tahoma" pitchFamily="-109" charset="0"/>
              </a:rPr>
              <a:t>Localize a region</a:t>
            </a:r>
          </a:p>
          <a:p>
            <a:pPr marL="282575" indent="-282575" algn="l" eaLnBrk="1" hangingPunct="1">
              <a:spcBef>
                <a:spcPct val="20000"/>
              </a:spcBef>
              <a:buFontTx/>
              <a:buChar char="•"/>
            </a:pPr>
            <a:r>
              <a:rPr lang="en-US" sz="2000">
                <a:solidFill>
                  <a:schemeClr val="tx1"/>
                </a:solidFill>
                <a:latin typeface="Tahoma" pitchFamily="-109" charset="0"/>
              </a:rPr>
              <a:t>Annotate the content</a:t>
            </a:r>
          </a:p>
          <a:p>
            <a:pPr marL="749300" lvl="1" indent="-276225" algn="l" eaLnBrk="1" hangingPunct="1">
              <a:spcBef>
                <a:spcPct val="20000"/>
              </a:spcBef>
              <a:buFontTx/>
              <a:buChar char="–"/>
            </a:pPr>
            <a:r>
              <a:rPr lang="en-US" sz="1800">
                <a:solidFill>
                  <a:schemeClr val="tx1"/>
                </a:solidFill>
                <a:latin typeface="Tahoma" pitchFamily="-109" charset="0"/>
                <a:ea typeface="ＭＳ Ｐゴシック" pitchFamily="-109" charset="-128"/>
                <a:cs typeface="ＭＳ Ｐゴシック" pitchFamily="-109" charset="-128"/>
              </a:rPr>
              <a:t>Tag:</a:t>
            </a:r>
            <a:r>
              <a:rPr lang="en-US" sz="1600">
                <a:solidFill>
                  <a:schemeClr val="hlink"/>
                </a:solidFill>
                <a:latin typeface="Tahoma" pitchFamily="-109" charset="0"/>
                <a:ea typeface="Tahoma" pitchFamily="-109" charset="0"/>
                <a:cs typeface="Tahoma" pitchFamily="-109" charset="0"/>
              </a:rPr>
              <a:t> </a:t>
            </a:r>
            <a:r>
              <a:rPr lang="en-US" sz="1800">
                <a:solidFill>
                  <a:schemeClr val="tx1"/>
                </a:solidFill>
                <a:latin typeface="Tahoma" pitchFamily="-109" charset="0"/>
                <a:ea typeface="Tahoma" pitchFamily="-109" charset="0"/>
                <a:cs typeface="Tahoma" pitchFamily="-109" charset="0"/>
              </a:rPr>
              <a:t>G8 Summit, Heiligendamn, 2007</a:t>
            </a:r>
            <a:endParaRPr lang="en-US" sz="1800">
              <a:solidFill>
                <a:schemeClr val="tx1"/>
              </a:solidFill>
              <a:latin typeface="Tahoma" pitchFamily="-109" charset="0"/>
              <a:ea typeface="ＭＳ Ｐゴシック" pitchFamily="-109" charset="-128"/>
              <a:cs typeface="ＭＳ Ｐゴシック" pitchFamily="-109" charset="-128"/>
            </a:endParaRPr>
          </a:p>
          <a:p>
            <a:pPr marL="749300" lvl="1" indent="-276225" algn="l" eaLnBrk="1" hangingPunct="1">
              <a:spcBef>
                <a:spcPct val="20000"/>
              </a:spcBef>
              <a:buFontTx/>
              <a:buChar char="–"/>
            </a:pPr>
            <a:r>
              <a:rPr lang="en-US" sz="1800">
                <a:solidFill>
                  <a:schemeClr val="tx1"/>
                </a:solidFill>
                <a:latin typeface="Tahoma" pitchFamily="-109" charset="0"/>
                <a:ea typeface="ＭＳ Ｐゴシック" pitchFamily="-109" charset="-128"/>
                <a:cs typeface="ＭＳ Ｐゴシック" pitchFamily="-109" charset="-128"/>
              </a:rPr>
              <a:t>Link to knowledge on the Web</a:t>
            </a:r>
            <a:endParaRPr lang="en-US" sz="1600" b="1">
              <a:solidFill>
                <a:schemeClr val="hlink"/>
              </a:solidFill>
              <a:latin typeface="Courier New" pitchFamily="-109" charset="0"/>
              <a:ea typeface="Courier New" pitchFamily="-109" charset="0"/>
              <a:cs typeface="Courier New" pitchFamily="-109" charset="0"/>
            </a:endParaRPr>
          </a:p>
        </p:txBody>
      </p:sp>
      <p:sp>
        <p:nvSpPr>
          <p:cNvPr id="1018891" name="Line 11"/>
          <p:cNvSpPr>
            <a:spLocks noChangeShapeType="1"/>
          </p:cNvSpPr>
          <p:nvPr/>
        </p:nvSpPr>
        <p:spPr bwMode="auto">
          <a:xfrm flipH="1">
            <a:off x="4173538" y="3213100"/>
            <a:ext cx="471487" cy="1284288"/>
          </a:xfrm>
          <a:prstGeom prst="line">
            <a:avLst/>
          </a:prstGeom>
          <a:noFill/>
          <a:ln w="38100">
            <a:solidFill>
              <a:srgbClr val="AC3B2C"/>
            </a:solidFill>
            <a:round/>
            <a:headEnd/>
            <a:tailEnd type="triangle" w="med" len="med"/>
          </a:ln>
        </p:spPr>
        <p:txBody>
          <a:bodyPr anchor="ctr">
            <a:prstTxWarp prst="textNoShape">
              <a:avLst/>
            </a:prstTxWarp>
          </a:bodyPr>
          <a:lstStyle/>
          <a:p>
            <a:endParaRPr lang="en-US"/>
          </a:p>
        </p:txBody>
      </p:sp>
      <p:sp>
        <p:nvSpPr>
          <p:cNvPr id="1018892" name="Line 12"/>
          <p:cNvSpPr>
            <a:spLocks noChangeShapeType="1"/>
          </p:cNvSpPr>
          <p:nvPr/>
        </p:nvSpPr>
        <p:spPr bwMode="auto">
          <a:xfrm flipH="1">
            <a:off x="7392988" y="2060575"/>
            <a:ext cx="203200" cy="2665413"/>
          </a:xfrm>
          <a:prstGeom prst="line">
            <a:avLst/>
          </a:prstGeom>
          <a:noFill/>
          <a:ln w="38100">
            <a:solidFill>
              <a:srgbClr val="AC3B2C"/>
            </a:solidFill>
            <a:round/>
            <a:headEnd/>
            <a:tailEnd type="triangle" w="med" len="med"/>
          </a:ln>
        </p:spPr>
        <p:txBody>
          <a:bodyPr anchor="ctr">
            <a:prstTxWarp prst="textNoShape">
              <a:avLst/>
            </a:prstTxWarp>
          </a:bodyPr>
          <a:lstStyle/>
          <a:p>
            <a:endParaRPr lang="en-US"/>
          </a:p>
        </p:txBody>
      </p:sp>
      <p:sp>
        <p:nvSpPr>
          <p:cNvPr id="1018893" name="Rectangle 13"/>
          <p:cNvSpPr>
            <a:spLocks noChangeArrowheads="1"/>
          </p:cNvSpPr>
          <p:nvPr/>
        </p:nvSpPr>
        <p:spPr bwMode="auto">
          <a:xfrm>
            <a:off x="5532438" y="4665663"/>
            <a:ext cx="3275012" cy="366712"/>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latin typeface="Tahoma" pitchFamily="-109" charset="0"/>
                <a:ea typeface="Tahoma" pitchFamily="-109" charset="0"/>
                <a:cs typeface="Tahoma" pitchFamily="-109" charset="0"/>
              </a:rPr>
              <a:t>EU Summit, Gothenburg, 2001</a:t>
            </a:r>
          </a:p>
        </p:txBody>
      </p:sp>
      <p:sp>
        <p:nvSpPr>
          <p:cNvPr id="1018894" name="Rectangle 14"/>
          <p:cNvSpPr>
            <a:spLocks noChangeArrowheads="1"/>
          </p:cNvSpPr>
          <p:nvPr/>
        </p:nvSpPr>
        <p:spPr bwMode="auto">
          <a:xfrm>
            <a:off x="4646613" y="1928813"/>
            <a:ext cx="1350962" cy="12112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sp>
        <p:nvSpPr>
          <p:cNvPr id="1018895" name="Rectangle 15"/>
          <p:cNvSpPr>
            <a:spLocks noChangeArrowheads="1"/>
          </p:cNvSpPr>
          <p:nvPr/>
        </p:nvSpPr>
        <p:spPr bwMode="auto">
          <a:xfrm>
            <a:off x="6856413" y="760413"/>
            <a:ext cx="1350962" cy="12112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sp>
        <p:nvSpPr>
          <p:cNvPr id="1018896" name="Text Box 16"/>
          <p:cNvSpPr txBox="1">
            <a:spLocks noChangeArrowheads="1"/>
          </p:cNvSpPr>
          <p:nvPr/>
        </p:nvSpPr>
        <p:spPr bwMode="auto">
          <a:xfrm>
            <a:off x="4471988" y="1408113"/>
            <a:ext cx="936625"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b="1">
                <a:solidFill>
                  <a:srgbClr val="AC3B2C"/>
                </a:solidFill>
              </a:rPr>
              <a:t>Seq1</a:t>
            </a:r>
          </a:p>
        </p:txBody>
      </p:sp>
      <p:sp>
        <p:nvSpPr>
          <p:cNvPr id="1018897" name="Text Box 17"/>
          <p:cNvSpPr txBox="1">
            <a:spLocks noChangeArrowheads="1"/>
          </p:cNvSpPr>
          <p:nvPr/>
        </p:nvSpPr>
        <p:spPr bwMode="auto">
          <a:xfrm>
            <a:off x="8194675" y="582613"/>
            <a:ext cx="936625"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b="1">
                <a:solidFill>
                  <a:srgbClr val="AC3B2C"/>
                </a:solidFill>
              </a:rPr>
              <a:t>Seq4</a:t>
            </a:r>
          </a:p>
        </p:txBody>
      </p:sp>
      <p:sp>
        <p:nvSpPr>
          <p:cNvPr id="1018898" name="Rectangle 18"/>
          <p:cNvSpPr>
            <a:spLocks noChangeArrowheads="1"/>
          </p:cNvSpPr>
          <p:nvPr/>
        </p:nvSpPr>
        <p:spPr bwMode="auto">
          <a:xfrm>
            <a:off x="349250" y="5270500"/>
            <a:ext cx="8299450" cy="1027113"/>
          </a:xfrm>
          <a:prstGeom prst="rect">
            <a:avLst/>
          </a:prstGeom>
          <a:noFill/>
          <a:ln w="9525">
            <a:noFill/>
            <a:miter lim="800000"/>
            <a:headEnd/>
            <a:tailEnd/>
          </a:ln>
        </p:spPr>
        <p:txBody>
          <a:bodyPr>
            <a:prstTxWarp prst="textNoShape">
              <a:avLst/>
            </a:prstTxWarp>
            <a:spAutoFit/>
          </a:bodyPr>
          <a:lstStyle/>
          <a:p>
            <a:pPr lvl="1" algn="l" eaLnBrk="1" hangingPunct="1">
              <a:spcBef>
                <a:spcPct val="20000"/>
              </a:spcBef>
            </a:pPr>
            <a:r>
              <a:rPr lang="en-US" sz="1800" b="1">
                <a:solidFill>
                  <a:srgbClr val="AC3B2C"/>
                </a:solidFill>
                <a:latin typeface="Courier New" pitchFamily="-109" charset="0"/>
                <a:ea typeface="Courier New" pitchFamily="-109" charset="0"/>
                <a:cs typeface="Courier New" pitchFamily="-109" charset="0"/>
              </a:rPr>
              <a:t>:Seq1</a:t>
            </a:r>
            <a:r>
              <a:rPr lang="en-US" sz="1800" b="1">
                <a:solidFill>
                  <a:srgbClr val="FF3300"/>
                </a:solidFill>
                <a:latin typeface="Courier New" pitchFamily="-109" charset="0"/>
                <a:ea typeface="Courier New" pitchFamily="-109" charset="0"/>
                <a:cs typeface="Courier New" pitchFamily="-109" charset="0"/>
              </a:rPr>
              <a:t> </a:t>
            </a:r>
            <a:r>
              <a:rPr lang="en-US" sz="1800" b="1">
                <a:solidFill>
                  <a:srgbClr val="468646"/>
                </a:solidFill>
                <a:latin typeface="Courier New" pitchFamily="-109" charset="0"/>
                <a:ea typeface="Courier New" pitchFamily="-109" charset="0"/>
                <a:cs typeface="Courier New" pitchFamily="-109" charset="0"/>
              </a:rPr>
              <a:t>foaf:depicts</a:t>
            </a:r>
            <a:r>
              <a:rPr lang="en-US" sz="1800" b="1">
                <a:solidFill>
                  <a:srgbClr val="FF3300"/>
                </a:solidFill>
                <a:latin typeface="Courier New" pitchFamily="-109" charset="0"/>
                <a:ea typeface="Courier New" pitchFamily="-109" charset="0"/>
                <a:cs typeface="Courier New" pitchFamily="-109" charset="0"/>
              </a:rPr>
              <a:t> </a:t>
            </a:r>
            <a:r>
              <a:rPr lang="en-US" sz="1800" b="1">
                <a:solidFill>
                  <a:srgbClr val="468646"/>
                </a:solidFill>
                <a:latin typeface="Courier New" pitchFamily="-109" charset="0"/>
                <a:ea typeface="Courier New" pitchFamily="-109" charset="0"/>
                <a:cs typeface="Courier New" pitchFamily="-109" charset="0"/>
              </a:rPr>
              <a:t>dbpedia:34th_G8_Summit</a:t>
            </a:r>
          </a:p>
          <a:p>
            <a:pPr lvl="1" algn="l" eaLnBrk="1" hangingPunct="1">
              <a:spcBef>
                <a:spcPct val="20000"/>
              </a:spcBef>
            </a:pPr>
            <a:r>
              <a:rPr lang="en-US" sz="1800" b="1">
                <a:solidFill>
                  <a:srgbClr val="AC3B2C"/>
                </a:solidFill>
                <a:latin typeface="Courier New" pitchFamily="-109" charset="0"/>
                <a:ea typeface="Courier New" pitchFamily="-109" charset="0"/>
                <a:cs typeface="Courier New" pitchFamily="-109" charset="0"/>
              </a:rPr>
              <a:t>:Seq4</a:t>
            </a:r>
            <a:r>
              <a:rPr lang="en-US" sz="1800" b="1">
                <a:solidFill>
                  <a:srgbClr val="FF3300"/>
                </a:solidFill>
                <a:latin typeface="Courier New" pitchFamily="-109" charset="0"/>
                <a:ea typeface="Courier New" pitchFamily="-109" charset="0"/>
                <a:cs typeface="Courier New" pitchFamily="-109" charset="0"/>
              </a:rPr>
              <a:t> </a:t>
            </a:r>
            <a:r>
              <a:rPr lang="en-US" sz="1800" b="1">
                <a:solidFill>
                  <a:srgbClr val="468646"/>
                </a:solidFill>
                <a:latin typeface="Courier New" pitchFamily="-109" charset="0"/>
                <a:ea typeface="Courier New" pitchFamily="-109" charset="0"/>
                <a:cs typeface="Courier New" pitchFamily="-109" charset="0"/>
              </a:rPr>
              <a:t>foaf:depicts</a:t>
            </a:r>
            <a:r>
              <a:rPr lang="en-US" sz="1800" b="1">
                <a:solidFill>
                  <a:srgbClr val="FF3300"/>
                </a:solidFill>
                <a:latin typeface="Courier New" pitchFamily="-109" charset="0"/>
                <a:ea typeface="Courier New" pitchFamily="-109" charset="0"/>
                <a:cs typeface="Courier New" pitchFamily="-109" charset="0"/>
              </a:rPr>
              <a:t> </a:t>
            </a:r>
            <a:r>
              <a:rPr lang="en-US" sz="1800" b="1">
                <a:solidFill>
                  <a:srgbClr val="468646"/>
                </a:solidFill>
                <a:latin typeface="Courier New" pitchFamily="-109" charset="0"/>
                <a:ea typeface="Courier New" pitchFamily="-109" charset="0"/>
                <a:cs typeface="Courier New" pitchFamily="-109" charset="0"/>
              </a:rPr>
              <a:t>dbpedia:EU_Summit</a:t>
            </a:r>
            <a:endParaRPr lang="en-US" sz="1800" b="1">
              <a:solidFill>
                <a:srgbClr val="FF3300"/>
              </a:solidFill>
              <a:latin typeface="Courier New" pitchFamily="-109" charset="0"/>
              <a:ea typeface="Courier New" pitchFamily="-109" charset="0"/>
              <a:cs typeface="Courier New" pitchFamily="-109" charset="0"/>
            </a:endParaRPr>
          </a:p>
          <a:p>
            <a:pPr lvl="1" algn="l" eaLnBrk="1" hangingPunct="1">
              <a:spcBef>
                <a:spcPct val="20000"/>
              </a:spcBef>
            </a:pPr>
            <a:r>
              <a:rPr lang="en-US" sz="1800" b="1">
                <a:solidFill>
                  <a:srgbClr val="468646"/>
                </a:solidFill>
                <a:latin typeface="Courier New" pitchFamily="-109" charset="0"/>
                <a:ea typeface="Courier New" pitchFamily="-109" charset="0"/>
                <a:cs typeface="Courier New" pitchFamily="-109" charset="0"/>
              </a:rPr>
              <a:t>geo:Heilegendamn</a:t>
            </a:r>
            <a:r>
              <a:rPr lang="en-US" sz="1800" b="1">
                <a:solidFill>
                  <a:srgbClr val="FF3300"/>
                </a:solidFill>
                <a:latin typeface="Courier New" pitchFamily="-109" charset="0"/>
                <a:ea typeface="Courier New" pitchFamily="-109" charset="0"/>
                <a:cs typeface="Courier New" pitchFamily="-109" charset="0"/>
              </a:rPr>
              <a:t> </a:t>
            </a:r>
            <a:r>
              <a:rPr lang="en-US" sz="1800" b="1">
                <a:solidFill>
                  <a:schemeClr val="tx1"/>
                </a:solidFill>
                <a:latin typeface="Courier New" pitchFamily="-109" charset="0"/>
                <a:ea typeface="Courier New" pitchFamily="-109" charset="0"/>
                <a:cs typeface="Courier New" pitchFamily="-109" charset="0"/>
              </a:rPr>
              <a:t>skos:broader</a:t>
            </a:r>
            <a:r>
              <a:rPr lang="en-US" sz="1800" b="1">
                <a:solidFill>
                  <a:srgbClr val="FF3300"/>
                </a:solidFill>
                <a:latin typeface="Courier New" pitchFamily="-109" charset="0"/>
                <a:ea typeface="Courier New" pitchFamily="-109" charset="0"/>
                <a:cs typeface="Courier New" pitchFamily="-109" charset="0"/>
              </a:rPr>
              <a:t> </a:t>
            </a:r>
            <a:r>
              <a:rPr lang="en-US" sz="1800" b="1">
                <a:solidFill>
                  <a:srgbClr val="468646"/>
                </a:solidFill>
                <a:latin typeface="Courier New" pitchFamily="-109" charset="0"/>
                <a:ea typeface="Courier New" pitchFamily="-109" charset="0"/>
                <a:cs typeface="Courier New" pitchFamily="-109" charset="0"/>
              </a:rPr>
              <a:t>geo:Germany</a:t>
            </a:r>
          </a:p>
        </p:txBody>
      </p:sp>
      <p:sp>
        <p:nvSpPr>
          <p:cNvPr id="195600" name="Rectangle 21"/>
          <p:cNvSpPr>
            <a:spLocks noGrp="1" noChangeArrowheads="1"/>
          </p:cNvSpPr>
          <p:nvPr>
            <p:ph type="title"/>
          </p:nvPr>
        </p:nvSpPr>
        <p:spPr/>
        <p:txBody>
          <a:bodyPr/>
          <a:lstStyle/>
          <a:p>
            <a:pPr eaLnBrk="1" hangingPunct="1"/>
            <a:r>
              <a:rPr lang="en-US"/>
              <a:t>Scenario: Video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888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88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188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88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188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888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18886">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1889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188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188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18886">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188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91" grpId="0" animBg="1"/>
      <p:bldP spid="1018892" grpId="0" animBg="1"/>
      <p:bldP spid="1018894" grpId="0" animBg="1"/>
      <p:bldP spid="1018895" grpId="0" animBg="1"/>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Footer Placeholder 5"/>
          <p:cNvSpPr>
            <a:spLocks noGrp="1"/>
          </p:cNvSpPr>
          <p:nvPr>
            <p:ph type="ftr" sz="quarter" idx="10"/>
          </p:nvPr>
        </p:nvSpPr>
        <p:spPr/>
        <p:txBody>
          <a:bodyPr/>
          <a:lstStyle/>
          <a:p>
            <a:r>
              <a:rPr lang="en-US" smtClean="0"/>
              <a:t>SAMT 2009 Tutorial: A Semantic Multimedia Web, 1 December</a:t>
            </a:r>
            <a:endParaRPr lang="en-US"/>
          </a:p>
        </p:txBody>
      </p:sp>
      <p:sp>
        <p:nvSpPr>
          <p:cNvPr id="20" name="Slide Number Placeholder 6"/>
          <p:cNvSpPr>
            <a:spLocks noGrp="1"/>
          </p:cNvSpPr>
          <p:nvPr>
            <p:ph type="sldNum" sz="quarter" idx="11"/>
          </p:nvPr>
        </p:nvSpPr>
        <p:spPr/>
        <p:txBody>
          <a:bodyPr/>
          <a:lstStyle/>
          <a:p>
            <a:fld id="{51EBAD6F-4142-F44A-B0ED-EB7AAC221D50}" type="slidenum">
              <a:rPr lang="en-US" smtClean="0"/>
              <a:pPr/>
              <a:t>62</a:t>
            </a:fld>
            <a:endParaRPr lang="en-US" smtClean="0"/>
          </a:p>
        </p:txBody>
      </p:sp>
      <p:sp>
        <p:nvSpPr>
          <p:cNvPr id="197636" name="Rectangle 2"/>
          <p:cNvSpPr>
            <a:spLocks noGrp="1" noChangeArrowheads="1"/>
          </p:cNvSpPr>
          <p:nvPr>
            <p:ph type="title"/>
          </p:nvPr>
        </p:nvSpPr>
        <p:spPr>
          <a:xfrm>
            <a:off x="620713" y="0"/>
            <a:ext cx="8523287" cy="1143000"/>
          </a:xfrm>
        </p:spPr>
        <p:txBody>
          <a:bodyPr/>
          <a:lstStyle/>
          <a:p>
            <a:pPr eaLnBrk="1" hangingPunct="1"/>
            <a:r>
              <a:rPr lang="en-US"/>
              <a:t>Research Problem</a:t>
            </a:r>
          </a:p>
        </p:txBody>
      </p:sp>
      <p:sp>
        <p:nvSpPr>
          <p:cNvPr id="197637" name="Rectangle 3"/>
          <p:cNvSpPr>
            <a:spLocks noGrp="1" noChangeArrowheads="1"/>
          </p:cNvSpPr>
          <p:nvPr>
            <p:ph type="body" sz="half" idx="3"/>
          </p:nvPr>
        </p:nvSpPr>
        <p:spPr>
          <a:xfrm>
            <a:off x="468313" y="4191000"/>
            <a:ext cx="8447087" cy="2667000"/>
          </a:xfrm>
        </p:spPr>
        <p:txBody>
          <a:bodyPr/>
          <a:lstStyle/>
          <a:p>
            <a:pPr eaLnBrk="1" hangingPunct="1"/>
            <a:endParaRPr lang="en-US" sz="2000"/>
          </a:p>
          <a:p>
            <a:pPr eaLnBrk="1" hangingPunct="1"/>
            <a:endParaRPr lang="en-US" sz="2000"/>
          </a:p>
        </p:txBody>
      </p:sp>
      <p:pic>
        <p:nvPicPr>
          <p:cNvPr id="197638" name="Picture 4" descr="yalta"/>
          <p:cNvPicPr>
            <a:picLocks noGrp="1" noChangeAspect="1" noChangeArrowheads="1"/>
          </p:cNvPicPr>
          <p:nvPr>
            <p:ph sz="quarter" idx="1"/>
          </p:nvPr>
        </p:nvPicPr>
        <p:blipFill>
          <a:blip r:embed="rId3"/>
          <a:srcRect/>
          <a:stretch>
            <a:fillRect/>
          </a:stretch>
        </p:blipFill>
        <p:spPr>
          <a:xfrm>
            <a:off x="444500" y="1411288"/>
            <a:ext cx="4095750" cy="1509712"/>
          </a:xfrm>
          <a:noFill/>
        </p:spPr>
      </p:pic>
      <p:sp>
        <p:nvSpPr>
          <p:cNvPr id="197639" name="Text Box 5"/>
          <p:cNvSpPr txBox="1">
            <a:spLocks noChangeArrowheads="1"/>
          </p:cNvSpPr>
          <p:nvPr/>
        </p:nvSpPr>
        <p:spPr bwMode="auto">
          <a:xfrm>
            <a:off x="539750" y="3141663"/>
            <a:ext cx="3384550" cy="701675"/>
          </a:xfrm>
          <a:prstGeom prst="rect">
            <a:avLst/>
          </a:prstGeom>
          <a:noFill/>
          <a:ln w="9525">
            <a:noFill/>
            <a:miter lim="800000"/>
            <a:headEnd/>
            <a:tailEnd/>
          </a:ln>
        </p:spPr>
        <p:txBody>
          <a:bodyPr>
            <a:prstTxWarp prst="textNoShape">
              <a:avLst/>
            </a:prstTxWarp>
            <a:spAutoFit/>
          </a:bodyPr>
          <a:lstStyle/>
          <a:p>
            <a:pPr algn="l">
              <a:spcBef>
                <a:spcPct val="50000"/>
              </a:spcBef>
            </a:pPr>
            <a:r>
              <a:rPr lang="en-US" sz="2000">
                <a:solidFill>
                  <a:schemeClr val="tx1"/>
                </a:solidFill>
                <a:latin typeface="Tahoma" pitchFamily="-109" charset="0"/>
                <a:ea typeface="Tahoma" pitchFamily="-109" charset="0"/>
                <a:cs typeface="Tahoma" pitchFamily="-109" charset="0"/>
              </a:rPr>
              <a:t>The "</a:t>
            </a:r>
            <a:r>
              <a:rPr lang="en-US" sz="2000">
                <a:solidFill>
                  <a:schemeClr val="tx1"/>
                </a:solidFill>
                <a:latin typeface="Tahoma" pitchFamily="-109" charset="0"/>
                <a:ea typeface="Tahoma" pitchFamily="-109" charset="0"/>
                <a:cs typeface="Tahoma" pitchFamily="-109" charset="0"/>
                <a:hlinkClick r:id="rId4" tooltip="Allies of World War II"/>
              </a:rPr>
              <a:t>Big Three</a:t>
            </a:r>
            <a:r>
              <a:rPr lang="en-US" sz="2000">
                <a:solidFill>
                  <a:schemeClr val="tx1"/>
                </a:solidFill>
                <a:latin typeface="Tahoma" pitchFamily="-109" charset="0"/>
                <a:ea typeface="Tahoma" pitchFamily="-109" charset="0"/>
                <a:cs typeface="Tahoma" pitchFamily="-109" charset="0"/>
              </a:rPr>
              <a:t>" at the Yalta Conference (Wikipedia)</a:t>
            </a:r>
          </a:p>
        </p:txBody>
      </p:sp>
      <p:pic>
        <p:nvPicPr>
          <p:cNvPr id="197640" name="Picture 6" descr="G8"/>
          <p:cNvPicPr>
            <a:picLocks noGrp="1" noChangeAspect="1" noChangeArrowheads="1"/>
          </p:cNvPicPr>
          <p:nvPr>
            <p:ph sz="quarter" idx="2"/>
          </p:nvPr>
        </p:nvPicPr>
        <p:blipFill>
          <a:blip r:embed="rId5"/>
          <a:srcRect/>
          <a:stretch>
            <a:fillRect/>
          </a:stretch>
        </p:blipFill>
        <p:spPr>
          <a:xfrm>
            <a:off x="4745038" y="836613"/>
            <a:ext cx="4148137" cy="2239962"/>
          </a:xfrm>
          <a:noFill/>
        </p:spPr>
      </p:pic>
      <p:sp>
        <p:nvSpPr>
          <p:cNvPr id="197641" name="Text Box 7"/>
          <p:cNvSpPr txBox="1">
            <a:spLocks noChangeArrowheads="1"/>
          </p:cNvSpPr>
          <p:nvPr/>
        </p:nvSpPr>
        <p:spPr bwMode="auto">
          <a:xfrm>
            <a:off x="4716463" y="3141663"/>
            <a:ext cx="4103687" cy="701675"/>
          </a:xfrm>
          <a:prstGeom prst="rect">
            <a:avLst/>
          </a:prstGeom>
          <a:noFill/>
          <a:ln w="9525">
            <a:noFill/>
            <a:miter lim="800000"/>
            <a:headEnd/>
            <a:tailEnd/>
          </a:ln>
        </p:spPr>
        <p:txBody>
          <a:bodyPr>
            <a:prstTxWarp prst="textNoShape">
              <a:avLst/>
            </a:prstTxWarp>
            <a:spAutoFit/>
          </a:bodyPr>
          <a:lstStyle/>
          <a:p>
            <a:pPr algn="l">
              <a:spcBef>
                <a:spcPct val="50000"/>
              </a:spcBef>
            </a:pPr>
            <a:r>
              <a:rPr lang="en-US" sz="2000">
                <a:solidFill>
                  <a:srgbClr val="000000"/>
                </a:solidFill>
                <a:latin typeface="Tahoma" pitchFamily="-109" charset="0"/>
                <a:ea typeface="Tahoma" pitchFamily="-109" charset="0"/>
                <a:cs typeface="Tahoma" pitchFamily="-109" charset="0"/>
              </a:rPr>
              <a:t>A history of G8 violence (</a:t>
            </a:r>
            <a:r>
              <a:rPr lang="en-US" sz="2000">
                <a:solidFill>
                  <a:srgbClr val="000000"/>
                </a:solidFill>
                <a:latin typeface="Tahoma" pitchFamily="-109" charset="0"/>
                <a:ea typeface="Tahoma" pitchFamily="-109" charset="0"/>
                <a:cs typeface="Tahoma" pitchFamily="-109" charset="0"/>
                <a:hlinkClick r:id="rId6"/>
              </a:rPr>
              <a:t>video</a:t>
            </a:r>
            <a:r>
              <a:rPr lang="en-US" sz="2000">
                <a:solidFill>
                  <a:srgbClr val="000000"/>
                </a:solidFill>
                <a:latin typeface="Tahoma" pitchFamily="-109" charset="0"/>
                <a:ea typeface="Tahoma" pitchFamily="-109" charset="0"/>
                <a:cs typeface="Tahoma" pitchFamily="-109" charset="0"/>
              </a:rPr>
              <a:t>) </a:t>
            </a:r>
            <a:r>
              <a:rPr lang="en-US" sz="2000">
                <a:solidFill>
                  <a:schemeClr val="tx1"/>
                </a:solidFill>
                <a:latin typeface="Tahoma" pitchFamily="-109" charset="0"/>
                <a:ea typeface="Tahoma" pitchFamily="-109" charset="0"/>
                <a:cs typeface="Tahoma" pitchFamily="-109" charset="0"/>
              </a:rPr>
              <a:t>(© Reuters)</a:t>
            </a:r>
          </a:p>
        </p:txBody>
      </p:sp>
      <p:sp>
        <p:nvSpPr>
          <p:cNvPr id="1019916" name="Rectangle 12"/>
          <p:cNvSpPr>
            <a:spLocks noChangeArrowheads="1"/>
          </p:cNvSpPr>
          <p:nvPr/>
        </p:nvSpPr>
        <p:spPr bwMode="auto">
          <a:xfrm>
            <a:off x="468313" y="3930650"/>
            <a:ext cx="8447087" cy="2927350"/>
          </a:xfrm>
          <a:prstGeom prst="rect">
            <a:avLst/>
          </a:prstGeom>
          <a:noFill/>
          <a:ln w="9525">
            <a:noFill/>
            <a:miter lim="800000"/>
            <a:headEnd/>
            <a:tailEnd/>
          </a:ln>
        </p:spPr>
        <p:txBody>
          <a:bodyPr>
            <a:prstTxWarp prst="textNoShape">
              <a:avLst/>
            </a:prstTxWarp>
          </a:bodyPr>
          <a:lstStyle/>
          <a:p>
            <a:pPr marL="282575" indent="-282575" algn="l" eaLnBrk="1" hangingPunct="1">
              <a:spcBef>
                <a:spcPct val="20000"/>
              </a:spcBef>
              <a:buFontTx/>
              <a:buChar char="•"/>
            </a:pPr>
            <a:r>
              <a:rPr lang="en-US" sz="2000">
                <a:solidFill>
                  <a:schemeClr val="tx1"/>
                </a:solidFill>
                <a:latin typeface="Tahoma" pitchFamily="-109" charset="0"/>
              </a:rPr>
              <a:t>Multimedia objects are complex</a:t>
            </a:r>
          </a:p>
          <a:p>
            <a:pPr marL="749300" lvl="1" indent="-276225" algn="l" eaLnBrk="1" hangingPunct="1">
              <a:spcBef>
                <a:spcPct val="20000"/>
              </a:spcBef>
              <a:buFontTx/>
              <a:buChar char="–"/>
            </a:pPr>
            <a:r>
              <a:rPr lang="en-US" sz="1800">
                <a:solidFill>
                  <a:schemeClr val="tx1"/>
                </a:solidFill>
                <a:latin typeface="Tahoma" pitchFamily="-109" charset="0"/>
                <a:ea typeface="ＭＳ Ｐゴシック" pitchFamily="-109" charset="-128"/>
                <a:cs typeface="ＭＳ Ｐゴシック" pitchFamily="-109" charset="-128"/>
              </a:rPr>
              <a:t>Compound information objects, fragment identification</a:t>
            </a:r>
          </a:p>
          <a:p>
            <a:pPr marL="282575" indent="-282575" algn="l" eaLnBrk="1" hangingPunct="1">
              <a:spcBef>
                <a:spcPct val="20000"/>
              </a:spcBef>
              <a:buFontTx/>
              <a:buChar char="•"/>
            </a:pPr>
            <a:r>
              <a:rPr lang="en-US" sz="2000">
                <a:solidFill>
                  <a:schemeClr val="tx1"/>
                </a:solidFill>
                <a:latin typeface="Tahoma" pitchFamily="-109" charset="0"/>
              </a:rPr>
              <a:t>Semantic annotation</a:t>
            </a:r>
          </a:p>
          <a:p>
            <a:pPr marL="749300" lvl="1" indent="-276225" algn="l" eaLnBrk="1" hangingPunct="1">
              <a:spcBef>
                <a:spcPct val="20000"/>
              </a:spcBef>
              <a:buFontTx/>
              <a:buChar char="–"/>
            </a:pPr>
            <a:r>
              <a:rPr lang="en-US" sz="1800">
                <a:solidFill>
                  <a:schemeClr val="tx1"/>
                </a:solidFill>
                <a:latin typeface="Tahoma" pitchFamily="-109" charset="0"/>
                <a:ea typeface="ＭＳ Ｐゴシック" pitchFamily="-109" charset="-128"/>
                <a:cs typeface="ＭＳ Ｐゴシック" pitchFamily="-109" charset="-128"/>
              </a:rPr>
              <a:t>Subjective interpretation, context dependent</a:t>
            </a:r>
          </a:p>
          <a:p>
            <a:pPr marL="282575" indent="-282575" algn="l" eaLnBrk="1" hangingPunct="1">
              <a:spcBef>
                <a:spcPct val="20000"/>
              </a:spcBef>
              <a:buFontTx/>
              <a:buChar char="•"/>
            </a:pPr>
            <a:r>
              <a:rPr lang="en-US" sz="2000">
                <a:solidFill>
                  <a:schemeClr val="tx1"/>
                </a:solidFill>
                <a:latin typeface="Tahoma" pitchFamily="-109" charset="0"/>
              </a:rPr>
              <a:t>Linked data principle</a:t>
            </a:r>
          </a:p>
          <a:p>
            <a:pPr marL="749300" lvl="1" indent="-276225" algn="l" eaLnBrk="1" hangingPunct="1">
              <a:spcBef>
                <a:spcPct val="20000"/>
              </a:spcBef>
              <a:buFontTx/>
              <a:buChar char="–"/>
            </a:pPr>
            <a:r>
              <a:rPr lang="en-US" sz="1800">
                <a:solidFill>
                  <a:schemeClr val="tx1"/>
                </a:solidFill>
                <a:latin typeface="Tahoma" pitchFamily="-109" charset="0"/>
                <a:ea typeface="ＭＳ Ｐゴシック" pitchFamily="-109" charset="-128"/>
                <a:cs typeface="ＭＳ Ｐゴシック" pitchFamily="-109" charset="-128"/>
              </a:rPr>
              <a:t>Open to reuse existing knowledge</a:t>
            </a:r>
          </a:p>
        </p:txBody>
      </p:sp>
      <p:sp>
        <p:nvSpPr>
          <p:cNvPr id="1019918" name="Rectangle 14"/>
          <p:cNvSpPr>
            <a:spLocks noChangeArrowheads="1"/>
          </p:cNvSpPr>
          <p:nvPr/>
        </p:nvSpPr>
        <p:spPr bwMode="auto">
          <a:xfrm>
            <a:off x="5940425" y="3929063"/>
            <a:ext cx="2205038" cy="579437"/>
          </a:xfrm>
          <a:prstGeom prst="rect">
            <a:avLst/>
          </a:prstGeom>
          <a:noFill/>
          <a:ln w="9525">
            <a:noFill/>
            <a:miter lim="800000"/>
            <a:headEnd/>
            <a:tailEnd/>
          </a:ln>
        </p:spPr>
        <p:txBody>
          <a:bodyPr wrap="none">
            <a:prstTxWarp prst="textNoShape">
              <a:avLst/>
            </a:prstTxWarp>
            <a:spAutoFit/>
          </a:bodyPr>
          <a:lstStyle/>
          <a:p>
            <a:r>
              <a:rPr lang="en-US" sz="3200" b="1">
                <a:solidFill>
                  <a:srgbClr val="AC3B2C"/>
                </a:solidFill>
                <a:sym typeface="Wingdings" pitchFamily="-109" charset="2"/>
              </a:rPr>
              <a:t> MPEG-7</a:t>
            </a:r>
          </a:p>
        </p:txBody>
      </p:sp>
      <p:sp>
        <p:nvSpPr>
          <p:cNvPr id="1019919" name="Rectangle 15"/>
          <p:cNvSpPr>
            <a:spLocks noChangeArrowheads="1"/>
          </p:cNvSpPr>
          <p:nvPr/>
        </p:nvSpPr>
        <p:spPr bwMode="auto">
          <a:xfrm>
            <a:off x="5969000" y="5802313"/>
            <a:ext cx="1482725" cy="579437"/>
          </a:xfrm>
          <a:prstGeom prst="rect">
            <a:avLst/>
          </a:prstGeom>
          <a:noFill/>
          <a:ln w="9525">
            <a:noFill/>
            <a:miter lim="800000"/>
            <a:headEnd/>
            <a:tailEnd/>
          </a:ln>
        </p:spPr>
        <p:txBody>
          <a:bodyPr wrap="none">
            <a:prstTxWarp prst="textNoShape">
              <a:avLst/>
            </a:prstTxWarp>
            <a:spAutoFit/>
          </a:bodyPr>
          <a:lstStyle/>
          <a:p>
            <a:r>
              <a:rPr lang="en-US" sz="3200" b="1">
                <a:solidFill>
                  <a:srgbClr val="468646"/>
                </a:solidFill>
                <a:sym typeface="Wingdings" pitchFamily="-109" charset="2"/>
              </a:rPr>
              <a:t> RDF</a:t>
            </a:r>
          </a:p>
        </p:txBody>
      </p:sp>
      <p:sp>
        <p:nvSpPr>
          <p:cNvPr id="1019920" name="Rectangle 16"/>
          <p:cNvSpPr>
            <a:spLocks noChangeArrowheads="1"/>
          </p:cNvSpPr>
          <p:nvPr/>
        </p:nvSpPr>
        <p:spPr bwMode="auto">
          <a:xfrm>
            <a:off x="5945188" y="4868863"/>
            <a:ext cx="2587625" cy="579437"/>
          </a:xfrm>
          <a:prstGeom prst="rect">
            <a:avLst/>
          </a:prstGeom>
          <a:noFill/>
          <a:ln w="9525">
            <a:noFill/>
            <a:miter lim="800000"/>
            <a:headEnd/>
            <a:tailEnd/>
          </a:ln>
        </p:spPr>
        <p:txBody>
          <a:bodyPr wrap="none">
            <a:prstTxWarp prst="textNoShape">
              <a:avLst/>
            </a:prstTxWarp>
            <a:spAutoFit/>
          </a:bodyPr>
          <a:lstStyle/>
          <a:p>
            <a:r>
              <a:rPr lang="en-US" sz="3200" b="1">
                <a:solidFill>
                  <a:srgbClr val="00FF00"/>
                </a:solidFill>
                <a:sym typeface="Wingdings" pitchFamily="-109" charset="2"/>
              </a:rPr>
              <a:t> D&amp;S | OIO</a:t>
            </a:r>
          </a:p>
        </p:txBody>
      </p:sp>
      <p:sp>
        <p:nvSpPr>
          <p:cNvPr id="1019921" name="Arc 17"/>
          <p:cNvSpPr>
            <a:spLocks/>
          </p:cNvSpPr>
          <p:nvPr/>
        </p:nvSpPr>
        <p:spPr bwMode="auto">
          <a:xfrm rot="4976007" flipH="1">
            <a:off x="7212013" y="4373563"/>
            <a:ext cx="1857375" cy="1508125"/>
          </a:xfrm>
          <a:custGeom>
            <a:avLst/>
            <a:gdLst>
              <a:gd name="T0" fmla="*/ 0 w 37792"/>
              <a:gd name="T1" fmla="*/ 1295451 h 21600"/>
              <a:gd name="T2" fmla="*/ 1857375 w 37792"/>
              <a:gd name="T3" fmla="*/ 527355 h 21600"/>
              <a:gd name="T4" fmla="*/ 1050966 w 37792"/>
              <a:gd name="T5" fmla="*/ 1508125 h 21600"/>
              <a:gd name="T6" fmla="*/ 0 60000 65536"/>
              <a:gd name="T7" fmla="*/ 0 60000 65536"/>
              <a:gd name="T8" fmla="*/ 0 60000 65536"/>
              <a:gd name="T9" fmla="*/ 0 w 37792"/>
              <a:gd name="T10" fmla="*/ 0 h 21600"/>
              <a:gd name="T11" fmla="*/ 37792 w 37792"/>
              <a:gd name="T12" fmla="*/ 21600 h 21600"/>
            </a:gdLst>
            <a:ahLst/>
            <a:cxnLst>
              <a:cxn ang="T6">
                <a:pos x="T0" y="T1"/>
              </a:cxn>
              <a:cxn ang="T7">
                <a:pos x="T2" y="T3"/>
              </a:cxn>
              <a:cxn ang="T8">
                <a:pos x="T4" y="T5"/>
              </a:cxn>
            </a:cxnLst>
            <a:rect l="T9" t="T10" r="T11" b="T12"/>
            <a:pathLst>
              <a:path w="37792" h="21600" fill="none" extrusionOk="0">
                <a:moveTo>
                  <a:pt x="-1" y="18553"/>
                </a:moveTo>
                <a:cubicBezTo>
                  <a:pt x="1516" y="7908"/>
                  <a:pt x="10631" y="-1"/>
                  <a:pt x="21384" y="-1"/>
                </a:cubicBezTo>
                <a:cubicBezTo>
                  <a:pt x="27694" y="-1"/>
                  <a:pt x="33688" y="2759"/>
                  <a:pt x="37792" y="7552"/>
                </a:cubicBezTo>
              </a:path>
              <a:path w="37792" h="21600" stroke="0" extrusionOk="0">
                <a:moveTo>
                  <a:pt x="-1" y="18553"/>
                </a:moveTo>
                <a:cubicBezTo>
                  <a:pt x="1516" y="7908"/>
                  <a:pt x="10631" y="-1"/>
                  <a:pt x="21384" y="-1"/>
                </a:cubicBezTo>
                <a:cubicBezTo>
                  <a:pt x="27694" y="-1"/>
                  <a:pt x="33688" y="2759"/>
                  <a:pt x="37792" y="7552"/>
                </a:cubicBezTo>
                <a:lnTo>
                  <a:pt x="21384" y="21600"/>
                </a:lnTo>
                <a:close/>
              </a:path>
            </a:pathLst>
          </a:custGeom>
          <a:noFill/>
          <a:ln w="38100">
            <a:solidFill>
              <a:schemeClr val="tx1"/>
            </a:solidFill>
            <a:round/>
            <a:headEnd type="triangle" w="lg" len="med"/>
            <a:tailEnd type="triangle" w="lg" len="med"/>
          </a:ln>
        </p:spPr>
        <p:txBody>
          <a:bodyPr wrap="none" anchor="ctr">
            <a:prstTxWarp prst="textNoShape">
              <a:avLst/>
            </a:prstTxWarp>
          </a:bodyPr>
          <a:lstStyle/>
          <a:p>
            <a:endParaRPr lang="en-US"/>
          </a:p>
        </p:txBody>
      </p:sp>
      <p:sp>
        <p:nvSpPr>
          <p:cNvPr id="197647" name="Rectangle 19"/>
          <p:cNvSpPr>
            <a:spLocks noChangeArrowheads="1"/>
          </p:cNvSpPr>
          <p:nvPr/>
        </p:nvSpPr>
        <p:spPr bwMode="auto">
          <a:xfrm>
            <a:off x="595313" y="1484313"/>
            <a:ext cx="1439862" cy="14398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sp>
        <p:nvSpPr>
          <p:cNvPr id="197648" name="Rectangle 20"/>
          <p:cNvSpPr>
            <a:spLocks noChangeArrowheads="1"/>
          </p:cNvSpPr>
          <p:nvPr/>
        </p:nvSpPr>
        <p:spPr bwMode="auto">
          <a:xfrm>
            <a:off x="4646613" y="1928813"/>
            <a:ext cx="1350962" cy="12112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sp>
        <p:nvSpPr>
          <p:cNvPr id="197649" name="Rectangle 21"/>
          <p:cNvSpPr>
            <a:spLocks noChangeArrowheads="1"/>
          </p:cNvSpPr>
          <p:nvPr/>
        </p:nvSpPr>
        <p:spPr bwMode="auto">
          <a:xfrm>
            <a:off x="6856413" y="760413"/>
            <a:ext cx="1350962" cy="12112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sp>
        <p:nvSpPr>
          <p:cNvPr id="197650" name="Text Box 22"/>
          <p:cNvSpPr txBox="1">
            <a:spLocks noChangeArrowheads="1"/>
          </p:cNvSpPr>
          <p:nvPr/>
        </p:nvSpPr>
        <p:spPr bwMode="auto">
          <a:xfrm>
            <a:off x="-36513" y="1014413"/>
            <a:ext cx="936626"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b="1">
                <a:solidFill>
                  <a:srgbClr val="AC3B2C"/>
                </a:solidFill>
              </a:rPr>
              <a:t>Reg1</a:t>
            </a:r>
          </a:p>
        </p:txBody>
      </p:sp>
      <p:sp>
        <p:nvSpPr>
          <p:cNvPr id="197651" name="Text Box 23"/>
          <p:cNvSpPr txBox="1">
            <a:spLocks noChangeArrowheads="1"/>
          </p:cNvSpPr>
          <p:nvPr/>
        </p:nvSpPr>
        <p:spPr bwMode="auto">
          <a:xfrm>
            <a:off x="4471988" y="1408113"/>
            <a:ext cx="936625"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b="1">
                <a:solidFill>
                  <a:srgbClr val="AC3B2C"/>
                </a:solidFill>
              </a:rPr>
              <a:t>Seq1</a:t>
            </a:r>
          </a:p>
        </p:txBody>
      </p:sp>
      <p:sp>
        <p:nvSpPr>
          <p:cNvPr id="197652" name="Text Box 24"/>
          <p:cNvSpPr txBox="1">
            <a:spLocks noChangeArrowheads="1"/>
          </p:cNvSpPr>
          <p:nvPr/>
        </p:nvSpPr>
        <p:spPr bwMode="auto">
          <a:xfrm>
            <a:off x="8194675" y="582613"/>
            <a:ext cx="936625"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b="1">
                <a:solidFill>
                  <a:srgbClr val="AC3B2C"/>
                </a:solidFill>
              </a:rPr>
              <a:t>Seq4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99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99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1991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1991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1991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99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199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99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199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18" grpId="0"/>
      <p:bldP spid="1019920" grpId="0"/>
      <p:bldP spid="1019921" grpId="0" animBg="1"/>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254D6A79-484B-9443-8D87-07C8C631DA55}" type="slidenum">
              <a:rPr lang="en-US" smtClean="0"/>
              <a:pPr/>
              <a:t>63</a:t>
            </a:fld>
            <a:endParaRPr lang="en-US" smtClean="0"/>
          </a:p>
        </p:txBody>
      </p:sp>
      <p:sp>
        <p:nvSpPr>
          <p:cNvPr id="199684" name="Rectangle 2"/>
          <p:cNvSpPr>
            <a:spLocks noGrp="1" noChangeArrowheads="1"/>
          </p:cNvSpPr>
          <p:nvPr>
            <p:ph type="title"/>
          </p:nvPr>
        </p:nvSpPr>
        <p:spPr/>
        <p:txBody>
          <a:bodyPr/>
          <a:lstStyle/>
          <a:p>
            <a:pPr eaLnBrk="1" hangingPunct="1"/>
            <a:r>
              <a:rPr lang="en-US"/>
              <a:t>COMM: Design Rationale</a:t>
            </a:r>
          </a:p>
        </p:txBody>
      </p:sp>
      <p:sp>
        <p:nvSpPr>
          <p:cNvPr id="1020931" name="Rectangle 3"/>
          <p:cNvSpPr>
            <a:spLocks noGrp="1" noChangeArrowheads="1"/>
          </p:cNvSpPr>
          <p:nvPr>
            <p:ph type="body" idx="1"/>
          </p:nvPr>
        </p:nvSpPr>
        <p:spPr/>
        <p:txBody>
          <a:bodyPr/>
          <a:lstStyle/>
          <a:p>
            <a:pPr eaLnBrk="1" hangingPunct="1"/>
            <a:r>
              <a:rPr lang="en-US" sz="2400"/>
              <a:t>Approach:</a:t>
            </a:r>
          </a:p>
          <a:p>
            <a:pPr lvl="1" eaLnBrk="1" hangingPunct="1"/>
            <a:r>
              <a:rPr lang="en-US" sz="2000" i="1">
                <a:ea typeface="ＭＳ Ｐゴシック" pitchFamily="-109" charset="-128"/>
              </a:rPr>
              <a:t>NOT</a:t>
            </a:r>
            <a:r>
              <a:rPr lang="en-US" sz="2000">
                <a:ea typeface="ＭＳ Ｐゴシック" pitchFamily="-109" charset="-128"/>
              </a:rPr>
              <a:t> 1-to-1 translation from MPEG-7 to OWL/RDF</a:t>
            </a:r>
          </a:p>
          <a:p>
            <a:pPr lvl="1" eaLnBrk="1" hangingPunct="1"/>
            <a:r>
              <a:rPr lang="en-US" sz="2000">
                <a:ea typeface="ＭＳ Ｐゴシック" pitchFamily="-109" charset="-128"/>
              </a:rPr>
              <a:t>Need for patterns: use DOLCE, a well designed foundational ontology as a modeling basis</a:t>
            </a:r>
          </a:p>
          <a:p>
            <a:pPr eaLnBrk="1" hangingPunct="1"/>
            <a:r>
              <a:rPr lang="en-US" sz="2400"/>
              <a:t>Design patterns:</a:t>
            </a:r>
          </a:p>
          <a:p>
            <a:pPr lvl="1" eaLnBrk="1" hangingPunct="1"/>
            <a:r>
              <a:rPr lang="en-US" sz="2000">
                <a:ea typeface="ＭＳ Ｐゴシック" pitchFamily="-109" charset="-128"/>
              </a:rPr>
              <a:t>Ontology of Information Objects (OIO)</a:t>
            </a:r>
          </a:p>
          <a:p>
            <a:pPr lvl="2" eaLnBrk="1" hangingPunct="1"/>
            <a:r>
              <a:rPr lang="en-US" sz="1800">
                <a:ea typeface="ＭＳ Ｐゴシック" pitchFamily="-109" charset="-128"/>
              </a:rPr>
              <a:t>Formalization of information exchange</a:t>
            </a:r>
          </a:p>
          <a:p>
            <a:pPr lvl="2" eaLnBrk="1" hangingPunct="1"/>
            <a:r>
              <a:rPr lang="en-US" sz="1800">
                <a:ea typeface="ＭＳ Ｐゴシック" pitchFamily="-109" charset="-128"/>
              </a:rPr>
              <a:t>Multimedia = complex compound information objects</a:t>
            </a:r>
          </a:p>
          <a:p>
            <a:pPr lvl="1" eaLnBrk="1" hangingPunct="1"/>
            <a:r>
              <a:rPr lang="en-US" sz="2000">
                <a:ea typeface="ＭＳ Ｐゴシック" pitchFamily="-109" charset="-128"/>
              </a:rPr>
              <a:t>Descriptions and Situations (D&amp;S)</a:t>
            </a:r>
          </a:p>
          <a:p>
            <a:pPr lvl="2" eaLnBrk="1" hangingPunct="1"/>
            <a:r>
              <a:rPr lang="en-US" sz="1800">
                <a:ea typeface="ＭＳ Ｐゴシック" pitchFamily="-109" charset="-128"/>
              </a:rPr>
              <a:t>Formalization of context</a:t>
            </a:r>
          </a:p>
          <a:p>
            <a:pPr lvl="2" eaLnBrk="1" hangingPunct="1"/>
            <a:r>
              <a:rPr lang="en-US" sz="1800">
                <a:ea typeface="ＭＳ Ｐゴシック" pitchFamily="-109" charset="-128"/>
              </a:rPr>
              <a:t>Multimedia = contextual interpretation (situation)</a:t>
            </a:r>
          </a:p>
          <a:p>
            <a:pPr eaLnBrk="1" hangingPunct="1"/>
            <a:r>
              <a:rPr lang="en-US" sz="2400"/>
              <a:t>Define </a:t>
            </a:r>
            <a:r>
              <a:rPr lang="en-US" sz="2400" b="1"/>
              <a:t>multimedia patterns</a:t>
            </a:r>
            <a:r>
              <a:rPr lang="en-US" sz="2400"/>
              <a:t> that translate MPEG-7 in the DOLCE vocabulary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093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093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093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0931">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093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093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0931">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093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6" name="Slide Number Placeholder 4"/>
          <p:cNvSpPr>
            <a:spLocks noGrp="1"/>
          </p:cNvSpPr>
          <p:nvPr>
            <p:ph type="sldNum" sz="quarter" idx="11"/>
          </p:nvPr>
        </p:nvSpPr>
        <p:spPr/>
        <p:txBody>
          <a:bodyPr/>
          <a:lstStyle/>
          <a:p>
            <a:fld id="{070F9D73-F995-454D-B8C2-1D995629C1E1}" type="slidenum">
              <a:rPr lang="en-US" smtClean="0"/>
              <a:pPr/>
              <a:t>64</a:t>
            </a:fld>
            <a:endParaRPr lang="en-US" smtClean="0"/>
          </a:p>
        </p:txBody>
      </p:sp>
      <p:sp>
        <p:nvSpPr>
          <p:cNvPr id="201732" name="Rectangle 2"/>
          <p:cNvSpPr>
            <a:spLocks noGrp="1" noChangeArrowheads="1"/>
          </p:cNvSpPr>
          <p:nvPr>
            <p:ph type="title"/>
          </p:nvPr>
        </p:nvSpPr>
        <p:spPr/>
        <p:txBody>
          <a:bodyPr/>
          <a:lstStyle/>
          <a:p>
            <a:pPr eaLnBrk="1" hangingPunct="1"/>
            <a:r>
              <a:rPr lang="en-US"/>
              <a:t>COMM: Core Functionalities</a:t>
            </a:r>
          </a:p>
        </p:txBody>
      </p:sp>
      <p:sp>
        <p:nvSpPr>
          <p:cNvPr id="201733" name="Rectangle 3"/>
          <p:cNvSpPr>
            <a:spLocks noGrp="1" noChangeArrowheads="1"/>
          </p:cNvSpPr>
          <p:nvPr>
            <p:ph type="body" idx="1"/>
          </p:nvPr>
        </p:nvSpPr>
        <p:spPr/>
        <p:txBody>
          <a:bodyPr/>
          <a:lstStyle/>
          <a:p>
            <a:pPr eaLnBrk="1" hangingPunct="1"/>
            <a:r>
              <a:rPr lang="en-US"/>
              <a:t>Most important MPEG-7 functionalities:</a:t>
            </a:r>
          </a:p>
          <a:p>
            <a:pPr lvl="1" eaLnBrk="1" hangingPunct="1"/>
            <a:r>
              <a:rPr lang="en-US" b="1">
                <a:ea typeface="ＭＳ Ｐゴシック" pitchFamily="-109" charset="-128"/>
              </a:rPr>
              <a:t>Decomposition</a:t>
            </a:r>
            <a:r>
              <a:rPr lang="en-US">
                <a:ea typeface="ＭＳ Ｐゴシック" pitchFamily="-109" charset="-128"/>
              </a:rPr>
              <a:t> of multimedia content into segments</a:t>
            </a:r>
          </a:p>
          <a:p>
            <a:pPr lvl="1" eaLnBrk="1" hangingPunct="1"/>
            <a:r>
              <a:rPr lang="en-US" b="1">
                <a:ea typeface="ＭＳ Ｐゴシック" pitchFamily="-109" charset="-128"/>
              </a:rPr>
              <a:t>Annotation</a:t>
            </a:r>
            <a:r>
              <a:rPr lang="en-US">
                <a:ea typeface="ＭＳ Ｐゴシック" pitchFamily="-109" charset="-128"/>
              </a:rPr>
              <a:t> of segments with metadata</a:t>
            </a:r>
          </a:p>
          <a:p>
            <a:pPr lvl="2" eaLnBrk="1" hangingPunct="1"/>
            <a:r>
              <a:rPr lang="en-US">
                <a:ea typeface="ＭＳ Ｐゴシック" pitchFamily="-109" charset="-128"/>
              </a:rPr>
              <a:t>Administrative metadata: creation &amp; production</a:t>
            </a:r>
          </a:p>
          <a:p>
            <a:pPr lvl="2" eaLnBrk="1" hangingPunct="1"/>
            <a:r>
              <a:rPr lang="en-US">
                <a:ea typeface="ＭＳ Ｐゴシック" pitchFamily="-109" charset="-128"/>
              </a:rPr>
              <a:t>Content-based metadata: audio/visual descriptors </a:t>
            </a:r>
          </a:p>
          <a:p>
            <a:pPr lvl="2" eaLnBrk="1" hangingPunct="1"/>
            <a:r>
              <a:rPr lang="en-US">
                <a:ea typeface="ＭＳ Ｐゴシック" pitchFamily="-109" charset="-128"/>
              </a:rPr>
              <a:t>Semantic metadata: interface with domain specific ontologies</a:t>
            </a:r>
          </a:p>
        </p:txBody>
      </p:sp>
      <p:sp>
        <p:nvSpPr>
          <p:cNvPr id="1021956" name="Rectangle 4"/>
          <p:cNvSpPr>
            <a:spLocks noChangeArrowheads="1"/>
          </p:cNvSpPr>
          <p:nvPr/>
        </p:nvSpPr>
        <p:spPr bwMode="auto">
          <a:xfrm>
            <a:off x="322263" y="4568825"/>
            <a:ext cx="8497887" cy="1066800"/>
          </a:xfrm>
          <a:prstGeom prst="rect">
            <a:avLst/>
          </a:prstGeom>
          <a:noFill/>
          <a:ln w="9525">
            <a:noFill/>
            <a:miter lim="800000"/>
            <a:headEnd/>
            <a:tailEnd/>
          </a:ln>
        </p:spPr>
        <p:txBody>
          <a:bodyPr>
            <a:prstTxWarp prst="textNoShape">
              <a:avLst/>
            </a:prstTxWarp>
            <a:spAutoFit/>
          </a:bodyPr>
          <a:lstStyle/>
          <a:p>
            <a:r>
              <a:rPr lang="en-US" sz="3200" b="1">
                <a:solidFill>
                  <a:schemeClr val="tx1"/>
                </a:solidFill>
                <a:sym typeface="Wingdings" pitchFamily="-109" charset="2"/>
              </a:rPr>
              <a:t> </a:t>
            </a:r>
            <a:r>
              <a:rPr lang="en-US" sz="3200">
                <a:solidFill>
                  <a:schemeClr val="tx1"/>
                </a:solidFill>
                <a:latin typeface="Tahoma" pitchFamily="-109" charset="0"/>
              </a:rPr>
              <a:t>Note that all are subjective and context dependent situations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1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956" grpId="0"/>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11" name="Slide Number Placeholder 4"/>
          <p:cNvSpPr>
            <a:spLocks noGrp="1"/>
          </p:cNvSpPr>
          <p:nvPr>
            <p:ph type="sldNum" sz="quarter" idx="11"/>
          </p:nvPr>
        </p:nvSpPr>
        <p:spPr/>
        <p:txBody>
          <a:bodyPr/>
          <a:lstStyle/>
          <a:p>
            <a:fld id="{D6DF76BE-73D6-DD4A-9B5B-C16D6536A596}" type="slidenum">
              <a:rPr lang="en-US" smtClean="0"/>
              <a:pPr/>
              <a:t>65</a:t>
            </a:fld>
            <a:endParaRPr lang="en-US" smtClean="0"/>
          </a:p>
        </p:txBody>
      </p:sp>
      <p:sp>
        <p:nvSpPr>
          <p:cNvPr id="203780" name="Rectangle 2"/>
          <p:cNvSpPr>
            <a:spLocks noGrp="1" noChangeArrowheads="1"/>
          </p:cNvSpPr>
          <p:nvPr>
            <p:ph type="title"/>
          </p:nvPr>
        </p:nvSpPr>
        <p:spPr/>
        <p:txBody>
          <a:bodyPr/>
          <a:lstStyle/>
          <a:p>
            <a:pPr eaLnBrk="1" hangingPunct="1"/>
            <a:r>
              <a:rPr lang="en-US"/>
              <a:t>COMM: D&amp;S / OIO Patterns</a:t>
            </a:r>
          </a:p>
        </p:txBody>
      </p:sp>
      <p:sp>
        <p:nvSpPr>
          <p:cNvPr id="1022979" name="Rectangle 3"/>
          <p:cNvSpPr>
            <a:spLocks noChangeArrowheads="1"/>
          </p:cNvSpPr>
          <p:nvPr/>
        </p:nvSpPr>
        <p:spPr bwMode="auto">
          <a:xfrm>
            <a:off x="323850" y="3678238"/>
            <a:ext cx="8497888" cy="2527300"/>
          </a:xfrm>
          <a:prstGeom prst="rect">
            <a:avLst/>
          </a:prstGeom>
          <a:noFill/>
          <a:ln w="9525">
            <a:noFill/>
            <a:miter lim="800000"/>
            <a:headEnd/>
            <a:tailEnd/>
          </a:ln>
        </p:spPr>
        <p:txBody>
          <a:bodyPr>
            <a:prstTxWarp prst="textNoShape">
              <a:avLst/>
            </a:prstTxWarp>
            <a:spAutoFit/>
          </a:bodyPr>
          <a:lstStyle/>
          <a:p>
            <a:pPr algn="l">
              <a:spcBef>
                <a:spcPct val="20000"/>
              </a:spcBef>
              <a:buSzPct val="90000"/>
              <a:buFont typeface="Wingdings" pitchFamily="-109" charset="2"/>
              <a:buChar char="n"/>
            </a:pPr>
            <a:r>
              <a:rPr lang="en-US" sz="2400">
                <a:solidFill>
                  <a:srgbClr val="003366"/>
                </a:solidFill>
                <a:latin typeface="Tahoma" pitchFamily="-109" charset="0"/>
              </a:rPr>
              <a:t>Definition of design patterns for </a:t>
            </a:r>
            <a:r>
              <a:rPr lang="en-US" sz="2400" b="1">
                <a:solidFill>
                  <a:srgbClr val="003366"/>
                </a:solidFill>
                <a:latin typeface="Tahoma" pitchFamily="-109" charset="0"/>
              </a:rPr>
              <a:t>decomposition</a:t>
            </a:r>
            <a:r>
              <a:rPr lang="en-US" sz="2400">
                <a:solidFill>
                  <a:srgbClr val="003366"/>
                </a:solidFill>
                <a:latin typeface="Tahoma" pitchFamily="-109" charset="0"/>
              </a:rPr>
              <a:t> and </a:t>
            </a:r>
            <a:r>
              <a:rPr lang="en-US" sz="2400" b="1">
                <a:solidFill>
                  <a:srgbClr val="003366"/>
                </a:solidFill>
                <a:latin typeface="Tahoma" pitchFamily="-109" charset="0"/>
              </a:rPr>
              <a:t>annotation</a:t>
            </a:r>
            <a:r>
              <a:rPr lang="en-US" sz="2400">
                <a:solidFill>
                  <a:srgbClr val="003366"/>
                </a:solidFill>
                <a:latin typeface="Tahoma" pitchFamily="-109" charset="0"/>
              </a:rPr>
              <a:t> based on D&amp;S and OIO</a:t>
            </a:r>
          </a:p>
          <a:p>
            <a:pPr lvl="1" algn="l">
              <a:spcBef>
                <a:spcPct val="20000"/>
              </a:spcBef>
              <a:buSzPct val="90000"/>
              <a:buFont typeface="Wingdings" pitchFamily="-109" charset="2"/>
              <a:buChar char="l"/>
            </a:pPr>
            <a:r>
              <a:rPr lang="en-US" sz="2000">
                <a:solidFill>
                  <a:srgbClr val="003366"/>
                </a:solidFill>
                <a:latin typeface="Tahoma" pitchFamily="-109" charset="0"/>
              </a:rPr>
              <a:t>MPEG-7 describes digital data (</a:t>
            </a:r>
            <a:r>
              <a:rPr lang="en-US" sz="2000" i="1">
                <a:solidFill>
                  <a:srgbClr val="003366"/>
                </a:solidFill>
                <a:latin typeface="Tahoma" pitchFamily="-109" charset="0"/>
              </a:rPr>
              <a:t>multimedia information objects</a:t>
            </a:r>
            <a:r>
              <a:rPr lang="en-US" sz="2000">
                <a:solidFill>
                  <a:srgbClr val="003366"/>
                </a:solidFill>
                <a:latin typeface="Tahoma" pitchFamily="-109" charset="0"/>
              </a:rPr>
              <a:t>) with digital data (</a:t>
            </a:r>
            <a:r>
              <a:rPr lang="en-US" sz="2000" i="1">
                <a:solidFill>
                  <a:srgbClr val="003366"/>
                </a:solidFill>
                <a:latin typeface="Tahoma" pitchFamily="-109" charset="0"/>
              </a:rPr>
              <a:t>annotation</a:t>
            </a:r>
            <a:r>
              <a:rPr lang="en-US" sz="2000">
                <a:solidFill>
                  <a:srgbClr val="003366"/>
                </a:solidFill>
                <a:latin typeface="Tahoma" pitchFamily="-109" charset="0"/>
              </a:rPr>
              <a:t>)</a:t>
            </a:r>
          </a:p>
          <a:p>
            <a:pPr lvl="1" algn="l">
              <a:spcBef>
                <a:spcPct val="20000"/>
              </a:spcBef>
              <a:buSzPct val="90000"/>
              <a:buFont typeface="Wingdings" pitchFamily="-109" charset="2"/>
              <a:buChar char="l"/>
            </a:pPr>
            <a:r>
              <a:rPr lang="en-US" sz="2000" i="1">
                <a:solidFill>
                  <a:srgbClr val="003366"/>
                </a:solidFill>
                <a:latin typeface="Tahoma" pitchFamily="-109" charset="0"/>
              </a:rPr>
              <a:t>Digital data</a:t>
            </a:r>
            <a:r>
              <a:rPr lang="en-US" sz="2000">
                <a:solidFill>
                  <a:srgbClr val="003366"/>
                </a:solidFill>
                <a:latin typeface="Tahoma" pitchFamily="-109" charset="0"/>
              </a:rPr>
              <a:t> entities are information objects</a:t>
            </a:r>
          </a:p>
          <a:p>
            <a:pPr lvl="1" algn="l">
              <a:spcBef>
                <a:spcPct val="20000"/>
              </a:spcBef>
              <a:buSzPct val="90000"/>
              <a:buFont typeface="Wingdings" pitchFamily="-109" charset="2"/>
              <a:buChar char="l"/>
            </a:pPr>
            <a:r>
              <a:rPr lang="en-US" sz="2000">
                <a:solidFill>
                  <a:srgbClr val="003366"/>
                </a:solidFill>
                <a:latin typeface="Tahoma" pitchFamily="-109" charset="0"/>
              </a:rPr>
              <a:t>Decompositions and annotations are </a:t>
            </a:r>
            <a:r>
              <a:rPr lang="en-US" sz="2000" i="1">
                <a:solidFill>
                  <a:srgbClr val="003366"/>
                </a:solidFill>
                <a:latin typeface="Tahoma" pitchFamily="-109" charset="0"/>
              </a:rPr>
              <a:t>situations</a:t>
            </a:r>
            <a:r>
              <a:rPr lang="en-US" sz="2000">
                <a:solidFill>
                  <a:srgbClr val="003366"/>
                </a:solidFill>
                <a:latin typeface="Tahoma" pitchFamily="-109" charset="0"/>
              </a:rPr>
              <a:t> that satisfy the rules of a method or algorithm</a:t>
            </a:r>
          </a:p>
        </p:txBody>
      </p:sp>
      <p:pic>
        <p:nvPicPr>
          <p:cNvPr id="203782" name="Picture 4" descr="COMM_DOLCE"/>
          <p:cNvPicPr>
            <a:picLocks noChangeAspect="1" noChangeArrowheads="1"/>
          </p:cNvPicPr>
          <p:nvPr/>
        </p:nvPicPr>
        <p:blipFill>
          <a:blip r:embed="rId3"/>
          <a:srcRect/>
          <a:stretch>
            <a:fillRect/>
          </a:stretch>
        </p:blipFill>
        <p:spPr bwMode="auto">
          <a:xfrm>
            <a:off x="0" y="1255713"/>
            <a:ext cx="9144000" cy="2392362"/>
          </a:xfrm>
          <a:prstGeom prst="rect">
            <a:avLst/>
          </a:prstGeom>
          <a:noFill/>
          <a:ln w="9525">
            <a:noFill/>
            <a:miter lim="800000"/>
            <a:headEnd/>
            <a:tailEnd/>
          </a:ln>
        </p:spPr>
      </p:pic>
      <p:sp>
        <p:nvSpPr>
          <p:cNvPr id="203783" name="Rectangle 5"/>
          <p:cNvSpPr>
            <a:spLocks noChangeArrowheads="1"/>
          </p:cNvSpPr>
          <p:nvPr/>
        </p:nvSpPr>
        <p:spPr bwMode="auto">
          <a:xfrm>
            <a:off x="2484438" y="1916113"/>
            <a:ext cx="1366837" cy="1512887"/>
          </a:xfrm>
          <a:prstGeom prst="rect">
            <a:avLst/>
          </a:prstGeom>
          <a:noFill/>
          <a:ln w="9525">
            <a:noFill/>
            <a:miter lim="800000"/>
            <a:headEnd/>
            <a:tailEnd/>
          </a:ln>
        </p:spPr>
        <p:txBody>
          <a:bodyPr wrap="none" anchor="ctr">
            <a:prstTxWarp prst="textNoShape">
              <a:avLst/>
            </a:prstTxWarp>
          </a:bodyPr>
          <a:lstStyle/>
          <a:p>
            <a:endParaRPr lang="en-US"/>
          </a:p>
        </p:txBody>
      </p:sp>
      <p:sp>
        <p:nvSpPr>
          <p:cNvPr id="1022982" name="Oval 6"/>
          <p:cNvSpPr>
            <a:spLocks noChangeArrowheads="1"/>
          </p:cNvSpPr>
          <p:nvPr/>
        </p:nvSpPr>
        <p:spPr bwMode="auto">
          <a:xfrm>
            <a:off x="1893888" y="2290763"/>
            <a:ext cx="1223962" cy="431800"/>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1022983" name="Oval 7"/>
          <p:cNvSpPr>
            <a:spLocks noChangeArrowheads="1"/>
          </p:cNvSpPr>
          <p:nvPr/>
        </p:nvSpPr>
        <p:spPr bwMode="auto">
          <a:xfrm>
            <a:off x="6732588" y="1635125"/>
            <a:ext cx="1223962" cy="431800"/>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1022984" name="Oval 8"/>
          <p:cNvSpPr>
            <a:spLocks noChangeArrowheads="1"/>
          </p:cNvSpPr>
          <p:nvPr/>
        </p:nvSpPr>
        <p:spPr bwMode="auto">
          <a:xfrm>
            <a:off x="1873250" y="3094038"/>
            <a:ext cx="1223963" cy="431800"/>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1022985" name="Oval 9"/>
          <p:cNvSpPr>
            <a:spLocks noChangeArrowheads="1"/>
          </p:cNvSpPr>
          <p:nvPr/>
        </p:nvSpPr>
        <p:spPr bwMode="auto">
          <a:xfrm>
            <a:off x="185738" y="2978150"/>
            <a:ext cx="1722437" cy="431800"/>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2984"/>
                                        </p:tgtEl>
                                        <p:attrNameLst>
                                          <p:attrName>style.visibility</p:attrName>
                                        </p:attrNameLst>
                                      </p:cBhvr>
                                      <p:to>
                                        <p:strVal val="visible"/>
                                      </p:to>
                                    </p:set>
                                  </p:childTnLst>
                                  <p:subTnLst>
                                    <p:set>
                                      <p:cBhvr override="childStyle">
                                        <p:cTn dur="1" fill="hold" display="0" masterRel="nextClick" afterEffect="1"/>
                                        <p:tgtEl>
                                          <p:spTgt spid="102298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022985"/>
                                        </p:tgtEl>
                                        <p:attrNameLst>
                                          <p:attrName>style.visibility</p:attrName>
                                        </p:attrNameLst>
                                      </p:cBhvr>
                                      <p:to>
                                        <p:strVal val="visible"/>
                                      </p:to>
                                    </p:set>
                                  </p:childTnLst>
                                  <p:subTnLst>
                                    <p:set>
                                      <p:cBhvr override="childStyle">
                                        <p:cTn dur="1" fill="hold" display="0" masterRel="nextClick" afterEffect="1"/>
                                        <p:tgtEl>
                                          <p:spTgt spid="1022985"/>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0229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2982"/>
                                        </p:tgtEl>
                                        <p:attrNameLst>
                                          <p:attrName>style.visibility</p:attrName>
                                        </p:attrNameLst>
                                      </p:cBhvr>
                                      <p:to>
                                        <p:strVal val="visible"/>
                                      </p:to>
                                    </p:set>
                                  </p:childTnLst>
                                  <p:subTnLst>
                                    <p:set>
                                      <p:cBhvr override="childStyle">
                                        <p:cTn dur="1" fill="hold" display="0" masterRel="nextClick" afterEffect="1"/>
                                        <p:tgtEl>
                                          <p:spTgt spid="1022982"/>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102297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298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29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2982" grpId="0" animBg="1"/>
      <p:bldP spid="1022983" grpId="0" animBg="1"/>
      <p:bldP spid="1022984" grpId="0" animBg="1"/>
      <p:bldP spid="1022985" grpId="0" animBg="1"/>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11" name="Slide Number Placeholder 4"/>
          <p:cNvSpPr>
            <a:spLocks noGrp="1"/>
          </p:cNvSpPr>
          <p:nvPr>
            <p:ph type="sldNum" sz="quarter" idx="11"/>
          </p:nvPr>
        </p:nvSpPr>
        <p:spPr/>
        <p:txBody>
          <a:bodyPr/>
          <a:lstStyle/>
          <a:p>
            <a:fld id="{E90F1454-EA41-2F4A-A65F-E98B958CAFB4}" type="slidenum">
              <a:rPr lang="en-US" smtClean="0"/>
              <a:pPr/>
              <a:t>66</a:t>
            </a:fld>
            <a:endParaRPr lang="en-US" smtClean="0"/>
          </a:p>
        </p:txBody>
      </p:sp>
      <p:sp>
        <p:nvSpPr>
          <p:cNvPr id="205828" name="Rectangle 2"/>
          <p:cNvSpPr>
            <a:spLocks noGrp="1" noChangeArrowheads="1"/>
          </p:cNvSpPr>
          <p:nvPr>
            <p:ph type="title"/>
          </p:nvPr>
        </p:nvSpPr>
        <p:spPr/>
        <p:txBody>
          <a:bodyPr/>
          <a:lstStyle/>
          <a:p>
            <a:pPr eaLnBrk="1" hangingPunct="1"/>
            <a:r>
              <a:rPr lang="en-US"/>
              <a:t>COMM: Decomposition Pattern</a:t>
            </a:r>
          </a:p>
        </p:txBody>
      </p:sp>
      <p:pic>
        <p:nvPicPr>
          <p:cNvPr id="205829" name="Picture 3" descr="COMM_decomposition"/>
          <p:cNvPicPr>
            <a:picLocks noGrp="1" noChangeAspect="1" noChangeArrowheads="1"/>
          </p:cNvPicPr>
          <p:nvPr>
            <p:ph idx="1"/>
          </p:nvPr>
        </p:nvPicPr>
        <p:blipFill>
          <a:blip r:embed="rId3"/>
          <a:srcRect/>
          <a:stretch>
            <a:fillRect/>
          </a:stretch>
        </p:blipFill>
        <p:spPr>
          <a:xfrm>
            <a:off x="0" y="1254125"/>
            <a:ext cx="9144000" cy="4119563"/>
          </a:xfrm>
          <a:noFill/>
        </p:spPr>
      </p:pic>
      <p:sp>
        <p:nvSpPr>
          <p:cNvPr id="205830" name="Oval 4"/>
          <p:cNvSpPr>
            <a:spLocks noChangeArrowheads="1"/>
          </p:cNvSpPr>
          <p:nvPr/>
        </p:nvSpPr>
        <p:spPr bwMode="auto">
          <a:xfrm>
            <a:off x="6156325" y="2233613"/>
            <a:ext cx="1944688" cy="576262"/>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205831" name="Oval 5"/>
          <p:cNvSpPr>
            <a:spLocks noChangeArrowheads="1"/>
          </p:cNvSpPr>
          <p:nvPr/>
        </p:nvSpPr>
        <p:spPr bwMode="auto">
          <a:xfrm>
            <a:off x="2484438" y="3644900"/>
            <a:ext cx="1295400" cy="504825"/>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205832" name="Oval 6"/>
          <p:cNvSpPr>
            <a:spLocks noChangeArrowheads="1"/>
          </p:cNvSpPr>
          <p:nvPr/>
        </p:nvSpPr>
        <p:spPr bwMode="auto">
          <a:xfrm>
            <a:off x="179388" y="3616325"/>
            <a:ext cx="1728787" cy="533400"/>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205833" name="AutoShape 7"/>
          <p:cNvSpPr>
            <a:spLocks noChangeArrowheads="1"/>
          </p:cNvSpPr>
          <p:nvPr/>
        </p:nvSpPr>
        <p:spPr bwMode="auto">
          <a:xfrm>
            <a:off x="1331913" y="4508500"/>
            <a:ext cx="1714500" cy="1371600"/>
          </a:xfrm>
          <a:prstGeom prst="cloudCallout">
            <a:avLst>
              <a:gd name="adj1" fmla="val -33333"/>
              <a:gd name="adj2" fmla="val -78356"/>
            </a:avLst>
          </a:prstGeom>
          <a:solidFill>
            <a:srgbClr val="FFFFFF"/>
          </a:solidFill>
          <a:ln w="9525">
            <a:solidFill>
              <a:srgbClr val="000000"/>
            </a:solidFill>
            <a:round/>
            <a:headEnd/>
            <a:tailEnd/>
          </a:ln>
        </p:spPr>
        <p:txBody>
          <a:bodyPr>
            <a:prstTxWarp prst="textNoShape">
              <a:avLst/>
            </a:prstTxWarp>
          </a:bodyPr>
          <a:lstStyle/>
          <a:p>
            <a:pPr algn="l"/>
            <a:endParaRPr lang="fr-FR" sz="1200"/>
          </a:p>
          <a:p>
            <a:pPr algn="l"/>
            <a:r>
              <a:rPr lang="fr-FR" sz="2000" b="1">
                <a:solidFill>
                  <a:srgbClr val="FF0000"/>
                </a:solidFill>
              </a:rPr>
              <a:t>MPEG-7</a:t>
            </a:r>
            <a:endParaRPr lang="en-US"/>
          </a:p>
        </p:txBody>
      </p:sp>
      <p:sp>
        <p:nvSpPr>
          <p:cNvPr id="205834" name="AutoShape 8"/>
          <p:cNvSpPr>
            <a:spLocks noChangeArrowheads="1"/>
          </p:cNvSpPr>
          <p:nvPr/>
        </p:nvSpPr>
        <p:spPr bwMode="auto">
          <a:xfrm>
            <a:off x="1331913" y="4508500"/>
            <a:ext cx="1714500" cy="1371600"/>
          </a:xfrm>
          <a:prstGeom prst="cloudCallout">
            <a:avLst>
              <a:gd name="adj1" fmla="val 54537"/>
              <a:gd name="adj2" fmla="val -76389"/>
            </a:avLst>
          </a:prstGeom>
          <a:solidFill>
            <a:srgbClr val="FFFFFF"/>
          </a:solidFill>
          <a:ln w="9525">
            <a:solidFill>
              <a:srgbClr val="000000"/>
            </a:solidFill>
            <a:round/>
            <a:headEnd/>
            <a:tailEnd/>
          </a:ln>
        </p:spPr>
        <p:txBody>
          <a:bodyPr>
            <a:prstTxWarp prst="textNoShape">
              <a:avLst/>
            </a:prstTxWarp>
          </a:bodyPr>
          <a:lstStyle/>
          <a:p>
            <a:pPr algn="l"/>
            <a:endParaRPr lang="fr-FR" sz="1200"/>
          </a:p>
          <a:p>
            <a:pPr algn="l"/>
            <a:r>
              <a:rPr lang="fr-FR" sz="2000" b="1">
                <a:solidFill>
                  <a:srgbClr val="FF0000"/>
                </a:solidFill>
              </a:rPr>
              <a:t>MPEG-7</a:t>
            </a:r>
            <a:endParaRPr lang="en-US"/>
          </a:p>
        </p:txBody>
      </p:sp>
      <p:sp>
        <p:nvSpPr>
          <p:cNvPr id="1024010" name="Rectangle 10"/>
          <p:cNvSpPr>
            <a:spLocks noChangeArrowheads="1"/>
          </p:cNvSpPr>
          <p:nvPr/>
        </p:nvSpPr>
        <p:spPr bwMode="auto">
          <a:xfrm>
            <a:off x="0" y="2171700"/>
            <a:ext cx="9144000" cy="3200400"/>
          </a:xfrm>
          <a:prstGeom prst="rect">
            <a:avLst/>
          </a:prstGeom>
          <a:solidFill>
            <a:srgbClr val="E9AFA7">
              <a:alpha val="50195"/>
            </a:srgbClr>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10" grpId="0" animBg="1"/>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10" name="Slide Number Placeholder 4"/>
          <p:cNvSpPr>
            <a:spLocks noGrp="1"/>
          </p:cNvSpPr>
          <p:nvPr>
            <p:ph type="sldNum" sz="quarter" idx="11"/>
          </p:nvPr>
        </p:nvSpPr>
        <p:spPr/>
        <p:txBody>
          <a:bodyPr/>
          <a:lstStyle/>
          <a:p>
            <a:fld id="{A25F18E0-6290-514D-80D3-8888DD19D45D}" type="slidenum">
              <a:rPr lang="en-US" smtClean="0"/>
              <a:pPr/>
              <a:t>67</a:t>
            </a:fld>
            <a:endParaRPr lang="en-US" smtClean="0"/>
          </a:p>
        </p:txBody>
      </p:sp>
      <p:sp>
        <p:nvSpPr>
          <p:cNvPr id="207876" name="Rectangle 2"/>
          <p:cNvSpPr>
            <a:spLocks noGrp="1" noChangeArrowheads="1"/>
          </p:cNvSpPr>
          <p:nvPr>
            <p:ph type="title"/>
          </p:nvPr>
        </p:nvSpPr>
        <p:spPr/>
        <p:txBody>
          <a:bodyPr/>
          <a:lstStyle/>
          <a:p>
            <a:pPr eaLnBrk="1" hangingPunct="1"/>
            <a:r>
              <a:rPr lang="en-US"/>
              <a:t>COMM: Annotation Pattern</a:t>
            </a:r>
          </a:p>
        </p:txBody>
      </p:sp>
      <p:pic>
        <p:nvPicPr>
          <p:cNvPr id="207877" name="Picture 3" descr="COMM_annotation"/>
          <p:cNvPicPr>
            <a:picLocks noGrp="1" noChangeAspect="1" noChangeArrowheads="1"/>
          </p:cNvPicPr>
          <p:nvPr>
            <p:ph idx="1"/>
          </p:nvPr>
        </p:nvPicPr>
        <p:blipFill>
          <a:blip r:embed="rId3"/>
          <a:srcRect/>
          <a:stretch>
            <a:fillRect/>
          </a:stretch>
        </p:blipFill>
        <p:spPr>
          <a:xfrm>
            <a:off x="0" y="1254125"/>
            <a:ext cx="9144000" cy="4119563"/>
          </a:xfrm>
          <a:noFill/>
        </p:spPr>
      </p:pic>
      <p:sp>
        <p:nvSpPr>
          <p:cNvPr id="207878" name="Oval 4"/>
          <p:cNvSpPr>
            <a:spLocks noChangeArrowheads="1"/>
          </p:cNvSpPr>
          <p:nvPr/>
        </p:nvSpPr>
        <p:spPr bwMode="auto">
          <a:xfrm>
            <a:off x="7156450" y="2593975"/>
            <a:ext cx="1944688" cy="503238"/>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207879" name="Oval 5"/>
          <p:cNvSpPr>
            <a:spLocks noChangeArrowheads="1"/>
          </p:cNvSpPr>
          <p:nvPr/>
        </p:nvSpPr>
        <p:spPr bwMode="auto">
          <a:xfrm>
            <a:off x="2987675" y="3933825"/>
            <a:ext cx="1368425" cy="503238"/>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207880" name="Oval 6"/>
          <p:cNvSpPr>
            <a:spLocks noChangeArrowheads="1"/>
          </p:cNvSpPr>
          <p:nvPr/>
        </p:nvSpPr>
        <p:spPr bwMode="auto">
          <a:xfrm>
            <a:off x="179388" y="2895600"/>
            <a:ext cx="1728787" cy="576263"/>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207881" name="AutoShape 7"/>
          <p:cNvSpPr>
            <a:spLocks noChangeArrowheads="1"/>
          </p:cNvSpPr>
          <p:nvPr/>
        </p:nvSpPr>
        <p:spPr bwMode="auto">
          <a:xfrm>
            <a:off x="769938" y="4076700"/>
            <a:ext cx="1714500" cy="1371600"/>
          </a:xfrm>
          <a:prstGeom prst="cloudCallout">
            <a:avLst>
              <a:gd name="adj1" fmla="val -34815"/>
              <a:gd name="adj2" fmla="val -90509"/>
            </a:avLst>
          </a:prstGeom>
          <a:solidFill>
            <a:srgbClr val="FFFFFF"/>
          </a:solidFill>
          <a:ln w="9525">
            <a:solidFill>
              <a:srgbClr val="000000"/>
            </a:solidFill>
            <a:round/>
            <a:headEnd/>
            <a:tailEnd/>
          </a:ln>
        </p:spPr>
        <p:txBody>
          <a:bodyPr>
            <a:prstTxWarp prst="textNoShape">
              <a:avLst/>
            </a:prstTxWarp>
          </a:bodyPr>
          <a:lstStyle/>
          <a:p>
            <a:pPr algn="l"/>
            <a:endParaRPr lang="fr-FR" sz="1200"/>
          </a:p>
          <a:p>
            <a:pPr algn="l"/>
            <a:r>
              <a:rPr lang="fr-FR" sz="2000" b="1">
                <a:solidFill>
                  <a:srgbClr val="FF0000"/>
                </a:solidFill>
              </a:rPr>
              <a:t>MPEG-7</a:t>
            </a:r>
            <a:endParaRPr lang="en-US"/>
          </a:p>
        </p:txBody>
      </p:sp>
      <p:sp>
        <p:nvSpPr>
          <p:cNvPr id="1025033" name="Rectangle 9"/>
          <p:cNvSpPr>
            <a:spLocks noChangeArrowheads="1"/>
          </p:cNvSpPr>
          <p:nvPr/>
        </p:nvSpPr>
        <p:spPr bwMode="auto">
          <a:xfrm>
            <a:off x="0" y="2171700"/>
            <a:ext cx="9144000" cy="3200400"/>
          </a:xfrm>
          <a:prstGeom prst="rect">
            <a:avLst/>
          </a:prstGeom>
          <a:solidFill>
            <a:srgbClr val="BBD5BB">
              <a:alpha val="50195"/>
            </a:srgbClr>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5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33" grpId="0" animBg="1"/>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11" name="Slide Number Placeholder 4"/>
          <p:cNvSpPr>
            <a:spLocks noGrp="1"/>
          </p:cNvSpPr>
          <p:nvPr>
            <p:ph type="sldNum" sz="quarter" idx="11"/>
          </p:nvPr>
        </p:nvSpPr>
        <p:spPr/>
        <p:txBody>
          <a:bodyPr/>
          <a:lstStyle/>
          <a:p>
            <a:fld id="{FF54874C-F353-564E-AC79-6C929C137420}" type="slidenum">
              <a:rPr lang="en-US" smtClean="0"/>
              <a:pPr/>
              <a:t>68</a:t>
            </a:fld>
            <a:endParaRPr lang="en-US" smtClean="0"/>
          </a:p>
        </p:txBody>
      </p:sp>
      <p:sp>
        <p:nvSpPr>
          <p:cNvPr id="209924" name="Rectangle 2"/>
          <p:cNvSpPr>
            <a:spLocks noGrp="1" noChangeArrowheads="1"/>
          </p:cNvSpPr>
          <p:nvPr>
            <p:ph type="title"/>
          </p:nvPr>
        </p:nvSpPr>
        <p:spPr/>
        <p:txBody>
          <a:bodyPr/>
          <a:lstStyle/>
          <a:p>
            <a:pPr eaLnBrk="1" hangingPunct="1"/>
            <a:r>
              <a:rPr lang="en-US"/>
              <a:t>COMM: Semantic Pattern</a:t>
            </a:r>
          </a:p>
        </p:txBody>
      </p:sp>
      <p:pic>
        <p:nvPicPr>
          <p:cNvPr id="209925" name="Picture 3" descr="COMM_semantic"/>
          <p:cNvPicPr>
            <a:picLocks noGrp="1" noChangeAspect="1" noChangeArrowheads="1"/>
          </p:cNvPicPr>
          <p:nvPr>
            <p:ph idx="1"/>
          </p:nvPr>
        </p:nvPicPr>
        <p:blipFill>
          <a:blip r:embed="rId3"/>
          <a:srcRect/>
          <a:stretch>
            <a:fillRect/>
          </a:stretch>
        </p:blipFill>
        <p:spPr>
          <a:xfrm>
            <a:off x="0" y="1255713"/>
            <a:ext cx="9144000" cy="4119562"/>
          </a:xfrm>
          <a:noFill/>
        </p:spPr>
      </p:pic>
      <p:sp>
        <p:nvSpPr>
          <p:cNvPr id="209926" name="Oval 4"/>
          <p:cNvSpPr>
            <a:spLocks noChangeArrowheads="1"/>
          </p:cNvSpPr>
          <p:nvPr/>
        </p:nvSpPr>
        <p:spPr bwMode="auto">
          <a:xfrm>
            <a:off x="7156450" y="3286125"/>
            <a:ext cx="1944688" cy="503238"/>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209927" name="Oval 5"/>
          <p:cNvSpPr>
            <a:spLocks noChangeArrowheads="1"/>
          </p:cNvSpPr>
          <p:nvPr/>
        </p:nvSpPr>
        <p:spPr bwMode="auto">
          <a:xfrm>
            <a:off x="3635375" y="3630613"/>
            <a:ext cx="1584325" cy="503237"/>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209928" name="Oval 6"/>
          <p:cNvSpPr>
            <a:spLocks noChangeArrowheads="1"/>
          </p:cNvSpPr>
          <p:nvPr/>
        </p:nvSpPr>
        <p:spPr bwMode="auto">
          <a:xfrm>
            <a:off x="5276850" y="4767263"/>
            <a:ext cx="1944688" cy="503237"/>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209929" name="AutoShape 7"/>
          <p:cNvSpPr>
            <a:spLocks noChangeArrowheads="1"/>
          </p:cNvSpPr>
          <p:nvPr/>
        </p:nvSpPr>
        <p:spPr bwMode="auto">
          <a:xfrm>
            <a:off x="2916238" y="4581525"/>
            <a:ext cx="2146829" cy="1587500"/>
          </a:xfrm>
          <a:prstGeom prst="cloudCallout">
            <a:avLst>
              <a:gd name="adj1" fmla="val 74028"/>
              <a:gd name="adj2" fmla="val -34500"/>
            </a:avLst>
          </a:prstGeom>
          <a:solidFill>
            <a:srgbClr val="FFFFFF"/>
          </a:solidFill>
          <a:ln w="9525">
            <a:solidFill>
              <a:srgbClr val="000000"/>
            </a:solidFill>
            <a:round/>
            <a:headEnd/>
            <a:tailEnd/>
          </a:ln>
        </p:spPr>
        <p:txBody>
          <a:bodyPr>
            <a:prstTxWarp prst="textNoShape">
              <a:avLst/>
            </a:prstTxWarp>
          </a:bodyPr>
          <a:lstStyle/>
          <a:p>
            <a:pPr algn="l"/>
            <a:endParaRPr lang="fr-FR" sz="1200" dirty="0"/>
          </a:p>
          <a:p>
            <a:pPr algn="l"/>
            <a:r>
              <a:rPr lang="fr-FR" sz="2000" b="1" dirty="0">
                <a:solidFill>
                  <a:srgbClr val="FF0000"/>
                </a:solidFill>
              </a:rPr>
              <a:t>Domain Ontologies</a:t>
            </a:r>
            <a:endParaRPr lang="en-US" dirty="0"/>
          </a:p>
        </p:txBody>
      </p:sp>
      <p:pic>
        <p:nvPicPr>
          <p:cNvPr id="209930" name="Picture 8" descr="web"/>
          <p:cNvPicPr>
            <a:picLocks noChangeAspect="1" noChangeArrowheads="1"/>
          </p:cNvPicPr>
          <p:nvPr/>
        </p:nvPicPr>
        <p:blipFill>
          <a:blip r:embed="rId4"/>
          <a:srcRect/>
          <a:stretch>
            <a:fillRect/>
          </a:stretch>
        </p:blipFill>
        <p:spPr bwMode="auto">
          <a:xfrm>
            <a:off x="1116013" y="4652963"/>
            <a:ext cx="1571625" cy="1647825"/>
          </a:xfrm>
          <a:prstGeom prst="rect">
            <a:avLst/>
          </a:prstGeom>
          <a:noFill/>
          <a:ln w="9525">
            <a:noFill/>
            <a:miter lim="800000"/>
            <a:headEnd/>
            <a:tailEnd/>
          </a:ln>
        </p:spPr>
      </p:pic>
      <p:sp>
        <p:nvSpPr>
          <p:cNvPr id="1026059" name="Rectangle 11"/>
          <p:cNvSpPr>
            <a:spLocks noChangeArrowheads="1"/>
          </p:cNvSpPr>
          <p:nvPr/>
        </p:nvSpPr>
        <p:spPr bwMode="auto">
          <a:xfrm>
            <a:off x="0" y="2171700"/>
            <a:ext cx="9144000" cy="3200400"/>
          </a:xfrm>
          <a:prstGeom prst="rect">
            <a:avLst/>
          </a:prstGeom>
          <a:solidFill>
            <a:srgbClr val="BBD5BB">
              <a:alpha val="50195"/>
            </a:srgbClr>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6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59" grpId="0" animBg="1"/>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10" name="Slide Number Placeholder 4"/>
          <p:cNvSpPr>
            <a:spLocks noGrp="1"/>
          </p:cNvSpPr>
          <p:nvPr>
            <p:ph type="sldNum" sz="quarter" idx="11"/>
          </p:nvPr>
        </p:nvSpPr>
        <p:spPr/>
        <p:txBody>
          <a:bodyPr/>
          <a:lstStyle/>
          <a:p>
            <a:fld id="{6F156169-4959-8E42-A045-DE030255D9E2}" type="slidenum">
              <a:rPr lang="en-US" smtClean="0"/>
              <a:pPr/>
              <a:t>69</a:t>
            </a:fld>
            <a:endParaRPr lang="en-US" smtClean="0"/>
          </a:p>
        </p:txBody>
      </p:sp>
      <p:sp>
        <p:nvSpPr>
          <p:cNvPr id="211972" name="Rectangle 2"/>
          <p:cNvSpPr>
            <a:spLocks noGrp="1" noChangeArrowheads="1"/>
          </p:cNvSpPr>
          <p:nvPr>
            <p:ph type="title"/>
          </p:nvPr>
        </p:nvSpPr>
        <p:spPr>
          <a:xfrm>
            <a:off x="468313" y="333375"/>
            <a:ext cx="2951162" cy="1143000"/>
          </a:xfrm>
        </p:spPr>
        <p:txBody>
          <a:bodyPr/>
          <a:lstStyle/>
          <a:p>
            <a:pPr eaLnBrk="1" hangingPunct="1"/>
            <a:r>
              <a:rPr lang="en-US"/>
              <a:t>COMM: Modules</a:t>
            </a:r>
          </a:p>
        </p:txBody>
      </p:sp>
      <p:pic>
        <p:nvPicPr>
          <p:cNvPr id="211973" name="Picture 3" descr="COMM_modules"/>
          <p:cNvPicPr>
            <a:picLocks noGrp="1" noChangeAspect="1" noChangeArrowheads="1"/>
          </p:cNvPicPr>
          <p:nvPr>
            <p:ph idx="1"/>
          </p:nvPr>
        </p:nvPicPr>
        <p:blipFill>
          <a:blip r:embed="rId3"/>
          <a:srcRect/>
          <a:stretch>
            <a:fillRect/>
          </a:stretch>
        </p:blipFill>
        <p:spPr>
          <a:xfrm>
            <a:off x="3035300" y="73025"/>
            <a:ext cx="5929313" cy="6515100"/>
          </a:xfrm>
          <a:noFill/>
        </p:spPr>
      </p:pic>
      <p:sp>
        <p:nvSpPr>
          <p:cNvPr id="1027076" name="AutoShape 4"/>
          <p:cNvSpPr>
            <a:spLocks noChangeArrowheads="1"/>
          </p:cNvSpPr>
          <p:nvPr/>
        </p:nvSpPr>
        <p:spPr bwMode="auto">
          <a:xfrm>
            <a:off x="106363" y="5043488"/>
            <a:ext cx="2736850" cy="1516062"/>
          </a:xfrm>
          <a:prstGeom prst="cloudCallout">
            <a:avLst>
              <a:gd name="adj1" fmla="val 65255"/>
              <a:gd name="adj2" fmla="val -79949"/>
            </a:avLst>
          </a:prstGeom>
          <a:solidFill>
            <a:srgbClr val="FFFFFF"/>
          </a:solidFill>
          <a:ln w="9525">
            <a:solidFill>
              <a:srgbClr val="000000"/>
            </a:solidFill>
            <a:round/>
            <a:headEnd/>
            <a:tailEnd/>
          </a:ln>
        </p:spPr>
        <p:txBody>
          <a:bodyPr>
            <a:prstTxWarp prst="textNoShape">
              <a:avLst/>
            </a:prstTxWarp>
          </a:bodyPr>
          <a:lstStyle/>
          <a:p>
            <a:pPr algn="l"/>
            <a:endParaRPr lang="fr-FR" sz="1200"/>
          </a:p>
          <a:p>
            <a:r>
              <a:rPr lang="fr-FR" sz="2000" b="1">
                <a:solidFill>
                  <a:srgbClr val="AC3B2C"/>
                </a:solidFill>
              </a:rPr>
              <a:t>Decomposition Pattern</a:t>
            </a:r>
            <a:endParaRPr lang="en-US">
              <a:solidFill>
                <a:srgbClr val="AC3B2C"/>
              </a:solidFill>
            </a:endParaRPr>
          </a:p>
        </p:txBody>
      </p:sp>
      <p:sp>
        <p:nvSpPr>
          <p:cNvPr id="1027077" name="AutoShape 5"/>
          <p:cNvSpPr>
            <a:spLocks noChangeArrowheads="1"/>
          </p:cNvSpPr>
          <p:nvPr/>
        </p:nvSpPr>
        <p:spPr bwMode="auto">
          <a:xfrm>
            <a:off x="323850" y="1700213"/>
            <a:ext cx="2447925" cy="1300162"/>
          </a:xfrm>
          <a:prstGeom prst="cloudCallout">
            <a:avLst>
              <a:gd name="adj1" fmla="val 177301"/>
              <a:gd name="adj2" fmla="val 61968"/>
            </a:avLst>
          </a:prstGeom>
          <a:solidFill>
            <a:srgbClr val="FFFFFF"/>
          </a:solidFill>
          <a:ln w="9525">
            <a:solidFill>
              <a:srgbClr val="000000"/>
            </a:solidFill>
            <a:round/>
            <a:headEnd/>
            <a:tailEnd/>
          </a:ln>
        </p:spPr>
        <p:txBody>
          <a:bodyPr>
            <a:prstTxWarp prst="textNoShape">
              <a:avLst/>
            </a:prstTxWarp>
          </a:bodyPr>
          <a:lstStyle/>
          <a:p>
            <a:pPr algn="l"/>
            <a:endParaRPr lang="fr-FR" sz="1200"/>
          </a:p>
          <a:p>
            <a:r>
              <a:rPr lang="fr-FR" sz="2000" b="1">
                <a:solidFill>
                  <a:srgbClr val="468646"/>
                </a:solidFill>
              </a:rPr>
              <a:t>Annotation Pattern</a:t>
            </a:r>
            <a:endParaRPr lang="en-US">
              <a:solidFill>
                <a:srgbClr val="468646"/>
              </a:solidFill>
            </a:endParaRPr>
          </a:p>
        </p:txBody>
      </p:sp>
      <p:sp>
        <p:nvSpPr>
          <p:cNvPr id="1027078" name="Rectangle 6"/>
          <p:cNvSpPr>
            <a:spLocks noChangeArrowheads="1"/>
          </p:cNvSpPr>
          <p:nvPr/>
        </p:nvSpPr>
        <p:spPr bwMode="auto">
          <a:xfrm>
            <a:off x="3124200" y="4149725"/>
            <a:ext cx="1009650" cy="619125"/>
          </a:xfrm>
          <a:prstGeom prst="rect">
            <a:avLst/>
          </a:prstGeom>
          <a:solidFill>
            <a:srgbClr val="E9AFA7">
              <a:alpha val="50195"/>
            </a:srgbClr>
          </a:solidFill>
          <a:ln w="9525">
            <a:noFill/>
            <a:miter lim="800000"/>
            <a:headEnd/>
            <a:tailEnd/>
          </a:ln>
        </p:spPr>
        <p:txBody>
          <a:bodyPr wrap="none" anchor="ctr">
            <a:prstTxWarp prst="textNoShape">
              <a:avLst/>
            </a:prstTxWarp>
          </a:bodyPr>
          <a:lstStyle/>
          <a:p>
            <a:endParaRPr lang="en-US"/>
          </a:p>
        </p:txBody>
      </p:sp>
      <p:sp>
        <p:nvSpPr>
          <p:cNvPr id="211977" name="Rectangle 7"/>
          <p:cNvSpPr>
            <a:spLocks noChangeArrowheads="1"/>
          </p:cNvSpPr>
          <p:nvPr/>
        </p:nvSpPr>
        <p:spPr bwMode="auto">
          <a:xfrm>
            <a:off x="7851775" y="4137025"/>
            <a:ext cx="1000125" cy="638175"/>
          </a:xfrm>
          <a:prstGeom prst="rect">
            <a:avLst/>
          </a:prstGeom>
          <a:solidFill>
            <a:srgbClr val="D9B7D0">
              <a:alpha val="50195"/>
            </a:srgbClr>
          </a:solidFill>
          <a:ln w="9525">
            <a:noFill/>
            <a:miter lim="800000"/>
            <a:headEnd/>
            <a:tailEnd/>
          </a:ln>
        </p:spPr>
        <p:txBody>
          <a:bodyPr wrap="none" anchor="ctr">
            <a:prstTxWarp prst="textNoShape">
              <a:avLst/>
            </a:prstTxWarp>
          </a:bodyPr>
          <a:lstStyle/>
          <a:p>
            <a:endParaRPr lang="en-US"/>
          </a:p>
        </p:txBody>
      </p:sp>
      <p:sp>
        <p:nvSpPr>
          <p:cNvPr id="1027080" name="Rectangle 8"/>
          <p:cNvSpPr>
            <a:spLocks noChangeArrowheads="1"/>
          </p:cNvSpPr>
          <p:nvPr/>
        </p:nvSpPr>
        <p:spPr bwMode="auto">
          <a:xfrm>
            <a:off x="7940675" y="1654175"/>
            <a:ext cx="847725" cy="619125"/>
          </a:xfrm>
          <a:prstGeom prst="rect">
            <a:avLst/>
          </a:prstGeom>
          <a:solidFill>
            <a:srgbClr val="BBD5BB">
              <a:alpha val="50195"/>
            </a:srgbClr>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70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70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70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70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027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076" grpId="0" animBg="1"/>
      <p:bldP spid="1027077" grpId="0" animBg="1"/>
      <p:bldP spid="1027078" grpId="0" animBg="1"/>
      <p:bldP spid="1027078" grpId="1" animBg="1"/>
      <p:bldP spid="1027080"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pPr eaLnBrk="1" hangingPunct="1"/>
            <a:r>
              <a:rPr lang="en-US" smtClean="0">
                <a:ea typeface="ＭＳ Ｐゴシック" pitchFamily="-109" charset="-128"/>
                <a:cs typeface="ＭＳ Ｐゴシック" pitchFamily="-109" charset="-128"/>
              </a:rPr>
              <a:t>Why are you here?</a:t>
            </a:r>
          </a:p>
        </p:txBody>
      </p:sp>
      <p:sp>
        <p:nvSpPr>
          <p:cNvPr id="122883" name="Content Placeholder 2"/>
          <p:cNvSpPr>
            <a:spLocks noGrp="1"/>
          </p:cNvSpPr>
          <p:nvPr>
            <p:ph idx="1"/>
          </p:nvPr>
        </p:nvSpPr>
        <p:spPr/>
        <p:txBody>
          <a:bodyPr/>
          <a:lstStyle/>
          <a:p>
            <a:pPr eaLnBrk="1" hangingPunct="1"/>
            <a:r>
              <a:rPr lang="en-US" smtClean="0">
                <a:ea typeface="ＭＳ Ｐゴシック" pitchFamily="-109" charset="-128"/>
                <a:cs typeface="ＭＳ Ｐゴシック" pitchFamily="-109" charset="-128"/>
              </a:rPr>
              <a:t>To do just this…</a:t>
            </a:r>
          </a:p>
          <a:p>
            <a:pPr eaLnBrk="1" hangingPunct="1"/>
            <a:r>
              <a:rPr lang="en-US" smtClean="0">
                <a:ea typeface="ＭＳ Ｐゴシック" pitchFamily="-109" charset="-128"/>
                <a:cs typeface="ＭＳ Ｐゴシック" pitchFamily="-109" charset="-128"/>
              </a:rPr>
              <a:t>To understand the context in which information is used</a:t>
            </a:r>
          </a:p>
          <a:p>
            <a:pPr eaLnBrk="1" hangingPunct="1"/>
            <a:r>
              <a:rPr lang="en-US" smtClean="0">
                <a:ea typeface="ＭＳ Ｐゴシック" pitchFamily="-109" charset="-128"/>
                <a:cs typeface="ＭＳ Ｐゴシック" pitchFamily="-109" charset="-128"/>
              </a:rPr>
              <a:t>Learn about different techniques that already exist</a:t>
            </a:r>
          </a:p>
          <a:p>
            <a:pPr eaLnBrk="1" hangingPunct="1"/>
            <a:r>
              <a:rPr lang="en-US" smtClean="0">
                <a:ea typeface="ＭＳ Ｐゴシック" pitchFamily="-109" charset="-128"/>
                <a:cs typeface="ＭＳ Ｐゴシック" pitchFamily="-109" charset="-128"/>
              </a:rPr>
              <a:t>Understand how far media is part of the semantic web</a:t>
            </a:r>
          </a:p>
          <a:p>
            <a:pPr eaLnBrk="1" hangingPunct="1"/>
            <a:r>
              <a:rPr lang="en-US" smtClean="0">
                <a:ea typeface="ＭＳ Ｐゴシック" pitchFamily="-109" charset="-128"/>
                <a:cs typeface="ＭＳ Ｐゴシック" pitchFamily="-109" charset="-128"/>
              </a:rPr>
              <a:t>And most importantly, what still needs to be done to get it to work! </a:t>
            </a:r>
          </a:p>
          <a:p>
            <a:pPr eaLnBrk="1" hangingPunct="1"/>
            <a:endParaRPr lang="en-US" smtClean="0">
              <a:ea typeface="ＭＳ Ｐゴシック" pitchFamily="-109" charset="-128"/>
              <a:cs typeface="ＭＳ Ｐゴシック" pitchFamily="-109" charset="-128"/>
            </a:endParaRPr>
          </a:p>
        </p:txBody>
      </p:sp>
      <p:sp>
        <p:nvSpPr>
          <p:cNvPr id="4" name="Footer Placeholder 3"/>
          <p:cNvSpPr>
            <a:spLocks noGrp="1"/>
          </p:cNvSpPr>
          <p:nvPr>
            <p:ph type="ftr" sz="quarter" idx="10"/>
          </p:nvPr>
        </p:nvSpPr>
        <p:spPr/>
        <p:txBody>
          <a:bodyPr/>
          <a:lstStyle/>
          <a:p>
            <a:pPr>
              <a:defRPr/>
            </a:pPr>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pPr>
              <a:defRPr/>
            </a:pPr>
            <a:fld id="{5CD2061A-978F-BF40-AACB-20FD4956F0E2}" type="slidenum">
              <a:rPr lang="en-US" smtClean="0"/>
              <a:pPr>
                <a:defRPr/>
              </a:pPr>
              <a:t>7</a:t>
            </a:fld>
            <a:endParaRPr lang="en-US" smtClean="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5"/>
          <p:cNvSpPr>
            <a:spLocks noGrp="1"/>
          </p:cNvSpPr>
          <p:nvPr>
            <p:ph type="ftr" sz="quarter" idx="10"/>
          </p:nvPr>
        </p:nvSpPr>
        <p:spPr/>
        <p:txBody>
          <a:bodyPr/>
          <a:lstStyle/>
          <a:p>
            <a:r>
              <a:rPr lang="en-US" smtClean="0"/>
              <a:t>SAMT 2009 Tutorial: A Semantic Multimedia Web, 1 December</a:t>
            </a:r>
            <a:endParaRPr lang="en-US"/>
          </a:p>
        </p:txBody>
      </p:sp>
      <p:sp>
        <p:nvSpPr>
          <p:cNvPr id="8" name="Slide Number Placeholder 6"/>
          <p:cNvSpPr>
            <a:spLocks noGrp="1"/>
          </p:cNvSpPr>
          <p:nvPr>
            <p:ph type="sldNum" sz="quarter" idx="11"/>
          </p:nvPr>
        </p:nvSpPr>
        <p:spPr/>
        <p:txBody>
          <a:bodyPr/>
          <a:lstStyle/>
          <a:p>
            <a:fld id="{F767591B-34EB-5249-99C5-12710B44A45E}" type="slidenum">
              <a:rPr lang="en-US" smtClean="0"/>
              <a:pPr/>
              <a:t>70</a:t>
            </a:fld>
            <a:endParaRPr lang="en-US" smtClean="0"/>
          </a:p>
        </p:txBody>
      </p:sp>
      <p:sp>
        <p:nvSpPr>
          <p:cNvPr id="214021" name="Rectangle 2"/>
          <p:cNvSpPr>
            <a:spLocks noGrp="1" noChangeArrowheads="1"/>
          </p:cNvSpPr>
          <p:nvPr>
            <p:ph type="title"/>
          </p:nvPr>
        </p:nvSpPr>
        <p:spPr/>
        <p:txBody>
          <a:bodyPr/>
          <a:lstStyle/>
          <a:p>
            <a:pPr eaLnBrk="1" hangingPunct="1"/>
            <a:r>
              <a:rPr lang="en-US"/>
              <a:t>Example 1: Fragment Identification</a:t>
            </a:r>
          </a:p>
        </p:txBody>
      </p:sp>
      <p:sp>
        <p:nvSpPr>
          <p:cNvPr id="214022" name="Rectangle 3"/>
          <p:cNvSpPr>
            <a:spLocks noGrp="1" noChangeArrowheads="1"/>
          </p:cNvSpPr>
          <p:nvPr>
            <p:ph type="body" sz="half" idx="3"/>
          </p:nvPr>
        </p:nvSpPr>
        <p:spPr>
          <a:xfrm>
            <a:off x="468313" y="4191000"/>
            <a:ext cx="8447087" cy="2667000"/>
          </a:xfrm>
        </p:spPr>
        <p:txBody>
          <a:bodyPr/>
          <a:lstStyle/>
          <a:p>
            <a:pPr eaLnBrk="1" hangingPunct="1"/>
            <a:endParaRPr lang="en-US" sz="2000"/>
          </a:p>
          <a:p>
            <a:pPr eaLnBrk="1" hangingPunct="1"/>
            <a:endParaRPr lang="en-US" sz="2000"/>
          </a:p>
        </p:txBody>
      </p:sp>
      <p:pic>
        <p:nvPicPr>
          <p:cNvPr id="214023" name="Picture 4" descr="yalta"/>
          <p:cNvPicPr>
            <a:picLocks noGrp="1" noChangeAspect="1" noChangeArrowheads="1"/>
          </p:cNvPicPr>
          <p:nvPr>
            <p:ph sz="quarter" idx="1"/>
          </p:nvPr>
        </p:nvPicPr>
        <p:blipFill>
          <a:blip r:embed="rId4"/>
          <a:srcRect/>
          <a:stretch>
            <a:fillRect/>
          </a:stretch>
        </p:blipFill>
        <p:spPr>
          <a:xfrm>
            <a:off x="444500" y="1411288"/>
            <a:ext cx="4095750" cy="1509712"/>
          </a:xfrm>
        </p:spPr>
      </p:pic>
      <p:sp>
        <p:nvSpPr>
          <p:cNvPr id="214024" name="Rectangle 7"/>
          <p:cNvSpPr>
            <a:spLocks noChangeArrowheads="1"/>
          </p:cNvSpPr>
          <p:nvPr/>
        </p:nvSpPr>
        <p:spPr bwMode="auto">
          <a:xfrm>
            <a:off x="595313" y="1484313"/>
            <a:ext cx="1439862" cy="14398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graphicFrame>
        <p:nvGraphicFramePr>
          <p:cNvPr id="214018" name="Object 2"/>
          <p:cNvGraphicFramePr>
            <a:graphicFrameLocks noChangeAspect="1"/>
          </p:cNvGraphicFramePr>
          <p:nvPr/>
        </p:nvGraphicFramePr>
        <p:xfrm>
          <a:off x="0" y="1641475"/>
          <a:ext cx="9144000" cy="4589463"/>
        </p:xfrm>
        <a:graphic>
          <a:graphicData uri="http://schemas.openxmlformats.org/presentationml/2006/ole">
            <p:oleObj spid="_x0000_s214018" name="Visio" r:id="rId5" imgW="9182100" imgH="4622800" progId="">
              <p:embed/>
            </p:oleObj>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5"/>
          <p:cNvSpPr>
            <a:spLocks noGrp="1"/>
          </p:cNvSpPr>
          <p:nvPr>
            <p:ph type="ftr" sz="quarter" idx="10"/>
          </p:nvPr>
        </p:nvSpPr>
        <p:spPr/>
        <p:txBody>
          <a:bodyPr/>
          <a:lstStyle/>
          <a:p>
            <a:r>
              <a:rPr lang="en-US" smtClean="0"/>
              <a:t>SAMT 2009 Tutorial: A Semantic Multimedia Web, 1 December</a:t>
            </a:r>
            <a:endParaRPr lang="en-US"/>
          </a:p>
        </p:txBody>
      </p:sp>
      <p:sp>
        <p:nvSpPr>
          <p:cNvPr id="8" name="Slide Number Placeholder 6"/>
          <p:cNvSpPr>
            <a:spLocks noGrp="1"/>
          </p:cNvSpPr>
          <p:nvPr>
            <p:ph type="sldNum" sz="quarter" idx="11"/>
          </p:nvPr>
        </p:nvSpPr>
        <p:spPr/>
        <p:txBody>
          <a:bodyPr/>
          <a:lstStyle/>
          <a:p>
            <a:fld id="{5A7667F2-6593-A448-91DC-D59880F5DD83}" type="slidenum">
              <a:rPr lang="en-US" smtClean="0"/>
              <a:pPr/>
              <a:t>71</a:t>
            </a:fld>
            <a:endParaRPr lang="en-US" smtClean="0"/>
          </a:p>
        </p:txBody>
      </p:sp>
      <p:sp>
        <p:nvSpPr>
          <p:cNvPr id="216069" name="Rectangle 2"/>
          <p:cNvSpPr>
            <a:spLocks noGrp="1" noChangeArrowheads="1"/>
          </p:cNvSpPr>
          <p:nvPr>
            <p:ph type="title"/>
          </p:nvPr>
        </p:nvSpPr>
        <p:spPr/>
        <p:txBody>
          <a:bodyPr/>
          <a:lstStyle/>
          <a:p>
            <a:pPr eaLnBrk="1" hangingPunct="1"/>
            <a:r>
              <a:rPr lang="en-US"/>
              <a:t>Example 1: Region Annotation</a:t>
            </a:r>
          </a:p>
        </p:txBody>
      </p:sp>
      <p:sp>
        <p:nvSpPr>
          <p:cNvPr id="216070" name="Rectangle 3"/>
          <p:cNvSpPr>
            <a:spLocks noGrp="1" noChangeArrowheads="1"/>
          </p:cNvSpPr>
          <p:nvPr>
            <p:ph type="body" sz="half" idx="3"/>
          </p:nvPr>
        </p:nvSpPr>
        <p:spPr>
          <a:xfrm>
            <a:off x="468313" y="4191000"/>
            <a:ext cx="8447087" cy="2667000"/>
          </a:xfrm>
        </p:spPr>
        <p:txBody>
          <a:bodyPr/>
          <a:lstStyle/>
          <a:p>
            <a:pPr eaLnBrk="1" hangingPunct="1"/>
            <a:endParaRPr lang="en-US" sz="2000"/>
          </a:p>
          <a:p>
            <a:pPr eaLnBrk="1" hangingPunct="1"/>
            <a:endParaRPr lang="en-US" sz="2000"/>
          </a:p>
        </p:txBody>
      </p:sp>
      <p:pic>
        <p:nvPicPr>
          <p:cNvPr id="216071" name="Picture 4" descr="yalta"/>
          <p:cNvPicPr>
            <a:picLocks noGrp="1" noChangeAspect="1" noChangeArrowheads="1"/>
          </p:cNvPicPr>
          <p:nvPr>
            <p:ph sz="quarter" idx="1"/>
          </p:nvPr>
        </p:nvPicPr>
        <p:blipFill>
          <a:blip r:embed="rId4"/>
          <a:srcRect/>
          <a:stretch>
            <a:fillRect/>
          </a:stretch>
        </p:blipFill>
        <p:spPr>
          <a:xfrm>
            <a:off x="444500" y="1411288"/>
            <a:ext cx="4095750" cy="1509712"/>
          </a:xfrm>
        </p:spPr>
      </p:pic>
      <p:sp>
        <p:nvSpPr>
          <p:cNvPr id="216072" name="Rectangle 7"/>
          <p:cNvSpPr>
            <a:spLocks noChangeArrowheads="1"/>
          </p:cNvSpPr>
          <p:nvPr/>
        </p:nvSpPr>
        <p:spPr bwMode="auto">
          <a:xfrm>
            <a:off x="595313" y="1484313"/>
            <a:ext cx="1439862" cy="14398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graphicFrame>
        <p:nvGraphicFramePr>
          <p:cNvPr id="216066" name="Object 2"/>
          <p:cNvGraphicFramePr>
            <a:graphicFrameLocks noChangeAspect="1"/>
          </p:cNvGraphicFramePr>
          <p:nvPr/>
        </p:nvGraphicFramePr>
        <p:xfrm>
          <a:off x="0" y="1628775"/>
          <a:ext cx="9144000" cy="4589463"/>
        </p:xfrm>
        <a:graphic>
          <a:graphicData uri="http://schemas.openxmlformats.org/presentationml/2006/ole">
            <p:oleObj spid="_x0000_s216066" name="Visio" r:id="rId5" imgW="9183240" imgH="4610520" progId="">
              <p:embed/>
            </p:oleObj>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5"/>
          <p:cNvSpPr>
            <a:spLocks noGrp="1"/>
          </p:cNvSpPr>
          <p:nvPr>
            <p:ph type="ftr" sz="quarter" idx="10"/>
          </p:nvPr>
        </p:nvSpPr>
        <p:spPr/>
        <p:txBody>
          <a:bodyPr/>
          <a:lstStyle/>
          <a:p>
            <a:r>
              <a:rPr lang="en-US" smtClean="0"/>
              <a:t>SAMT 2009 Tutorial: A Semantic Multimedia Web, 1 December</a:t>
            </a:r>
            <a:endParaRPr lang="en-US"/>
          </a:p>
        </p:txBody>
      </p:sp>
      <p:sp>
        <p:nvSpPr>
          <p:cNvPr id="8" name="Slide Number Placeholder 6"/>
          <p:cNvSpPr>
            <a:spLocks noGrp="1"/>
          </p:cNvSpPr>
          <p:nvPr>
            <p:ph type="sldNum" sz="quarter" idx="11"/>
          </p:nvPr>
        </p:nvSpPr>
        <p:spPr/>
        <p:txBody>
          <a:bodyPr/>
          <a:lstStyle/>
          <a:p>
            <a:fld id="{289C3D23-501F-5B41-B046-4CE0698062A7}" type="slidenum">
              <a:rPr lang="en-US" smtClean="0"/>
              <a:pPr/>
              <a:t>72</a:t>
            </a:fld>
            <a:endParaRPr lang="en-US" smtClean="0"/>
          </a:p>
        </p:txBody>
      </p:sp>
      <p:sp>
        <p:nvSpPr>
          <p:cNvPr id="218117" name="Rectangle 2"/>
          <p:cNvSpPr>
            <a:spLocks noGrp="1" noChangeArrowheads="1"/>
          </p:cNvSpPr>
          <p:nvPr>
            <p:ph type="title"/>
          </p:nvPr>
        </p:nvSpPr>
        <p:spPr>
          <a:xfrm>
            <a:off x="395288" y="0"/>
            <a:ext cx="8748712" cy="1143000"/>
          </a:xfrm>
        </p:spPr>
        <p:txBody>
          <a:bodyPr/>
          <a:lstStyle/>
          <a:p>
            <a:pPr eaLnBrk="1" hangingPunct="1"/>
            <a:r>
              <a:rPr lang="en-US"/>
              <a:t>Example 2: Fragment Identification</a:t>
            </a:r>
          </a:p>
        </p:txBody>
      </p:sp>
      <p:sp>
        <p:nvSpPr>
          <p:cNvPr id="218118" name="Rectangle 3"/>
          <p:cNvSpPr>
            <a:spLocks noGrp="1" noChangeArrowheads="1"/>
          </p:cNvSpPr>
          <p:nvPr>
            <p:ph type="body" sz="half" idx="3"/>
          </p:nvPr>
        </p:nvSpPr>
        <p:spPr>
          <a:xfrm>
            <a:off x="468313" y="4191000"/>
            <a:ext cx="8447087" cy="2667000"/>
          </a:xfrm>
        </p:spPr>
        <p:txBody>
          <a:bodyPr/>
          <a:lstStyle/>
          <a:p>
            <a:pPr eaLnBrk="1" hangingPunct="1"/>
            <a:endParaRPr lang="en-US" sz="2000"/>
          </a:p>
          <a:p>
            <a:pPr eaLnBrk="1" hangingPunct="1"/>
            <a:endParaRPr lang="en-US" sz="2000"/>
          </a:p>
        </p:txBody>
      </p:sp>
      <p:sp>
        <p:nvSpPr>
          <p:cNvPr id="218119" name="Rectangle 5"/>
          <p:cNvSpPr>
            <a:spLocks noChangeArrowheads="1"/>
          </p:cNvSpPr>
          <p:nvPr/>
        </p:nvSpPr>
        <p:spPr bwMode="auto">
          <a:xfrm>
            <a:off x="2665413" y="1077913"/>
            <a:ext cx="1363662" cy="11604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graphicFrame>
        <p:nvGraphicFramePr>
          <p:cNvPr id="218114" name="Object 2"/>
          <p:cNvGraphicFramePr>
            <a:graphicFrameLocks noChangeAspect="1"/>
          </p:cNvGraphicFramePr>
          <p:nvPr/>
        </p:nvGraphicFramePr>
        <p:xfrm>
          <a:off x="0" y="1997075"/>
          <a:ext cx="9144000" cy="4589463"/>
        </p:xfrm>
        <a:graphic>
          <a:graphicData uri="http://schemas.openxmlformats.org/presentationml/2006/ole">
            <p:oleObj spid="_x0000_s218114" name="Visio" r:id="rId4" imgW="9182100" imgH="4622800" progId="">
              <p:embed/>
            </p:oleObj>
          </a:graphicData>
        </a:graphic>
      </p:graphicFrame>
      <p:pic>
        <p:nvPicPr>
          <p:cNvPr id="218120" name="Picture 8" descr="G8 video"/>
          <p:cNvPicPr>
            <a:picLocks noGrp="1" noChangeAspect="1" noChangeArrowheads="1"/>
          </p:cNvPicPr>
          <p:nvPr>
            <p:ph sz="quarter" idx="2"/>
          </p:nvPr>
        </p:nvPicPr>
        <p:blipFill>
          <a:blip r:embed="rId5"/>
          <a:srcRect/>
          <a:stretch>
            <a:fillRect/>
          </a:stretch>
        </p:blipFill>
        <p:spPr>
          <a:xfrm>
            <a:off x="530225" y="1117600"/>
            <a:ext cx="4176713" cy="2254250"/>
          </a:xfr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5"/>
          <p:cNvSpPr>
            <a:spLocks noGrp="1"/>
          </p:cNvSpPr>
          <p:nvPr>
            <p:ph type="ftr" sz="quarter" idx="10"/>
          </p:nvPr>
        </p:nvSpPr>
        <p:spPr/>
        <p:txBody>
          <a:bodyPr/>
          <a:lstStyle/>
          <a:p>
            <a:r>
              <a:rPr lang="en-US" smtClean="0"/>
              <a:t>SAMT 2009 Tutorial: A Semantic Multimedia Web, 1 December</a:t>
            </a:r>
            <a:endParaRPr lang="en-US"/>
          </a:p>
        </p:txBody>
      </p:sp>
      <p:sp>
        <p:nvSpPr>
          <p:cNvPr id="8" name="Slide Number Placeholder 6"/>
          <p:cNvSpPr>
            <a:spLocks noGrp="1"/>
          </p:cNvSpPr>
          <p:nvPr>
            <p:ph type="sldNum" sz="quarter" idx="11"/>
          </p:nvPr>
        </p:nvSpPr>
        <p:spPr/>
        <p:txBody>
          <a:bodyPr/>
          <a:lstStyle/>
          <a:p>
            <a:fld id="{FDF7525F-F02A-E74E-B212-7EB119B0B94C}" type="slidenum">
              <a:rPr lang="en-US" smtClean="0"/>
              <a:pPr/>
              <a:t>73</a:t>
            </a:fld>
            <a:endParaRPr lang="en-US" smtClean="0"/>
          </a:p>
        </p:txBody>
      </p:sp>
      <p:sp>
        <p:nvSpPr>
          <p:cNvPr id="220165" name="Rectangle 2"/>
          <p:cNvSpPr>
            <a:spLocks noGrp="1" noChangeArrowheads="1"/>
          </p:cNvSpPr>
          <p:nvPr>
            <p:ph type="title"/>
          </p:nvPr>
        </p:nvSpPr>
        <p:spPr>
          <a:xfrm>
            <a:off x="395288" y="0"/>
            <a:ext cx="8748712" cy="1143000"/>
          </a:xfrm>
        </p:spPr>
        <p:txBody>
          <a:bodyPr/>
          <a:lstStyle/>
          <a:p>
            <a:pPr eaLnBrk="1" hangingPunct="1"/>
            <a:r>
              <a:rPr lang="en-US"/>
              <a:t>Example 2: Sequence Annotation</a:t>
            </a:r>
          </a:p>
        </p:txBody>
      </p:sp>
      <p:sp>
        <p:nvSpPr>
          <p:cNvPr id="220166" name="Rectangle 3"/>
          <p:cNvSpPr>
            <a:spLocks noGrp="1" noChangeArrowheads="1"/>
          </p:cNvSpPr>
          <p:nvPr>
            <p:ph type="body" sz="half" idx="3"/>
          </p:nvPr>
        </p:nvSpPr>
        <p:spPr>
          <a:xfrm>
            <a:off x="468313" y="4191000"/>
            <a:ext cx="8447087" cy="2667000"/>
          </a:xfrm>
        </p:spPr>
        <p:txBody>
          <a:bodyPr/>
          <a:lstStyle/>
          <a:p>
            <a:pPr eaLnBrk="1" hangingPunct="1"/>
            <a:endParaRPr lang="en-US" sz="2000"/>
          </a:p>
          <a:p>
            <a:pPr eaLnBrk="1" hangingPunct="1"/>
            <a:endParaRPr lang="en-US" sz="2000"/>
          </a:p>
        </p:txBody>
      </p:sp>
      <p:sp>
        <p:nvSpPr>
          <p:cNvPr id="220167" name="Rectangle 7"/>
          <p:cNvSpPr>
            <a:spLocks noChangeArrowheads="1"/>
          </p:cNvSpPr>
          <p:nvPr/>
        </p:nvSpPr>
        <p:spPr bwMode="auto">
          <a:xfrm>
            <a:off x="2665413" y="1077913"/>
            <a:ext cx="1363662" cy="1160462"/>
          </a:xfrm>
          <a:prstGeom prst="rect">
            <a:avLst/>
          </a:prstGeom>
          <a:noFill/>
          <a:ln w="57150">
            <a:solidFill>
              <a:srgbClr val="AC3B2C"/>
            </a:solidFill>
            <a:miter lim="800000"/>
            <a:headEnd/>
            <a:tailEnd/>
          </a:ln>
        </p:spPr>
        <p:txBody>
          <a:bodyPr wrap="none" anchor="ctr">
            <a:prstTxWarp prst="textNoShape">
              <a:avLst/>
            </a:prstTxWarp>
          </a:bodyPr>
          <a:lstStyle/>
          <a:p>
            <a:endParaRPr lang="en-US"/>
          </a:p>
        </p:txBody>
      </p:sp>
      <p:graphicFrame>
        <p:nvGraphicFramePr>
          <p:cNvPr id="220162" name="Object 2"/>
          <p:cNvGraphicFramePr>
            <a:graphicFrameLocks noChangeAspect="1"/>
          </p:cNvGraphicFramePr>
          <p:nvPr/>
        </p:nvGraphicFramePr>
        <p:xfrm>
          <a:off x="0" y="1997075"/>
          <a:ext cx="9144000" cy="4589463"/>
        </p:xfrm>
        <a:graphic>
          <a:graphicData uri="http://schemas.openxmlformats.org/presentationml/2006/ole">
            <p:oleObj spid="_x0000_s220162" name="Visio" r:id="rId4" imgW="9183240" imgH="4610520" progId="">
              <p:embed/>
            </p:oleObj>
          </a:graphicData>
        </a:graphic>
      </p:graphicFrame>
      <p:pic>
        <p:nvPicPr>
          <p:cNvPr id="220168" name="Picture 11" descr="G8 video"/>
          <p:cNvPicPr>
            <a:picLocks noGrp="1" noChangeAspect="1" noChangeArrowheads="1"/>
          </p:cNvPicPr>
          <p:nvPr>
            <p:ph sz="quarter" idx="2"/>
          </p:nvPr>
        </p:nvPicPr>
        <p:blipFill>
          <a:blip r:embed="rId5"/>
          <a:srcRect/>
          <a:stretch>
            <a:fillRect/>
          </a:stretch>
        </p:blipFill>
        <p:spPr>
          <a:xfrm>
            <a:off x="530225" y="1117600"/>
            <a:ext cx="4176713" cy="2254250"/>
          </a:xfr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F3BAB885-2FFC-1C40-8668-ED9EEF0EB9FB}" type="slidenum">
              <a:rPr lang="en-US" smtClean="0"/>
              <a:pPr/>
              <a:t>74</a:t>
            </a:fld>
            <a:endParaRPr lang="en-US" smtClean="0"/>
          </a:p>
        </p:txBody>
      </p:sp>
      <p:sp>
        <p:nvSpPr>
          <p:cNvPr id="222212" name="Rectangle 2"/>
          <p:cNvSpPr>
            <a:spLocks noGrp="1" noChangeArrowheads="1"/>
          </p:cNvSpPr>
          <p:nvPr>
            <p:ph type="title"/>
          </p:nvPr>
        </p:nvSpPr>
        <p:spPr/>
        <p:txBody>
          <a:bodyPr/>
          <a:lstStyle/>
          <a:p>
            <a:pPr eaLnBrk="1" hangingPunct="1"/>
            <a:r>
              <a:rPr lang="en-US"/>
              <a:t>Implementation</a:t>
            </a:r>
          </a:p>
        </p:txBody>
      </p:sp>
      <p:sp>
        <p:nvSpPr>
          <p:cNvPr id="222213" name="Rectangle 3"/>
          <p:cNvSpPr>
            <a:spLocks noGrp="1" noChangeArrowheads="1"/>
          </p:cNvSpPr>
          <p:nvPr>
            <p:ph type="body" idx="1"/>
          </p:nvPr>
        </p:nvSpPr>
        <p:spPr/>
        <p:txBody>
          <a:bodyPr/>
          <a:lstStyle/>
          <a:p>
            <a:pPr eaLnBrk="1" hangingPunct="1"/>
            <a:r>
              <a:rPr lang="en-US"/>
              <a:t>COMM fully formalized in OWL DL</a:t>
            </a:r>
          </a:p>
          <a:p>
            <a:pPr lvl="1" eaLnBrk="1" hangingPunct="1"/>
            <a:r>
              <a:rPr lang="en-US">
                <a:ea typeface="ＭＳ Ｐゴシック" pitchFamily="-109" charset="-128"/>
              </a:rPr>
              <a:t>Rich axiomatization, consistency check (Fact++v1.1.5)</a:t>
            </a:r>
          </a:p>
          <a:p>
            <a:pPr lvl="1" eaLnBrk="1" hangingPunct="1"/>
            <a:r>
              <a:rPr lang="en-US">
                <a:ea typeface="ＭＳ Ｐゴシック" pitchFamily="-109" charset="-128"/>
              </a:rPr>
              <a:t>OWL 2.0: qualified cardinality restrictions for number restrictions of MPEG-7 low-level descriptors</a:t>
            </a:r>
          </a:p>
          <a:p>
            <a:pPr eaLnBrk="1" hangingPunct="1"/>
            <a:r>
              <a:rPr lang="en-US"/>
              <a:t>JAVA API available</a:t>
            </a:r>
          </a:p>
          <a:p>
            <a:pPr lvl="1" eaLnBrk="1" hangingPunct="1"/>
            <a:r>
              <a:rPr lang="en-US">
                <a:ea typeface="ＭＳ Ｐゴシック" pitchFamily="-109" charset="-128"/>
              </a:rPr>
              <a:t>MPEG-7 class interface for the construction of meta-data at runtime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0123AC2B-1E9F-4742-B571-AF44DE133AAE}" type="slidenum">
              <a:rPr lang="en-US" smtClean="0"/>
              <a:pPr/>
              <a:t>75</a:t>
            </a:fld>
            <a:endParaRPr lang="en-US" smtClean="0"/>
          </a:p>
        </p:txBody>
      </p:sp>
      <p:sp>
        <p:nvSpPr>
          <p:cNvPr id="224260" name="Rectangle 2"/>
          <p:cNvSpPr>
            <a:spLocks noGrp="1" noChangeArrowheads="1"/>
          </p:cNvSpPr>
          <p:nvPr>
            <p:ph type="title"/>
          </p:nvPr>
        </p:nvSpPr>
        <p:spPr/>
        <p:txBody>
          <a:bodyPr/>
          <a:lstStyle/>
          <a:p>
            <a:pPr eaLnBrk="1" hangingPunct="1"/>
            <a:r>
              <a:rPr lang="en-US"/>
              <a:t>KAT Annotation Tool</a:t>
            </a:r>
          </a:p>
        </p:txBody>
      </p:sp>
      <p:pic>
        <p:nvPicPr>
          <p:cNvPr id="224261" name="Picture 3" descr="KAT_screenshot">
            <a:hlinkClick r:id="rId3"/>
          </p:cNvPr>
          <p:cNvPicPr>
            <a:picLocks noGrp="1" noChangeAspect="1" noChangeArrowheads="1"/>
          </p:cNvPicPr>
          <p:nvPr>
            <p:ph idx="1"/>
          </p:nvPr>
        </p:nvPicPr>
        <p:blipFill>
          <a:blip r:embed="rId4"/>
          <a:srcRect/>
          <a:stretch>
            <a:fillRect/>
          </a:stretch>
        </p:blipFill>
        <p:spPr>
          <a:xfrm>
            <a:off x="0" y="1196975"/>
            <a:ext cx="9144000" cy="4976813"/>
          </a:xfr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smtClean="0"/>
              <a:t>SAMT 2009 Tutorial: A Semantic Multimedia Web, 1 December</a:t>
            </a:r>
            <a:endParaRPr lang="fr-FR"/>
          </a:p>
        </p:txBody>
      </p:sp>
      <p:sp>
        <p:nvSpPr>
          <p:cNvPr id="5" name="Slide Number Placeholder 3"/>
          <p:cNvSpPr>
            <a:spLocks noGrp="1"/>
          </p:cNvSpPr>
          <p:nvPr>
            <p:ph type="sldNum" sz="quarter" idx="4294967295"/>
          </p:nvPr>
        </p:nvSpPr>
        <p:spPr>
          <a:xfrm>
            <a:off x="6589713" y="6524625"/>
            <a:ext cx="719137" cy="196850"/>
          </a:xfrm>
          <a:prstGeom prst="rect">
            <a:avLst/>
          </a:prstGeom>
        </p:spPr>
        <p:txBody>
          <a:bodyPr/>
          <a:lstStyle/>
          <a:p>
            <a:r>
              <a:rPr lang="fr-FR"/>
              <a:t>- </a:t>
            </a:r>
            <a:fld id="{D4215195-1E3C-0B4E-AC2F-53A8F1E9CC9E}" type="slidenum">
              <a:rPr lang="fr-FR"/>
              <a:pPr/>
              <a:t>76</a:t>
            </a:fld>
            <a:r>
              <a:rPr lang="fr-FR"/>
              <a:t> </a:t>
            </a:r>
          </a:p>
        </p:txBody>
      </p:sp>
      <p:pic>
        <p:nvPicPr>
          <p:cNvPr id="453634" name="Picture 2" descr="KAT annotation 2">
            <a:hlinkClick r:id="rId2"/>
          </p:cNvPr>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6" name="Slide Number Placeholder 4"/>
          <p:cNvSpPr>
            <a:spLocks noGrp="1"/>
          </p:cNvSpPr>
          <p:nvPr>
            <p:ph type="sldNum" sz="quarter" idx="11"/>
          </p:nvPr>
        </p:nvSpPr>
        <p:spPr/>
        <p:txBody>
          <a:bodyPr/>
          <a:lstStyle/>
          <a:p>
            <a:fld id="{560C4EBA-9B7F-D14D-9BB7-7E7430EF501F}" type="slidenum">
              <a:rPr lang="en-US" smtClean="0"/>
              <a:pPr/>
              <a:t>77</a:t>
            </a:fld>
            <a:endParaRPr lang="en-US" smtClean="0"/>
          </a:p>
        </p:txBody>
      </p:sp>
      <p:pic>
        <p:nvPicPr>
          <p:cNvPr id="226308" name="Picture 2"/>
          <p:cNvPicPr>
            <a:picLocks noChangeAspect="1" noChangeArrowheads="1"/>
          </p:cNvPicPr>
          <p:nvPr/>
        </p:nvPicPr>
        <p:blipFill>
          <a:blip r:embed="rId3"/>
          <a:srcRect/>
          <a:stretch>
            <a:fillRect/>
          </a:stretch>
        </p:blipFill>
        <p:spPr bwMode="auto">
          <a:xfrm>
            <a:off x="485775" y="1050925"/>
            <a:ext cx="8051800" cy="5510213"/>
          </a:xfrm>
          <a:prstGeom prst="rect">
            <a:avLst/>
          </a:prstGeom>
          <a:noFill/>
          <a:ln w="9525">
            <a:noFill/>
            <a:miter lim="800000"/>
            <a:headEnd/>
            <a:tailEnd/>
          </a:ln>
        </p:spPr>
      </p:pic>
      <p:sp>
        <p:nvSpPr>
          <p:cNvPr id="226309" name="Rectangle 3"/>
          <p:cNvSpPr>
            <a:spLocks noGrp="1" noChangeArrowheads="1"/>
          </p:cNvSpPr>
          <p:nvPr>
            <p:ph type="title"/>
          </p:nvPr>
        </p:nvSpPr>
        <p:spPr/>
        <p:txBody>
          <a:bodyPr lIns="0" tIns="0" rIns="0" bIns="0"/>
          <a:lstStyle/>
          <a:p>
            <a:pPr defTabSz="449263" eaLnBrk="1" hangingPunct="1">
              <a:lnSpc>
                <a:spcPct val="58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t>W3C Media Fragments WG</a:t>
            </a:r>
          </a:p>
        </p:txBody>
      </p:sp>
      <p:sp>
        <p:nvSpPr>
          <p:cNvPr id="226310" name="Text Box 4"/>
          <p:cNvSpPr txBox="1">
            <a:spLocks noChangeArrowheads="1"/>
          </p:cNvSpPr>
          <p:nvPr/>
        </p:nvSpPr>
        <p:spPr bwMode="auto">
          <a:xfrm>
            <a:off x="992188" y="1189038"/>
            <a:ext cx="7054850" cy="565150"/>
          </a:xfrm>
          <a:prstGeom prst="rect">
            <a:avLst/>
          </a:prstGeom>
          <a:noFill/>
          <a:ln w="9525">
            <a:noFill/>
            <a:miter lim="800000"/>
            <a:headEnd/>
            <a:tailEnd/>
          </a:ln>
        </p:spPr>
        <p:txBody>
          <a:bodyPr lIns="82945" tIns="41473" rIns="82945" bIns="41473">
            <a:prstTxWarp prst="textNoShape">
              <a:avLst/>
            </a:prstTxWarp>
            <a:spAutoFit/>
          </a:bodyPr>
          <a:lstStyle/>
          <a:p>
            <a:pPr algn="l" defTabSz="828675" eaLnBrk="1">
              <a:lnSpc>
                <a:spcPct val="47000"/>
              </a:lnSpc>
              <a:spcBef>
                <a:spcPct val="50000"/>
              </a:spcBef>
              <a:buClr>
                <a:srgbClr val="000000"/>
              </a:buClr>
              <a:buSzPct val="45000"/>
              <a:buFont typeface="Wingdings" pitchFamily="-109" charset="2"/>
              <a:buNone/>
            </a:pPr>
            <a:r>
              <a:rPr lang="en-US" sz="2200" b="1">
                <a:solidFill>
                  <a:schemeClr val="tx1"/>
                </a:solidFill>
                <a:latin typeface="Arial" pitchFamily="-109" charset="0"/>
                <a:ea typeface="MS Gothic" pitchFamily="49" charset="-128"/>
                <a:cs typeface="MS Gothic" pitchFamily="49" charset="-128"/>
              </a:rPr>
              <a:t>W3C Media Fragments WG</a:t>
            </a:r>
          </a:p>
          <a:p>
            <a:pPr algn="l" defTabSz="828675" eaLnBrk="1">
              <a:lnSpc>
                <a:spcPct val="47000"/>
              </a:lnSpc>
              <a:spcBef>
                <a:spcPct val="50000"/>
              </a:spcBef>
              <a:buClr>
                <a:srgbClr val="000000"/>
              </a:buClr>
              <a:buSzPct val="45000"/>
              <a:buFont typeface="Wingdings" pitchFamily="-109" charset="2"/>
              <a:buNone/>
            </a:pPr>
            <a:r>
              <a:rPr lang="en-US" sz="2200" b="1">
                <a:solidFill>
                  <a:schemeClr val="tx1"/>
                </a:solidFill>
                <a:latin typeface="Arial" pitchFamily="-109" charset="0"/>
                <a:ea typeface="MS Gothic" pitchFamily="49" charset="-128"/>
                <a:cs typeface="MS Gothic" pitchFamily="49" charset="-128"/>
                <a:hlinkClick r:id="rId4"/>
              </a:rPr>
              <a:t>http://www.w3.org/2008/WebVideo/Fragments/</a:t>
            </a:r>
            <a:r>
              <a:rPr lang="en-US" sz="2200" b="1">
                <a:solidFill>
                  <a:schemeClr val="tx1"/>
                </a:solidFill>
                <a:latin typeface="Arial" pitchFamily="-109" charset="0"/>
                <a:ea typeface="MS Gothic" pitchFamily="49" charset="-128"/>
                <a:cs typeface="MS Gothic" pitchFamily="49" charset="-128"/>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4"/>
          <p:cNvSpPr>
            <a:spLocks noGrp="1"/>
          </p:cNvSpPr>
          <p:nvPr>
            <p:ph type="dt" sz="quarter" idx="10"/>
          </p:nvPr>
        </p:nvSpPr>
        <p:spPr/>
        <p:txBody>
          <a:bodyPr/>
          <a:lstStyle/>
          <a:p>
            <a:pPr>
              <a:defRPr/>
            </a:pPr>
            <a:r>
              <a:rPr lang="fr-FR"/>
              <a:t>26/10/2009 - </a:t>
            </a:r>
            <a:endParaRPr lang="fr-FR"/>
          </a:p>
        </p:txBody>
      </p:sp>
      <p:sp>
        <p:nvSpPr>
          <p:cNvPr id="7" name="Footer Placeholder 5"/>
          <p:cNvSpPr>
            <a:spLocks noGrp="1"/>
          </p:cNvSpPr>
          <p:nvPr>
            <p:ph type="ftr" sz="quarter" idx="11"/>
          </p:nvPr>
        </p:nvSpPr>
        <p:spPr/>
        <p:txBody>
          <a:bodyPr/>
          <a:lstStyle/>
          <a:p>
            <a:pPr>
              <a:defRPr/>
            </a:pPr>
            <a:r>
              <a:rPr lang="fr-FR"/>
              <a:t>Multimedia Semantics: Metadata, Analysis and Interaction -ISWC 2009</a:t>
            </a:r>
            <a:endParaRPr lang="fr-FR"/>
          </a:p>
        </p:txBody>
      </p:sp>
      <p:sp>
        <p:nvSpPr>
          <p:cNvPr id="8" name="Slide Number Placeholder 6"/>
          <p:cNvSpPr>
            <a:spLocks noGrp="1"/>
          </p:cNvSpPr>
          <p:nvPr>
            <p:ph type="sldNum" sz="quarter" idx="4294967295"/>
          </p:nvPr>
        </p:nvSpPr>
        <p:spPr>
          <a:xfrm>
            <a:off x="6589713" y="6524625"/>
            <a:ext cx="719137" cy="196850"/>
          </a:xfrm>
          <a:prstGeom prst="rect">
            <a:avLst/>
          </a:prstGeom>
        </p:spPr>
        <p:txBody>
          <a:bodyPr/>
          <a:lstStyle/>
          <a:p>
            <a:pPr>
              <a:defRPr/>
            </a:pPr>
            <a:r>
              <a:rPr lang="fr-FR"/>
              <a:t>- </a:t>
            </a:r>
            <a:fld id="{F57A6C71-2BB1-AB44-B1D7-5867923BB2BD}" type="slidenum">
              <a:rPr lang="fr-FR"/>
              <a:pPr>
                <a:defRPr/>
              </a:pPr>
              <a:t>78</a:t>
            </a:fld>
            <a:r>
              <a:rPr lang="fr-FR"/>
              <a:t> </a:t>
            </a:r>
            <a:endParaRPr lang="fr-FR"/>
          </a:p>
        </p:txBody>
      </p:sp>
      <p:pic>
        <p:nvPicPr>
          <p:cNvPr id="203781" name="Picture 2" descr="timbl_movie"/>
          <p:cNvPicPr>
            <a:picLocks noChangeAspect="1" noChangeArrowheads="1"/>
          </p:cNvPicPr>
          <p:nvPr>
            <p:ph sz="half" idx="2"/>
          </p:nvPr>
        </p:nvPicPr>
        <p:blipFill>
          <a:blip r:embed="rId2"/>
          <a:srcRect/>
          <a:stretch>
            <a:fillRect/>
          </a:stretch>
        </p:blipFill>
        <p:spPr>
          <a:xfrm>
            <a:off x="206375" y="4554538"/>
            <a:ext cx="7221538" cy="1925637"/>
          </a:xfrm>
          <a:noFill/>
        </p:spPr>
      </p:pic>
      <p:pic>
        <p:nvPicPr>
          <p:cNvPr id="203782" name="Picture 3" descr="beth"/>
          <p:cNvPicPr>
            <a:picLocks noChangeAspect="1" noChangeArrowheads="1"/>
          </p:cNvPicPr>
          <p:nvPr/>
        </p:nvPicPr>
        <p:blipFill>
          <a:blip r:embed="rId3"/>
          <a:srcRect/>
          <a:stretch>
            <a:fillRect/>
          </a:stretch>
        </p:blipFill>
        <p:spPr bwMode="auto">
          <a:xfrm>
            <a:off x="206375" y="1165225"/>
            <a:ext cx="4745038" cy="3122613"/>
          </a:xfrm>
          <a:prstGeom prst="rect">
            <a:avLst/>
          </a:prstGeom>
          <a:noFill/>
          <a:ln w="9525">
            <a:noFill/>
            <a:miter lim="800000"/>
            <a:headEnd/>
            <a:tailEnd/>
          </a:ln>
        </p:spPr>
      </p:pic>
      <p:sp>
        <p:nvSpPr>
          <p:cNvPr id="692228" name="Rectangle 4"/>
          <p:cNvSpPr>
            <a:spLocks noGrp="1" noChangeArrowheads="1"/>
          </p:cNvSpPr>
          <p:nvPr>
            <p:ph type="title"/>
          </p:nvPr>
        </p:nvSpPr>
        <p:spPr/>
        <p:txBody>
          <a:bodyPr/>
          <a:lstStyle/>
          <a:p>
            <a:pPr eaLnBrk="1" hangingPunct="1">
              <a:defRPr/>
            </a:pPr>
            <a:r>
              <a:rPr lang="en-US">
                <a:ea typeface="+mj-ea"/>
                <a:cs typeface="+mj-cs"/>
              </a:rPr>
              <a:t>W3C Media Fragments WG</a:t>
            </a:r>
          </a:p>
        </p:txBody>
      </p:sp>
      <p:sp>
        <p:nvSpPr>
          <p:cNvPr id="203784" name="Rectangle 5"/>
          <p:cNvSpPr>
            <a:spLocks noGrp="1" noChangeArrowheads="1"/>
          </p:cNvSpPr>
          <p:nvPr>
            <p:ph type="body" sz="half" idx="1"/>
          </p:nvPr>
        </p:nvSpPr>
        <p:spPr>
          <a:xfrm>
            <a:off x="5021263" y="1158875"/>
            <a:ext cx="3889375" cy="3192463"/>
          </a:xfrm>
        </p:spPr>
        <p:txBody>
          <a:bodyPr/>
          <a:lstStyle/>
          <a:p>
            <a:pPr eaLnBrk="1" hangingPunct="1"/>
            <a:r>
              <a:rPr lang="en-US" sz="2400"/>
              <a:t>Provide </a:t>
            </a:r>
            <a:r>
              <a:rPr lang="en-US" sz="2400" b="0"/>
              <a:t>URI-based mechanisms</a:t>
            </a:r>
            <a:r>
              <a:rPr lang="en-US" sz="2400"/>
              <a:t> for uniquely identifying </a:t>
            </a:r>
            <a:r>
              <a:rPr lang="en-US" sz="2400" b="0"/>
              <a:t>fragments</a:t>
            </a:r>
            <a:r>
              <a:rPr lang="en-US" sz="2400"/>
              <a:t> for </a:t>
            </a:r>
            <a:r>
              <a:rPr lang="en-US" sz="2400" b="0"/>
              <a:t>media</a:t>
            </a:r>
            <a:r>
              <a:rPr lang="en-US" sz="2400"/>
              <a:t> objects on the Web, such as video, audio, and images.</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fr-FR"/>
              <a:t>26/10/2009 - </a:t>
            </a:r>
            <a:endParaRPr lang="fr-FR"/>
          </a:p>
        </p:txBody>
      </p:sp>
      <p:sp>
        <p:nvSpPr>
          <p:cNvPr id="6" name="Footer Placeholder 4"/>
          <p:cNvSpPr>
            <a:spLocks noGrp="1"/>
          </p:cNvSpPr>
          <p:nvPr>
            <p:ph type="ftr" sz="quarter" idx="11"/>
          </p:nvPr>
        </p:nvSpPr>
        <p:spPr/>
        <p:txBody>
          <a:bodyPr/>
          <a:lstStyle/>
          <a:p>
            <a:pPr>
              <a:defRPr/>
            </a:pPr>
            <a:r>
              <a:rPr lang="fr-FR"/>
              <a:t>Multimedia Semantics: Metadata, Analysis and Interaction -ISWC 2009</a:t>
            </a:r>
            <a:endParaRPr lang="fr-FR"/>
          </a:p>
        </p:txBody>
      </p:sp>
      <p:sp>
        <p:nvSpPr>
          <p:cNvPr id="7" name="Slide Number Placeholder 5"/>
          <p:cNvSpPr>
            <a:spLocks noGrp="1"/>
          </p:cNvSpPr>
          <p:nvPr>
            <p:ph type="sldNum" sz="quarter" idx="4294967295"/>
          </p:nvPr>
        </p:nvSpPr>
        <p:spPr>
          <a:xfrm>
            <a:off x="6589713" y="6524625"/>
            <a:ext cx="719137" cy="196850"/>
          </a:xfrm>
          <a:prstGeom prst="rect">
            <a:avLst/>
          </a:prstGeom>
        </p:spPr>
        <p:txBody>
          <a:bodyPr/>
          <a:lstStyle/>
          <a:p>
            <a:pPr>
              <a:defRPr/>
            </a:pPr>
            <a:r>
              <a:rPr lang="fr-FR"/>
              <a:t>- </a:t>
            </a:r>
            <a:fld id="{878387B7-D4EE-DB4D-A1A5-39F3DD12FEAF}" type="slidenum">
              <a:rPr lang="fr-FR"/>
              <a:pPr>
                <a:defRPr/>
              </a:pPr>
              <a:t>79</a:t>
            </a:fld>
            <a:r>
              <a:rPr lang="fr-FR"/>
              <a:t> </a:t>
            </a:r>
            <a:endParaRPr lang="fr-FR"/>
          </a:p>
        </p:txBody>
      </p:sp>
      <p:sp>
        <p:nvSpPr>
          <p:cNvPr id="693250" name="Rectangle 2"/>
          <p:cNvSpPr>
            <a:spLocks noGrp="1" noChangeArrowheads="1"/>
          </p:cNvSpPr>
          <p:nvPr>
            <p:ph type="title"/>
          </p:nvPr>
        </p:nvSpPr>
        <p:spPr/>
        <p:txBody>
          <a:bodyPr/>
          <a:lstStyle/>
          <a:p>
            <a:pPr eaLnBrk="1" hangingPunct="1">
              <a:defRPr/>
            </a:pPr>
            <a:r>
              <a:rPr lang="en-US">
                <a:ea typeface="+mj-ea"/>
                <a:cs typeface="+mj-cs"/>
              </a:rPr>
              <a:t>W3C Media Fragments WG</a:t>
            </a:r>
          </a:p>
        </p:txBody>
      </p:sp>
      <p:sp>
        <p:nvSpPr>
          <p:cNvPr id="693251" name="Rectangle 3"/>
          <p:cNvSpPr>
            <a:spLocks noGrp="1" noChangeArrowheads="1"/>
          </p:cNvSpPr>
          <p:nvPr>
            <p:ph type="body" idx="1"/>
          </p:nvPr>
        </p:nvSpPr>
        <p:spPr/>
        <p:txBody>
          <a:bodyPr/>
          <a:lstStyle/>
          <a:p>
            <a:pPr eaLnBrk="1" hangingPunct="1"/>
            <a:r>
              <a:rPr lang="en-US" sz="2400"/>
              <a:t>Research question:</a:t>
            </a:r>
          </a:p>
          <a:p>
            <a:pPr algn="ctr" eaLnBrk="1" hangingPunct="1">
              <a:buFont typeface="Wingdings" charset="2"/>
              <a:buNone/>
            </a:pPr>
            <a:r>
              <a:rPr lang="en-US" sz="2400" i="1"/>
              <a:t>How to access media fragments </a:t>
            </a:r>
            <a:br>
              <a:rPr lang="en-US" sz="2400" i="1"/>
            </a:br>
            <a:r>
              <a:rPr lang="en-US" sz="2400" i="1"/>
              <a:t>without retrieving the whole resource?</a:t>
            </a:r>
          </a:p>
          <a:p>
            <a:pPr eaLnBrk="1" hangingPunct="1"/>
            <a:r>
              <a:rPr lang="en-US" sz="2400"/>
              <a:t>Use Case and Requirements</a:t>
            </a:r>
          </a:p>
          <a:p>
            <a:pPr lvl="1" eaLnBrk="1" hangingPunct="1"/>
            <a:r>
              <a:rPr lang="en-US" sz="2000">
                <a:ea typeface="ＭＳ Ｐゴシック" charset="-128"/>
              </a:rPr>
              <a:t>Link to, Display, Bookmark, Annotate, Search</a:t>
            </a:r>
          </a:p>
          <a:p>
            <a:pPr eaLnBrk="1" hangingPunct="1"/>
            <a:r>
              <a:rPr lang="en-US" sz="2400"/>
              <a:t>Four dimensions considered</a:t>
            </a:r>
          </a:p>
          <a:p>
            <a:pPr lvl="1" eaLnBrk="1" hangingPunct="1"/>
            <a:r>
              <a:rPr lang="en-US" sz="2000">
                <a:ea typeface="ＭＳ Ｐゴシック" charset="-128"/>
              </a:rPr>
              <a:t>time, space, track, id</a:t>
            </a:r>
          </a:p>
          <a:p>
            <a:pPr eaLnBrk="1" hangingPunct="1"/>
            <a:r>
              <a:rPr lang="en-US" sz="2400"/>
              <a:t>Protocols covered: </a:t>
            </a:r>
            <a:r>
              <a:rPr lang="en-US" sz="2000"/>
              <a:t>HTTP(S), RTSP</a:t>
            </a:r>
          </a:p>
        </p:txBody>
      </p:sp>
      <p:sp>
        <p:nvSpPr>
          <p:cNvPr id="693252" name="Rectangle 4"/>
          <p:cNvSpPr>
            <a:spLocks noChangeArrowheads="1"/>
          </p:cNvSpPr>
          <p:nvPr/>
        </p:nvSpPr>
        <p:spPr bwMode="auto">
          <a:xfrm>
            <a:off x="781050" y="5443538"/>
            <a:ext cx="7475538" cy="579437"/>
          </a:xfrm>
          <a:prstGeom prst="rect">
            <a:avLst/>
          </a:prstGeom>
          <a:noFill/>
          <a:ln w="9525">
            <a:noFill/>
            <a:miter lim="800000"/>
            <a:headEnd/>
            <a:tailEnd/>
          </a:ln>
        </p:spPr>
        <p:txBody>
          <a:bodyPr anchor="ctr">
            <a:prstTxWarp prst="textNoShape">
              <a:avLst/>
            </a:prstTxWarp>
            <a:spAutoFit/>
          </a:bodyPr>
          <a:lstStyle/>
          <a:p>
            <a:pPr algn="l" eaLnBrk="0" hangingPunct="0"/>
            <a:r>
              <a:rPr lang="fr-FR" sz="3200" b="1">
                <a:solidFill>
                  <a:schemeClr val="tx2"/>
                </a:solidFill>
                <a:latin typeface="Times New Roman" charset="0"/>
                <a:hlinkClick r:id="rId2"/>
              </a:rPr>
              <a:t>http://www.w3.org/TR/media-frags-reqs</a:t>
            </a:r>
            <a:r>
              <a:rPr lang="en-US" sz="3200" b="1">
                <a:solidFill>
                  <a:schemeClr val="tx2"/>
                </a:solidFill>
                <a:latin typeface="Times New Roman"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325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325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325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325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3251">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3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252"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1C54CFA1-AF2D-5841-8578-AE5F84AD0FCE}" type="slidenum">
              <a:rPr lang="en-US" smtClean="0"/>
              <a:pPr/>
              <a:t>8</a:t>
            </a:fld>
            <a:endParaRPr lang="en-US" smtClean="0"/>
          </a:p>
        </p:txBody>
      </p:sp>
      <p:sp>
        <p:nvSpPr>
          <p:cNvPr id="87044" name="Rectangle 2"/>
          <p:cNvSpPr>
            <a:spLocks noGrp="1" noChangeArrowheads="1"/>
          </p:cNvSpPr>
          <p:nvPr>
            <p:ph type="title"/>
          </p:nvPr>
        </p:nvSpPr>
        <p:spPr/>
        <p:txBody>
          <a:bodyPr/>
          <a:lstStyle/>
          <a:p>
            <a:pPr eaLnBrk="1" hangingPunct="1"/>
            <a:r>
              <a:rPr lang="en-US"/>
              <a:t>Learning Objectives</a:t>
            </a:r>
          </a:p>
        </p:txBody>
      </p:sp>
      <p:sp>
        <p:nvSpPr>
          <p:cNvPr id="87045" name="Rectangle 3"/>
          <p:cNvSpPr>
            <a:spLocks noGrp="1" noChangeArrowheads="1"/>
          </p:cNvSpPr>
          <p:nvPr>
            <p:ph type="body" idx="1"/>
          </p:nvPr>
        </p:nvSpPr>
        <p:spPr>
          <a:xfrm>
            <a:off x="239713" y="1404938"/>
            <a:ext cx="8670925" cy="4887912"/>
          </a:xfrm>
        </p:spPr>
        <p:txBody>
          <a:bodyPr/>
          <a:lstStyle/>
          <a:p>
            <a:pPr eaLnBrk="1" hangingPunct="1"/>
            <a:r>
              <a:rPr lang="en-US" dirty="0"/>
              <a:t>Understand multimedia applications workflow</a:t>
            </a:r>
            <a:endParaRPr lang="en-US" dirty="0" smtClean="0"/>
          </a:p>
          <a:p>
            <a:pPr lvl="1" eaLnBrk="1" hangingPunct="1"/>
            <a:r>
              <a:rPr lang="en-US" dirty="0" smtClean="0">
                <a:ea typeface="ＭＳ Ｐゴシック" pitchFamily="-109" charset="-128"/>
              </a:rPr>
              <a:t>Canonical </a:t>
            </a:r>
            <a:r>
              <a:rPr lang="en-US" dirty="0">
                <a:ea typeface="ＭＳ Ｐゴシック" pitchFamily="-109" charset="-128"/>
              </a:rPr>
              <a:t>processes of media production model</a:t>
            </a:r>
          </a:p>
          <a:p>
            <a:pPr eaLnBrk="1" hangingPunct="1"/>
            <a:r>
              <a:rPr lang="en-US" dirty="0"/>
              <a:t>Explore</a:t>
            </a:r>
            <a:r>
              <a:rPr lang="en-US" dirty="0" smtClean="0"/>
              <a:t> multimedia </a:t>
            </a:r>
            <a:r>
              <a:rPr lang="en-US" dirty="0"/>
              <a:t>metadata formats</a:t>
            </a:r>
          </a:p>
          <a:p>
            <a:pPr lvl="1" eaLnBrk="1" hangingPunct="1"/>
            <a:r>
              <a:rPr lang="en-US" dirty="0">
                <a:ea typeface="ＭＳ Ｐゴシック" pitchFamily="-109" charset="-128"/>
              </a:rPr>
              <a:t>Be aware of the</a:t>
            </a:r>
            <a:r>
              <a:rPr lang="en-US" dirty="0" smtClean="0">
                <a:ea typeface="ＭＳ Ｐゴシック" pitchFamily="-109" charset="-128"/>
              </a:rPr>
              <a:t> requirements for describing media</a:t>
            </a:r>
          </a:p>
          <a:p>
            <a:pPr lvl="1" eaLnBrk="1" hangingPunct="1"/>
            <a:r>
              <a:rPr lang="en-US" dirty="0" smtClean="0">
                <a:ea typeface="ＭＳ Ｐゴシック" pitchFamily="-109" charset="-128"/>
              </a:rPr>
              <a:t>Understand COMM</a:t>
            </a:r>
            <a:r>
              <a:rPr lang="en-US" dirty="0">
                <a:ea typeface="ＭＳ Ｐゴシック" pitchFamily="-109" charset="-128"/>
              </a:rPr>
              <a:t>, a Core Ontology for Multimedia</a:t>
            </a:r>
          </a:p>
          <a:p>
            <a:pPr eaLnBrk="1" hangingPunct="1"/>
            <a:r>
              <a:rPr lang="en-US" dirty="0"/>
              <a:t>Discuss exploratory interfaces based on rich multimedia metadata semantics</a:t>
            </a:r>
          </a:p>
          <a:p>
            <a:pPr lvl="1" eaLnBrk="1" hangingPunct="1"/>
            <a:r>
              <a:rPr lang="en-US" dirty="0">
                <a:ea typeface="ＭＳ Ｐゴシック" pitchFamily="-109" charset="-128"/>
              </a:rPr>
              <a:t>Know how to link and expose your data on the web</a:t>
            </a:r>
          </a:p>
          <a:p>
            <a:pPr lvl="1" eaLnBrk="1" hangingPunct="1"/>
            <a:r>
              <a:rPr lang="en-US" dirty="0">
                <a:ea typeface="ＭＳ Ｐゴシック" pitchFamily="-109" charset="-128"/>
              </a:rPr>
              <a:t>See various multimedia presentation interfaces</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fr-FR"/>
              <a:t>26/10/2009 - </a:t>
            </a:r>
            <a:endParaRPr lang="fr-FR"/>
          </a:p>
        </p:txBody>
      </p:sp>
      <p:sp>
        <p:nvSpPr>
          <p:cNvPr id="6" name="Footer Placeholder 4"/>
          <p:cNvSpPr>
            <a:spLocks noGrp="1"/>
          </p:cNvSpPr>
          <p:nvPr>
            <p:ph type="ftr" sz="quarter" idx="11"/>
          </p:nvPr>
        </p:nvSpPr>
        <p:spPr/>
        <p:txBody>
          <a:bodyPr/>
          <a:lstStyle/>
          <a:p>
            <a:pPr>
              <a:defRPr/>
            </a:pPr>
            <a:r>
              <a:rPr lang="fr-FR"/>
              <a:t>Multimedia Semantics: Metadata, Analysis and Interaction -ISWC 2009</a:t>
            </a:r>
            <a:endParaRPr lang="fr-FR"/>
          </a:p>
        </p:txBody>
      </p:sp>
      <p:sp>
        <p:nvSpPr>
          <p:cNvPr id="7" name="Slide Number Placeholder 5"/>
          <p:cNvSpPr>
            <a:spLocks noGrp="1"/>
          </p:cNvSpPr>
          <p:nvPr>
            <p:ph type="sldNum" sz="quarter" idx="4294967295"/>
          </p:nvPr>
        </p:nvSpPr>
        <p:spPr>
          <a:xfrm>
            <a:off x="6589713" y="6524625"/>
            <a:ext cx="719137" cy="196850"/>
          </a:xfrm>
          <a:prstGeom prst="rect">
            <a:avLst/>
          </a:prstGeom>
        </p:spPr>
        <p:txBody>
          <a:bodyPr/>
          <a:lstStyle/>
          <a:p>
            <a:pPr>
              <a:defRPr/>
            </a:pPr>
            <a:r>
              <a:rPr lang="fr-FR"/>
              <a:t>- </a:t>
            </a:r>
            <a:fld id="{F9BE629C-1E72-4A49-B399-34114FB633F0}" type="slidenum">
              <a:rPr lang="fr-FR"/>
              <a:pPr>
                <a:defRPr/>
              </a:pPr>
              <a:t>80</a:t>
            </a:fld>
            <a:r>
              <a:rPr lang="fr-FR"/>
              <a:t> </a:t>
            </a:r>
            <a:endParaRPr lang="fr-FR"/>
          </a:p>
        </p:txBody>
      </p:sp>
      <p:pic>
        <p:nvPicPr>
          <p:cNvPr id="694274" name="Picture 2" descr="2-ways handshake"/>
          <p:cNvPicPr>
            <a:picLocks noChangeAspect="1" noChangeArrowheads="1"/>
          </p:cNvPicPr>
          <p:nvPr/>
        </p:nvPicPr>
        <p:blipFill>
          <a:blip r:embed="rId2"/>
          <a:srcRect/>
          <a:stretch>
            <a:fillRect/>
          </a:stretch>
        </p:blipFill>
        <p:spPr bwMode="auto">
          <a:xfrm>
            <a:off x="344488" y="4103688"/>
            <a:ext cx="8589962" cy="1949450"/>
          </a:xfrm>
          <a:prstGeom prst="rect">
            <a:avLst/>
          </a:prstGeom>
          <a:noFill/>
          <a:ln w="9525">
            <a:noFill/>
            <a:miter lim="800000"/>
            <a:headEnd/>
            <a:tailEnd/>
          </a:ln>
        </p:spPr>
      </p:pic>
      <p:sp>
        <p:nvSpPr>
          <p:cNvPr id="694275" name="Rectangle 3"/>
          <p:cNvSpPr>
            <a:spLocks noGrp="1" noChangeArrowheads="1"/>
          </p:cNvSpPr>
          <p:nvPr>
            <p:ph type="title"/>
          </p:nvPr>
        </p:nvSpPr>
        <p:spPr/>
        <p:txBody>
          <a:bodyPr/>
          <a:lstStyle/>
          <a:p>
            <a:pPr eaLnBrk="1" hangingPunct="1">
              <a:defRPr/>
            </a:pPr>
            <a:r>
              <a:rPr lang="en-US">
                <a:ea typeface="+mj-ea"/>
                <a:cs typeface="+mj-cs"/>
              </a:rPr>
              <a:t>Media Fragment Processing </a:t>
            </a:r>
            <a:r>
              <a:rPr lang="en-US" sz="2400">
                <a:ea typeface="+mj-ea"/>
                <a:cs typeface="+mj-cs"/>
              </a:rPr>
              <a:t>(1)</a:t>
            </a:r>
          </a:p>
        </p:txBody>
      </p:sp>
      <p:sp>
        <p:nvSpPr>
          <p:cNvPr id="694276" name="Rectangle 4"/>
          <p:cNvSpPr>
            <a:spLocks noGrp="1" noChangeArrowheads="1"/>
          </p:cNvSpPr>
          <p:nvPr>
            <p:ph type="body" idx="1"/>
          </p:nvPr>
        </p:nvSpPr>
        <p:spPr/>
        <p:txBody>
          <a:bodyPr/>
          <a:lstStyle/>
          <a:p>
            <a:pPr eaLnBrk="1" hangingPunct="1"/>
            <a:r>
              <a:rPr lang="en-US" sz="2400"/>
              <a:t>User Agent </a:t>
            </a:r>
            <a:r>
              <a:rPr lang="en-US" sz="2000"/>
              <a:t>(media fragment conforming)</a:t>
            </a:r>
            <a:r>
              <a:rPr lang="en-US" sz="2400"/>
              <a:t>:</a:t>
            </a:r>
            <a:br>
              <a:rPr lang="en-US" sz="2400"/>
            </a:br>
            <a:r>
              <a:rPr lang="en-US" sz="2000"/>
              <a:t> </a:t>
            </a:r>
            <a:r>
              <a:rPr lang="fr-FR" sz="1800">
                <a:solidFill>
                  <a:schemeClr val="tx2"/>
                </a:solidFill>
                <a:hlinkClick r:id="rId3"/>
              </a:rPr>
              <a:t>http://www.youtube.com/watch?v=sxoh1z6s_Cw#t=12,21</a:t>
            </a:r>
            <a:endParaRPr lang="fr-FR" sz="1800"/>
          </a:p>
          <a:p>
            <a:pPr lvl="1" eaLnBrk="1" hangingPunct="1"/>
            <a:r>
              <a:rPr lang="en-US" sz="1800">
                <a:ea typeface="ＭＳ Ｐゴシック" charset="-128"/>
              </a:rPr>
              <a:t>GET </a:t>
            </a:r>
            <a:r>
              <a:rPr lang="en-US" sz="1800" b="1">
                <a:solidFill>
                  <a:schemeClr val="tx2"/>
                </a:solidFill>
                <a:latin typeface="Times New Roman" charset="0"/>
                <a:ea typeface="ＭＳ Ｐゴシック" charset="-128"/>
                <a:hlinkClick r:id="rId4"/>
              </a:rPr>
              <a:t>/watch?v=sxoh1z6s_Cw</a:t>
            </a:r>
            <a:r>
              <a:rPr lang="en-US" sz="1800" b="1">
                <a:solidFill>
                  <a:schemeClr val="tx2"/>
                </a:solidFill>
                <a:latin typeface="Times New Roman" charset="0"/>
                <a:ea typeface="ＭＳ Ｐゴシック" charset="-128"/>
              </a:rPr>
              <a:t> </a:t>
            </a:r>
            <a:r>
              <a:rPr lang="en-US" sz="1800">
                <a:ea typeface="Tahoma" charset="0"/>
                <a:cs typeface="Tahoma" charset="0"/>
              </a:rPr>
              <a:t>HTTP/1.1</a:t>
            </a:r>
            <a:br>
              <a:rPr lang="en-US" sz="1800">
                <a:ea typeface="Tahoma" charset="0"/>
                <a:cs typeface="Tahoma" charset="0"/>
              </a:rPr>
            </a:br>
            <a:r>
              <a:rPr lang="en-US" sz="1800">
                <a:ea typeface="Tahoma" charset="0"/>
                <a:cs typeface="Tahoma" charset="0"/>
              </a:rPr>
              <a:t>Host: </a:t>
            </a:r>
            <a:r>
              <a:rPr lang="en-US" sz="1800" b="1">
                <a:latin typeface="Times New Roman" charset="0"/>
                <a:ea typeface="Times New Roman" charset="0"/>
                <a:cs typeface="Times New Roman" charset="0"/>
                <a:hlinkClick r:id="rId5"/>
              </a:rPr>
              <a:t>www.youtube.com</a:t>
            </a:r>
            <a:r>
              <a:rPr lang="en-US" sz="1800">
                <a:ea typeface="Tahoma" charset="0"/>
                <a:cs typeface="Tahoma" charset="0"/>
              </a:rPr>
              <a:t/>
            </a:r>
            <a:br>
              <a:rPr lang="en-US" sz="1800">
                <a:ea typeface="Tahoma" charset="0"/>
                <a:cs typeface="Tahoma" charset="0"/>
              </a:rPr>
            </a:br>
            <a:r>
              <a:rPr lang="en-US" sz="1800">
                <a:ea typeface="Tahoma" charset="0"/>
                <a:cs typeface="Tahoma" charset="0"/>
              </a:rPr>
              <a:t>Accept: video/*</a:t>
            </a:r>
            <a:br>
              <a:rPr lang="en-US" sz="1800">
                <a:ea typeface="Tahoma" charset="0"/>
                <a:cs typeface="Tahoma" charset="0"/>
              </a:rPr>
            </a:br>
            <a:r>
              <a:rPr lang="en-US" sz="1800">
                <a:ea typeface="Tahoma" charset="0"/>
                <a:cs typeface="Tahoma" charset="0"/>
              </a:rPr>
              <a:t>Range: </a:t>
            </a:r>
            <a:r>
              <a:rPr lang="en-US" sz="1800" b="1">
                <a:ea typeface="Tahoma" charset="0"/>
                <a:cs typeface="Tahoma" charset="0"/>
              </a:rPr>
              <a:t>seconds</a:t>
            </a:r>
            <a:r>
              <a:rPr lang="en-US" sz="1800">
                <a:ea typeface="Tahoma" charset="0"/>
                <a:cs typeface="Tahoma" charset="0"/>
              </a:rPr>
              <a:t>=12-21 [</a:t>
            </a:r>
            <a:r>
              <a:rPr lang="en-US" sz="1800">
                <a:ea typeface="Tahoma" charset="0"/>
                <a:cs typeface="Tahoma" charset="0"/>
                <a:hlinkClick r:id="rId6"/>
              </a:rPr>
              <a:t>HTTPBis clarification</a:t>
            </a:r>
            <a:r>
              <a:rPr lang="en-US" sz="1800">
                <a:ea typeface="Tahoma" charset="0"/>
                <a:cs typeface="Tahoma" charset="0"/>
              </a:rPr>
              <a:t>]</a:t>
            </a:r>
            <a:endParaRPr lang="en-US" sz="2000">
              <a:ea typeface="Tahoma" charset="0"/>
              <a:cs typeface="Tahoma" charset="0"/>
            </a:endParaRPr>
          </a:p>
          <a:p>
            <a:pPr eaLnBrk="1" hangingPunct="1"/>
            <a:r>
              <a:rPr lang="en-US" sz="2400"/>
              <a:t>Server: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427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4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fr-FR"/>
              <a:t>26/10/2009 - </a:t>
            </a:r>
            <a:endParaRPr lang="fr-FR"/>
          </a:p>
        </p:txBody>
      </p:sp>
      <p:sp>
        <p:nvSpPr>
          <p:cNvPr id="6" name="Footer Placeholder 4"/>
          <p:cNvSpPr>
            <a:spLocks noGrp="1"/>
          </p:cNvSpPr>
          <p:nvPr>
            <p:ph type="ftr" sz="quarter" idx="11"/>
          </p:nvPr>
        </p:nvSpPr>
        <p:spPr/>
        <p:txBody>
          <a:bodyPr/>
          <a:lstStyle/>
          <a:p>
            <a:pPr>
              <a:defRPr/>
            </a:pPr>
            <a:r>
              <a:rPr lang="fr-FR"/>
              <a:t>Multimedia Semantics: Metadata, Analysis and Interaction -ISWC 2009</a:t>
            </a:r>
            <a:endParaRPr lang="fr-FR"/>
          </a:p>
        </p:txBody>
      </p:sp>
      <p:sp>
        <p:nvSpPr>
          <p:cNvPr id="7" name="Slide Number Placeholder 5"/>
          <p:cNvSpPr>
            <a:spLocks noGrp="1"/>
          </p:cNvSpPr>
          <p:nvPr>
            <p:ph type="sldNum" sz="quarter" idx="4294967295"/>
          </p:nvPr>
        </p:nvSpPr>
        <p:spPr>
          <a:xfrm>
            <a:off x="6589713" y="6524625"/>
            <a:ext cx="719137" cy="196850"/>
          </a:xfrm>
          <a:prstGeom prst="rect">
            <a:avLst/>
          </a:prstGeom>
        </p:spPr>
        <p:txBody>
          <a:bodyPr/>
          <a:lstStyle/>
          <a:p>
            <a:pPr>
              <a:defRPr/>
            </a:pPr>
            <a:r>
              <a:rPr lang="fr-FR"/>
              <a:t>- </a:t>
            </a:r>
            <a:fld id="{720D7188-1810-2841-B6BB-0D47CF261634}" type="slidenum">
              <a:rPr lang="fr-FR"/>
              <a:pPr>
                <a:defRPr/>
              </a:pPr>
              <a:t>81</a:t>
            </a:fld>
            <a:r>
              <a:rPr lang="fr-FR"/>
              <a:t> </a:t>
            </a:r>
            <a:endParaRPr lang="fr-FR"/>
          </a:p>
        </p:txBody>
      </p:sp>
      <p:sp>
        <p:nvSpPr>
          <p:cNvPr id="695298" name="Rectangle 2"/>
          <p:cNvSpPr>
            <a:spLocks noGrp="1" noChangeArrowheads="1"/>
          </p:cNvSpPr>
          <p:nvPr>
            <p:ph type="title"/>
          </p:nvPr>
        </p:nvSpPr>
        <p:spPr/>
        <p:txBody>
          <a:bodyPr/>
          <a:lstStyle/>
          <a:p>
            <a:pPr eaLnBrk="1" hangingPunct="1">
              <a:defRPr/>
            </a:pPr>
            <a:r>
              <a:rPr lang="en-US">
                <a:ea typeface="+mj-ea"/>
                <a:cs typeface="+mj-cs"/>
              </a:rPr>
              <a:t>Media Fragment Processing </a:t>
            </a:r>
            <a:r>
              <a:rPr lang="en-US" sz="2400">
                <a:ea typeface="+mj-ea"/>
                <a:cs typeface="+mj-cs"/>
              </a:rPr>
              <a:t>(2)</a:t>
            </a:r>
            <a:endParaRPr lang="en-US" sz="1600">
              <a:ea typeface="+mj-ea"/>
              <a:cs typeface="+mj-cs"/>
            </a:endParaRPr>
          </a:p>
        </p:txBody>
      </p:sp>
      <p:sp>
        <p:nvSpPr>
          <p:cNvPr id="695299" name="Rectangle 3"/>
          <p:cNvSpPr>
            <a:spLocks noGrp="1" noChangeArrowheads="1"/>
          </p:cNvSpPr>
          <p:nvPr>
            <p:ph type="body" idx="1"/>
          </p:nvPr>
        </p:nvSpPr>
        <p:spPr/>
        <p:txBody>
          <a:bodyPr/>
          <a:lstStyle/>
          <a:p>
            <a:pPr eaLnBrk="1" hangingPunct="1"/>
            <a:r>
              <a:rPr lang="en-US" sz="2400"/>
              <a:t>User Agent </a:t>
            </a:r>
            <a:r>
              <a:rPr lang="en-US" sz="2000"/>
              <a:t>(media fragment conforming)</a:t>
            </a:r>
            <a:r>
              <a:rPr lang="en-US" sz="2400"/>
              <a:t>:</a:t>
            </a:r>
            <a:br>
              <a:rPr lang="en-US" sz="2400"/>
            </a:br>
            <a:r>
              <a:rPr lang="en-US" sz="2000"/>
              <a:t> </a:t>
            </a:r>
            <a:r>
              <a:rPr lang="fr-FR" sz="1800">
                <a:solidFill>
                  <a:schemeClr val="tx2"/>
                </a:solidFill>
                <a:hlinkClick r:id="rId2"/>
              </a:rPr>
              <a:t>http://www.youtube.com/watch?v=sxoh1z6s_Cw#t=12,21</a:t>
            </a:r>
            <a:endParaRPr lang="fr-FR" sz="2400">
              <a:ea typeface="Tahoma" charset="0"/>
              <a:cs typeface="Tahoma" charset="0"/>
            </a:endParaRPr>
          </a:p>
          <a:p>
            <a:pPr eaLnBrk="1" hangingPunct="1"/>
            <a:r>
              <a:rPr lang="en-US" sz="2400"/>
              <a:t>Server:</a:t>
            </a:r>
          </a:p>
        </p:txBody>
      </p:sp>
      <p:pic>
        <p:nvPicPr>
          <p:cNvPr id="695300" name="Picture 4" descr="4-ways handshake"/>
          <p:cNvPicPr>
            <a:picLocks noChangeAspect="1" noChangeArrowheads="1"/>
          </p:cNvPicPr>
          <p:nvPr/>
        </p:nvPicPr>
        <p:blipFill>
          <a:blip r:embed="rId3"/>
          <a:srcRect/>
          <a:stretch>
            <a:fillRect/>
          </a:stretch>
        </p:blipFill>
        <p:spPr bwMode="auto">
          <a:xfrm>
            <a:off x="76200" y="2813050"/>
            <a:ext cx="8553450" cy="40290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29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5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20352CBF-979B-8A4B-9C43-EA66E6FF21B7}" type="slidenum">
              <a:rPr lang="en-US" smtClean="0"/>
              <a:pPr/>
              <a:t>82</a:t>
            </a:fld>
            <a:endParaRPr lang="en-US" smtClean="0"/>
          </a:p>
        </p:txBody>
      </p:sp>
      <p:sp>
        <p:nvSpPr>
          <p:cNvPr id="248836" name="Rectangle 2"/>
          <p:cNvSpPr>
            <a:spLocks noGrp="1" noChangeArrowheads="1"/>
          </p:cNvSpPr>
          <p:nvPr>
            <p:ph type="title"/>
          </p:nvPr>
        </p:nvSpPr>
        <p:spPr/>
        <p:txBody>
          <a:bodyPr/>
          <a:lstStyle/>
          <a:p>
            <a:pPr eaLnBrk="1" hangingPunct="1"/>
            <a:r>
              <a:rPr lang="en-US"/>
              <a:t>Literature</a:t>
            </a:r>
          </a:p>
        </p:txBody>
      </p:sp>
      <p:sp>
        <p:nvSpPr>
          <p:cNvPr id="248837" name="Rectangle 3"/>
          <p:cNvSpPr>
            <a:spLocks noGrp="1" noChangeArrowheads="1"/>
          </p:cNvSpPr>
          <p:nvPr>
            <p:ph type="body" idx="1"/>
          </p:nvPr>
        </p:nvSpPr>
        <p:spPr>
          <a:xfrm>
            <a:off x="404813" y="1265238"/>
            <a:ext cx="8505825" cy="5218112"/>
          </a:xfrm>
        </p:spPr>
        <p:txBody>
          <a:bodyPr/>
          <a:lstStyle/>
          <a:p>
            <a:pPr eaLnBrk="1" hangingPunct="1"/>
            <a:r>
              <a:rPr lang="en-US" sz="1800">
                <a:solidFill>
                  <a:srgbClr val="000000"/>
                </a:solidFill>
              </a:rPr>
              <a:t>Michael Hausenblas </a:t>
            </a:r>
            <a:r>
              <a:rPr lang="en-US" sz="1800" i="1">
                <a:solidFill>
                  <a:srgbClr val="000000"/>
                </a:solidFill>
              </a:rPr>
              <a:t>et al.</a:t>
            </a:r>
            <a:r>
              <a:rPr lang="en-US" sz="1800">
                <a:solidFill>
                  <a:srgbClr val="000000"/>
                </a:solidFill>
              </a:rPr>
              <a:t>: </a:t>
            </a:r>
            <a:r>
              <a:rPr lang="en-US" sz="1800">
                <a:solidFill>
                  <a:srgbClr val="000000"/>
                </a:solidFill>
                <a:hlinkClick r:id="rId3"/>
              </a:rPr>
              <a:t>Multimedia Vocabularies on the Semantic Web</a:t>
            </a:r>
            <a:r>
              <a:rPr lang="en-US" sz="1800">
                <a:solidFill>
                  <a:srgbClr val="000000"/>
                </a:solidFill>
              </a:rPr>
              <a:t>. W3C Multimedia Semantics Incubator Group Report (XGR), 24 July 2007.</a:t>
            </a:r>
          </a:p>
          <a:p>
            <a:pPr eaLnBrk="1" hangingPunct="1"/>
            <a:r>
              <a:rPr lang="en-US" sz="1800">
                <a:solidFill>
                  <a:srgbClr val="000000"/>
                </a:solidFill>
              </a:rPr>
              <a:t>Raphaël Troncy, Jacco van Ossenbruggen, Jeff Z. Pan and Giorgos Stamou. </a:t>
            </a:r>
            <a:r>
              <a:rPr lang="en-US" sz="1800">
                <a:solidFill>
                  <a:srgbClr val="000000"/>
                </a:solidFill>
                <a:hlinkClick r:id="rId4"/>
              </a:rPr>
              <a:t>Image Annotation on the Semantic Web</a:t>
            </a:r>
            <a:r>
              <a:rPr lang="en-US" sz="1800">
                <a:solidFill>
                  <a:srgbClr val="000000"/>
                </a:solidFill>
              </a:rPr>
              <a:t>. W3C Multimedia Semantics Incubator Group Report (XGR), 14 August 2007. </a:t>
            </a:r>
          </a:p>
          <a:p>
            <a:pPr eaLnBrk="1" hangingPunct="1"/>
            <a:r>
              <a:rPr lang="en-US" sz="1800">
                <a:solidFill>
                  <a:srgbClr val="000000"/>
                </a:solidFill>
              </a:rPr>
              <a:t>Vassilis Tzouvaras, Raphaël Troncy and Jeff Z. Pan. </a:t>
            </a:r>
            <a:r>
              <a:rPr lang="en-US" sz="1800">
                <a:solidFill>
                  <a:srgbClr val="000000"/>
                </a:solidFill>
                <a:hlinkClick r:id="rId5"/>
              </a:rPr>
              <a:t>Multimedia Annotation Interoperability Framework</a:t>
            </a:r>
            <a:r>
              <a:rPr lang="en-US" sz="1800">
                <a:solidFill>
                  <a:srgbClr val="000000"/>
                </a:solidFill>
              </a:rPr>
              <a:t>. W3C Multimedia Semantics Incubator Group Report Editor's Draft, 14 August 2007. </a:t>
            </a:r>
          </a:p>
          <a:p>
            <a:pPr eaLnBrk="1" hangingPunct="1"/>
            <a:r>
              <a:rPr lang="en-US" sz="1800">
                <a:solidFill>
                  <a:srgbClr val="000000"/>
                </a:solidFill>
              </a:rPr>
              <a:t>Richard Arndt, Raphaël Troncy, Steffen Staab, Lynda Hardman and Miroslav Vacura: </a:t>
            </a:r>
            <a:r>
              <a:rPr lang="en-US" sz="1800" i="1">
                <a:solidFill>
                  <a:srgbClr val="000000"/>
                </a:solidFill>
              </a:rPr>
              <a:t>COMM: Designing a Well-Founded Multimedia Ontology for the Web</a:t>
            </a:r>
            <a:r>
              <a:rPr lang="en-US" sz="1800">
                <a:solidFill>
                  <a:srgbClr val="000000"/>
                </a:solidFill>
              </a:rPr>
              <a:t>. In </a:t>
            </a:r>
            <a:r>
              <a:rPr lang="en-US" sz="1800">
                <a:solidFill>
                  <a:srgbClr val="000000"/>
                </a:solidFill>
                <a:hlinkClick r:id="rId6"/>
              </a:rPr>
              <a:t>6th International Semantic Web Conference (ISWC'2007)</a:t>
            </a:r>
            <a:r>
              <a:rPr lang="en-US" sz="1800">
                <a:solidFill>
                  <a:srgbClr val="000000"/>
                </a:solidFill>
              </a:rPr>
              <a:t>, Busan, Korea, November 11-15, 2007.</a:t>
            </a:r>
          </a:p>
          <a:p>
            <a:pPr eaLnBrk="1" hangingPunct="1"/>
            <a:r>
              <a:rPr lang="en-US" sz="1800"/>
              <a:t>Raphaël Troncy, Oscar Celma, Suzanne Little, Roberto Garcia, Chrisa Tsinaraki: </a:t>
            </a:r>
            <a:r>
              <a:rPr lang="en-US" sz="1800" i="1"/>
              <a:t>MPEG-7 based Multimedia Ontologies: Interoperability Support or Interoperability Issue?</a:t>
            </a:r>
            <a:r>
              <a:rPr lang="en-US" sz="1800" i="1">
                <a:solidFill>
                  <a:srgbClr val="000000"/>
                </a:solidFill>
              </a:rPr>
              <a:t> </a:t>
            </a:r>
            <a:r>
              <a:rPr lang="en-US" sz="1800">
                <a:solidFill>
                  <a:srgbClr val="000000"/>
                </a:solidFill>
              </a:rPr>
              <a:t>In </a:t>
            </a:r>
            <a:r>
              <a:rPr lang="en-US" sz="1800">
                <a:solidFill>
                  <a:srgbClr val="000000"/>
                </a:solidFill>
                <a:hlinkClick r:id="rId7"/>
              </a:rPr>
              <a:t>1st Workshop on Multimedia Annotation and Retrieval enabled by Shared Ontologies (MAReSO'2007)</a:t>
            </a:r>
            <a:r>
              <a:rPr lang="en-US" sz="1800">
                <a:solidFill>
                  <a:srgbClr val="000000"/>
                </a:solidFill>
              </a:rPr>
              <a:t>, Genoa, Italy, December 2007.</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8C57C8BC-1289-4547-A86E-AB02D670364B}" type="slidenum">
              <a:rPr lang="en-US" smtClean="0"/>
              <a:pPr/>
              <a:t>83</a:t>
            </a:fld>
            <a:endParaRPr lang="en-US" smtClean="0"/>
          </a:p>
        </p:txBody>
      </p:sp>
      <p:sp>
        <p:nvSpPr>
          <p:cNvPr id="89092" name="Rectangle 2"/>
          <p:cNvSpPr>
            <a:spLocks noGrp="1" noChangeArrowheads="1"/>
          </p:cNvSpPr>
          <p:nvPr>
            <p:ph type="title"/>
          </p:nvPr>
        </p:nvSpPr>
        <p:spPr/>
        <p:txBody>
          <a:bodyPr/>
          <a:lstStyle/>
          <a:p>
            <a:pPr eaLnBrk="1" hangingPunct="1"/>
            <a:r>
              <a:rPr lang="en-US"/>
              <a:t>Agenda</a:t>
            </a:r>
          </a:p>
        </p:txBody>
      </p:sp>
      <p:sp>
        <p:nvSpPr>
          <p:cNvPr id="651267" name="Rectangle 3"/>
          <p:cNvSpPr>
            <a:spLocks noGrp="1" noChangeArrowheads="1"/>
          </p:cNvSpPr>
          <p:nvPr>
            <p:ph type="body" idx="1"/>
          </p:nvPr>
        </p:nvSpPr>
        <p:spPr/>
        <p:txBody>
          <a:bodyPr/>
          <a:lstStyle/>
          <a:p>
            <a:pPr marL="609600" indent="-609600" eaLnBrk="1" hangingPunct="1">
              <a:buFontTx/>
              <a:buAutoNum type="arabicPeriod"/>
            </a:pPr>
            <a:r>
              <a:rPr lang="en-US" sz="2400" dirty="0"/>
              <a:t>Understanding Multimedia Applications Workflow</a:t>
            </a:r>
          </a:p>
          <a:p>
            <a:pPr marL="1006475" lvl="1" indent="-533400" eaLnBrk="1" hangingPunct="1"/>
            <a:r>
              <a:rPr lang="en-US" sz="2000" dirty="0" err="1">
                <a:ea typeface="ＭＳ Ｐゴシック" pitchFamily="-109" charset="-128"/>
              </a:rPr>
              <a:t>CeWe</a:t>
            </a:r>
            <a:r>
              <a:rPr lang="en-US" sz="2000" dirty="0">
                <a:ea typeface="ＭＳ Ｐゴシック" pitchFamily="-109" charset="-128"/>
              </a:rPr>
              <a:t> Color Photo Book creation application</a:t>
            </a:r>
          </a:p>
          <a:p>
            <a:pPr marL="1006475" lvl="1" indent="-533400" eaLnBrk="1" hangingPunct="1"/>
            <a:r>
              <a:rPr lang="en-US" sz="2000" dirty="0" err="1">
                <a:ea typeface="ＭＳ Ｐゴシック" pitchFamily="-109" charset="-128"/>
              </a:rPr>
              <a:t>Vox</a:t>
            </a:r>
            <a:r>
              <a:rPr lang="en-US" sz="2000" dirty="0">
                <a:ea typeface="ＭＳ Ｐゴシック" pitchFamily="-109" charset="-128"/>
              </a:rPr>
              <a:t> </a:t>
            </a:r>
            <a:r>
              <a:rPr lang="en-US" sz="2000" dirty="0" err="1">
                <a:ea typeface="ＭＳ Ｐゴシック" pitchFamily="-109" charset="-128"/>
              </a:rPr>
              <a:t>Populi</a:t>
            </a:r>
            <a:r>
              <a:rPr lang="en-US" sz="2000" dirty="0">
                <a:ea typeface="ＭＳ Ｐゴシック" pitchFamily="-109" charset="-128"/>
              </a:rPr>
              <a:t> argumentation-based video sequences generation</a:t>
            </a:r>
          </a:p>
          <a:p>
            <a:pPr marL="1006475" lvl="1" indent="-533400" eaLnBrk="1" hangingPunct="1"/>
            <a:r>
              <a:rPr lang="en-US" sz="2000" i="1" dirty="0">
                <a:ea typeface="ＭＳ Ｐゴシック" pitchFamily="-109" charset="-128"/>
              </a:rPr>
              <a:t>Canonical Processes of Media Production</a:t>
            </a:r>
          </a:p>
          <a:p>
            <a:pPr marL="609600" indent="-609600" eaLnBrk="1" hangingPunct="1">
              <a:buFontTx/>
              <a:buAutoNum type="arabicPeriod"/>
            </a:pPr>
            <a:r>
              <a:rPr lang="en-US" sz="2400" dirty="0"/>
              <a:t>Semantic Annotation of Multimedia Content</a:t>
            </a:r>
          </a:p>
          <a:p>
            <a:pPr marL="1006475" lvl="1" indent="-533400" eaLnBrk="1" hangingPunct="1"/>
            <a:r>
              <a:rPr lang="en-US" sz="2000" dirty="0">
                <a:ea typeface="ＭＳ Ｐゴシック" pitchFamily="-109" charset="-128"/>
              </a:rPr>
              <a:t>Multimedia metadata formats: use cases and requirements</a:t>
            </a:r>
          </a:p>
          <a:p>
            <a:pPr marL="1006475" lvl="1" indent="-533400" eaLnBrk="1" hangingPunct="1"/>
            <a:r>
              <a:rPr lang="en-US" sz="2000" dirty="0">
                <a:ea typeface="ＭＳ Ｐゴシック" pitchFamily="-109" charset="-128"/>
              </a:rPr>
              <a:t>Multimedia metadata interoperability issues</a:t>
            </a:r>
          </a:p>
          <a:p>
            <a:pPr marL="1006475" lvl="1" indent="-533400" eaLnBrk="1" hangingPunct="1"/>
            <a:r>
              <a:rPr lang="en-US" sz="2000" dirty="0">
                <a:ea typeface="ＭＳ Ｐゴシック" pitchFamily="-109" charset="-128"/>
              </a:rPr>
              <a:t>MPEG-7 based </a:t>
            </a:r>
            <a:r>
              <a:rPr lang="en-US" sz="2000" dirty="0" err="1">
                <a:ea typeface="ＭＳ Ｐゴシック" pitchFamily="-109" charset="-128"/>
              </a:rPr>
              <a:t>ontologies</a:t>
            </a:r>
            <a:endParaRPr lang="en-US" sz="2000" dirty="0">
              <a:ea typeface="ＭＳ Ｐゴシック" pitchFamily="-109" charset="-128"/>
            </a:endParaRPr>
          </a:p>
          <a:p>
            <a:pPr marL="1006475" lvl="1" indent="-533400" eaLnBrk="1" hangingPunct="1"/>
            <a:r>
              <a:rPr lang="en-US" sz="2000" i="1" dirty="0">
                <a:ea typeface="ＭＳ Ｐゴシック" pitchFamily="-109" charset="-128"/>
              </a:rPr>
              <a:t>COMM: A Core Ontology for </a:t>
            </a:r>
            <a:r>
              <a:rPr lang="en-US" sz="2000" i="1" dirty="0" err="1">
                <a:ea typeface="ＭＳ Ｐゴシック" pitchFamily="-109" charset="-128"/>
              </a:rPr>
              <a:t>MultiMedia</a:t>
            </a:r>
            <a:endParaRPr lang="en-US" sz="2000" i="1" dirty="0">
              <a:ea typeface="ＭＳ Ｐゴシック" pitchFamily="-109" charset="-128"/>
            </a:endParaRPr>
          </a:p>
          <a:p>
            <a:pPr marL="609600" indent="-609600" eaLnBrk="1" hangingPunct="1">
              <a:buFontTx/>
              <a:buAutoNum type="arabicPeriod"/>
            </a:pPr>
            <a:r>
              <a:rPr lang="en-US" sz="2400" dirty="0"/>
              <a:t>Semantic Search and Presentation of Multimedia Content</a:t>
            </a:r>
          </a:p>
          <a:p>
            <a:pPr marL="1006475" lvl="1" indent="-533400" eaLnBrk="1" hangingPunct="1"/>
            <a:r>
              <a:rPr lang="en-US" sz="2000" dirty="0">
                <a:ea typeface="ＭＳ Ｐゴシック" pitchFamily="-109" charset="-128"/>
              </a:rPr>
              <a:t>Link your data!</a:t>
            </a:r>
          </a:p>
          <a:p>
            <a:pPr marL="1006475" lvl="1" indent="-533400" eaLnBrk="1" hangingPunct="1"/>
            <a:r>
              <a:rPr lang="en-US" sz="2000" i="1" dirty="0">
                <a:ea typeface="ＭＳ Ｐゴシック" pitchFamily="-109" charset="-128"/>
              </a:rPr>
              <a:t>Searching and Browsing Multimedia Semantic Datasets </a:t>
            </a:r>
            <a:r>
              <a:rPr lang="en-US" sz="2000" i="1" dirty="0" smtClean="0">
                <a:ea typeface="ＭＳ Ｐゴシック" pitchFamily="-109" charset="-128"/>
              </a:rPr>
              <a:t>with different user interfaces built on top of </a:t>
            </a:r>
            <a:r>
              <a:rPr lang="en-US" sz="2000" i="1" dirty="0" err="1">
                <a:ea typeface="ＭＳ Ｐゴシック" pitchFamily="-109" charset="-128"/>
              </a:rPr>
              <a:t>Cliopatria</a:t>
            </a:r>
            <a:endParaRPr lang="en-US" sz="2000" i="1" dirty="0">
              <a:ea typeface="ＭＳ Ｐゴシック" pitchFamily="-109"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651267">
                                            <p:txEl>
                                              <p:pRg st="0" end="0"/>
                                            </p:txEl>
                                          </p:spTgt>
                                        </p:tgtEl>
                                        <p:attrNameLst>
                                          <p:attrName>style.opacity</p:attrName>
                                        </p:attrNameLst>
                                      </p:cBhvr>
                                      <p:to>
                                        <p:strVal val="0.5"/>
                                      </p:to>
                                    </p:set>
                                    <p:animEffect filter="image" prLst="opacity: 0.5">
                                      <p:cBhvr rctx="IE">
                                        <p:cTn id="7" dur="indefinite"/>
                                        <p:tgtEl>
                                          <p:spTgt spid="651267">
                                            <p:txEl>
                                              <p:pRg st="0" end="0"/>
                                            </p:txEl>
                                          </p:spTgt>
                                        </p:tgtEl>
                                      </p:cBhvr>
                                    </p:animEffect>
                                  </p:childTnLst>
                                </p:cTn>
                              </p:par>
                              <p:par>
                                <p:cTn id="8" presetID="9" presetClass="emph" presetSubtype="0" grpId="0" nodeType="withEffect">
                                  <p:stCondLst>
                                    <p:cond delay="0"/>
                                  </p:stCondLst>
                                  <p:childTnLst>
                                    <p:set>
                                      <p:cBhvr rctx="PPT">
                                        <p:cTn id="9" dur="indefinite"/>
                                        <p:tgtEl>
                                          <p:spTgt spid="651267">
                                            <p:txEl>
                                              <p:pRg st="1" end="1"/>
                                            </p:txEl>
                                          </p:spTgt>
                                        </p:tgtEl>
                                        <p:attrNameLst>
                                          <p:attrName>style.opacity</p:attrName>
                                        </p:attrNameLst>
                                      </p:cBhvr>
                                      <p:to>
                                        <p:strVal val="0.5"/>
                                      </p:to>
                                    </p:set>
                                    <p:animEffect filter="image" prLst="opacity: 0.5">
                                      <p:cBhvr rctx="IE">
                                        <p:cTn id="10" dur="indefinite"/>
                                        <p:tgtEl>
                                          <p:spTgt spid="651267">
                                            <p:txEl>
                                              <p:pRg st="1" end="1"/>
                                            </p:txEl>
                                          </p:spTgt>
                                        </p:tgtEl>
                                      </p:cBhvr>
                                    </p:animEffect>
                                  </p:childTnLst>
                                </p:cTn>
                              </p:par>
                              <p:par>
                                <p:cTn id="11" presetID="9" presetClass="emph" presetSubtype="0" grpId="0" nodeType="withEffect">
                                  <p:stCondLst>
                                    <p:cond delay="0"/>
                                  </p:stCondLst>
                                  <p:childTnLst>
                                    <p:set>
                                      <p:cBhvr rctx="PPT">
                                        <p:cTn id="12" dur="indefinite"/>
                                        <p:tgtEl>
                                          <p:spTgt spid="651267">
                                            <p:txEl>
                                              <p:pRg st="2" end="2"/>
                                            </p:txEl>
                                          </p:spTgt>
                                        </p:tgtEl>
                                        <p:attrNameLst>
                                          <p:attrName>style.opacity</p:attrName>
                                        </p:attrNameLst>
                                      </p:cBhvr>
                                      <p:to>
                                        <p:strVal val="0.5"/>
                                      </p:to>
                                    </p:set>
                                    <p:animEffect filter="image" prLst="opacity: 0.5">
                                      <p:cBhvr rctx="IE">
                                        <p:cTn id="13" dur="indefinite"/>
                                        <p:tgtEl>
                                          <p:spTgt spid="651267">
                                            <p:txEl>
                                              <p:pRg st="2" end="2"/>
                                            </p:txEl>
                                          </p:spTgt>
                                        </p:tgtEl>
                                      </p:cBhvr>
                                    </p:animEffect>
                                  </p:childTnLst>
                                </p:cTn>
                              </p:par>
                              <p:par>
                                <p:cTn id="14" presetID="9" presetClass="emph" presetSubtype="0" grpId="0" nodeType="withEffect">
                                  <p:stCondLst>
                                    <p:cond delay="0"/>
                                  </p:stCondLst>
                                  <p:childTnLst>
                                    <p:set>
                                      <p:cBhvr rctx="PPT">
                                        <p:cTn id="15" dur="indefinite"/>
                                        <p:tgtEl>
                                          <p:spTgt spid="651267">
                                            <p:txEl>
                                              <p:pRg st="3" end="3"/>
                                            </p:txEl>
                                          </p:spTgt>
                                        </p:tgtEl>
                                        <p:attrNameLst>
                                          <p:attrName>style.opacity</p:attrName>
                                        </p:attrNameLst>
                                      </p:cBhvr>
                                      <p:to>
                                        <p:strVal val="0.5"/>
                                      </p:to>
                                    </p:set>
                                    <p:animEffect filter="image" prLst="opacity: 0.5">
                                      <p:cBhvr rctx="IE">
                                        <p:cTn id="16" dur="indefinite"/>
                                        <p:tgtEl>
                                          <p:spTgt spid="651267">
                                            <p:txEl>
                                              <p:pRg st="3" end="3"/>
                                            </p:txEl>
                                          </p:spTgt>
                                        </p:tgtEl>
                                      </p:cBhvr>
                                    </p:animEffect>
                                  </p:childTnLst>
                                </p:cTn>
                              </p:par>
                              <p:par>
                                <p:cTn id="17" presetID="9" presetClass="emph" presetSubtype="0" grpId="0" nodeType="withEffect">
                                  <p:stCondLst>
                                    <p:cond delay="0"/>
                                  </p:stCondLst>
                                  <p:childTnLst>
                                    <p:set>
                                      <p:cBhvr rctx="PPT">
                                        <p:cTn id="18" dur="indefinite"/>
                                        <p:tgtEl>
                                          <p:spTgt spid="651267">
                                            <p:txEl>
                                              <p:pRg st="4" end="4"/>
                                            </p:txEl>
                                          </p:spTgt>
                                        </p:tgtEl>
                                        <p:attrNameLst>
                                          <p:attrName>style.opacity</p:attrName>
                                        </p:attrNameLst>
                                      </p:cBhvr>
                                      <p:to>
                                        <p:strVal val="0.5"/>
                                      </p:to>
                                    </p:set>
                                    <p:animEffect filter="image" prLst="opacity: 0.5">
                                      <p:cBhvr rctx="IE">
                                        <p:cTn id="19" dur="indefinite"/>
                                        <p:tgtEl>
                                          <p:spTgt spid="651267">
                                            <p:txEl>
                                              <p:pRg st="4" end="4"/>
                                            </p:txEl>
                                          </p:spTgt>
                                        </p:tgtEl>
                                      </p:cBhvr>
                                    </p:animEffect>
                                  </p:childTnLst>
                                </p:cTn>
                              </p:par>
                              <p:par>
                                <p:cTn id="20" presetID="9" presetClass="emph" presetSubtype="0" grpId="0" nodeType="withEffect">
                                  <p:stCondLst>
                                    <p:cond delay="0"/>
                                  </p:stCondLst>
                                  <p:childTnLst>
                                    <p:set>
                                      <p:cBhvr rctx="PPT">
                                        <p:cTn id="21" dur="indefinite"/>
                                        <p:tgtEl>
                                          <p:spTgt spid="651267">
                                            <p:txEl>
                                              <p:pRg st="5" end="5"/>
                                            </p:txEl>
                                          </p:spTgt>
                                        </p:tgtEl>
                                        <p:attrNameLst>
                                          <p:attrName>style.opacity</p:attrName>
                                        </p:attrNameLst>
                                      </p:cBhvr>
                                      <p:to>
                                        <p:strVal val="0.5"/>
                                      </p:to>
                                    </p:set>
                                    <p:animEffect filter="image" prLst="opacity: 0.5">
                                      <p:cBhvr rctx="IE">
                                        <p:cTn id="22" dur="indefinite"/>
                                        <p:tgtEl>
                                          <p:spTgt spid="651267">
                                            <p:txEl>
                                              <p:pRg st="5" end="5"/>
                                            </p:txEl>
                                          </p:spTgt>
                                        </p:tgtEl>
                                      </p:cBhvr>
                                    </p:animEffect>
                                  </p:childTnLst>
                                </p:cTn>
                              </p:par>
                              <p:par>
                                <p:cTn id="23" presetID="9" presetClass="emph" presetSubtype="0" grpId="0" nodeType="withEffect">
                                  <p:stCondLst>
                                    <p:cond delay="0"/>
                                  </p:stCondLst>
                                  <p:childTnLst>
                                    <p:set>
                                      <p:cBhvr rctx="PPT">
                                        <p:cTn id="24" dur="indefinite"/>
                                        <p:tgtEl>
                                          <p:spTgt spid="651267">
                                            <p:txEl>
                                              <p:pRg st="6" end="6"/>
                                            </p:txEl>
                                          </p:spTgt>
                                        </p:tgtEl>
                                        <p:attrNameLst>
                                          <p:attrName>style.opacity</p:attrName>
                                        </p:attrNameLst>
                                      </p:cBhvr>
                                      <p:to>
                                        <p:strVal val="0.5"/>
                                      </p:to>
                                    </p:set>
                                    <p:animEffect filter="image" prLst="opacity: 0.5">
                                      <p:cBhvr rctx="IE">
                                        <p:cTn id="25" dur="indefinite"/>
                                        <p:tgtEl>
                                          <p:spTgt spid="651267">
                                            <p:txEl>
                                              <p:pRg st="6" end="6"/>
                                            </p:txEl>
                                          </p:spTgt>
                                        </p:tgtEl>
                                      </p:cBhvr>
                                    </p:animEffect>
                                  </p:childTnLst>
                                </p:cTn>
                              </p:par>
                              <p:par>
                                <p:cTn id="26" presetID="9" presetClass="emph" presetSubtype="0" grpId="0" nodeType="withEffect">
                                  <p:stCondLst>
                                    <p:cond delay="0"/>
                                  </p:stCondLst>
                                  <p:childTnLst>
                                    <p:set>
                                      <p:cBhvr rctx="PPT">
                                        <p:cTn id="27" dur="indefinite"/>
                                        <p:tgtEl>
                                          <p:spTgt spid="651267">
                                            <p:txEl>
                                              <p:pRg st="7" end="7"/>
                                            </p:txEl>
                                          </p:spTgt>
                                        </p:tgtEl>
                                        <p:attrNameLst>
                                          <p:attrName>style.opacity</p:attrName>
                                        </p:attrNameLst>
                                      </p:cBhvr>
                                      <p:to>
                                        <p:strVal val="0.5"/>
                                      </p:to>
                                    </p:set>
                                    <p:animEffect filter="image" prLst="opacity: 0.5">
                                      <p:cBhvr rctx="IE">
                                        <p:cTn id="28" dur="indefinite"/>
                                        <p:tgtEl>
                                          <p:spTgt spid="651267">
                                            <p:txEl>
                                              <p:pRg st="7" end="7"/>
                                            </p:txEl>
                                          </p:spTgt>
                                        </p:tgtEl>
                                      </p:cBhvr>
                                    </p:animEffect>
                                  </p:childTnLst>
                                </p:cTn>
                              </p:par>
                              <p:par>
                                <p:cTn id="29" presetID="9" presetClass="emph" presetSubtype="0" grpId="0" nodeType="withEffect">
                                  <p:stCondLst>
                                    <p:cond delay="0"/>
                                  </p:stCondLst>
                                  <p:childTnLst>
                                    <p:set>
                                      <p:cBhvr rctx="PPT">
                                        <p:cTn id="30" dur="indefinite"/>
                                        <p:tgtEl>
                                          <p:spTgt spid="651267">
                                            <p:txEl>
                                              <p:pRg st="8" end="8"/>
                                            </p:txEl>
                                          </p:spTgt>
                                        </p:tgtEl>
                                        <p:attrNameLst>
                                          <p:attrName>style.opacity</p:attrName>
                                        </p:attrNameLst>
                                      </p:cBhvr>
                                      <p:to>
                                        <p:strVal val="0.5"/>
                                      </p:to>
                                    </p:set>
                                    <p:animEffect filter="image" prLst="opacity: 0.5">
                                      <p:cBhvr rctx="IE">
                                        <p:cTn id="31" dur="indefinite"/>
                                        <p:tgtEl>
                                          <p:spTgt spid="6512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7" grpId="0" build="p"/>
    </p:bld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Footer Placeholder 5"/>
          <p:cNvSpPr>
            <a:spLocks noGrp="1"/>
          </p:cNvSpPr>
          <p:nvPr>
            <p:ph type="ftr" sz="quarter" idx="11"/>
          </p:nvPr>
        </p:nvSpPr>
        <p:spPr>
          <a:xfrm>
            <a:off x="355600" y="6521450"/>
            <a:ext cx="6337300" cy="336550"/>
          </a:xfrm>
        </p:spPr>
        <p:txBody>
          <a:bodyPr/>
          <a:lstStyle/>
          <a:p>
            <a:pPr algn="l"/>
            <a:r>
              <a:rPr lang="en-US" dirty="0" smtClean="0"/>
              <a:t>SAMT 2009 Tutorial: A Semantic Multimedia Web, 1 December</a:t>
            </a:r>
            <a:endParaRPr lang="fr-FR" dirty="0"/>
          </a:p>
        </p:txBody>
      </p:sp>
      <p:sp>
        <p:nvSpPr>
          <p:cNvPr id="398338" name="Title 1"/>
          <p:cNvSpPr>
            <a:spLocks noGrp="1"/>
          </p:cNvSpPr>
          <p:nvPr>
            <p:ph type="title"/>
          </p:nvPr>
        </p:nvSpPr>
        <p:spPr/>
        <p:txBody>
          <a:bodyPr/>
          <a:lstStyle/>
          <a:p>
            <a:r>
              <a:rPr lang="en-US"/>
              <a:t>What is linked data?</a:t>
            </a:r>
          </a:p>
        </p:txBody>
      </p:sp>
      <p:sp>
        <p:nvSpPr>
          <p:cNvPr id="398339" name="Content Placeholder 2"/>
          <p:cNvSpPr>
            <a:spLocks noGrp="1"/>
          </p:cNvSpPr>
          <p:nvPr>
            <p:ph type="body" sz="half" idx="1"/>
          </p:nvPr>
        </p:nvSpPr>
        <p:spPr/>
        <p:txBody>
          <a:bodyPr/>
          <a:lstStyle/>
          <a:p>
            <a:pPr marL="282575" indent="-282575"/>
            <a:r>
              <a:rPr lang="en-US" sz="2400"/>
              <a:t>URIs, possibly identifying media fragments</a:t>
            </a:r>
          </a:p>
          <a:p>
            <a:pPr marL="282575" indent="-282575"/>
            <a:r>
              <a:rPr lang="en-US" sz="2400"/>
              <a:t>+ annotations (tags)</a:t>
            </a:r>
          </a:p>
          <a:p>
            <a:pPr marL="282575" indent="-282575"/>
            <a:r>
              <a:rPr lang="en-US" sz="2400"/>
              <a:t>+ links among fragments &amp; annotations</a:t>
            </a:r>
          </a:p>
        </p:txBody>
      </p:sp>
      <p:sp>
        <p:nvSpPr>
          <p:cNvPr id="398340" name="Slide Number Placeholder 4"/>
          <p:cNvSpPr txBox="1">
            <a:spLocks noGrp="1"/>
          </p:cNvSpPr>
          <p:nvPr/>
        </p:nvSpPr>
        <p:spPr bwMode="auto">
          <a:xfrm>
            <a:off x="6997700" y="6521450"/>
            <a:ext cx="1905000" cy="336550"/>
          </a:xfrm>
          <a:prstGeom prst="rect">
            <a:avLst/>
          </a:prstGeom>
          <a:noFill/>
          <a:ln w="9525">
            <a:noFill/>
            <a:miter lim="800000"/>
            <a:headEnd/>
            <a:tailEnd/>
          </a:ln>
        </p:spPr>
        <p:txBody>
          <a:bodyPr lIns="0" tIns="0" rIns="0" bIns="0" anchor="ctr">
            <a:prstTxWarp prst="textNoShape">
              <a:avLst/>
            </a:prstTxWarp>
          </a:bodyPr>
          <a:lstStyle/>
          <a:p>
            <a:pPr algn="r" defTabSz="457200"/>
            <a:fld id="{DE40D9F6-593F-F14A-AD4E-197A76D9801E}" type="slidenum">
              <a:rPr lang="en-US" sz="1400">
                <a:solidFill>
                  <a:schemeClr val="accent2"/>
                </a:solidFill>
                <a:latin typeface="Tahoma" pitchFamily="-109" charset="0"/>
                <a:ea typeface="Arial" pitchFamily="-109" charset="0"/>
                <a:cs typeface="Arial" pitchFamily="-109" charset="0"/>
              </a:rPr>
              <a:pPr algn="r" defTabSz="457200"/>
              <a:t>84</a:t>
            </a:fld>
            <a:endParaRPr lang="en-US" sz="1400">
              <a:solidFill>
                <a:schemeClr val="accent2"/>
              </a:solidFill>
              <a:latin typeface="Tahoma" pitchFamily="-109" charset="0"/>
              <a:ea typeface="Arial" pitchFamily="-109" charset="0"/>
              <a:cs typeface="Arial" pitchFamily="-109" charset="0"/>
            </a:endParaRPr>
          </a:p>
        </p:txBody>
      </p:sp>
      <p:pic>
        <p:nvPicPr>
          <p:cNvPr id="398343" name="Picture 7" descr="ARP1628659_1"/>
          <p:cNvPicPr>
            <a:picLocks noChangeAspect="1" noChangeArrowheads="1"/>
          </p:cNvPicPr>
          <p:nvPr/>
        </p:nvPicPr>
        <p:blipFill>
          <a:blip r:embed="rId2"/>
          <a:srcRect/>
          <a:stretch>
            <a:fillRect/>
          </a:stretch>
        </p:blipFill>
        <p:spPr bwMode="auto">
          <a:xfrm>
            <a:off x="4067175" y="3573463"/>
            <a:ext cx="1290638" cy="1155700"/>
          </a:xfrm>
          <a:prstGeom prst="rect">
            <a:avLst/>
          </a:prstGeom>
          <a:noFill/>
          <a:ln w="38100">
            <a:solidFill>
              <a:srgbClr val="FF9900"/>
            </a:solidFill>
            <a:miter lim="800000"/>
            <a:headEnd/>
            <a:tailEnd/>
          </a:ln>
        </p:spPr>
      </p:pic>
      <p:sp>
        <p:nvSpPr>
          <p:cNvPr id="398344" name="Rectangle 8"/>
          <p:cNvSpPr>
            <a:spLocks noChangeArrowheads="1"/>
          </p:cNvSpPr>
          <p:nvPr/>
        </p:nvSpPr>
        <p:spPr bwMode="auto">
          <a:xfrm>
            <a:off x="5580063" y="5805488"/>
            <a:ext cx="1906587"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solidFill>
                  <a:srgbClr val="CC00CC"/>
                </a:solidFill>
                <a:latin typeface="Tahoma" pitchFamily="-109" charset="0"/>
                <a:ea typeface="Tahoma" pitchFamily="-109" charset="0"/>
                <a:cs typeface="Tahoma" pitchFamily="-109" charset="0"/>
              </a:rPr>
              <a:t>dbpedia:Zidane</a:t>
            </a:r>
          </a:p>
        </p:txBody>
      </p:sp>
      <p:sp>
        <p:nvSpPr>
          <p:cNvPr id="398345" name="Rectangle 9"/>
          <p:cNvSpPr>
            <a:spLocks noChangeArrowheads="1"/>
          </p:cNvSpPr>
          <p:nvPr/>
        </p:nvSpPr>
        <p:spPr bwMode="auto">
          <a:xfrm>
            <a:off x="4284663" y="5300663"/>
            <a:ext cx="149542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solidFill>
                  <a:srgbClr val="99CC00"/>
                </a:solidFill>
                <a:latin typeface="Tahoma" pitchFamily="-109" charset="0"/>
                <a:ea typeface="Tahoma" pitchFamily="-109" charset="0"/>
                <a:cs typeface="Tahoma" pitchFamily="-109" charset="0"/>
              </a:rPr>
              <a:t>foaf:depicts</a:t>
            </a:r>
          </a:p>
        </p:txBody>
      </p:sp>
      <p:sp>
        <p:nvSpPr>
          <p:cNvPr id="398346" name="Line 10"/>
          <p:cNvSpPr>
            <a:spLocks noChangeShapeType="1"/>
          </p:cNvSpPr>
          <p:nvPr/>
        </p:nvSpPr>
        <p:spPr bwMode="auto">
          <a:xfrm>
            <a:off x="4572000" y="4868863"/>
            <a:ext cx="292100" cy="444500"/>
          </a:xfrm>
          <a:prstGeom prst="line">
            <a:avLst/>
          </a:prstGeom>
          <a:noFill/>
          <a:ln w="38100">
            <a:solidFill>
              <a:schemeClr val="tx1"/>
            </a:solidFill>
            <a:round/>
            <a:headEnd/>
            <a:tailEnd type="triangle" w="med" len="med"/>
          </a:ln>
          <a:effectLst/>
        </p:spPr>
        <p:txBody>
          <a:bodyPr anchor="ctr">
            <a:prstTxWarp prst="textNoShape">
              <a:avLst/>
            </a:prstTxWarp>
          </a:bodyPr>
          <a:lstStyle/>
          <a:p>
            <a:endParaRPr lang="en-US"/>
          </a:p>
        </p:txBody>
      </p:sp>
      <p:sp>
        <p:nvSpPr>
          <p:cNvPr id="398347" name="Line 11"/>
          <p:cNvSpPr>
            <a:spLocks noChangeShapeType="1"/>
          </p:cNvSpPr>
          <p:nvPr/>
        </p:nvSpPr>
        <p:spPr bwMode="auto">
          <a:xfrm>
            <a:off x="5003800" y="5734050"/>
            <a:ext cx="504825" cy="215900"/>
          </a:xfrm>
          <a:prstGeom prst="line">
            <a:avLst/>
          </a:prstGeom>
          <a:noFill/>
          <a:ln w="38100">
            <a:solidFill>
              <a:schemeClr val="tx1"/>
            </a:solidFill>
            <a:round/>
            <a:headEnd/>
            <a:tailEnd type="triangle" w="med" len="med"/>
          </a:ln>
          <a:effectLst/>
        </p:spPr>
        <p:txBody>
          <a:bodyPr anchor="ctr">
            <a:prstTxWarp prst="textNoShape">
              <a:avLst/>
            </a:prstTxWarp>
          </a:bodyPr>
          <a:lstStyle/>
          <a:p>
            <a:endParaRPr lang="en-US"/>
          </a:p>
        </p:txBody>
      </p:sp>
      <p:sp>
        <p:nvSpPr>
          <p:cNvPr id="398348" name="Rectangle 12"/>
          <p:cNvSpPr>
            <a:spLocks noChangeArrowheads="1"/>
          </p:cNvSpPr>
          <p:nvPr/>
        </p:nvSpPr>
        <p:spPr bwMode="auto">
          <a:xfrm>
            <a:off x="1835150" y="4652963"/>
            <a:ext cx="1512888"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solidFill>
                  <a:srgbClr val="99CC00"/>
                </a:solidFill>
                <a:latin typeface="Tahoma" pitchFamily="-109" charset="0"/>
                <a:ea typeface="Tahoma" pitchFamily="-109" charset="0"/>
                <a:cs typeface="Tahoma" pitchFamily="-109" charset="0"/>
              </a:rPr>
              <a:t>nar:location</a:t>
            </a:r>
          </a:p>
        </p:txBody>
      </p:sp>
      <p:sp>
        <p:nvSpPr>
          <p:cNvPr id="398349" name="Rectangle 13"/>
          <p:cNvSpPr>
            <a:spLocks noChangeArrowheads="1"/>
          </p:cNvSpPr>
          <p:nvPr/>
        </p:nvSpPr>
        <p:spPr bwMode="auto">
          <a:xfrm>
            <a:off x="250825" y="3716338"/>
            <a:ext cx="2386013"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solidFill>
                  <a:srgbClr val="CC00CC"/>
                </a:solidFill>
                <a:latin typeface="Tahoma" pitchFamily="-109" charset="0"/>
                <a:ea typeface="Tahoma" pitchFamily="-109" charset="0"/>
                <a:cs typeface="Tahoma" pitchFamily="-109" charset="0"/>
              </a:rPr>
              <a:t>geonames:2950159</a:t>
            </a:r>
          </a:p>
        </p:txBody>
      </p:sp>
      <p:sp>
        <p:nvSpPr>
          <p:cNvPr id="398350" name="Line 14"/>
          <p:cNvSpPr>
            <a:spLocks noChangeShapeType="1"/>
          </p:cNvSpPr>
          <p:nvPr/>
        </p:nvSpPr>
        <p:spPr bwMode="auto">
          <a:xfrm flipH="1" flipV="1">
            <a:off x="1619250" y="4221163"/>
            <a:ext cx="504825" cy="504825"/>
          </a:xfrm>
          <a:prstGeom prst="line">
            <a:avLst/>
          </a:prstGeom>
          <a:noFill/>
          <a:ln w="38100">
            <a:solidFill>
              <a:schemeClr val="tx1"/>
            </a:solidFill>
            <a:round/>
            <a:headEnd/>
            <a:tailEnd type="triangle" w="med" len="med"/>
          </a:ln>
          <a:effectLst/>
        </p:spPr>
        <p:txBody>
          <a:bodyPr anchor="ctr">
            <a:prstTxWarp prst="textNoShape">
              <a:avLst/>
            </a:prstTxWarp>
          </a:bodyPr>
          <a:lstStyle/>
          <a:p>
            <a:endParaRPr lang="en-US"/>
          </a:p>
        </p:txBody>
      </p:sp>
      <p:sp>
        <p:nvSpPr>
          <p:cNvPr id="398351" name="Line 15"/>
          <p:cNvSpPr>
            <a:spLocks noChangeShapeType="1"/>
          </p:cNvSpPr>
          <p:nvPr/>
        </p:nvSpPr>
        <p:spPr bwMode="auto">
          <a:xfrm flipH="1">
            <a:off x="3059113" y="4005263"/>
            <a:ext cx="804862" cy="647700"/>
          </a:xfrm>
          <a:prstGeom prst="line">
            <a:avLst/>
          </a:prstGeom>
          <a:noFill/>
          <a:ln w="38100">
            <a:solidFill>
              <a:schemeClr val="tx1"/>
            </a:solidFill>
            <a:round/>
            <a:headEnd/>
            <a:tailEnd type="triangle" w="med" len="med"/>
          </a:ln>
          <a:effectLst/>
        </p:spPr>
        <p:txBody>
          <a:bodyPr anchor="ctr">
            <a:prstTxWarp prst="textNoShape">
              <a:avLst/>
            </a:prstTxWarp>
          </a:bodyPr>
          <a:lstStyle/>
          <a:p>
            <a:endParaRPr lang="en-US"/>
          </a:p>
        </p:txBody>
      </p:sp>
      <p:sp>
        <p:nvSpPr>
          <p:cNvPr id="398352" name="Rectangle 16"/>
          <p:cNvSpPr>
            <a:spLocks noChangeArrowheads="1"/>
          </p:cNvSpPr>
          <p:nvPr/>
        </p:nvSpPr>
        <p:spPr bwMode="auto">
          <a:xfrm>
            <a:off x="5795963" y="4076700"/>
            <a:ext cx="1443037"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solidFill>
                  <a:srgbClr val="99CC00"/>
                </a:solidFill>
                <a:latin typeface="Tahoma" pitchFamily="-109" charset="0"/>
                <a:ea typeface="Tahoma" pitchFamily="-109" charset="0"/>
                <a:cs typeface="Tahoma" pitchFamily="-109" charset="0"/>
              </a:rPr>
              <a:t>nar:subject</a:t>
            </a:r>
          </a:p>
        </p:txBody>
      </p:sp>
      <p:sp>
        <p:nvSpPr>
          <p:cNvPr id="398353" name="Line 17"/>
          <p:cNvSpPr>
            <a:spLocks noChangeShapeType="1"/>
          </p:cNvSpPr>
          <p:nvPr/>
        </p:nvSpPr>
        <p:spPr bwMode="auto">
          <a:xfrm>
            <a:off x="5508625" y="3933825"/>
            <a:ext cx="576263" cy="142875"/>
          </a:xfrm>
          <a:prstGeom prst="line">
            <a:avLst/>
          </a:prstGeom>
          <a:noFill/>
          <a:ln w="38100">
            <a:solidFill>
              <a:schemeClr val="tx1"/>
            </a:solidFill>
            <a:round/>
            <a:headEnd/>
            <a:tailEnd type="triangle" w="med" len="med"/>
          </a:ln>
          <a:effectLst/>
        </p:spPr>
        <p:txBody>
          <a:bodyPr anchor="ctr">
            <a:prstTxWarp prst="textNoShape">
              <a:avLst/>
            </a:prstTxWarp>
          </a:bodyPr>
          <a:lstStyle/>
          <a:p>
            <a:endParaRPr lang="en-US"/>
          </a:p>
        </p:txBody>
      </p:sp>
      <p:sp>
        <p:nvSpPr>
          <p:cNvPr id="398354" name="Rectangle 18"/>
          <p:cNvSpPr>
            <a:spLocks noChangeArrowheads="1"/>
          </p:cNvSpPr>
          <p:nvPr/>
        </p:nvSpPr>
        <p:spPr bwMode="auto">
          <a:xfrm>
            <a:off x="7092950" y="4581525"/>
            <a:ext cx="1638300"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solidFill>
                  <a:srgbClr val="CC00CC"/>
                </a:solidFill>
                <a:latin typeface="Tahoma" pitchFamily="-109" charset="0"/>
                <a:ea typeface="Tahoma" pitchFamily="-109" charset="0"/>
                <a:cs typeface="Tahoma" pitchFamily="-109" charset="0"/>
              </a:rPr>
              <a:t>nc:15054000</a:t>
            </a:r>
          </a:p>
        </p:txBody>
      </p:sp>
      <p:sp>
        <p:nvSpPr>
          <p:cNvPr id="398355" name="Line 19"/>
          <p:cNvSpPr>
            <a:spLocks noChangeShapeType="1"/>
          </p:cNvSpPr>
          <p:nvPr/>
        </p:nvSpPr>
        <p:spPr bwMode="auto">
          <a:xfrm>
            <a:off x="7308850" y="4292600"/>
            <a:ext cx="503238" cy="195263"/>
          </a:xfrm>
          <a:prstGeom prst="line">
            <a:avLst/>
          </a:prstGeom>
          <a:noFill/>
          <a:ln w="38100">
            <a:solidFill>
              <a:schemeClr val="tx1"/>
            </a:solidFill>
            <a:round/>
            <a:headEnd/>
            <a:tailEnd type="triangle" w="med" len="med"/>
          </a:ln>
          <a:effectLst/>
        </p:spPr>
        <p:txBody>
          <a:bodyPr anchor="ctr">
            <a:prstTxWarp prst="textNoShape">
              <a:avLst/>
            </a:prstTxWarp>
          </a:bodyPr>
          <a:lstStyle/>
          <a:p>
            <a:endParaRPr lang="en-US"/>
          </a:p>
        </p:txBody>
      </p:sp>
      <p:sp>
        <p:nvSpPr>
          <p:cNvPr id="398356" name="Rectangle 20"/>
          <p:cNvSpPr>
            <a:spLocks noChangeArrowheads="1"/>
          </p:cNvSpPr>
          <p:nvPr/>
        </p:nvSpPr>
        <p:spPr bwMode="auto">
          <a:xfrm>
            <a:off x="4859338" y="2420938"/>
            <a:ext cx="1206500"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solidFill>
                  <a:srgbClr val="99CC00"/>
                </a:solidFill>
                <a:latin typeface="Tahoma" pitchFamily="-109" charset="0"/>
                <a:ea typeface="Tahoma" pitchFamily="-109" charset="0"/>
                <a:cs typeface="Tahoma" pitchFamily="-109" charset="0"/>
              </a:rPr>
              <a:t>events:id</a:t>
            </a:r>
          </a:p>
        </p:txBody>
      </p:sp>
      <p:sp>
        <p:nvSpPr>
          <p:cNvPr id="398357" name="Rectangle 21"/>
          <p:cNvSpPr>
            <a:spLocks noChangeArrowheads="1"/>
          </p:cNvSpPr>
          <p:nvPr/>
        </p:nvSpPr>
        <p:spPr bwMode="auto">
          <a:xfrm>
            <a:off x="4787900" y="1412875"/>
            <a:ext cx="3879850"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solidFill>
                  <a:srgbClr val="CC00CC"/>
                </a:solidFill>
                <a:latin typeface="Tahoma" pitchFamily="-109" charset="0"/>
                <a:ea typeface="Tahoma" pitchFamily="-109" charset="0"/>
                <a:cs typeface="Tahoma" pitchFamily="-109" charset="0"/>
              </a:rPr>
              <a:t>wp:2006_FIFA_World_Cup#Final</a:t>
            </a:r>
          </a:p>
        </p:txBody>
      </p:sp>
      <p:sp>
        <p:nvSpPr>
          <p:cNvPr id="398358" name="Line 22"/>
          <p:cNvSpPr>
            <a:spLocks noChangeShapeType="1"/>
          </p:cNvSpPr>
          <p:nvPr/>
        </p:nvSpPr>
        <p:spPr bwMode="auto">
          <a:xfrm flipV="1">
            <a:off x="4787900" y="2924175"/>
            <a:ext cx="503238" cy="477838"/>
          </a:xfrm>
          <a:prstGeom prst="line">
            <a:avLst/>
          </a:prstGeom>
          <a:noFill/>
          <a:ln w="38100">
            <a:solidFill>
              <a:schemeClr val="tx1"/>
            </a:solidFill>
            <a:round/>
            <a:headEnd/>
            <a:tailEnd type="triangle" w="med" len="med"/>
          </a:ln>
          <a:effectLst/>
        </p:spPr>
        <p:txBody>
          <a:bodyPr anchor="ctr">
            <a:prstTxWarp prst="textNoShape">
              <a:avLst/>
            </a:prstTxWarp>
          </a:bodyPr>
          <a:lstStyle/>
          <a:p>
            <a:endParaRPr lang="en-US"/>
          </a:p>
        </p:txBody>
      </p:sp>
      <p:sp>
        <p:nvSpPr>
          <p:cNvPr id="398359" name="Line 23"/>
          <p:cNvSpPr>
            <a:spLocks noChangeShapeType="1"/>
          </p:cNvSpPr>
          <p:nvPr/>
        </p:nvSpPr>
        <p:spPr bwMode="auto">
          <a:xfrm flipV="1">
            <a:off x="5867400" y="1844675"/>
            <a:ext cx="708025" cy="576263"/>
          </a:xfrm>
          <a:prstGeom prst="line">
            <a:avLst/>
          </a:prstGeom>
          <a:noFill/>
          <a:ln w="38100">
            <a:solidFill>
              <a:schemeClr val="tx1"/>
            </a:solidFill>
            <a:round/>
            <a:headEnd/>
            <a:tailEnd type="triangle" w="med" len="med"/>
          </a:ln>
          <a:effectLst/>
        </p:spPr>
        <p:txBody>
          <a:bodyPr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3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83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83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83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83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83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83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83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83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83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83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83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83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83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83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83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8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4" grpId="0"/>
      <p:bldP spid="398345" grpId="0"/>
      <p:bldP spid="398346" grpId="0" animBg="1"/>
      <p:bldP spid="398347" grpId="0" animBg="1"/>
      <p:bldP spid="398348" grpId="0"/>
      <p:bldP spid="398349" grpId="0"/>
      <p:bldP spid="398350" grpId="0" animBg="1"/>
      <p:bldP spid="398351" grpId="0" animBg="1"/>
      <p:bldP spid="398352" grpId="0"/>
      <p:bldP spid="398353" grpId="0" animBg="1"/>
      <p:bldP spid="398354" grpId="0"/>
      <p:bldP spid="398355" grpId="0" animBg="1"/>
      <p:bldP spid="398356" grpId="0"/>
      <p:bldP spid="398357" grpId="0"/>
      <p:bldP spid="398358" grpId="0" animBg="1"/>
      <p:bldP spid="398359" grpId="0" animBg="1"/>
    </p:bld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6200" y="6521450"/>
            <a:ext cx="7912100" cy="336550"/>
          </a:xfrm>
        </p:spPr>
        <p:txBody>
          <a:bodyPr/>
          <a:lstStyle/>
          <a:p>
            <a:pPr algn="l"/>
            <a:r>
              <a:rPr lang="en-US" dirty="0" smtClean="0"/>
              <a:t>SAMT 2009 Tutorial: A Semantic Multimedia Web, 1 December</a:t>
            </a:r>
            <a:endParaRPr lang="fr-FR" dirty="0"/>
          </a:p>
        </p:txBody>
      </p:sp>
      <p:sp>
        <p:nvSpPr>
          <p:cNvPr id="6" name="Slide Number Placeholder 5"/>
          <p:cNvSpPr>
            <a:spLocks noGrp="1"/>
          </p:cNvSpPr>
          <p:nvPr>
            <p:ph type="sldNum" sz="quarter" idx="4294967295"/>
          </p:nvPr>
        </p:nvSpPr>
        <p:spPr>
          <a:xfrm>
            <a:off x="8177213" y="6524625"/>
            <a:ext cx="719137" cy="196850"/>
          </a:xfrm>
          <a:prstGeom prst="rect">
            <a:avLst/>
          </a:prstGeom>
        </p:spPr>
        <p:txBody>
          <a:bodyPr/>
          <a:lstStyle/>
          <a:p>
            <a:fld id="{9D459A43-8117-424C-8AC4-52CCA95A1F52}" type="slidenum">
              <a:rPr lang="fr-FR" smtClean="0"/>
              <a:pPr/>
              <a:t>85</a:t>
            </a:fld>
            <a:r>
              <a:rPr lang="fr-FR" dirty="0" smtClean="0"/>
              <a:t> </a:t>
            </a:r>
            <a:endParaRPr lang="fr-FR" dirty="0"/>
          </a:p>
        </p:txBody>
      </p:sp>
      <p:sp>
        <p:nvSpPr>
          <p:cNvPr id="226306" name="Rectangle 2"/>
          <p:cNvSpPr>
            <a:spLocks noGrp="1" noChangeArrowheads="1"/>
          </p:cNvSpPr>
          <p:nvPr>
            <p:ph type="title"/>
          </p:nvPr>
        </p:nvSpPr>
        <p:spPr/>
        <p:txBody>
          <a:bodyPr/>
          <a:lstStyle/>
          <a:p>
            <a:r>
              <a:rPr lang="en-US"/>
              <a:t>Linked Data Principles</a:t>
            </a:r>
          </a:p>
        </p:txBody>
      </p:sp>
      <p:sp>
        <p:nvSpPr>
          <p:cNvPr id="226307" name="Rectangle 3"/>
          <p:cNvSpPr>
            <a:spLocks noGrp="1" noChangeArrowheads="1"/>
          </p:cNvSpPr>
          <p:nvPr>
            <p:ph type="body" idx="1"/>
          </p:nvPr>
        </p:nvSpPr>
        <p:spPr/>
        <p:txBody>
          <a:bodyPr/>
          <a:lstStyle/>
          <a:p>
            <a:pPr marL="609600" indent="-609600"/>
            <a:r>
              <a:rPr lang="en-US" dirty="0"/>
              <a:t>Tim </a:t>
            </a:r>
            <a:r>
              <a:rPr lang="en-US" dirty="0" err="1"/>
              <a:t>Berners</a:t>
            </a:r>
            <a:r>
              <a:rPr lang="en-US" dirty="0"/>
              <a:t> Lee </a:t>
            </a:r>
            <a:r>
              <a:rPr lang="en-US" sz="2000" dirty="0"/>
              <a:t>[2006]</a:t>
            </a:r>
            <a:r>
              <a:rPr lang="en-US" dirty="0"/>
              <a:t> </a:t>
            </a:r>
            <a:r>
              <a:rPr lang="en-US" sz="2000" dirty="0"/>
              <a:t>(</a:t>
            </a:r>
            <a:r>
              <a:rPr lang="en-US" sz="2000" dirty="0">
                <a:hlinkClick r:id="rId3"/>
              </a:rPr>
              <a:t>Design Issues</a:t>
            </a:r>
            <a:r>
              <a:rPr lang="en-US" sz="2000" dirty="0"/>
              <a:t>)</a:t>
            </a:r>
          </a:p>
          <a:p>
            <a:pPr marL="1006475" lvl="1" indent="-533400">
              <a:buFontTx/>
              <a:buAutoNum type="arabicPeriod"/>
            </a:pPr>
            <a:r>
              <a:rPr lang="en-US" dirty="0"/>
              <a:t>Use </a:t>
            </a:r>
            <a:r>
              <a:rPr lang="en-US" dirty="0" err="1"/>
              <a:t>URIs</a:t>
            </a:r>
            <a:r>
              <a:rPr lang="en-US" dirty="0"/>
              <a:t> to</a:t>
            </a:r>
            <a:r>
              <a:rPr lang="en-US" dirty="0" smtClean="0"/>
              <a:t> name (identify) </a:t>
            </a:r>
            <a:r>
              <a:rPr lang="en-US" dirty="0"/>
              <a:t>things </a:t>
            </a:r>
            <a:br>
              <a:rPr lang="en-US" dirty="0"/>
            </a:br>
            <a:r>
              <a:rPr lang="en-US" dirty="0"/>
              <a:t>(anything, not just documents</a:t>
            </a:r>
            <a:r>
              <a:rPr lang="en-US" dirty="0" smtClean="0"/>
              <a:t>)</a:t>
            </a:r>
          </a:p>
          <a:p>
            <a:pPr marL="1006475" lvl="1" indent="-533400">
              <a:buFontTx/>
              <a:buAutoNum type="arabicPeriod"/>
            </a:pPr>
            <a:r>
              <a:rPr lang="en-US" dirty="0"/>
              <a:t>Use HTTP </a:t>
            </a:r>
            <a:r>
              <a:rPr lang="en-US" dirty="0" err="1" smtClean="0"/>
              <a:t>URIs</a:t>
            </a:r>
            <a:r>
              <a:rPr lang="en-US" dirty="0" smtClean="0"/>
              <a:t/>
            </a:r>
            <a:br>
              <a:rPr lang="en-US" dirty="0" smtClean="0"/>
            </a:br>
            <a:r>
              <a:rPr lang="en-US" dirty="0" smtClean="0"/>
              <a:t>(</a:t>
            </a:r>
            <a:r>
              <a:rPr lang="en-US" dirty="0" smtClean="0"/>
              <a:t>globally </a:t>
            </a:r>
            <a:r>
              <a:rPr lang="en-US" dirty="0"/>
              <a:t>unique names, distributed </a:t>
            </a:r>
            <a:r>
              <a:rPr lang="en-US" dirty="0" smtClean="0"/>
              <a:t>ownership)</a:t>
            </a:r>
            <a:br>
              <a:rPr lang="en-US" dirty="0" smtClean="0"/>
            </a:br>
            <a:r>
              <a:rPr lang="en-US" dirty="0"/>
              <a:t>so</a:t>
            </a:r>
            <a:r>
              <a:rPr lang="en-US" dirty="0" smtClean="0"/>
              <a:t> people </a:t>
            </a:r>
            <a:r>
              <a:rPr lang="en-US" dirty="0"/>
              <a:t>can look up </a:t>
            </a:r>
            <a:r>
              <a:rPr lang="en-US" dirty="0" smtClean="0"/>
              <a:t>the names</a:t>
            </a:r>
          </a:p>
          <a:p>
            <a:pPr marL="1006475" lvl="1" indent="-533400">
              <a:buFontTx/>
              <a:buAutoNum type="arabicPeriod"/>
            </a:pPr>
            <a:r>
              <a:rPr lang="en-US" dirty="0"/>
              <a:t>Provide useful </a:t>
            </a:r>
            <a:r>
              <a:rPr lang="en-US" dirty="0" smtClean="0"/>
              <a:t>information, e.g. </a:t>
            </a:r>
            <a:r>
              <a:rPr lang="en-US" dirty="0"/>
              <a:t>in </a:t>
            </a:r>
            <a:r>
              <a:rPr lang="en-US" dirty="0" smtClean="0"/>
              <a:t>RDF, </a:t>
            </a:r>
            <a:r>
              <a:rPr lang="en-US" dirty="0"/>
              <a:t/>
            </a:r>
            <a:br>
              <a:rPr lang="en-US" dirty="0"/>
            </a:br>
            <a:r>
              <a:rPr lang="en-US" dirty="0"/>
              <a:t>when someone looks up a </a:t>
            </a:r>
            <a:r>
              <a:rPr lang="en-US" dirty="0" smtClean="0"/>
              <a:t>URI</a:t>
            </a:r>
          </a:p>
          <a:p>
            <a:pPr marL="1006475" lvl="1" indent="-533400">
              <a:buFontTx/>
              <a:buAutoNum type="arabicPeriod"/>
            </a:pPr>
            <a:r>
              <a:rPr lang="en-US" dirty="0"/>
              <a:t>Include RDF links to other </a:t>
            </a:r>
            <a:r>
              <a:rPr lang="en-US" dirty="0" err="1" smtClean="0"/>
              <a:t>URIs</a:t>
            </a:r>
            <a:r>
              <a:rPr lang="en-US" dirty="0" smtClean="0"/>
              <a:t> </a:t>
            </a:r>
            <a:r>
              <a:rPr lang="en-US" dirty="0"/>
              <a:t/>
            </a:r>
            <a:br>
              <a:rPr lang="en-US" dirty="0"/>
            </a:br>
            <a:r>
              <a:rPr lang="en-US" dirty="0"/>
              <a:t>to enable discovery of related information</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r>
              <a:rPr lang="en-US" smtClean="0"/>
              <a:t>SAMT 2009 Tutorial: A Semantic Multimedia Web, 1 December</a:t>
            </a:r>
            <a:endParaRPr lang="en-US"/>
          </a:p>
        </p:txBody>
      </p:sp>
      <p:sp>
        <p:nvSpPr>
          <p:cNvPr id="8" name="Slide Number Placeholder 5"/>
          <p:cNvSpPr>
            <a:spLocks noGrp="1"/>
          </p:cNvSpPr>
          <p:nvPr>
            <p:ph type="sldNum" sz="quarter" idx="11"/>
          </p:nvPr>
        </p:nvSpPr>
        <p:spPr/>
        <p:txBody>
          <a:bodyPr/>
          <a:lstStyle/>
          <a:p>
            <a:fld id="{BF2B0676-4D96-3B46-85A3-130986983F36}" type="slidenum">
              <a:rPr lang="en-US" smtClean="0"/>
              <a:pPr/>
              <a:t>86</a:t>
            </a:fld>
            <a:endParaRPr lang="en-US" smtClean="0"/>
          </a:p>
        </p:txBody>
      </p:sp>
      <p:pic>
        <p:nvPicPr>
          <p:cNvPr id="254980" name="Picture 2"/>
          <p:cNvPicPr>
            <a:picLocks noChangeAspect="1" noChangeArrowheads="1"/>
          </p:cNvPicPr>
          <p:nvPr/>
        </p:nvPicPr>
        <p:blipFill>
          <a:blip r:embed="rId3"/>
          <a:srcRect/>
          <a:stretch>
            <a:fillRect/>
          </a:stretch>
        </p:blipFill>
        <p:spPr bwMode="auto">
          <a:xfrm>
            <a:off x="3384550" y="1790700"/>
            <a:ext cx="5859463" cy="4810125"/>
          </a:xfrm>
          <a:prstGeom prst="rect">
            <a:avLst/>
          </a:prstGeom>
          <a:noFill/>
          <a:ln w="9525">
            <a:noFill/>
            <a:miter lim="800000"/>
            <a:headEnd/>
            <a:tailEnd/>
          </a:ln>
        </p:spPr>
      </p:pic>
      <p:sp>
        <p:nvSpPr>
          <p:cNvPr id="254981" name="Rectangle 3"/>
          <p:cNvSpPr>
            <a:spLocks noGrp="1" noChangeArrowheads="1"/>
          </p:cNvSpPr>
          <p:nvPr>
            <p:ph type="title"/>
          </p:nvPr>
        </p:nvSpPr>
        <p:spPr/>
        <p:txBody>
          <a:bodyPr lIns="0" tIns="0" rIns="0" bIns="0"/>
          <a:lstStyle/>
          <a:p>
            <a:pPr defTabSz="449263" eaLnBrk="1" hangingPunct="1">
              <a:lnSpc>
                <a:spcPct val="58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t>Linking Open Data Project</a:t>
            </a:r>
          </a:p>
        </p:txBody>
      </p:sp>
      <p:sp>
        <p:nvSpPr>
          <p:cNvPr id="1300484" name="Rectangle 4"/>
          <p:cNvSpPr>
            <a:spLocks noGrp="1" noChangeArrowheads="1"/>
          </p:cNvSpPr>
          <p:nvPr>
            <p:ph type="body" sz="half" idx="1"/>
          </p:nvPr>
        </p:nvSpPr>
        <p:spPr>
          <a:xfrm>
            <a:off x="404813" y="1404938"/>
            <a:ext cx="4760912" cy="4887912"/>
          </a:xfrm>
        </p:spPr>
        <p:txBody>
          <a:bodyPr/>
          <a:lstStyle/>
          <a:p>
            <a:pPr eaLnBrk="1" hangingPunct="1"/>
            <a:r>
              <a:rPr lang="en-US" sz="2400">
                <a:solidFill>
                  <a:srgbClr val="000000"/>
                </a:solidFill>
              </a:rPr>
              <a:t>Expose open datasets in RDF</a:t>
            </a:r>
          </a:p>
          <a:p>
            <a:pPr eaLnBrk="1" hangingPunct="1"/>
            <a:r>
              <a:rPr lang="en-US" sz="2400">
                <a:solidFill>
                  <a:srgbClr val="000000"/>
                </a:solidFill>
              </a:rPr>
              <a:t>Set RDF links among the data items for different datasets</a:t>
            </a:r>
          </a:p>
          <a:p>
            <a:pPr eaLnBrk="1" hangingPunct="1"/>
            <a:r>
              <a:rPr lang="en-US" sz="2400">
                <a:solidFill>
                  <a:srgbClr val="000000"/>
                </a:solidFill>
              </a:rPr>
              <a:t>Over 2 billion triples, </a:t>
            </a:r>
            <a:br>
              <a:rPr lang="en-US" sz="2400">
                <a:solidFill>
                  <a:srgbClr val="000000"/>
                </a:solidFill>
              </a:rPr>
            </a:br>
            <a:r>
              <a:rPr lang="en-US" sz="2400">
                <a:solidFill>
                  <a:srgbClr val="000000"/>
                </a:solidFill>
              </a:rPr>
              <a:t>3 millions links </a:t>
            </a:r>
            <a:br>
              <a:rPr lang="en-US" sz="2400">
                <a:solidFill>
                  <a:srgbClr val="000000"/>
                </a:solidFill>
              </a:rPr>
            </a:br>
            <a:r>
              <a:rPr lang="en-US" sz="2400">
                <a:solidFill>
                  <a:srgbClr val="000000"/>
                </a:solidFill>
              </a:rPr>
              <a:t>(March 2008)</a:t>
            </a:r>
          </a:p>
          <a:p>
            <a:pPr eaLnBrk="1" hangingPunct="1"/>
            <a:r>
              <a:rPr lang="en-US" sz="2400">
                <a:solidFill>
                  <a:srgbClr val="000000"/>
                </a:solidFill>
              </a:rPr>
              <a:t>Many many </a:t>
            </a:r>
            <a:br>
              <a:rPr lang="en-US" sz="2400">
                <a:solidFill>
                  <a:srgbClr val="000000"/>
                </a:solidFill>
              </a:rPr>
            </a:br>
            <a:r>
              <a:rPr lang="en-US" sz="2400">
                <a:solidFill>
                  <a:srgbClr val="000000"/>
                </a:solidFill>
              </a:rPr>
              <a:t>many more ... now</a:t>
            </a:r>
          </a:p>
          <a:p>
            <a:pPr eaLnBrk="1" hangingPunct="1"/>
            <a:endParaRPr lang="en-US" sz="2400"/>
          </a:p>
        </p:txBody>
      </p:sp>
      <p:pic>
        <p:nvPicPr>
          <p:cNvPr id="254983" name="Picture 5"/>
          <p:cNvPicPr>
            <a:picLocks noChangeAspect="1" noChangeArrowheads="1"/>
          </p:cNvPicPr>
          <p:nvPr/>
        </p:nvPicPr>
        <p:blipFill>
          <a:blip r:embed="rId4"/>
          <a:srcRect/>
          <a:stretch>
            <a:fillRect/>
          </a:stretch>
        </p:blipFill>
        <p:spPr bwMode="auto">
          <a:xfrm>
            <a:off x="5341938" y="1079500"/>
            <a:ext cx="3455987" cy="760413"/>
          </a:xfrm>
          <a:prstGeom prst="rect">
            <a:avLst/>
          </a:prstGeom>
          <a:noFill/>
          <a:ln w="9525">
            <a:noFill/>
            <a:miter lim="800000"/>
            <a:headEnd/>
            <a:tailEnd/>
          </a:ln>
        </p:spPr>
      </p:pic>
      <p:sp>
        <p:nvSpPr>
          <p:cNvPr id="254984" name="Rectangle 6"/>
          <p:cNvSpPr>
            <a:spLocks noChangeArrowheads="1"/>
          </p:cNvSpPr>
          <p:nvPr/>
        </p:nvSpPr>
        <p:spPr bwMode="auto">
          <a:xfrm>
            <a:off x="41275" y="6026150"/>
            <a:ext cx="8004175" cy="396875"/>
          </a:xfrm>
          <a:prstGeom prst="rect">
            <a:avLst/>
          </a:prstGeom>
          <a:noFill/>
          <a:ln w="9525">
            <a:noFill/>
            <a:miter lim="800000"/>
            <a:headEnd/>
            <a:tailEnd/>
          </a:ln>
        </p:spPr>
        <p:txBody>
          <a:bodyPr wrap="none">
            <a:prstTxWarp prst="textNoShape">
              <a:avLst/>
            </a:prstTxWarp>
            <a:spAutoFit/>
          </a:bodyPr>
          <a:lstStyle/>
          <a:p>
            <a:pPr algn="l"/>
            <a:r>
              <a:rPr lang="en-US" sz="2000" b="1">
                <a:solidFill>
                  <a:schemeClr val="tx1"/>
                </a:solidFill>
                <a:hlinkClick r:id="rId5"/>
              </a:rPr>
              <a:t>http://www4.wiwiss.fu-berlin.de/bizer/pub/lod-datasets_2008-09-18.html</a:t>
            </a:r>
            <a:endParaRPr lang="en-US" sz="2000" b="1">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048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048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4"/>
          <p:cNvSpPr>
            <a:spLocks noGrp="1"/>
          </p:cNvSpPr>
          <p:nvPr>
            <p:ph type="ftr" sz="quarter" idx="10"/>
          </p:nvPr>
        </p:nvSpPr>
        <p:spPr/>
        <p:txBody>
          <a:bodyPr/>
          <a:lstStyle/>
          <a:p>
            <a:r>
              <a:rPr lang="en-US" smtClean="0"/>
              <a:t>SAMT 2009 Tutorial: A Semantic Multimedia Web, 1 December</a:t>
            </a:r>
            <a:endParaRPr lang="en-US"/>
          </a:p>
        </p:txBody>
      </p:sp>
      <p:sp>
        <p:nvSpPr>
          <p:cNvPr id="9" name="Slide Number Placeholder 5"/>
          <p:cNvSpPr>
            <a:spLocks noGrp="1"/>
          </p:cNvSpPr>
          <p:nvPr>
            <p:ph type="sldNum" sz="quarter" idx="11"/>
          </p:nvPr>
        </p:nvSpPr>
        <p:spPr/>
        <p:txBody>
          <a:bodyPr/>
          <a:lstStyle/>
          <a:p>
            <a:fld id="{C76AAF28-0E5B-434A-B19E-6EBF11B93173}" type="slidenum">
              <a:rPr lang="en-US" smtClean="0"/>
              <a:pPr/>
              <a:t>87</a:t>
            </a:fld>
            <a:endParaRPr lang="en-US" smtClean="0"/>
          </a:p>
        </p:txBody>
      </p:sp>
      <p:sp>
        <p:nvSpPr>
          <p:cNvPr id="257028" name="Rectangle 2"/>
          <p:cNvSpPr>
            <a:spLocks noGrp="1" noChangeArrowheads="1"/>
          </p:cNvSpPr>
          <p:nvPr>
            <p:ph type="title"/>
          </p:nvPr>
        </p:nvSpPr>
        <p:spPr/>
        <p:txBody>
          <a:bodyPr lIns="0" tIns="0" rIns="0" bIns="0"/>
          <a:lstStyle/>
          <a:p>
            <a:pPr defTabSz="449263" eaLnBrk="1" hangingPunct="1">
              <a:lnSpc>
                <a:spcPct val="58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t>DBpedia</a:t>
            </a:r>
          </a:p>
        </p:txBody>
      </p:sp>
      <p:sp>
        <p:nvSpPr>
          <p:cNvPr id="257029" name="Rectangle 3"/>
          <p:cNvSpPr>
            <a:spLocks noGrp="1" noChangeArrowheads="1"/>
          </p:cNvSpPr>
          <p:nvPr>
            <p:ph type="body" sz="half" idx="1"/>
          </p:nvPr>
        </p:nvSpPr>
        <p:spPr/>
        <p:txBody>
          <a:bodyPr/>
          <a:lstStyle/>
          <a:p>
            <a:pPr eaLnBrk="1" hangingPunct="1"/>
            <a:r>
              <a:rPr lang="en-US"/>
              <a:t>DBpedia is a community effort to:</a:t>
            </a:r>
          </a:p>
          <a:p>
            <a:pPr lvl="1" eaLnBrk="1" hangingPunct="1"/>
            <a:r>
              <a:rPr lang="en-US">
                <a:solidFill>
                  <a:srgbClr val="000000"/>
                </a:solidFill>
                <a:ea typeface="ＭＳ Ｐゴシック" pitchFamily="-109" charset="-128"/>
              </a:rPr>
              <a:t>extract structured "infobox" information from Wikipedia</a:t>
            </a:r>
          </a:p>
          <a:p>
            <a:pPr lvl="1" eaLnBrk="1" hangingPunct="1"/>
            <a:r>
              <a:rPr lang="en-US">
                <a:solidFill>
                  <a:srgbClr val="000000"/>
                </a:solidFill>
                <a:ea typeface="ＭＳ Ｐゴシック" pitchFamily="-109" charset="-128"/>
              </a:rPr>
              <a:t>interlink DBpedia with other datasets on the Web</a:t>
            </a:r>
            <a:endParaRPr lang="en-US">
              <a:ea typeface="ＭＳ Ｐゴシック" pitchFamily="-109" charset="-128"/>
            </a:endParaRPr>
          </a:p>
        </p:txBody>
      </p:sp>
      <p:pic>
        <p:nvPicPr>
          <p:cNvPr id="257030" name="Picture 4"/>
          <p:cNvPicPr>
            <a:picLocks noChangeAspect="1" noChangeArrowheads="1"/>
          </p:cNvPicPr>
          <p:nvPr/>
        </p:nvPicPr>
        <p:blipFill>
          <a:blip r:embed="rId3"/>
          <a:srcRect/>
          <a:stretch>
            <a:fillRect/>
          </a:stretch>
        </p:blipFill>
        <p:spPr bwMode="auto">
          <a:xfrm>
            <a:off x="3657600" y="3325813"/>
            <a:ext cx="1676400" cy="1036637"/>
          </a:xfrm>
          <a:prstGeom prst="rect">
            <a:avLst/>
          </a:prstGeom>
          <a:noFill/>
          <a:ln w="9525">
            <a:noFill/>
            <a:miter lim="800000"/>
            <a:headEnd/>
            <a:tailEnd/>
          </a:ln>
        </p:spPr>
      </p:pic>
      <p:pic>
        <p:nvPicPr>
          <p:cNvPr id="257031" name="Picture 5"/>
          <p:cNvPicPr>
            <a:picLocks noChangeAspect="1" noChangeArrowheads="1"/>
          </p:cNvPicPr>
          <p:nvPr/>
        </p:nvPicPr>
        <p:blipFill>
          <a:blip r:embed="rId4"/>
          <a:srcRect/>
          <a:stretch>
            <a:fillRect/>
          </a:stretch>
        </p:blipFill>
        <p:spPr bwMode="auto">
          <a:xfrm>
            <a:off x="3657600" y="4762500"/>
            <a:ext cx="3330575" cy="884238"/>
          </a:xfrm>
          <a:prstGeom prst="rect">
            <a:avLst/>
          </a:prstGeom>
          <a:noFill/>
          <a:ln w="9525">
            <a:noFill/>
            <a:miter lim="800000"/>
            <a:headEnd/>
            <a:tailEnd/>
          </a:ln>
        </p:spPr>
      </p:pic>
      <p:pic>
        <p:nvPicPr>
          <p:cNvPr id="257032" name="Picture 6"/>
          <p:cNvPicPr>
            <a:picLocks noChangeAspect="1" noChangeArrowheads="1"/>
          </p:cNvPicPr>
          <p:nvPr/>
        </p:nvPicPr>
        <p:blipFill>
          <a:blip r:embed="rId5"/>
          <a:srcRect/>
          <a:stretch>
            <a:fillRect/>
          </a:stretch>
        </p:blipFill>
        <p:spPr bwMode="auto">
          <a:xfrm>
            <a:off x="7250113" y="5024438"/>
            <a:ext cx="1633537" cy="544512"/>
          </a:xfrm>
          <a:prstGeom prst="rect">
            <a:avLst/>
          </a:prstGeom>
          <a:noFill/>
          <a:ln w="9525">
            <a:noFill/>
            <a:miter lim="800000"/>
            <a:headEnd/>
            <a:tailEnd/>
          </a:ln>
        </p:spPr>
      </p:pic>
      <p:pic>
        <p:nvPicPr>
          <p:cNvPr id="257033" name="Picture 7"/>
          <p:cNvPicPr>
            <a:picLocks noChangeAspect="1" noChangeArrowheads="1"/>
          </p:cNvPicPr>
          <p:nvPr/>
        </p:nvPicPr>
        <p:blipFill>
          <a:blip r:embed="rId6"/>
          <a:srcRect/>
          <a:stretch>
            <a:fillRect/>
          </a:stretch>
        </p:blipFill>
        <p:spPr bwMode="auto">
          <a:xfrm>
            <a:off x="339725" y="5024438"/>
            <a:ext cx="3135313" cy="446087"/>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5"/>
          <p:cNvSpPr>
            <a:spLocks noGrp="1"/>
          </p:cNvSpPr>
          <p:nvPr>
            <p:ph type="ftr" sz="quarter" idx="11"/>
          </p:nvPr>
        </p:nvSpPr>
        <p:spPr/>
        <p:txBody>
          <a:bodyPr/>
          <a:lstStyle/>
          <a:p>
            <a:r>
              <a:rPr lang="en-US" smtClean="0"/>
              <a:t>SAMT 2009 Tutorial: A Semantic Multimedia Web, 1 December</a:t>
            </a:r>
            <a:endParaRPr lang="fr-FR"/>
          </a:p>
        </p:txBody>
      </p:sp>
      <p:sp>
        <p:nvSpPr>
          <p:cNvPr id="8" name="Slide Number Placeholder 6"/>
          <p:cNvSpPr>
            <a:spLocks noGrp="1"/>
          </p:cNvSpPr>
          <p:nvPr>
            <p:ph type="sldNum" sz="quarter" idx="4294967295"/>
          </p:nvPr>
        </p:nvSpPr>
        <p:spPr>
          <a:xfrm>
            <a:off x="6589713" y="6524625"/>
            <a:ext cx="719137" cy="196850"/>
          </a:xfrm>
          <a:prstGeom prst="rect">
            <a:avLst/>
          </a:prstGeom>
        </p:spPr>
        <p:txBody>
          <a:bodyPr/>
          <a:lstStyle/>
          <a:p>
            <a:r>
              <a:rPr lang="fr-FR"/>
              <a:t>- </a:t>
            </a:r>
            <a:fld id="{C467D77C-7149-E840-9317-543A92767F18}" type="slidenum">
              <a:rPr lang="fr-FR"/>
              <a:pPr/>
              <a:t>88</a:t>
            </a:fld>
            <a:r>
              <a:rPr lang="fr-FR"/>
              <a:t> </a:t>
            </a:r>
          </a:p>
        </p:txBody>
      </p:sp>
      <p:pic>
        <p:nvPicPr>
          <p:cNvPr id="233484" name="Picture 12" descr="DBPedia_Bogota">
            <a:hlinkClick r:id="rId2"/>
          </p:cNvPr>
          <p:cNvPicPr>
            <a:picLocks noGrp="1" noChangeAspect="1" noChangeArrowheads="1"/>
          </p:cNvPicPr>
          <p:nvPr>
            <p:ph sz="half" idx="1"/>
          </p:nvPr>
        </p:nvPicPr>
        <p:blipFill>
          <a:blip r:embed="rId3"/>
          <a:srcRect/>
          <a:stretch>
            <a:fillRect/>
          </a:stretch>
        </p:blipFill>
        <p:spPr>
          <a:xfrm>
            <a:off x="0" y="1125538"/>
            <a:ext cx="8820150" cy="4403725"/>
          </a:xfrm>
          <a:ln/>
        </p:spPr>
      </p:pic>
      <p:sp>
        <p:nvSpPr>
          <p:cNvPr id="233474" name="Rectangle 2"/>
          <p:cNvSpPr>
            <a:spLocks noGrp="1" noChangeArrowheads="1"/>
          </p:cNvSpPr>
          <p:nvPr>
            <p:ph type="title"/>
          </p:nvPr>
        </p:nvSpPr>
        <p:spPr/>
        <p:txBody>
          <a:bodyPr/>
          <a:lstStyle/>
          <a:p>
            <a:r>
              <a:rPr lang="en-US"/>
              <a:t>Scraping infobox data</a:t>
            </a:r>
          </a:p>
        </p:txBody>
      </p:sp>
      <p:pic>
        <p:nvPicPr>
          <p:cNvPr id="233482" name="Picture 10" descr="Wikipedia_Bogota">
            <a:hlinkClick r:id="rId4"/>
          </p:cNvPr>
          <p:cNvPicPr>
            <a:picLocks noGrp="1" noChangeAspect="1" noChangeArrowheads="1"/>
          </p:cNvPicPr>
          <p:nvPr>
            <p:ph sz="half" idx="2"/>
          </p:nvPr>
        </p:nvPicPr>
        <p:blipFill>
          <a:blip r:embed="rId5"/>
          <a:srcRect/>
          <a:stretch>
            <a:fillRect/>
          </a:stretch>
        </p:blipFill>
        <p:spPr>
          <a:xfrm>
            <a:off x="5349875" y="1125538"/>
            <a:ext cx="3794125" cy="4895850"/>
          </a:xfrm>
          <a:ln/>
        </p:spPr>
      </p:pic>
      <p:sp>
        <p:nvSpPr>
          <p:cNvPr id="233486" name="Text Box 14"/>
          <p:cNvSpPr txBox="1">
            <a:spLocks noChangeArrowheads="1"/>
          </p:cNvSpPr>
          <p:nvPr/>
        </p:nvSpPr>
        <p:spPr bwMode="auto">
          <a:xfrm>
            <a:off x="198438" y="5711825"/>
            <a:ext cx="4660900" cy="381000"/>
          </a:xfrm>
          <a:prstGeom prst="rect">
            <a:avLst/>
          </a:prstGeom>
          <a:noFill/>
          <a:ln w="9525">
            <a:noFill/>
            <a:miter lim="800000"/>
            <a:headEnd/>
            <a:tailEnd/>
          </a:ln>
          <a:effectLst/>
        </p:spPr>
        <p:txBody>
          <a:bodyPr>
            <a:prstTxWarp prst="textNoShape">
              <a:avLst/>
            </a:prstTxWarp>
            <a:spAutoFit/>
          </a:bodyPr>
          <a:lstStyle/>
          <a:p>
            <a:pPr algn="l" eaLnBrk="0" hangingPunct="0">
              <a:spcBef>
                <a:spcPct val="50000"/>
              </a:spcBef>
            </a:pPr>
            <a:r>
              <a:rPr lang="en-US" sz="2800" b="1" baseline="-25000">
                <a:solidFill>
                  <a:srgbClr val="808000"/>
                </a:solidFill>
                <a:ea typeface="Arial" pitchFamily="-109" charset="0"/>
                <a:cs typeface="Arial" pitchFamily="-109" charset="0"/>
                <a:hlinkClick r:id="rId6"/>
              </a:rPr>
              <a:t>http://dbpedia.org/resource/Bogotá</a:t>
            </a:r>
            <a:endParaRPr lang="en-US" sz="2800" b="1" baseline="-25000">
              <a:solidFill>
                <a:srgbClr val="808000"/>
              </a:solidFill>
              <a:ea typeface="Arial" pitchFamily="-109" charset="0"/>
              <a:cs typeface="Arial" pitchFamily="-109"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4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3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86" grpId="0"/>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3"/>
          <p:cNvSpPr>
            <a:spLocks noGrp="1"/>
          </p:cNvSpPr>
          <p:nvPr>
            <p:ph type="sldNum" sz="quarter" idx="11"/>
          </p:nvPr>
        </p:nvSpPr>
        <p:spPr/>
        <p:txBody>
          <a:bodyPr/>
          <a:lstStyle/>
          <a:p>
            <a:fld id="{1946ACA6-9428-3C4A-9EF6-70E6C66667DC}" type="slidenum">
              <a:rPr lang="en-US" smtClean="0"/>
              <a:pPr/>
              <a:t>89</a:t>
            </a:fld>
            <a:endParaRPr lang="en-US" smtClean="0"/>
          </a:p>
        </p:txBody>
      </p:sp>
      <p:sp>
        <p:nvSpPr>
          <p:cNvPr id="259076" name="Rectangle 2"/>
          <p:cNvSpPr>
            <a:spLocks noGrp="1" noChangeArrowheads="1"/>
          </p:cNvSpPr>
          <p:nvPr>
            <p:ph type="title"/>
          </p:nvPr>
        </p:nvSpPr>
        <p:spPr>
          <a:xfrm>
            <a:off x="295275" y="395288"/>
            <a:ext cx="7075488" cy="412750"/>
          </a:xfrm>
        </p:spPr>
        <p:txBody>
          <a:bodyPr lIns="0" tIns="0" rIns="0" bIns="0"/>
          <a:lstStyle/>
          <a:p>
            <a:pPr defTabSz="449263" eaLnBrk="1" hangingPunct="1">
              <a:lnSpc>
                <a:spcPct val="58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t>DBpedia</a:t>
            </a:r>
          </a:p>
        </p:txBody>
      </p:sp>
      <p:pic>
        <p:nvPicPr>
          <p:cNvPr id="259077" name="Picture 3" descr="DBPedia"/>
          <p:cNvPicPr>
            <a:picLocks noChangeAspect="1" noChangeArrowheads="1"/>
          </p:cNvPicPr>
          <p:nvPr/>
        </p:nvPicPr>
        <p:blipFill>
          <a:blip r:embed="rId3"/>
          <a:srcRect/>
          <a:stretch>
            <a:fillRect/>
          </a:stretch>
        </p:blipFill>
        <p:spPr bwMode="auto">
          <a:xfrm>
            <a:off x="939800" y="946150"/>
            <a:ext cx="7551738" cy="542607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SAMT 2009 Tutorial: A Semantic Multimedia Web, 1 December</a:t>
            </a:r>
            <a:endParaRPr lang="en-US"/>
          </a:p>
        </p:txBody>
      </p:sp>
      <p:sp>
        <p:nvSpPr>
          <p:cNvPr id="5" name="Slide Number Placeholder 4"/>
          <p:cNvSpPr>
            <a:spLocks noGrp="1"/>
          </p:cNvSpPr>
          <p:nvPr>
            <p:ph type="sldNum" sz="quarter" idx="11"/>
          </p:nvPr>
        </p:nvSpPr>
        <p:spPr/>
        <p:txBody>
          <a:bodyPr/>
          <a:lstStyle/>
          <a:p>
            <a:fld id="{8C57C8BC-1289-4547-A86E-AB02D670364B}" type="slidenum">
              <a:rPr lang="en-US" smtClean="0"/>
              <a:pPr/>
              <a:t>9</a:t>
            </a:fld>
            <a:endParaRPr lang="en-US" smtClean="0"/>
          </a:p>
        </p:txBody>
      </p:sp>
      <p:sp>
        <p:nvSpPr>
          <p:cNvPr id="89092" name="Rectangle 2"/>
          <p:cNvSpPr>
            <a:spLocks noGrp="1" noChangeArrowheads="1"/>
          </p:cNvSpPr>
          <p:nvPr>
            <p:ph type="title"/>
          </p:nvPr>
        </p:nvSpPr>
        <p:spPr/>
        <p:txBody>
          <a:bodyPr/>
          <a:lstStyle/>
          <a:p>
            <a:pPr eaLnBrk="1" hangingPunct="1"/>
            <a:r>
              <a:rPr lang="en-US"/>
              <a:t>Agenda</a:t>
            </a:r>
          </a:p>
        </p:txBody>
      </p:sp>
      <p:sp>
        <p:nvSpPr>
          <p:cNvPr id="651267" name="Rectangle 3"/>
          <p:cNvSpPr>
            <a:spLocks noGrp="1" noChangeArrowheads="1"/>
          </p:cNvSpPr>
          <p:nvPr>
            <p:ph type="body" idx="1"/>
          </p:nvPr>
        </p:nvSpPr>
        <p:spPr/>
        <p:txBody>
          <a:bodyPr/>
          <a:lstStyle/>
          <a:p>
            <a:pPr marL="609600" indent="-609600" eaLnBrk="1" hangingPunct="1">
              <a:buFontTx/>
              <a:buAutoNum type="arabicPeriod"/>
            </a:pPr>
            <a:r>
              <a:rPr lang="en-US" sz="2400" dirty="0"/>
              <a:t>Understanding Multimedia Applications Workflow</a:t>
            </a:r>
          </a:p>
          <a:p>
            <a:pPr marL="1006475" lvl="1" indent="-533400" eaLnBrk="1" hangingPunct="1"/>
            <a:r>
              <a:rPr lang="en-US" sz="2000" dirty="0" err="1">
                <a:ea typeface="ＭＳ Ｐゴシック" pitchFamily="-109" charset="-128"/>
              </a:rPr>
              <a:t>CeWe</a:t>
            </a:r>
            <a:r>
              <a:rPr lang="en-US" sz="2000" dirty="0">
                <a:ea typeface="ＭＳ Ｐゴシック" pitchFamily="-109" charset="-128"/>
              </a:rPr>
              <a:t> Color Photo Book creation application</a:t>
            </a:r>
          </a:p>
          <a:p>
            <a:pPr marL="1006475" lvl="1" indent="-533400" eaLnBrk="1" hangingPunct="1"/>
            <a:r>
              <a:rPr lang="en-US" sz="2000" dirty="0" err="1">
                <a:ea typeface="ＭＳ Ｐゴシック" pitchFamily="-109" charset="-128"/>
              </a:rPr>
              <a:t>Vox</a:t>
            </a:r>
            <a:r>
              <a:rPr lang="en-US" sz="2000" dirty="0">
                <a:ea typeface="ＭＳ Ｐゴシック" pitchFamily="-109" charset="-128"/>
              </a:rPr>
              <a:t> </a:t>
            </a:r>
            <a:r>
              <a:rPr lang="en-US" sz="2000" dirty="0" err="1">
                <a:ea typeface="ＭＳ Ｐゴシック" pitchFamily="-109" charset="-128"/>
              </a:rPr>
              <a:t>Populi</a:t>
            </a:r>
            <a:r>
              <a:rPr lang="en-US" sz="2000" dirty="0">
                <a:ea typeface="ＭＳ Ｐゴシック" pitchFamily="-109" charset="-128"/>
              </a:rPr>
              <a:t> argumentation-based video sequences generation</a:t>
            </a:r>
          </a:p>
          <a:p>
            <a:pPr marL="1006475" lvl="1" indent="-533400" eaLnBrk="1" hangingPunct="1"/>
            <a:r>
              <a:rPr lang="en-US" sz="2000" i="1" dirty="0">
                <a:ea typeface="ＭＳ Ｐゴシック" pitchFamily="-109" charset="-128"/>
              </a:rPr>
              <a:t>Canonical Processes of Media Production</a:t>
            </a:r>
          </a:p>
          <a:p>
            <a:pPr marL="609600" indent="-609600" eaLnBrk="1" hangingPunct="1">
              <a:buFontTx/>
              <a:buAutoNum type="arabicPeriod"/>
            </a:pPr>
            <a:r>
              <a:rPr lang="en-US" sz="2400" dirty="0"/>
              <a:t>Semantic Annotation of Multimedia Content</a:t>
            </a:r>
          </a:p>
          <a:p>
            <a:pPr marL="1006475" lvl="1" indent="-533400" eaLnBrk="1" hangingPunct="1"/>
            <a:r>
              <a:rPr lang="en-US" sz="2000" dirty="0">
                <a:ea typeface="ＭＳ Ｐゴシック" pitchFamily="-109" charset="-128"/>
              </a:rPr>
              <a:t>Multimedia metadata formats: use cases and requirements</a:t>
            </a:r>
          </a:p>
          <a:p>
            <a:pPr marL="1006475" lvl="1" indent="-533400" eaLnBrk="1" hangingPunct="1"/>
            <a:r>
              <a:rPr lang="en-US" sz="2000" dirty="0">
                <a:ea typeface="ＭＳ Ｐゴシック" pitchFamily="-109" charset="-128"/>
              </a:rPr>
              <a:t>Multimedia metadata interoperability issues</a:t>
            </a:r>
          </a:p>
          <a:p>
            <a:pPr marL="1006475" lvl="1" indent="-533400" eaLnBrk="1" hangingPunct="1"/>
            <a:r>
              <a:rPr lang="en-US" sz="2000" dirty="0">
                <a:ea typeface="ＭＳ Ｐゴシック" pitchFamily="-109" charset="-128"/>
              </a:rPr>
              <a:t>MPEG-7 based </a:t>
            </a:r>
            <a:r>
              <a:rPr lang="en-US" sz="2000" dirty="0" err="1">
                <a:ea typeface="ＭＳ Ｐゴシック" pitchFamily="-109" charset="-128"/>
              </a:rPr>
              <a:t>ontologies</a:t>
            </a:r>
            <a:endParaRPr lang="en-US" sz="2000" dirty="0">
              <a:ea typeface="ＭＳ Ｐゴシック" pitchFamily="-109" charset="-128"/>
            </a:endParaRPr>
          </a:p>
          <a:p>
            <a:pPr marL="1006475" lvl="1" indent="-533400" eaLnBrk="1" hangingPunct="1"/>
            <a:r>
              <a:rPr lang="en-US" sz="2000" i="1" dirty="0">
                <a:ea typeface="ＭＳ Ｐゴシック" pitchFamily="-109" charset="-128"/>
              </a:rPr>
              <a:t>COMM: A Core Ontology for </a:t>
            </a:r>
            <a:r>
              <a:rPr lang="en-US" sz="2000" i="1" dirty="0" err="1">
                <a:ea typeface="ＭＳ Ｐゴシック" pitchFamily="-109" charset="-128"/>
              </a:rPr>
              <a:t>MultiMedia</a:t>
            </a:r>
            <a:endParaRPr lang="en-US" sz="2000" i="1" dirty="0">
              <a:ea typeface="ＭＳ Ｐゴシック" pitchFamily="-109" charset="-128"/>
            </a:endParaRPr>
          </a:p>
          <a:p>
            <a:pPr marL="609600" indent="-609600" eaLnBrk="1" hangingPunct="1">
              <a:buFontTx/>
              <a:buAutoNum type="arabicPeriod"/>
            </a:pPr>
            <a:r>
              <a:rPr lang="en-US" sz="2400" dirty="0"/>
              <a:t>Semantic Search and Presentation of Multimedia Content</a:t>
            </a:r>
          </a:p>
          <a:p>
            <a:pPr marL="1006475" lvl="1" indent="-533400" eaLnBrk="1" hangingPunct="1"/>
            <a:r>
              <a:rPr lang="en-US" sz="2000" dirty="0">
                <a:ea typeface="ＭＳ Ｐゴシック" pitchFamily="-109" charset="-128"/>
              </a:rPr>
              <a:t>Link your data!</a:t>
            </a:r>
          </a:p>
          <a:p>
            <a:pPr marL="1006475" lvl="1" indent="-533400" eaLnBrk="1" hangingPunct="1"/>
            <a:r>
              <a:rPr lang="en-US" sz="2000" i="1" dirty="0">
                <a:ea typeface="ＭＳ Ｐゴシック" pitchFamily="-109" charset="-128"/>
              </a:rPr>
              <a:t>Searching and Browsing Multimedia Semantic Datasets </a:t>
            </a:r>
            <a:r>
              <a:rPr lang="en-US" sz="2000" i="1" dirty="0" smtClean="0">
                <a:ea typeface="ＭＳ Ｐゴシック" pitchFamily="-109" charset="-128"/>
              </a:rPr>
              <a:t>with different user interfaces built on top of </a:t>
            </a:r>
            <a:r>
              <a:rPr lang="en-US" sz="2000" i="1" dirty="0" err="1">
                <a:ea typeface="ＭＳ Ｐゴシック" pitchFamily="-109" charset="-128"/>
              </a:rPr>
              <a:t>Cliopatria</a:t>
            </a:r>
            <a:endParaRPr lang="en-US" sz="2000" i="1" dirty="0">
              <a:ea typeface="ＭＳ Ｐゴシック" pitchFamily="-109"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651267">
                                            <p:txEl>
                                              <p:pRg st="4" end="4"/>
                                            </p:txEl>
                                          </p:spTgt>
                                        </p:tgtEl>
                                        <p:attrNameLst>
                                          <p:attrName>style.opacity</p:attrName>
                                        </p:attrNameLst>
                                      </p:cBhvr>
                                      <p:to>
                                        <p:strVal val="0.5"/>
                                      </p:to>
                                    </p:set>
                                    <p:animEffect filter="image" prLst="opacity: 0.5">
                                      <p:cBhvr rctx="IE">
                                        <p:cTn id="7" dur="indefinite"/>
                                        <p:tgtEl>
                                          <p:spTgt spid="651267">
                                            <p:txEl>
                                              <p:pRg st="4" end="4"/>
                                            </p:txEl>
                                          </p:spTgt>
                                        </p:tgtEl>
                                      </p:cBhvr>
                                    </p:animEffect>
                                  </p:childTnLst>
                                </p:cTn>
                              </p:par>
                              <p:par>
                                <p:cTn id="8" presetID="9" presetClass="emph" presetSubtype="0" nodeType="withEffect">
                                  <p:stCondLst>
                                    <p:cond delay="0"/>
                                  </p:stCondLst>
                                  <p:childTnLst>
                                    <p:set>
                                      <p:cBhvr rctx="PPT">
                                        <p:cTn id="9" dur="indefinite"/>
                                        <p:tgtEl>
                                          <p:spTgt spid="651267">
                                            <p:txEl>
                                              <p:pRg st="5" end="5"/>
                                            </p:txEl>
                                          </p:spTgt>
                                        </p:tgtEl>
                                        <p:attrNameLst>
                                          <p:attrName>style.opacity</p:attrName>
                                        </p:attrNameLst>
                                      </p:cBhvr>
                                      <p:to>
                                        <p:strVal val="0.5"/>
                                      </p:to>
                                    </p:set>
                                    <p:animEffect filter="image" prLst="opacity: 0.5">
                                      <p:cBhvr rctx="IE">
                                        <p:cTn id="10" dur="indefinite"/>
                                        <p:tgtEl>
                                          <p:spTgt spid="651267">
                                            <p:txEl>
                                              <p:pRg st="5" end="5"/>
                                            </p:txEl>
                                          </p:spTgt>
                                        </p:tgtEl>
                                      </p:cBhvr>
                                    </p:animEffect>
                                  </p:childTnLst>
                                </p:cTn>
                              </p:par>
                              <p:par>
                                <p:cTn id="11" presetID="9" presetClass="emph" presetSubtype="0" nodeType="withEffect">
                                  <p:stCondLst>
                                    <p:cond delay="0"/>
                                  </p:stCondLst>
                                  <p:childTnLst>
                                    <p:set>
                                      <p:cBhvr rctx="PPT">
                                        <p:cTn id="12" dur="indefinite"/>
                                        <p:tgtEl>
                                          <p:spTgt spid="651267">
                                            <p:txEl>
                                              <p:pRg st="6" end="6"/>
                                            </p:txEl>
                                          </p:spTgt>
                                        </p:tgtEl>
                                        <p:attrNameLst>
                                          <p:attrName>style.opacity</p:attrName>
                                        </p:attrNameLst>
                                      </p:cBhvr>
                                      <p:to>
                                        <p:strVal val="0.5"/>
                                      </p:to>
                                    </p:set>
                                    <p:animEffect filter="image" prLst="opacity: 0.5">
                                      <p:cBhvr rctx="IE">
                                        <p:cTn id="13" dur="indefinite"/>
                                        <p:tgtEl>
                                          <p:spTgt spid="651267">
                                            <p:txEl>
                                              <p:pRg st="6" end="6"/>
                                            </p:txEl>
                                          </p:spTgt>
                                        </p:tgtEl>
                                      </p:cBhvr>
                                    </p:animEffect>
                                  </p:childTnLst>
                                </p:cTn>
                              </p:par>
                              <p:par>
                                <p:cTn id="14" presetID="9" presetClass="emph" presetSubtype="0" nodeType="withEffect">
                                  <p:stCondLst>
                                    <p:cond delay="0"/>
                                  </p:stCondLst>
                                  <p:childTnLst>
                                    <p:set>
                                      <p:cBhvr rctx="PPT">
                                        <p:cTn id="15" dur="indefinite"/>
                                        <p:tgtEl>
                                          <p:spTgt spid="651267">
                                            <p:txEl>
                                              <p:pRg st="7" end="7"/>
                                            </p:txEl>
                                          </p:spTgt>
                                        </p:tgtEl>
                                        <p:attrNameLst>
                                          <p:attrName>style.opacity</p:attrName>
                                        </p:attrNameLst>
                                      </p:cBhvr>
                                      <p:to>
                                        <p:strVal val="0.5"/>
                                      </p:to>
                                    </p:set>
                                    <p:animEffect filter="image" prLst="opacity: 0.5">
                                      <p:cBhvr rctx="IE">
                                        <p:cTn id="16" dur="indefinite"/>
                                        <p:tgtEl>
                                          <p:spTgt spid="651267">
                                            <p:txEl>
                                              <p:pRg st="7" end="7"/>
                                            </p:txEl>
                                          </p:spTgt>
                                        </p:tgtEl>
                                      </p:cBhvr>
                                    </p:animEffect>
                                  </p:childTnLst>
                                </p:cTn>
                              </p:par>
                              <p:par>
                                <p:cTn id="17" presetID="9" presetClass="emph" presetSubtype="0" nodeType="withEffect">
                                  <p:stCondLst>
                                    <p:cond delay="0"/>
                                  </p:stCondLst>
                                  <p:childTnLst>
                                    <p:set>
                                      <p:cBhvr rctx="PPT">
                                        <p:cTn id="18" dur="indefinite"/>
                                        <p:tgtEl>
                                          <p:spTgt spid="651267">
                                            <p:txEl>
                                              <p:pRg st="8" end="8"/>
                                            </p:txEl>
                                          </p:spTgt>
                                        </p:tgtEl>
                                        <p:attrNameLst>
                                          <p:attrName>style.opacity</p:attrName>
                                        </p:attrNameLst>
                                      </p:cBhvr>
                                      <p:to>
                                        <p:strVal val="0.5"/>
                                      </p:to>
                                    </p:set>
                                    <p:animEffect filter="image" prLst="opacity: 0.5">
                                      <p:cBhvr rctx="IE">
                                        <p:cTn id="19" dur="indefinite"/>
                                        <p:tgtEl>
                                          <p:spTgt spid="651267">
                                            <p:txEl>
                                              <p:pRg st="8" end="8"/>
                                            </p:txEl>
                                          </p:spTgt>
                                        </p:tgtEl>
                                      </p:cBhvr>
                                    </p:animEffect>
                                  </p:childTnLst>
                                </p:cTn>
                              </p:par>
                              <p:par>
                                <p:cTn id="20" presetID="9" presetClass="emph" presetSubtype="0" nodeType="withEffect">
                                  <p:stCondLst>
                                    <p:cond delay="0"/>
                                  </p:stCondLst>
                                  <p:childTnLst>
                                    <p:set>
                                      <p:cBhvr rctx="PPT">
                                        <p:cTn id="21" dur="indefinite"/>
                                        <p:tgtEl>
                                          <p:spTgt spid="651267">
                                            <p:txEl>
                                              <p:pRg st="9" end="9"/>
                                            </p:txEl>
                                          </p:spTgt>
                                        </p:tgtEl>
                                        <p:attrNameLst>
                                          <p:attrName>style.opacity</p:attrName>
                                        </p:attrNameLst>
                                      </p:cBhvr>
                                      <p:to>
                                        <p:strVal val="0.5"/>
                                      </p:to>
                                    </p:set>
                                    <p:animEffect filter="image" prLst="opacity: 0.5">
                                      <p:cBhvr rctx="IE">
                                        <p:cTn id="22" dur="indefinite"/>
                                        <p:tgtEl>
                                          <p:spTgt spid="651267">
                                            <p:txEl>
                                              <p:pRg st="9" end="9"/>
                                            </p:txEl>
                                          </p:spTgt>
                                        </p:tgtEl>
                                      </p:cBhvr>
                                    </p:animEffect>
                                  </p:childTnLst>
                                </p:cTn>
                              </p:par>
                              <p:par>
                                <p:cTn id="23" presetID="9" presetClass="emph" presetSubtype="0" nodeType="withEffect">
                                  <p:stCondLst>
                                    <p:cond delay="0"/>
                                  </p:stCondLst>
                                  <p:childTnLst>
                                    <p:set>
                                      <p:cBhvr rctx="PPT">
                                        <p:cTn id="24" dur="indefinite"/>
                                        <p:tgtEl>
                                          <p:spTgt spid="651267">
                                            <p:txEl>
                                              <p:pRg st="10" end="10"/>
                                            </p:txEl>
                                          </p:spTgt>
                                        </p:tgtEl>
                                        <p:attrNameLst>
                                          <p:attrName>style.opacity</p:attrName>
                                        </p:attrNameLst>
                                      </p:cBhvr>
                                      <p:to>
                                        <p:strVal val="0.5"/>
                                      </p:to>
                                    </p:set>
                                    <p:animEffect filter="image" prLst="opacity: 0.5">
                                      <p:cBhvr rctx="IE">
                                        <p:cTn id="25" dur="indefinite"/>
                                        <p:tgtEl>
                                          <p:spTgt spid="651267">
                                            <p:txEl>
                                              <p:pRg st="10" end="10"/>
                                            </p:txEl>
                                          </p:spTgt>
                                        </p:tgtEl>
                                      </p:cBhvr>
                                    </p:animEffect>
                                  </p:childTnLst>
                                </p:cTn>
                              </p:par>
                              <p:par>
                                <p:cTn id="26" presetID="9" presetClass="emph" presetSubtype="0" nodeType="withEffect">
                                  <p:stCondLst>
                                    <p:cond delay="0"/>
                                  </p:stCondLst>
                                  <p:childTnLst>
                                    <p:set>
                                      <p:cBhvr rctx="PPT">
                                        <p:cTn id="27" dur="indefinite"/>
                                        <p:tgtEl>
                                          <p:spTgt spid="651267">
                                            <p:txEl>
                                              <p:pRg st="11" end="11"/>
                                            </p:txEl>
                                          </p:spTgt>
                                        </p:tgtEl>
                                        <p:attrNameLst>
                                          <p:attrName>style.opacity</p:attrName>
                                        </p:attrNameLst>
                                      </p:cBhvr>
                                      <p:to>
                                        <p:strVal val="0.5"/>
                                      </p:to>
                                    </p:set>
                                    <p:animEffect filter="image" prLst="opacity: 0.5">
                                      <p:cBhvr rctx="IE">
                                        <p:cTn id="28" dur="indefinite"/>
                                        <p:tgtEl>
                                          <p:spTgt spid="6512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Footer Placeholder 3"/>
          <p:cNvSpPr>
            <a:spLocks noGrp="1"/>
          </p:cNvSpPr>
          <p:nvPr>
            <p:ph type="ftr" sz="quarter" idx="11"/>
          </p:nvPr>
        </p:nvSpPr>
        <p:spPr>
          <a:xfrm>
            <a:off x="63500" y="6521450"/>
            <a:ext cx="8902700" cy="336550"/>
          </a:xfrm>
        </p:spPr>
        <p:txBody>
          <a:bodyPr/>
          <a:lstStyle/>
          <a:p>
            <a:pPr algn="l">
              <a:defRPr/>
            </a:pPr>
            <a:r>
              <a:rPr lang="en-US" dirty="0" smtClean="0"/>
              <a:t>SAMT 2009 Tutorial: A Semantic Multimedia Web, 1 December</a:t>
            </a:r>
            <a:endParaRPr lang="fr-FR" dirty="0"/>
          </a:p>
        </p:txBody>
      </p:sp>
      <p:sp>
        <p:nvSpPr>
          <p:cNvPr id="11" name="Slide Number Placeholder 4"/>
          <p:cNvSpPr>
            <a:spLocks noGrp="1"/>
          </p:cNvSpPr>
          <p:nvPr>
            <p:ph type="sldNum" sz="quarter" idx="4294967295"/>
          </p:nvPr>
        </p:nvSpPr>
        <p:spPr>
          <a:xfrm>
            <a:off x="8335963" y="6597650"/>
            <a:ext cx="719137" cy="196850"/>
          </a:xfrm>
          <a:prstGeom prst="rect">
            <a:avLst/>
          </a:prstGeom>
        </p:spPr>
        <p:txBody>
          <a:bodyPr/>
          <a:lstStyle/>
          <a:p>
            <a:pPr>
              <a:defRPr/>
            </a:pPr>
            <a:fld id="{0E179D13-77FC-CA46-B0D1-6E6A2E2518DA}" type="slidenum">
              <a:rPr lang="fr-FR" smtClean="0"/>
              <a:pPr>
                <a:defRPr/>
              </a:pPr>
              <a:t>90</a:t>
            </a:fld>
            <a:r>
              <a:rPr lang="fr-FR" dirty="0" smtClean="0"/>
              <a:t> </a:t>
            </a:r>
            <a:endParaRPr lang="fr-FR" dirty="0"/>
          </a:p>
        </p:txBody>
      </p:sp>
      <p:sp>
        <p:nvSpPr>
          <p:cNvPr id="422914" name="Rectangle 2"/>
          <p:cNvSpPr>
            <a:spLocks noGrp="1" noChangeArrowheads="1"/>
          </p:cNvSpPr>
          <p:nvPr>
            <p:ph type="title"/>
          </p:nvPr>
        </p:nvSpPr>
        <p:spPr/>
        <p:txBody>
          <a:bodyPr/>
          <a:lstStyle/>
          <a:p>
            <a:pPr eaLnBrk="1" hangingPunct="1">
              <a:defRPr/>
            </a:pPr>
            <a:r>
              <a:rPr lang="en-GB" sz="3600" dirty="0">
                <a:ea typeface="+mj-ea"/>
                <a:cs typeface="+mj-cs"/>
              </a:rPr>
              <a:t>Automatic Links Among Open Datasets</a:t>
            </a:r>
            <a:endParaRPr lang="en-US" sz="3600" dirty="0">
              <a:ea typeface="+mj-ea"/>
              <a:cs typeface="+mj-cs"/>
            </a:endParaRPr>
          </a:p>
        </p:txBody>
      </p:sp>
      <p:sp>
        <p:nvSpPr>
          <p:cNvPr id="221190" name="Text Box 4"/>
          <p:cNvSpPr txBox="1">
            <a:spLocks noChangeArrowheads="1"/>
          </p:cNvSpPr>
          <p:nvPr/>
        </p:nvSpPr>
        <p:spPr bwMode="auto">
          <a:xfrm>
            <a:off x="250825" y="1616068"/>
            <a:ext cx="7386108" cy="1754327"/>
          </a:xfrm>
          <a:prstGeom prst="rect">
            <a:avLst/>
          </a:prstGeom>
          <a:solidFill>
            <a:srgbClr val="F3F4F2"/>
          </a:solidFill>
          <a:ln w="9525">
            <a:solidFill>
              <a:schemeClr val="tx1"/>
            </a:solidFill>
            <a:miter lim="800000"/>
            <a:headEnd/>
            <a:tailEnd/>
          </a:ln>
        </p:spPr>
        <p:txBody>
          <a:bodyPr wrap="square">
            <a:prstTxWarp prst="textNoShape">
              <a:avLst/>
            </a:prstTxWarp>
            <a:spAutoFit/>
          </a:bodyPr>
          <a:lstStyle/>
          <a:p>
            <a:pPr algn="l">
              <a:spcBef>
                <a:spcPct val="50000"/>
              </a:spcBef>
            </a:pPr>
            <a:r>
              <a:rPr lang="en-US" sz="1800" b="1" dirty="0">
                <a:latin typeface="Courier New" pitchFamily="-109" charset="0"/>
                <a:ea typeface="Courier New" pitchFamily="-109" charset="0"/>
                <a:cs typeface="Courier New" pitchFamily="-109" charset="0"/>
              </a:rPr>
              <a:t>&lt;http://</a:t>
            </a:r>
            <a:r>
              <a:rPr lang="en-US" sz="1800" b="1" dirty="0" err="1">
                <a:latin typeface="Courier New" pitchFamily="-109" charset="0"/>
                <a:ea typeface="Courier New" pitchFamily="-109" charset="0"/>
                <a:cs typeface="Courier New" pitchFamily="-109" charset="0"/>
              </a:rPr>
              <a:t>dbpedia.org</a:t>
            </a:r>
            <a:r>
              <a:rPr lang="en-US" sz="1800" b="1" dirty="0">
                <a:latin typeface="Courier New" pitchFamily="-109" charset="0"/>
                <a:ea typeface="Courier New" pitchFamily="-109" charset="0"/>
                <a:cs typeface="Courier New" pitchFamily="-109" charset="0"/>
              </a:rPr>
              <a:t>/resource/Bogotá&gt;</a:t>
            </a:r>
            <a:br>
              <a:rPr lang="en-US" sz="1800" b="1" dirty="0">
                <a:latin typeface="Courier New" pitchFamily="-109" charset="0"/>
                <a:ea typeface="Courier New" pitchFamily="-109" charset="0"/>
                <a:cs typeface="Courier New" pitchFamily="-109" charset="0"/>
              </a:rPr>
            </a:br>
            <a:r>
              <a:rPr lang="en-US" sz="1800" b="1" dirty="0">
                <a:latin typeface="Courier New" pitchFamily="-109" charset="0"/>
                <a:ea typeface="Courier New" pitchFamily="-109" charset="0"/>
                <a:cs typeface="Courier New" pitchFamily="-109" charset="0"/>
              </a:rPr>
              <a:t>  </a:t>
            </a:r>
            <a:r>
              <a:rPr lang="en-US" sz="1800" b="1" dirty="0" err="1">
                <a:latin typeface="Courier New" pitchFamily="-109" charset="0"/>
                <a:ea typeface="Courier New" pitchFamily="-109" charset="0"/>
                <a:cs typeface="Courier New" pitchFamily="-109" charset="0"/>
              </a:rPr>
              <a:t>owl:sameAs</a:t>
            </a:r>
            <a:r>
              <a:rPr lang="en-US" sz="1800" b="1" dirty="0">
                <a:latin typeface="Courier New" pitchFamily="-109" charset="0"/>
                <a:ea typeface="Courier New" pitchFamily="-109" charset="0"/>
                <a:cs typeface="Courier New" pitchFamily="-109" charset="0"/>
              </a:rPr>
              <a:t> &lt;http://sws.geonames.org/3688689/&gt;</a:t>
            </a:r>
            <a:br>
              <a:rPr lang="en-US" sz="1800" b="1" dirty="0">
                <a:latin typeface="Courier New" pitchFamily="-109" charset="0"/>
                <a:ea typeface="Courier New" pitchFamily="-109" charset="0"/>
                <a:cs typeface="Courier New" pitchFamily="-109" charset="0"/>
              </a:rPr>
            </a:br>
            <a:r>
              <a:rPr lang="en-US" sz="1800" b="1" dirty="0">
                <a:latin typeface="Courier New" pitchFamily="-109" charset="0"/>
                <a:ea typeface="Courier New" pitchFamily="-109" charset="0"/>
                <a:cs typeface="Courier New" pitchFamily="-109" charset="0"/>
              </a:rPr>
              <a:t>  </a:t>
            </a:r>
            <a:r>
              <a:rPr lang="en-US" sz="1800" b="1" dirty="0" err="1">
                <a:latin typeface="Courier New" pitchFamily="-109" charset="0"/>
                <a:ea typeface="Courier New" pitchFamily="-109" charset="0"/>
                <a:cs typeface="Courier New" pitchFamily="-109" charset="0"/>
              </a:rPr>
              <a:t>owl:sameAs</a:t>
            </a:r>
            <a:r>
              <a:rPr lang="en-US" sz="1800" b="1" dirty="0">
                <a:latin typeface="Courier New" pitchFamily="-109" charset="0"/>
                <a:ea typeface="Courier New" pitchFamily="-109" charset="0"/>
                <a:cs typeface="Courier New" pitchFamily="-109" charset="0"/>
              </a:rPr>
              <a:t> &lt;http://rdf.freebase.com/ns/guid.9202a8c04000641f8000000000167bab&gt;</a:t>
            </a:r>
            <a:br>
              <a:rPr lang="en-US" sz="1800" b="1" dirty="0">
                <a:latin typeface="Courier New" pitchFamily="-109" charset="0"/>
                <a:ea typeface="Courier New" pitchFamily="-109" charset="0"/>
                <a:cs typeface="Courier New" pitchFamily="-109" charset="0"/>
              </a:rPr>
            </a:br>
            <a:r>
              <a:rPr lang="en-US" sz="1800" b="1" dirty="0">
                <a:latin typeface="Courier New" pitchFamily="-109" charset="0"/>
                <a:ea typeface="Courier New" pitchFamily="-109" charset="0"/>
                <a:cs typeface="Courier New" pitchFamily="-109" charset="0"/>
              </a:rPr>
              <a:t>  </a:t>
            </a:r>
            <a:r>
              <a:rPr lang="en-US" sz="1800" b="1" dirty="0" err="1">
                <a:latin typeface="Courier New" pitchFamily="-109" charset="0"/>
                <a:ea typeface="Courier New" pitchFamily="-109" charset="0"/>
                <a:cs typeface="Courier New" pitchFamily="-109" charset="0"/>
              </a:rPr>
              <a:t>dbpedia:population</a:t>
            </a:r>
            <a:r>
              <a:rPr lang="en-US" sz="1800" b="1" dirty="0">
                <a:latin typeface="Courier New" pitchFamily="-109" charset="0"/>
                <a:ea typeface="Courier New" pitchFamily="-109" charset="0"/>
                <a:cs typeface="Courier New" pitchFamily="-109" charset="0"/>
              </a:rPr>
              <a:t> "6776009"</a:t>
            </a:r>
            <a:br>
              <a:rPr lang="en-US" sz="1800" b="1" dirty="0">
                <a:latin typeface="Courier New" pitchFamily="-109" charset="0"/>
                <a:ea typeface="Courier New" pitchFamily="-109" charset="0"/>
                <a:cs typeface="Courier New" pitchFamily="-109" charset="0"/>
              </a:rPr>
            </a:br>
            <a:r>
              <a:rPr lang="en-US" sz="1800" b="1" dirty="0">
                <a:latin typeface="Courier New" pitchFamily="-109" charset="0"/>
                <a:ea typeface="Courier New" pitchFamily="-109" charset="0"/>
                <a:cs typeface="Courier New" pitchFamily="-109" charset="0"/>
              </a:rPr>
              <a:t>  ...</a:t>
            </a:r>
          </a:p>
        </p:txBody>
      </p:sp>
      <p:sp>
        <p:nvSpPr>
          <p:cNvPr id="221191" name="Text Box 5"/>
          <p:cNvSpPr txBox="1">
            <a:spLocks noChangeArrowheads="1"/>
          </p:cNvSpPr>
          <p:nvPr/>
        </p:nvSpPr>
        <p:spPr bwMode="auto">
          <a:xfrm>
            <a:off x="1908175" y="4054998"/>
            <a:ext cx="6985000" cy="1754327"/>
          </a:xfrm>
          <a:prstGeom prst="rect">
            <a:avLst/>
          </a:prstGeom>
          <a:solidFill>
            <a:srgbClr val="F3F4F2"/>
          </a:solidFill>
          <a:ln w="9525">
            <a:solidFill>
              <a:schemeClr val="tx1"/>
            </a:solidFill>
            <a:miter lim="800000"/>
            <a:headEnd/>
            <a:tailEnd/>
          </a:ln>
        </p:spPr>
        <p:txBody>
          <a:bodyPr>
            <a:prstTxWarp prst="textNoShape">
              <a:avLst/>
            </a:prstTxWarp>
            <a:spAutoFit/>
          </a:bodyPr>
          <a:lstStyle/>
          <a:p>
            <a:pPr algn="l">
              <a:spcBef>
                <a:spcPct val="50000"/>
              </a:spcBef>
            </a:pPr>
            <a:r>
              <a:rPr lang="en-US" sz="1800" b="1" dirty="0">
                <a:latin typeface="Courier New" pitchFamily="-109" charset="0"/>
                <a:ea typeface="Courier New" pitchFamily="-109" charset="0"/>
                <a:cs typeface="Courier New" pitchFamily="-109" charset="0"/>
              </a:rPr>
              <a:t>&lt;http://sws.geonames.org/3688689/&gt;</a:t>
            </a:r>
            <a:br>
              <a:rPr lang="en-US" sz="1800" b="1" dirty="0">
                <a:latin typeface="Courier New" pitchFamily="-109" charset="0"/>
                <a:ea typeface="Courier New" pitchFamily="-109" charset="0"/>
                <a:cs typeface="Courier New" pitchFamily="-109" charset="0"/>
              </a:rPr>
            </a:br>
            <a:r>
              <a:rPr lang="en-US" sz="1800" b="1" dirty="0">
                <a:latin typeface="Courier New" pitchFamily="-109" charset="0"/>
                <a:ea typeface="Courier New" pitchFamily="-109" charset="0"/>
                <a:cs typeface="Courier New" pitchFamily="-109" charset="0"/>
              </a:rPr>
              <a:t>  </a:t>
            </a:r>
            <a:r>
              <a:rPr lang="en-US" sz="1800" b="1" dirty="0" err="1">
                <a:latin typeface="Courier New" pitchFamily="-109" charset="0"/>
                <a:ea typeface="Courier New" pitchFamily="-109" charset="0"/>
                <a:cs typeface="Courier New" pitchFamily="-109" charset="0"/>
              </a:rPr>
              <a:t>owl:sameAs</a:t>
            </a:r>
            <a:r>
              <a:rPr lang="en-US" sz="1800" b="1" dirty="0">
                <a:latin typeface="Courier New" pitchFamily="-109" charset="0"/>
                <a:ea typeface="Courier New" pitchFamily="-109" charset="0"/>
                <a:cs typeface="Courier New" pitchFamily="-109" charset="0"/>
              </a:rPr>
              <a:t> &lt;http://</a:t>
            </a:r>
            <a:r>
              <a:rPr lang="en-US" sz="1800" b="1" dirty="0" err="1">
                <a:latin typeface="Courier New" pitchFamily="-109" charset="0"/>
                <a:ea typeface="Courier New" pitchFamily="-109" charset="0"/>
                <a:cs typeface="Courier New" pitchFamily="-109" charset="0"/>
              </a:rPr>
              <a:t>dbpedia.org</a:t>
            </a:r>
            <a:r>
              <a:rPr lang="en-US" sz="1800" b="1" dirty="0">
                <a:latin typeface="Courier New" pitchFamily="-109" charset="0"/>
                <a:ea typeface="Courier New" pitchFamily="-109" charset="0"/>
                <a:cs typeface="Courier New" pitchFamily="-109" charset="0"/>
              </a:rPr>
              <a:t>/resource/Bogotá&gt;</a:t>
            </a:r>
            <a:br>
              <a:rPr lang="en-US" sz="1800" b="1" dirty="0">
                <a:latin typeface="Courier New" pitchFamily="-109" charset="0"/>
                <a:ea typeface="Courier New" pitchFamily="-109" charset="0"/>
                <a:cs typeface="Courier New" pitchFamily="-109" charset="0"/>
              </a:rPr>
            </a:br>
            <a:r>
              <a:rPr lang="en-US" sz="1800" b="1" dirty="0">
                <a:latin typeface="Courier New" pitchFamily="-109" charset="0"/>
                <a:ea typeface="Courier New" pitchFamily="-109" charset="0"/>
                <a:cs typeface="Courier New" pitchFamily="-109" charset="0"/>
              </a:rPr>
              <a:t>  </a:t>
            </a:r>
            <a:r>
              <a:rPr lang="fr-FR" sz="1800" b="1" dirty="0">
                <a:latin typeface="Courier New" pitchFamily="-109" charset="0"/>
                <a:ea typeface="Courier New" pitchFamily="-109" charset="0"/>
                <a:cs typeface="Courier New" pitchFamily="-109" charset="0"/>
              </a:rPr>
              <a:t>wgs84_pos:lat "4.6"</a:t>
            </a:r>
            <a:br>
              <a:rPr lang="fr-FR" sz="1800" b="1" dirty="0">
                <a:latin typeface="Courier New" pitchFamily="-109" charset="0"/>
                <a:ea typeface="Courier New" pitchFamily="-109" charset="0"/>
                <a:cs typeface="Courier New" pitchFamily="-109" charset="0"/>
              </a:rPr>
            </a:br>
            <a:r>
              <a:rPr lang="fr-FR" sz="1800" b="1" dirty="0">
                <a:latin typeface="Courier New" pitchFamily="-109" charset="0"/>
                <a:ea typeface="Courier New" pitchFamily="-109" charset="0"/>
                <a:cs typeface="Courier New" pitchFamily="-109" charset="0"/>
              </a:rPr>
              <a:t>  wgs84_pos:long "-74.0833333"</a:t>
            </a:r>
            <a:br>
              <a:rPr lang="fr-FR" sz="1800" b="1" dirty="0">
                <a:latin typeface="Courier New" pitchFamily="-109" charset="0"/>
                <a:ea typeface="Courier New" pitchFamily="-109" charset="0"/>
                <a:cs typeface="Courier New" pitchFamily="-109" charset="0"/>
              </a:rPr>
            </a:br>
            <a:r>
              <a:rPr lang="fr-FR" sz="1800" b="1" dirty="0">
                <a:latin typeface="Courier New" pitchFamily="-109" charset="0"/>
                <a:ea typeface="Courier New" pitchFamily="-109" charset="0"/>
                <a:cs typeface="Courier New" pitchFamily="-109" charset="0"/>
              </a:rPr>
              <a:t>  </a:t>
            </a:r>
            <a:r>
              <a:rPr lang="fr-FR" sz="1800" b="1" dirty="0" err="1">
                <a:latin typeface="Courier New" pitchFamily="-109" charset="0"/>
                <a:ea typeface="Courier New" pitchFamily="-109" charset="0"/>
                <a:cs typeface="Courier New" pitchFamily="-109" charset="0"/>
              </a:rPr>
              <a:t>geo:population</a:t>
            </a:r>
            <a:r>
              <a:rPr lang="fr-FR" sz="1800" b="1" dirty="0">
                <a:latin typeface="Courier New" pitchFamily="-109" charset="0"/>
                <a:ea typeface="Courier New" pitchFamily="-109" charset="0"/>
                <a:cs typeface="Courier New" pitchFamily="-109" charset="0"/>
              </a:rPr>
              <a:t> "7102602"</a:t>
            </a:r>
            <a:br>
              <a:rPr lang="fr-FR" sz="1800" b="1" dirty="0">
                <a:latin typeface="Courier New" pitchFamily="-109" charset="0"/>
                <a:ea typeface="Courier New" pitchFamily="-109" charset="0"/>
                <a:cs typeface="Courier New" pitchFamily="-109" charset="0"/>
              </a:rPr>
            </a:br>
            <a:r>
              <a:rPr lang="fr-FR" sz="1800" b="1" dirty="0">
                <a:latin typeface="Courier New" pitchFamily="-109" charset="0"/>
                <a:ea typeface="Courier New" pitchFamily="-109" charset="0"/>
                <a:cs typeface="Courier New" pitchFamily="-109" charset="0"/>
              </a:rPr>
              <a:t>  ...</a:t>
            </a:r>
            <a:endParaRPr lang="en-US" sz="1800" b="1" dirty="0">
              <a:latin typeface="Courier New" pitchFamily="-109" charset="0"/>
              <a:ea typeface="Courier New" pitchFamily="-109" charset="0"/>
              <a:cs typeface="Courier New" pitchFamily="-109" charset="0"/>
            </a:endParaRPr>
          </a:p>
        </p:txBody>
      </p:sp>
      <p:sp>
        <p:nvSpPr>
          <p:cNvPr id="221192" name="Text Box 6"/>
          <p:cNvSpPr txBox="1">
            <a:spLocks noChangeArrowheads="1"/>
          </p:cNvSpPr>
          <p:nvPr/>
        </p:nvSpPr>
        <p:spPr bwMode="auto">
          <a:xfrm>
            <a:off x="196850" y="4621213"/>
            <a:ext cx="1809750" cy="52322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800" b="1" dirty="0" err="1"/>
              <a:t>Geonames</a:t>
            </a:r>
            <a:endParaRPr lang="en-US" sz="2000" b="1" dirty="0"/>
          </a:p>
        </p:txBody>
      </p:sp>
      <p:sp>
        <p:nvSpPr>
          <p:cNvPr id="221193" name="Text Box 7"/>
          <p:cNvSpPr txBox="1">
            <a:spLocks noChangeArrowheads="1"/>
          </p:cNvSpPr>
          <p:nvPr/>
        </p:nvSpPr>
        <p:spPr bwMode="auto">
          <a:xfrm>
            <a:off x="7534275" y="1952625"/>
            <a:ext cx="1692275" cy="523220"/>
          </a:xfrm>
          <a:prstGeom prst="rect">
            <a:avLst/>
          </a:prstGeom>
          <a:noFill/>
          <a:ln w="9525">
            <a:noFill/>
            <a:miter lim="800000"/>
            <a:headEnd/>
            <a:tailEnd/>
          </a:ln>
        </p:spPr>
        <p:txBody>
          <a:bodyPr>
            <a:prstTxWarp prst="textNoShape">
              <a:avLst/>
            </a:prstTxWarp>
            <a:spAutoFit/>
          </a:bodyPr>
          <a:lstStyle/>
          <a:p>
            <a:pPr>
              <a:spcBef>
                <a:spcPct val="50000"/>
              </a:spcBef>
            </a:pPr>
            <a:r>
              <a:rPr lang="en-US" sz="2800" b="1" dirty="0" err="1"/>
              <a:t>DBpedia</a:t>
            </a:r>
            <a:endParaRPr lang="en-US" sz="2000" b="1" dirty="0"/>
          </a:p>
        </p:txBody>
      </p:sp>
      <p:sp>
        <p:nvSpPr>
          <p:cNvPr id="221194" name="AutoShape 8"/>
          <p:cNvSpPr>
            <a:spLocks noChangeArrowheads="1"/>
          </p:cNvSpPr>
          <p:nvPr/>
        </p:nvSpPr>
        <p:spPr bwMode="auto">
          <a:xfrm>
            <a:off x="7451725" y="3127375"/>
            <a:ext cx="649288" cy="1152525"/>
          </a:xfrm>
          <a:prstGeom prst="curvedLeftArrow">
            <a:avLst>
              <a:gd name="adj1" fmla="val 35501"/>
              <a:gd name="adj2" fmla="val 71002"/>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21195" name="AutoShape 11"/>
          <p:cNvSpPr>
            <a:spLocks noChangeArrowheads="1"/>
          </p:cNvSpPr>
          <p:nvPr/>
        </p:nvSpPr>
        <p:spPr bwMode="auto">
          <a:xfrm flipV="1">
            <a:off x="1327150" y="3086100"/>
            <a:ext cx="647700" cy="1223963"/>
          </a:xfrm>
          <a:prstGeom prst="curvedRightArrow">
            <a:avLst>
              <a:gd name="adj1" fmla="val 37794"/>
              <a:gd name="adj2" fmla="val 75588"/>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SAMT 2009 Tutorial: A Semantic Multimedia Web, 1 December</a:t>
            </a:r>
            <a:endParaRPr lang="fr-FR"/>
          </a:p>
        </p:txBody>
      </p:sp>
      <p:sp>
        <p:nvSpPr>
          <p:cNvPr id="6" name="Slide Number Placeholder 5"/>
          <p:cNvSpPr>
            <a:spLocks noGrp="1"/>
          </p:cNvSpPr>
          <p:nvPr>
            <p:ph type="sldNum" sz="quarter" idx="4294967295"/>
          </p:nvPr>
        </p:nvSpPr>
        <p:spPr>
          <a:xfrm>
            <a:off x="6589713" y="6524625"/>
            <a:ext cx="719137" cy="196850"/>
          </a:xfrm>
          <a:prstGeom prst="rect">
            <a:avLst/>
          </a:prstGeom>
        </p:spPr>
        <p:txBody>
          <a:bodyPr/>
          <a:lstStyle/>
          <a:p>
            <a:r>
              <a:rPr lang="fr-FR"/>
              <a:t>- </a:t>
            </a:r>
            <a:fld id="{A2138F58-2FC2-D445-896D-7A2BD40EA15A}" type="slidenum">
              <a:rPr lang="fr-FR"/>
              <a:pPr/>
              <a:t>91</a:t>
            </a:fld>
            <a:r>
              <a:rPr lang="fr-FR"/>
              <a:t> </a:t>
            </a:r>
          </a:p>
        </p:txBody>
      </p:sp>
      <p:sp>
        <p:nvSpPr>
          <p:cNvPr id="424964" name="Rectangle 4"/>
          <p:cNvSpPr>
            <a:spLocks noGrp="1" noChangeArrowheads="1"/>
          </p:cNvSpPr>
          <p:nvPr>
            <p:ph type="title"/>
          </p:nvPr>
        </p:nvSpPr>
        <p:spPr/>
        <p:txBody>
          <a:bodyPr/>
          <a:lstStyle/>
          <a:p>
            <a:r>
              <a:rPr lang="en-US"/>
              <a:t>sameAs.org</a:t>
            </a:r>
          </a:p>
        </p:txBody>
      </p:sp>
      <p:pic>
        <p:nvPicPr>
          <p:cNvPr id="424966" name="Picture 6" descr="sameAs_Bogota"/>
          <p:cNvPicPr>
            <a:picLocks noGrp="1" noChangeAspect="1" noChangeArrowheads="1"/>
          </p:cNvPicPr>
          <p:nvPr>
            <p:ph idx="1"/>
          </p:nvPr>
        </p:nvPicPr>
        <p:blipFill>
          <a:blip r:embed="rId2"/>
          <a:srcRect/>
          <a:stretch>
            <a:fillRect/>
          </a:stretch>
        </p:blipFill>
        <p:spPr>
          <a:xfrm>
            <a:off x="611188" y="990600"/>
            <a:ext cx="7993062" cy="5318125"/>
          </a:xfrm>
          <a:noFill/>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SAMT 2009 Tutorial: A Semantic Multimedia Web, 1 December</a:t>
            </a:r>
            <a:endParaRPr lang="fr-FR"/>
          </a:p>
        </p:txBody>
      </p:sp>
      <p:sp>
        <p:nvSpPr>
          <p:cNvPr id="6" name="Slide Number Placeholder 5"/>
          <p:cNvSpPr>
            <a:spLocks noGrp="1"/>
          </p:cNvSpPr>
          <p:nvPr>
            <p:ph type="sldNum" sz="quarter" idx="4294967295"/>
          </p:nvPr>
        </p:nvSpPr>
        <p:spPr>
          <a:xfrm>
            <a:off x="6589713" y="6524625"/>
            <a:ext cx="719137" cy="196850"/>
          </a:xfrm>
          <a:prstGeom prst="rect">
            <a:avLst/>
          </a:prstGeom>
        </p:spPr>
        <p:txBody>
          <a:bodyPr/>
          <a:lstStyle/>
          <a:p>
            <a:r>
              <a:rPr lang="fr-FR"/>
              <a:t>- </a:t>
            </a:r>
            <a:fld id="{D6B36C69-A7B8-A344-81F9-A1E0BA13F521}" type="slidenum">
              <a:rPr lang="fr-FR"/>
              <a:pPr/>
              <a:t>92</a:t>
            </a:fld>
            <a:r>
              <a:rPr lang="fr-FR"/>
              <a:t> </a:t>
            </a:r>
          </a:p>
        </p:txBody>
      </p:sp>
      <p:sp>
        <p:nvSpPr>
          <p:cNvPr id="428036" name="Rectangle 4"/>
          <p:cNvSpPr>
            <a:spLocks noGrp="1" noChangeArrowheads="1"/>
          </p:cNvSpPr>
          <p:nvPr>
            <p:ph type="title"/>
          </p:nvPr>
        </p:nvSpPr>
        <p:spPr/>
        <p:txBody>
          <a:bodyPr/>
          <a:lstStyle/>
          <a:p>
            <a:r>
              <a:rPr lang="en-US"/>
              <a:t>Bogotá on Freebase</a:t>
            </a:r>
          </a:p>
        </p:txBody>
      </p:sp>
      <p:pic>
        <p:nvPicPr>
          <p:cNvPr id="428038" name="Picture 6" descr="Freebase_Bogota"/>
          <p:cNvPicPr>
            <a:picLocks noGrp="1" noChangeAspect="1" noChangeArrowheads="1"/>
          </p:cNvPicPr>
          <p:nvPr>
            <p:ph idx="1"/>
          </p:nvPr>
        </p:nvPicPr>
        <p:blipFill>
          <a:blip r:embed="rId2"/>
          <a:srcRect/>
          <a:stretch>
            <a:fillRect/>
          </a:stretch>
        </p:blipFill>
        <p:spPr>
          <a:xfrm>
            <a:off x="1485900" y="1125538"/>
            <a:ext cx="6170613" cy="5111750"/>
          </a:xfrm>
          <a:noFill/>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SAMT 2009 Tutorial: A Semantic Multimedia Web, 1 December</a:t>
            </a:r>
            <a:endParaRPr lang="fr-FR"/>
          </a:p>
        </p:txBody>
      </p:sp>
      <p:sp>
        <p:nvSpPr>
          <p:cNvPr id="6" name="Slide Number Placeholder 5"/>
          <p:cNvSpPr>
            <a:spLocks noGrp="1"/>
          </p:cNvSpPr>
          <p:nvPr>
            <p:ph type="sldNum" sz="quarter" idx="4294967295"/>
          </p:nvPr>
        </p:nvSpPr>
        <p:spPr>
          <a:xfrm>
            <a:off x="6589713" y="6524625"/>
            <a:ext cx="719137" cy="196850"/>
          </a:xfrm>
          <a:prstGeom prst="rect">
            <a:avLst/>
          </a:prstGeom>
        </p:spPr>
        <p:txBody>
          <a:bodyPr/>
          <a:lstStyle/>
          <a:p>
            <a:r>
              <a:rPr lang="fr-FR"/>
              <a:t>- </a:t>
            </a:r>
            <a:fld id="{4F14B6DF-2882-4A44-8A6A-13DAC7DDE696}" type="slidenum">
              <a:rPr lang="fr-FR"/>
              <a:pPr/>
              <a:t>93</a:t>
            </a:fld>
            <a:r>
              <a:rPr lang="fr-FR"/>
              <a:t> </a:t>
            </a:r>
          </a:p>
        </p:txBody>
      </p:sp>
      <p:sp>
        <p:nvSpPr>
          <p:cNvPr id="430082" name="Rectangle 2"/>
          <p:cNvSpPr>
            <a:spLocks noGrp="1" noChangeArrowheads="1"/>
          </p:cNvSpPr>
          <p:nvPr>
            <p:ph type="title"/>
          </p:nvPr>
        </p:nvSpPr>
        <p:spPr/>
        <p:txBody>
          <a:bodyPr/>
          <a:lstStyle/>
          <a:p>
            <a:r>
              <a:rPr lang="en-US"/>
              <a:t>Bogotá on Geonames</a:t>
            </a:r>
          </a:p>
        </p:txBody>
      </p:sp>
      <p:pic>
        <p:nvPicPr>
          <p:cNvPr id="430085" name="Picture 5" descr="Geonames_Bogota"/>
          <p:cNvPicPr>
            <a:picLocks noGrp="1" noChangeAspect="1" noChangeArrowheads="1"/>
          </p:cNvPicPr>
          <p:nvPr>
            <p:ph idx="1"/>
          </p:nvPr>
        </p:nvPicPr>
        <p:blipFill>
          <a:blip r:embed="rId2"/>
          <a:srcRect/>
          <a:stretch>
            <a:fillRect/>
          </a:stretch>
        </p:blipFill>
        <p:spPr>
          <a:xfrm>
            <a:off x="250825" y="1289050"/>
            <a:ext cx="8642350" cy="4784725"/>
          </a:xfrm>
          <a:noFill/>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SAMT 2009 Tutorial: A Semantic Multimedia Web, 1 December</a:t>
            </a:r>
            <a:endParaRPr lang="fr-FR"/>
          </a:p>
        </p:txBody>
      </p:sp>
      <p:sp>
        <p:nvSpPr>
          <p:cNvPr id="6" name="Slide Number Placeholder 5"/>
          <p:cNvSpPr>
            <a:spLocks noGrp="1"/>
          </p:cNvSpPr>
          <p:nvPr>
            <p:ph type="sldNum" sz="quarter" idx="4294967295"/>
          </p:nvPr>
        </p:nvSpPr>
        <p:spPr>
          <a:xfrm>
            <a:off x="6589713" y="6524625"/>
            <a:ext cx="719137" cy="196850"/>
          </a:xfrm>
          <a:prstGeom prst="rect">
            <a:avLst/>
          </a:prstGeom>
        </p:spPr>
        <p:txBody>
          <a:bodyPr/>
          <a:lstStyle/>
          <a:p>
            <a:r>
              <a:rPr lang="fr-FR"/>
              <a:t>- </a:t>
            </a:r>
            <a:fld id="{C03E9642-4875-BE45-AA33-9E6E1CC4BF34}" type="slidenum">
              <a:rPr lang="fr-FR"/>
              <a:pPr/>
              <a:t>94</a:t>
            </a:fld>
            <a:r>
              <a:rPr lang="fr-FR"/>
              <a:t> </a:t>
            </a:r>
          </a:p>
        </p:txBody>
      </p:sp>
      <p:sp>
        <p:nvSpPr>
          <p:cNvPr id="236546" name="Rectangle 2"/>
          <p:cNvSpPr>
            <a:spLocks noGrp="1" noChangeArrowheads="1"/>
          </p:cNvSpPr>
          <p:nvPr>
            <p:ph type="title"/>
          </p:nvPr>
        </p:nvSpPr>
        <p:spPr/>
        <p:txBody>
          <a:bodyPr/>
          <a:lstStyle/>
          <a:p>
            <a:r>
              <a:rPr lang="en-US"/>
              <a:t>How Much Linked Data is there ?</a:t>
            </a:r>
          </a:p>
        </p:txBody>
      </p:sp>
      <p:pic>
        <p:nvPicPr>
          <p:cNvPr id="236547" name="Picture 3"/>
          <p:cNvPicPr>
            <a:picLocks noGrp="1" noChangeAspect="1" noChangeArrowheads="1"/>
          </p:cNvPicPr>
          <p:nvPr>
            <p:ph idx="1"/>
          </p:nvPr>
        </p:nvPicPr>
        <p:blipFill>
          <a:blip r:embed="rId2"/>
          <a:srcRect/>
          <a:stretch>
            <a:fillRect/>
          </a:stretch>
        </p:blipFill>
        <p:spPr>
          <a:noFill/>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SAMT 2009 Tutorial: A Semantic Multimedia Web, 1 December</a:t>
            </a:r>
            <a:endParaRPr lang="fr-FR"/>
          </a:p>
        </p:txBody>
      </p:sp>
      <p:sp>
        <p:nvSpPr>
          <p:cNvPr id="6" name="Slide Number Placeholder 5"/>
          <p:cNvSpPr>
            <a:spLocks noGrp="1"/>
          </p:cNvSpPr>
          <p:nvPr>
            <p:ph type="sldNum" sz="quarter" idx="4294967295"/>
          </p:nvPr>
        </p:nvSpPr>
        <p:spPr>
          <a:xfrm>
            <a:off x="6589713" y="6524625"/>
            <a:ext cx="719137" cy="196850"/>
          </a:xfrm>
          <a:prstGeom prst="rect">
            <a:avLst/>
          </a:prstGeom>
        </p:spPr>
        <p:txBody>
          <a:bodyPr/>
          <a:lstStyle/>
          <a:p>
            <a:r>
              <a:rPr lang="fr-FR"/>
              <a:t>- </a:t>
            </a:r>
            <a:fld id="{9F179594-8AA3-7744-8165-A5EAE40A67CE}" type="slidenum">
              <a:rPr lang="fr-FR"/>
              <a:pPr/>
              <a:t>95</a:t>
            </a:fld>
            <a:r>
              <a:rPr lang="fr-FR"/>
              <a:t> </a:t>
            </a:r>
          </a:p>
        </p:txBody>
      </p:sp>
      <p:sp>
        <p:nvSpPr>
          <p:cNvPr id="237570" name="Rectangle 2"/>
          <p:cNvSpPr>
            <a:spLocks noGrp="1" noChangeArrowheads="1"/>
          </p:cNvSpPr>
          <p:nvPr>
            <p:ph type="title"/>
          </p:nvPr>
        </p:nvSpPr>
        <p:spPr/>
        <p:txBody>
          <a:bodyPr/>
          <a:lstStyle/>
          <a:p>
            <a:r>
              <a:rPr lang="en-US"/>
              <a:t>Linked Data Cloud – August 2007</a:t>
            </a:r>
          </a:p>
        </p:txBody>
      </p:sp>
      <p:pic>
        <p:nvPicPr>
          <p:cNvPr id="237571" name="Picture 3"/>
          <p:cNvPicPr>
            <a:picLocks noGrp="1" noChangeAspect="1" noChangeArrowheads="1"/>
          </p:cNvPicPr>
          <p:nvPr>
            <p:ph idx="1"/>
          </p:nvPr>
        </p:nvPicPr>
        <p:blipFill>
          <a:blip r:embed="rId2"/>
          <a:srcRect/>
          <a:stretch>
            <a:fillRect/>
          </a:stretch>
        </p:blipFill>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SAMT 2009 Tutorial: A Semantic Multimedia Web, 1 December</a:t>
            </a:r>
            <a:endParaRPr lang="fr-FR"/>
          </a:p>
        </p:txBody>
      </p:sp>
      <p:sp>
        <p:nvSpPr>
          <p:cNvPr id="6" name="Slide Number Placeholder 5"/>
          <p:cNvSpPr>
            <a:spLocks noGrp="1"/>
          </p:cNvSpPr>
          <p:nvPr>
            <p:ph type="sldNum" sz="quarter" idx="4294967295"/>
          </p:nvPr>
        </p:nvSpPr>
        <p:spPr>
          <a:xfrm>
            <a:off x="6589713" y="6524625"/>
            <a:ext cx="719137" cy="196850"/>
          </a:xfrm>
          <a:prstGeom prst="rect">
            <a:avLst/>
          </a:prstGeom>
        </p:spPr>
        <p:txBody>
          <a:bodyPr/>
          <a:lstStyle/>
          <a:p>
            <a:r>
              <a:rPr lang="fr-FR"/>
              <a:t>- </a:t>
            </a:r>
            <a:fld id="{EA496B68-D1ED-244F-A7E7-E318E28CB114}" type="slidenum">
              <a:rPr lang="fr-FR"/>
              <a:pPr/>
              <a:t>96</a:t>
            </a:fld>
            <a:r>
              <a:rPr lang="fr-FR"/>
              <a:t> </a:t>
            </a:r>
          </a:p>
        </p:txBody>
      </p:sp>
      <p:sp>
        <p:nvSpPr>
          <p:cNvPr id="238594" name="Rectangle 2"/>
          <p:cNvSpPr>
            <a:spLocks noGrp="1" noChangeArrowheads="1"/>
          </p:cNvSpPr>
          <p:nvPr>
            <p:ph type="title"/>
          </p:nvPr>
        </p:nvSpPr>
        <p:spPr/>
        <p:txBody>
          <a:bodyPr/>
          <a:lstStyle/>
          <a:p>
            <a:r>
              <a:rPr lang="en-US"/>
              <a:t>Linked Data Cloud – March 2008</a:t>
            </a:r>
          </a:p>
        </p:txBody>
      </p:sp>
      <p:pic>
        <p:nvPicPr>
          <p:cNvPr id="238595" name="Picture 3"/>
          <p:cNvPicPr>
            <a:picLocks noGrp="1" noChangeAspect="1" noChangeArrowheads="1"/>
          </p:cNvPicPr>
          <p:nvPr>
            <p:ph idx="1"/>
          </p:nvPr>
        </p:nvPicPr>
        <p:blipFill>
          <a:blip r:embed="rId2"/>
          <a:srcRect/>
          <a:stretch>
            <a:fillRect/>
          </a:stretch>
        </p:blipFill>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r>
              <a:rPr lang="en-US" smtClean="0"/>
              <a:t>SAMT 2009 Tutorial: A Semantic Multimedia Web, 1 December</a:t>
            </a:r>
            <a:endParaRPr lang="fr-FR"/>
          </a:p>
        </p:txBody>
      </p:sp>
      <p:sp>
        <p:nvSpPr>
          <p:cNvPr id="6" name="Slide Number Placeholder 4"/>
          <p:cNvSpPr>
            <a:spLocks noGrp="1"/>
          </p:cNvSpPr>
          <p:nvPr>
            <p:ph type="sldNum" sz="quarter" idx="4294967295"/>
          </p:nvPr>
        </p:nvSpPr>
        <p:spPr>
          <a:xfrm>
            <a:off x="6589713" y="6524625"/>
            <a:ext cx="719137" cy="196850"/>
          </a:xfrm>
          <a:prstGeom prst="rect">
            <a:avLst/>
          </a:prstGeom>
        </p:spPr>
        <p:txBody>
          <a:bodyPr/>
          <a:lstStyle/>
          <a:p>
            <a:r>
              <a:rPr lang="fr-FR"/>
              <a:t>- </a:t>
            </a:r>
            <a:fld id="{5B856BB6-9EC7-974C-B8CC-7BBA5D98EACC}" type="slidenum">
              <a:rPr lang="fr-FR"/>
              <a:pPr/>
              <a:t>97</a:t>
            </a:fld>
            <a:r>
              <a:rPr lang="fr-FR"/>
              <a:t> </a:t>
            </a:r>
          </a:p>
        </p:txBody>
      </p:sp>
      <p:sp>
        <p:nvSpPr>
          <p:cNvPr id="239618" name="Rectangle 2"/>
          <p:cNvSpPr>
            <a:spLocks noGrp="1" noChangeArrowheads="1"/>
          </p:cNvSpPr>
          <p:nvPr>
            <p:ph type="title"/>
          </p:nvPr>
        </p:nvSpPr>
        <p:spPr/>
        <p:txBody>
          <a:bodyPr/>
          <a:lstStyle/>
          <a:p>
            <a:r>
              <a:rPr lang="en-US" sz="3600" dirty="0"/>
              <a:t>Linked Data Cloud – September 2008</a:t>
            </a:r>
          </a:p>
        </p:txBody>
      </p:sp>
      <p:pic>
        <p:nvPicPr>
          <p:cNvPr id="239619" name="Picture 3"/>
          <p:cNvPicPr>
            <a:picLocks noGrp="1" noChangeAspect="1" noChangeArrowheads="1"/>
          </p:cNvPicPr>
          <p:nvPr>
            <p:ph idx="4294967295"/>
          </p:nvPr>
        </p:nvPicPr>
        <p:blipFill>
          <a:blip r:embed="rId2"/>
          <a:srcRect/>
          <a:stretch>
            <a:fillRect/>
          </a:stretch>
        </p:blipFill>
        <p:spPr>
          <a:xfrm>
            <a:off x="368300" y="1125538"/>
            <a:ext cx="8642350" cy="5111750"/>
          </a:xfrm>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SAMT 2009 Tutorial: A Semantic Multimedia Web, 1 December</a:t>
            </a:r>
            <a:endParaRPr lang="fr-FR"/>
          </a:p>
        </p:txBody>
      </p:sp>
      <p:sp>
        <p:nvSpPr>
          <p:cNvPr id="6" name="Slide Number Placeholder 5"/>
          <p:cNvSpPr>
            <a:spLocks noGrp="1"/>
          </p:cNvSpPr>
          <p:nvPr>
            <p:ph type="sldNum" sz="quarter" idx="4294967295"/>
          </p:nvPr>
        </p:nvSpPr>
        <p:spPr>
          <a:xfrm>
            <a:off x="6589713" y="6524625"/>
            <a:ext cx="719137" cy="196850"/>
          </a:xfrm>
          <a:prstGeom prst="rect">
            <a:avLst/>
          </a:prstGeom>
        </p:spPr>
        <p:txBody>
          <a:bodyPr/>
          <a:lstStyle/>
          <a:p>
            <a:r>
              <a:rPr lang="fr-FR"/>
              <a:t>- </a:t>
            </a:r>
            <a:fld id="{956FD5E7-E2F7-D74E-AEF3-A9ADAAE99C89}" type="slidenum">
              <a:rPr lang="fr-FR"/>
              <a:pPr/>
              <a:t>98</a:t>
            </a:fld>
            <a:r>
              <a:rPr lang="fr-FR"/>
              <a:t> </a:t>
            </a:r>
          </a:p>
        </p:txBody>
      </p:sp>
      <p:sp>
        <p:nvSpPr>
          <p:cNvPr id="240642" name="Rectangle 2"/>
          <p:cNvSpPr>
            <a:spLocks noGrp="1" noChangeArrowheads="1"/>
          </p:cNvSpPr>
          <p:nvPr>
            <p:ph type="title"/>
          </p:nvPr>
        </p:nvSpPr>
        <p:spPr/>
        <p:txBody>
          <a:bodyPr/>
          <a:lstStyle/>
          <a:p>
            <a:r>
              <a:rPr lang="en-US"/>
              <a:t>Linked Data Cloud – March 2009</a:t>
            </a:r>
          </a:p>
        </p:txBody>
      </p:sp>
      <p:pic>
        <p:nvPicPr>
          <p:cNvPr id="240643" name="Picture 3"/>
          <p:cNvPicPr>
            <a:picLocks noGrp="1" noChangeAspect="1" noChangeArrowheads="1"/>
          </p:cNvPicPr>
          <p:nvPr>
            <p:ph idx="1"/>
          </p:nvPr>
        </p:nvPicPr>
        <p:blipFill>
          <a:blip r:embed="rId2"/>
          <a:srcRect/>
          <a:stretch>
            <a:fillRect/>
          </a:stretch>
        </p:blipFill>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SAMT 2009 Tutorial: A Semantic Multimedia Web, 1 December</a:t>
            </a:r>
            <a:endParaRPr lang="fr-FR"/>
          </a:p>
        </p:txBody>
      </p:sp>
      <p:sp>
        <p:nvSpPr>
          <p:cNvPr id="7" name="Slide Number Placeholder 5"/>
          <p:cNvSpPr>
            <a:spLocks noGrp="1"/>
          </p:cNvSpPr>
          <p:nvPr>
            <p:ph type="sldNum" sz="quarter" idx="4294967295"/>
          </p:nvPr>
        </p:nvSpPr>
        <p:spPr>
          <a:xfrm>
            <a:off x="6589713" y="6524625"/>
            <a:ext cx="719137" cy="196850"/>
          </a:xfrm>
          <a:prstGeom prst="rect">
            <a:avLst/>
          </a:prstGeom>
        </p:spPr>
        <p:txBody>
          <a:bodyPr/>
          <a:lstStyle/>
          <a:p>
            <a:r>
              <a:rPr lang="fr-FR"/>
              <a:t>- </a:t>
            </a:r>
            <a:fld id="{55B6202C-9CF5-D947-BE1D-16DED82A74DD}" type="slidenum">
              <a:rPr lang="fr-FR"/>
              <a:pPr/>
              <a:t>99</a:t>
            </a:fld>
            <a:r>
              <a:rPr lang="fr-FR"/>
              <a:t> </a:t>
            </a:r>
          </a:p>
        </p:txBody>
      </p:sp>
      <p:sp>
        <p:nvSpPr>
          <p:cNvPr id="411650" name="Rectangle 2"/>
          <p:cNvSpPr>
            <a:spLocks noGrp="1" noChangeArrowheads="1"/>
          </p:cNvSpPr>
          <p:nvPr>
            <p:ph type="title"/>
          </p:nvPr>
        </p:nvSpPr>
        <p:spPr>
          <a:ln/>
        </p:spPr>
        <p:txBody>
          <a:bodyPr lIns="0" tIns="0" rIns="0" bIns="0"/>
          <a:lstStyle/>
          <a:p>
            <a:pPr defTabSz="449263">
              <a:lnSpc>
                <a:spcPct val="58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t>The Web of Data</a:t>
            </a:r>
          </a:p>
        </p:txBody>
      </p:sp>
      <p:sp>
        <p:nvSpPr>
          <p:cNvPr id="411651" name="Rectangle 3"/>
          <p:cNvSpPr>
            <a:spLocks noGrp="1" noChangeArrowheads="1"/>
          </p:cNvSpPr>
          <p:nvPr>
            <p:ph type="body" idx="1"/>
          </p:nvPr>
        </p:nvSpPr>
        <p:spPr/>
        <p:txBody>
          <a:bodyPr/>
          <a:lstStyle/>
          <a:p>
            <a:r>
              <a:rPr lang="en-US">
                <a:solidFill>
                  <a:srgbClr val="000000"/>
                </a:solidFill>
              </a:rPr>
              <a:t>Expose open datasets in RDF</a:t>
            </a:r>
          </a:p>
          <a:p>
            <a:r>
              <a:rPr lang="en-US">
                <a:solidFill>
                  <a:srgbClr val="000000"/>
                </a:solidFill>
              </a:rPr>
              <a:t>Set RDF links among the data items for different datasets</a:t>
            </a:r>
          </a:p>
          <a:p>
            <a:r>
              <a:rPr lang="en-US">
                <a:solidFill>
                  <a:srgbClr val="000000"/>
                </a:solidFill>
              </a:rPr>
              <a:t>Over 4.5 billion triples, 5 millions links  </a:t>
            </a:r>
            <a:br>
              <a:rPr lang="en-US">
                <a:solidFill>
                  <a:srgbClr val="000000"/>
                </a:solidFill>
              </a:rPr>
            </a:br>
            <a:r>
              <a:rPr lang="en-US">
                <a:solidFill>
                  <a:srgbClr val="000000"/>
                </a:solidFill>
              </a:rPr>
              <a:t>(March 2009)</a:t>
            </a:r>
          </a:p>
          <a:p>
            <a:r>
              <a:rPr lang="en-US">
                <a:solidFill>
                  <a:srgbClr val="000000"/>
                </a:solidFill>
              </a:rPr>
              <a:t>... still counting</a:t>
            </a:r>
          </a:p>
          <a:p>
            <a:endParaRPr lang="en-US"/>
          </a:p>
        </p:txBody>
      </p:sp>
      <p:pic>
        <p:nvPicPr>
          <p:cNvPr id="411652" name="Picture 4"/>
          <p:cNvPicPr>
            <a:picLocks noChangeAspect="1" noChangeArrowheads="1"/>
          </p:cNvPicPr>
          <p:nvPr/>
        </p:nvPicPr>
        <p:blipFill>
          <a:blip r:embed="rId3"/>
          <a:srcRect/>
          <a:stretch>
            <a:fillRect/>
          </a:stretch>
        </p:blipFill>
        <p:spPr bwMode="auto">
          <a:xfrm>
            <a:off x="2284413" y="4729163"/>
            <a:ext cx="5035550" cy="1108075"/>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odèle par défaut">
  <a:themeElements>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lnDef>
  </a:objectDefaults>
  <a:extraClrSchemeLst>
    <a:extraClrScheme>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Modèle par défaut">
  <a:themeElements>
    <a:clrScheme name="2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Modèle par défaut">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lnDef>
  </a:objectDefaults>
  <a:extraClrSchemeLst>
    <a:extraClrScheme>
      <a:clrScheme name="2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Modèle par défaut">
  <a:themeElements>
    <a:clrScheme name="3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lnDef>
  </a:objectDefaults>
  <a:extraClrSchemeLst>
    <a:extraClrScheme>
      <a:clrScheme name="3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lnDef>
  </a:objectDefaults>
  <a:extraClrSchemeLst>
    <a:extraClrScheme>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a:ln>
              <a:noFill/>
            </a:ln>
            <a:solidFill>
              <a:schemeClr val="tx2"/>
            </a:solidFill>
            <a:effectLst/>
            <a:latin typeface="Times New Roman" pitchFamily="-65"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15986</TotalTime>
  <Words>12462</Words>
  <Application>Microsoft Macintosh PowerPoint</Application>
  <PresentationFormat>On-screen Show (4:3)</PresentationFormat>
  <Paragraphs>1369</Paragraphs>
  <Slides>143</Slides>
  <Notes>100</Notes>
  <HiddenSlides>3</HiddenSlides>
  <MMClips>0</MMClips>
  <ScaleCrop>false</ScaleCrop>
  <HeadingPairs>
    <vt:vector size="6" baseType="variant">
      <vt:variant>
        <vt:lpstr>Design Template</vt:lpstr>
      </vt:variant>
      <vt:variant>
        <vt:i4>6</vt:i4>
      </vt:variant>
      <vt:variant>
        <vt:lpstr>Embedded OLE Servers</vt:lpstr>
      </vt:variant>
      <vt:variant>
        <vt:i4>2</vt:i4>
      </vt:variant>
      <vt:variant>
        <vt:lpstr>Slide Titles</vt:lpstr>
      </vt:variant>
      <vt:variant>
        <vt:i4>143</vt:i4>
      </vt:variant>
    </vt:vector>
  </HeadingPairs>
  <TitlesOfParts>
    <vt:vector size="151" baseType="lpstr">
      <vt:lpstr>Default Design</vt:lpstr>
      <vt:lpstr>1_Modèle par défaut</vt:lpstr>
      <vt:lpstr>2_Modèle par défaut</vt:lpstr>
      <vt:lpstr>3_Modèle par défaut</vt:lpstr>
      <vt:lpstr>4_Modèle par défaut</vt:lpstr>
      <vt:lpstr>Conception personnalisée</vt:lpstr>
      <vt:lpstr>Visio</vt:lpstr>
      <vt:lpstr>Document</vt:lpstr>
      <vt:lpstr>A Semantic Multimedia Web: Create, Annotate, Present and Share your Media</vt:lpstr>
      <vt:lpstr>Motivation</vt:lpstr>
      <vt:lpstr>Creating a semantic media web</vt:lpstr>
      <vt:lpstr>We don’t even care about media!</vt:lpstr>
      <vt:lpstr>We can use the (semantic) web</vt:lpstr>
      <vt:lpstr>Really need…</vt:lpstr>
      <vt:lpstr>Why are you here?</vt:lpstr>
      <vt:lpstr>Learning Objectives</vt:lpstr>
      <vt:lpstr>Agenda</vt:lpstr>
      <vt:lpstr>Understanding Multimedia Applications Workflow</vt:lpstr>
      <vt:lpstr>Overview of Canonical Processes</vt:lpstr>
      <vt:lpstr>Example 1: CeWe Color PhotoBook</vt:lpstr>
      <vt:lpstr>CeWe Color PhotoBook Processes</vt:lpstr>
      <vt:lpstr>CeWe Color PhotoBook Processes</vt:lpstr>
      <vt:lpstr>CeWe Color PhotoBook Processes</vt:lpstr>
      <vt:lpstr>CeWe Color PhotoBook Processes</vt:lpstr>
      <vt:lpstr>CeWe Color PhotoBook Processes</vt:lpstr>
      <vt:lpstr>CeWe Color PhotoBook Processes</vt:lpstr>
      <vt:lpstr>Example 2: Vox Populi Video Sequences Generation</vt:lpstr>
      <vt:lpstr>Vox Populi Premeditate Process</vt:lpstr>
      <vt:lpstr>Vox Populi Annotations</vt:lpstr>
      <vt:lpstr>Vox Populi Statement Annotations</vt:lpstr>
      <vt:lpstr>Toulmin Model</vt:lpstr>
      <vt:lpstr>Vox Populi Query Interface</vt:lpstr>
      <vt:lpstr>Vox Populi Organize Process</vt:lpstr>
      <vt:lpstr>Result of Vox Populi Query</vt:lpstr>
      <vt:lpstr>Vox Populi Processes</vt:lpstr>
      <vt:lpstr>Canonical Processes 101</vt:lpstr>
      <vt:lpstr>Premeditate</vt:lpstr>
      <vt:lpstr>Create Media Asset</vt:lpstr>
      <vt:lpstr>Annotate</vt:lpstr>
      <vt:lpstr>Semantic Annotate</vt:lpstr>
      <vt:lpstr>Package</vt:lpstr>
      <vt:lpstr>Query</vt:lpstr>
      <vt:lpstr>Construct Message</vt:lpstr>
      <vt:lpstr>Organize</vt:lpstr>
      <vt:lpstr>Publish</vt:lpstr>
      <vt:lpstr>Distribute</vt:lpstr>
      <vt:lpstr>Canonical Processes Possible Flow</vt:lpstr>
      <vt:lpstr>Sum Up</vt:lpstr>
      <vt:lpstr>Discussion</vt:lpstr>
      <vt:lpstr>Literature</vt:lpstr>
      <vt:lpstr>The Importance of the Annotations</vt:lpstr>
      <vt:lpstr>Agenda</vt:lpstr>
      <vt:lpstr>Multimedia: Description methods</vt:lpstr>
      <vt:lpstr>MPEG-7: a multimedia description language?</vt:lpstr>
      <vt:lpstr>MPEG-7 and the Semantic Web</vt:lpstr>
      <vt:lpstr>Requirements [aceMedia, MMSEM XG]</vt:lpstr>
      <vt:lpstr>MPEG-7 Based Ontologies</vt:lpstr>
      <vt:lpstr>Common Scenario</vt:lpstr>
      <vt:lpstr>Common Scenario: Tagging Approach</vt:lpstr>
      <vt:lpstr>Common Scenario: SW Approach</vt:lpstr>
      <vt:lpstr>Hunter's MPEG-7 Ontology</vt:lpstr>
      <vt:lpstr>DS-MIRF MPEG-7 Ontology</vt:lpstr>
      <vt:lpstr>Rhizomik MPEG-7 Ontology</vt:lpstr>
      <vt:lpstr>COMM: Fragment Identification</vt:lpstr>
      <vt:lpstr>Comparison</vt:lpstr>
      <vt:lpstr>Comparison</vt:lpstr>
      <vt:lpstr>Slide 59</vt:lpstr>
      <vt:lpstr>Scenario: Image</vt:lpstr>
      <vt:lpstr>Scenario: Video</vt:lpstr>
      <vt:lpstr>Research Problem</vt:lpstr>
      <vt:lpstr>COMM: Design Rationale</vt:lpstr>
      <vt:lpstr>COMM: Core Functionalities</vt:lpstr>
      <vt:lpstr>COMM: D&amp;S / OIO Patterns</vt:lpstr>
      <vt:lpstr>COMM: Decomposition Pattern</vt:lpstr>
      <vt:lpstr>COMM: Annotation Pattern</vt:lpstr>
      <vt:lpstr>COMM: Semantic Pattern</vt:lpstr>
      <vt:lpstr>COMM: Modules</vt:lpstr>
      <vt:lpstr>Example 1: Fragment Identification</vt:lpstr>
      <vt:lpstr>Example 1: Region Annotation</vt:lpstr>
      <vt:lpstr>Example 2: Fragment Identification</vt:lpstr>
      <vt:lpstr>Example 2: Sequence Annotation</vt:lpstr>
      <vt:lpstr>Implementation</vt:lpstr>
      <vt:lpstr>KAT Annotation Tool</vt:lpstr>
      <vt:lpstr>Slide 76</vt:lpstr>
      <vt:lpstr>W3C Media Fragments WG</vt:lpstr>
      <vt:lpstr>W3C Media Fragments WG</vt:lpstr>
      <vt:lpstr>W3C Media Fragments WG</vt:lpstr>
      <vt:lpstr>Media Fragment Processing (1)</vt:lpstr>
      <vt:lpstr>Media Fragment Processing (2)</vt:lpstr>
      <vt:lpstr>Literature</vt:lpstr>
      <vt:lpstr>Agenda</vt:lpstr>
      <vt:lpstr>What is linked data?</vt:lpstr>
      <vt:lpstr>Linked Data Principles</vt:lpstr>
      <vt:lpstr>Linking Open Data Project</vt:lpstr>
      <vt:lpstr>DBpedia</vt:lpstr>
      <vt:lpstr>Scraping infobox data</vt:lpstr>
      <vt:lpstr>DBpedia</vt:lpstr>
      <vt:lpstr>Automatic Links Among Open Datasets</vt:lpstr>
      <vt:lpstr>sameAs.org</vt:lpstr>
      <vt:lpstr>Bogotá on Freebase</vt:lpstr>
      <vt:lpstr>Bogotá on Geonames</vt:lpstr>
      <vt:lpstr>How Much Linked Data is there ?</vt:lpstr>
      <vt:lpstr>Linked Data Cloud – August 2007</vt:lpstr>
      <vt:lpstr>Linked Data Cloud – March 2008</vt:lpstr>
      <vt:lpstr>Linked Data Cloud – September 2008</vt:lpstr>
      <vt:lpstr>Linked Data Cloud – March 2009</vt:lpstr>
      <vt:lpstr>The Web of Data</vt:lpstr>
      <vt:lpstr>Populating the linked data cloud</vt:lpstr>
      <vt:lpstr>Slide 101</vt:lpstr>
      <vt:lpstr>How can semantics help?</vt:lpstr>
      <vt:lpstr>Query Construction</vt:lpstr>
      <vt:lpstr>Search algorithm</vt:lpstr>
      <vt:lpstr>Result Presentation</vt:lpstr>
      <vt:lpstr>Slide 106</vt:lpstr>
      <vt:lpstr>Example Property-driven UIs</vt:lpstr>
      <vt:lpstr>Cultural Heritage Data Cloud</vt:lpstr>
      <vt:lpstr>Professional Art Annotation with Thesauri from the Web</vt:lpstr>
      <vt:lpstr>Professional Art Annotation with Thesauri from the Web</vt:lpstr>
      <vt:lpstr>Slide 111</vt:lpstr>
      <vt:lpstr>Slide 112</vt:lpstr>
      <vt:lpstr>Slide 113</vt:lpstr>
      <vt:lpstr>Slide 114</vt:lpstr>
      <vt:lpstr>News Workflow Interoperability</vt:lpstr>
      <vt:lpstr>Metadata is Key</vt:lpstr>
      <vt:lpstr>News and Multimedia Formats</vt:lpstr>
      <vt:lpstr>Porting Schemas and Thesauri to the Semantic Web</vt:lpstr>
      <vt:lpstr>Building a Semantic Web Infrastructure for News</vt:lpstr>
      <vt:lpstr>Step 1: Modeling the NAR Ontology</vt:lpstr>
      <vt:lpstr>Step 1: Modeling the NAR Ontology</vt:lpstr>
      <vt:lpstr>Step 1: Modeling the NAR Ontology</vt:lpstr>
      <vt:lpstr>Step 2: Linking with Media Ontologies</vt:lpstr>
      <vt:lpstr>Step 3: Getting SKOS Vocabularies</vt:lpstr>
      <vt:lpstr>Step 3: Getting SKOS Vocabularies</vt:lpstr>
      <vt:lpstr>Step 4: Enriching the News Metadata</vt:lpstr>
      <vt:lpstr>Step 4: Enriching the News Metadata</vt:lpstr>
      <vt:lpstr>Step 4: Enriching the News Metadata</vt:lpstr>
      <vt:lpstr>Web of Data and Linked Data</vt:lpstr>
      <vt:lpstr>Presenting News Information</vt:lpstr>
      <vt:lpstr>Semantic Search of Multimedia News</vt:lpstr>
      <vt:lpstr>Slide 132</vt:lpstr>
      <vt:lpstr>Provide new dimensions for browsing</vt:lpstr>
      <vt:lpstr>Slide 134</vt:lpstr>
      <vt:lpstr>Slide 135</vt:lpstr>
      <vt:lpstr>Slide 136</vt:lpstr>
      <vt:lpstr>Slide 137</vt:lpstr>
      <vt:lpstr>K-Space News demo credits</vt:lpstr>
      <vt:lpstr>SW-driven interfaces</vt:lpstr>
      <vt:lpstr>Literature user tasks/interfaces</vt:lpstr>
      <vt:lpstr>Literature semantic web building blocks</vt:lpstr>
      <vt:lpstr>What are the messages? </vt:lpstr>
      <vt:lpstr>Thanks for your attention</vt:lpstr>
    </vt:vector>
  </TitlesOfParts>
  <Company>cwi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cwi-user</dc:creator>
  <cp:lastModifiedBy>Lynda Hardman</cp:lastModifiedBy>
  <cp:revision>679</cp:revision>
  <cp:lastPrinted>2002-01-07T18:19:20Z</cp:lastPrinted>
  <dcterms:created xsi:type="dcterms:W3CDTF">2009-12-01T20:00:48Z</dcterms:created>
  <dcterms:modified xsi:type="dcterms:W3CDTF">2009-12-02T07:00:49Z</dcterms:modified>
</cp:coreProperties>
</file>