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80" r:id="rId3"/>
    <p:sldId id="259" r:id="rId4"/>
    <p:sldId id="260" r:id="rId5"/>
    <p:sldId id="284" r:id="rId6"/>
    <p:sldId id="268" r:id="rId7"/>
    <p:sldId id="277" r:id="rId8"/>
    <p:sldId id="270" r:id="rId9"/>
    <p:sldId id="269" r:id="rId10"/>
    <p:sldId id="275" r:id="rId11"/>
    <p:sldId id="282" r:id="rId12"/>
    <p:sldId id="267" r:id="rId13"/>
    <p:sldId id="262" r:id="rId14"/>
    <p:sldId id="264" r:id="rId15"/>
    <p:sldId id="263" r:id="rId16"/>
    <p:sldId id="266" r:id="rId17"/>
    <p:sldId id="286" r:id="rId18"/>
    <p:sldId id="278" r:id="rId19"/>
    <p:sldId id="276" r:id="rId20"/>
    <p:sldId id="279" r:id="rId21"/>
    <p:sldId id="287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79916" autoAdjust="0"/>
  </p:normalViewPr>
  <p:slideViewPr>
    <p:cSldViewPr snapToObjects="1">
      <p:cViewPr>
        <p:scale>
          <a:sx n="100" d="100"/>
          <a:sy n="100" d="100"/>
        </p:scale>
        <p:origin x="-112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714AD-254D-CB41-BED2-21052DEE7DC4}" type="datetimeFigureOut">
              <a:rPr lang="en-US" smtClean="0"/>
              <a:t>2/4/09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A17B-15ED-F94E-A400-CAD12E03C3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FC9A-4B9D-7545-A3FC-517951E6B042}" type="datetimeFigureOut">
              <a:rPr lang="en-US" smtClean="0"/>
              <a:pPr/>
              <a:t>2/4/09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A4B4-4824-F144-84DB-DBF82BE8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3" Type="http://schemas.openxmlformats.org/officeDocument/2006/relationships/hyperlink" Target="http://eculture.multimedian.nl/demo/search" TargetMode="Externa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F897D-FE5F-5042-B84C-95D923F59C76}" type="slidenum">
              <a:rPr lang="en-US">
                <a:latin typeface="Times New Roman" pitchFamily="-110" charset="0"/>
              </a:rPr>
              <a:pPr/>
              <a:t>1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The "narrative" needs to form around the user: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back-end supports decentralized content and links, front-end ensures local coherence.</a:t>
            </a:r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Breaking linearity, enhancing interactivity, without destroying narrative.  Difficult but not impossible</a:t>
            </a: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(NM2 project)</a:t>
            </a:r>
            <a:endParaRPr lang="en-GB" dirty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060D6-1EFD-1943-A037-4843A379BF2E}" type="slidenum">
              <a:rPr lang="en-US">
                <a:latin typeface="Times New Roman" pitchFamily="-110" charset="0"/>
              </a:rPr>
              <a:pPr/>
              <a:t>13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dirty="0" smtClean="0">
                <a:solidFill>
                  <a:srgbClr val="000000"/>
                </a:solidFill>
              </a:rPr>
              <a:t>Attach media to semantics.</a:t>
            </a:r>
            <a:r>
              <a:rPr lang="en-US" sz="1200" baseline="0" dirty="0" smtClean="0">
                <a:solidFill>
                  <a:srgbClr val="000000"/>
                </a:solidFill>
              </a:rPr>
              <a:t>  Separate concerns in annotations model.</a:t>
            </a:r>
          </a:p>
          <a:p>
            <a:pPr eaLnBrk="1" hangingPunct="1"/>
            <a:r>
              <a:rPr lang="en-US" sz="1200" baseline="0" dirty="0" smtClean="0">
                <a:solidFill>
                  <a:srgbClr val="000000"/>
                </a:solidFill>
              </a:rPr>
              <a:t>Core Ontology for Multimedia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CBDD1-3AB6-6542-ACA5-168121A360AE}" type="slidenum">
              <a:rPr lang="en-US">
                <a:latin typeface="Times New Roman" pitchFamily="-110" charset="0"/>
              </a:rPr>
              <a:pPr/>
              <a:t>14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Network issues of communication between client and server. Intelligence in network.</a:t>
            </a: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W3C group will specify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how server serve fragments of media resources</a:t>
            </a:r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Consortium will influence the recommendation (Raphael) and WG will disseminate results of project.</a:t>
            </a:r>
          </a:p>
          <a:p>
            <a:pPr eaLnBrk="1" hangingPunct="1"/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r>
              <a:rPr lang="en-US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Spatio</a:t>
            </a:r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-temporal segment, media fragment URI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specifying a clip.</a:t>
            </a:r>
          </a:p>
          <a:p>
            <a:pPr eaLnBrk="1" hangingPunct="1"/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(So can specify where a link goes to and how long clip should play.)</a:t>
            </a:r>
          </a:p>
          <a:p>
            <a:pPr eaLnBrk="1" hangingPunct="1"/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By defining fragments we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become more flexible in presenting fragments in existing context, with </a:t>
            </a:r>
            <a:r>
              <a:rPr lang="en-US" b="1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links to other fragments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;</a:t>
            </a:r>
          </a:p>
          <a:p>
            <a:pPr eaLnBrk="1" hangingPunct="1"/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and also possible to combine selections of </a:t>
            </a:r>
            <a:r>
              <a:rPr lang="en-US" b="1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fragments in new contexts</a:t>
            </a:r>
            <a:r>
              <a:rPr lang="en-US" b="0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(e.g. </a:t>
            </a:r>
            <a:r>
              <a:rPr lang="en-US" b="0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Vox</a:t>
            </a:r>
            <a:r>
              <a:rPr lang="en-US" b="0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</a:t>
            </a:r>
            <a:r>
              <a:rPr lang="en-US" b="0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Populi</a:t>
            </a:r>
            <a:r>
              <a:rPr lang="en-US" b="0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)</a:t>
            </a:r>
            <a:endParaRPr lang="en-US" b="0" dirty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E5C3-A704-0143-A8F3-A93CE91831DB}" type="slidenum">
              <a:rPr lang="en-US">
                <a:latin typeface="Times New Roman" pitchFamily="-110" charset="0"/>
              </a:rPr>
              <a:pPr/>
              <a:t>15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227331" name="Text Box 2"/>
          <p:cNvSpPr txBox="1">
            <a:spLocks noChangeArrowheads="1"/>
          </p:cNvSpPr>
          <p:nvPr/>
        </p:nvSpPr>
        <p:spPr bwMode="auto">
          <a:xfrm>
            <a:off x="1004470" y="694984"/>
            <a:ext cx="4838325" cy="34266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2" name="Text Box 3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70144" cy="4100404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Raphael co-chair</a:t>
            </a:r>
            <a:endParaRPr lang="en-US" dirty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2333C-B620-1542-96EE-D63B14E97726}" type="slidenum">
              <a:rPr lang="en-US">
                <a:latin typeface="Times New Roman" pitchFamily="-110" charset="0"/>
              </a:rPr>
              <a:pPr/>
              <a:t>16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245763" name="Text Box 2"/>
          <p:cNvSpPr txBox="1">
            <a:spLocks noChangeArrowheads="1"/>
          </p:cNvSpPr>
          <p:nvPr/>
        </p:nvSpPr>
        <p:spPr bwMode="auto">
          <a:xfrm>
            <a:off x="1004470" y="694984"/>
            <a:ext cx="4838325" cy="34266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64" name="Text Box 3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70144" cy="4100404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ontology for describing annotations on </a:t>
            </a:r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SW.</a:t>
            </a: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Mapping between all media metadata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formats </a:t>
            </a:r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Raphael involved</a:t>
            </a:r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B8B04-FBC2-BB46-A1EE-354EDCBB5898}" type="slidenum">
              <a:rPr lang="en-US">
                <a:latin typeface="Times New Roman" pitchFamily="-110" charset="0"/>
              </a:rPr>
              <a:pPr/>
              <a:t>17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247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Web 2.0</a:t>
            </a: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TV standards</a:t>
            </a:r>
          </a:p>
          <a:p>
            <a:pPr eaLnBrk="1" hangingPunct="1"/>
            <a:r>
              <a:rPr lang="en-US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mashup</a:t>
            </a:r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TV broadcast with Web 2.0 metadata (</a:t>
            </a:r>
            <a:r>
              <a:rPr lang="en-US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flickr</a:t>
            </a:r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tags)</a:t>
            </a: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Annotation group provide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glue.</a:t>
            </a:r>
          </a:p>
          <a:p>
            <a:pPr eaLnBrk="1" hangingPunct="1"/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Raphael member.</a:t>
            </a:r>
            <a:endParaRPr lang="en-US" dirty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don’t mean we should support set comparison (unless a use case can be identified) but as an example</a:t>
            </a:r>
            <a:r>
              <a:rPr lang="en-US" baseline="0" dirty="0" smtClean="0"/>
              <a:t> of specialist interface for a specific task.</a:t>
            </a:r>
          </a:p>
          <a:p>
            <a:endParaRPr lang="en-US" dirty="0" smtClean="0"/>
          </a:p>
          <a:p>
            <a:r>
              <a:rPr lang="en-US" dirty="0" smtClean="0"/>
              <a:t>How find links between </a:t>
            </a:r>
            <a:r>
              <a:rPr lang="en-US" dirty="0" err="1" smtClean="0"/>
              <a:t>varous</a:t>
            </a:r>
            <a:r>
              <a:rPr lang="en-US" dirty="0" smtClean="0"/>
              <a:t> pieces of info on the</a:t>
            </a:r>
            <a:r>
              <a:rPr lang="en-US" baseline="0" dirty="0" smtClean="0"/>
              <a:t> web and semantic web.</a:t>
            </a:r>
          </a:p>
          <a:p>
            <a:r>
              <a:rPr lang="en-US" baseline="0" dirty="0" smtClean="0"/>
              <a:t>News story process data extract names entity and link to background knowledge.</a:t>
            </a:r>
          </a:p>
          <a:p>
            <a:r>
              <a:rPr lang="en-US" baseline="0" dirty="0" smtClean="0"/>
              <a:t>Browse TV </a:t>
            </a:r>
            <a:r>
              <a:rPr lang="en-US" baseline="0" dirty="0" err="1" smtClean="0"/>
              <a:t>analyse</a:t>
            </a:r>
            <a:r>
              <a:rPr lang="en-US" baseline="0" dirty="0" smtClean="0"/>
              <a:t> content and link to personal </a:t>
            </a:r>
            <a:r>
              <a:rPr lang="en-US" baseline="0" dirty="0" err="1" smtClean="0"/>
              <a:t>phtoto</a:t>
            </a:r>
            <a:r>
              <a:rPr lang="en-US" baseline="0" dirty="0" smtClean="0"/>
              <a:t> of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A4B4-4824-F144-84DB-DBF82BE8A19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direct manipulation of annotations</a:t>
            </a:r>
          </a:p>
          <a:p>
            <a:r>
              <a:rPr lang="en-US" sz="1800" dirty="0" smtClean="0"/>
              <a:t>Browsing </a:t>
            </a:r>
            <a:r>
              <a:rPr lang="en-US" sz="1800" dirty="0" smtClean="0"/>
              <a:t>data</a:t>
            </a:r>
            <a:r>
              <a:rPr lang="en-US" sz="1800" baseline="0" dirty="0" smtClean="0"/>
              <a:t> through </a:t>
            </a:r>
            <a:r>
              <a:rPr lang="en-US" sz="1800" baseline="0" dirty="0" smtClean="0"/>
              <a:t>manipulating</a:t>
            </a:r>
            <a:r>
              <a:rPr lang="en-US" sz="1800" dirty="0" smtClean="0"/>
              <a:t> metadata.</a:t>
            </a:r>
          </a:p>
          <a:p>
            <a:r>
              <a:rPr lang="en-US" sz="1800" dirty="0" smtClean="0"/>
              <a:t>Browse</a:t>
            </a:r>
            <a:r>
              <a:rPr lang="en-US" sz="1800" baseline="0" dirty="0" smtClean="0"/>
              <a:t> actors, directors, films, jump to </a:t>
            </a:r>
            <a:r>
              <a:rPr lang="en-US" sz="1800" baseline="0" dirty="0" err="1" smtClean="0"/>
              <a:t>wikipedia</a:t>
            </a:r>
            <a:r>
              <a:rPr lang="en-US" sz="1800" baseline="0" dirty="0" smtClean="0"/>
              <a:t> about actor.</a:t>
            </a:r>
          </a:p>
          <a:p>
            <a:r>
              <a:rPr lang="en-US" sz="1800" baseline="0" dirty="0" smtClean="0"/>
              <a:t>Communicate to friends which selections of films, or indeed a set of tags, am interested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A4B4-4824-F144-84DB-DBF82BE8A19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list</a:t>
            </a:r>
          </a:p>
          <a:p>
            <a:r>
              <a:rPr lang="en-US" dirty="0" smtClean="0"/>
              <a:t>Hover over for more info</a:t>
            </a:r>
          </a:p>
          <a:p>
            <a:r>
              <a:rPr lang="en-US" dirty="0" smtClean="0"/>
              <a:t>http://www.slideshare.net/guest965ec2/semantic-song-surf-presentation?type=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A4B4-4824-F144-84DB-DBF82BE8A19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watching</a:t>
            </a:r>
            <a:r>
              <a:rPr lang="en-US" baseline="0" dirty="0" smtClean="0"/>
              <a:t> movie of place in Greece, make links to own photos of photos from Greek holiday.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A4B4-4824-F144-84DB-DBF82BE8A19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CE28F-2823-0444-A17F-7065DEFBCE5C}" type="slidenum">
              <a:rPr lang="en-US">
                <a:latin typeface="Times New Roman" pitchFamily="-110" charset="0"/>
              </a:rPr>
              <a:pPr/>
              <a:t>3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Video</a:t>
            </a:r>
          </a:p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rich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annotations</a:t>
            </a:r>
          </a:p>
          <a:p>
            <a:pPr eaLnBrk="1" hangingPunct="1"/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generate sequences</a:t>
            </a:r>
            <a:endParaRPr lang="en-US" dirty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F1840-BD5E-124F-BC45-4FE77B9DC264}" type="slidenum">
              <a:rPr lang="en-US">
                <a:latin typeface="Times New Roman" pitchFamily="-110" charset="0"/>
              </a:rPr>
              <a:pPr/>
              <a:t>4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Videos annotated with different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types of information:</a:t>
            </a:r>
          </a:p>
          <a:p>
            <a:pPr eaLnBrk="1" hangingPunct="1"/>
            <a:r>
              <a:rPr lang="en-US" dirty="0" smtClean="0"/>
              <a:t>Contextual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Interviewee (social), locations</a:t>
            </a:r>
          </a:p>
          <a:p>
            <a:pPr eaLnBrk="1" hangingPunct="1"/>
            <a:r>
              <a:rPr lang="en-US" dirty="0" smtClean="0"/>
              <a:t>Descriptive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Question asked and transcription of the answers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Filmic continuity, examples:</a:t>
            </a:r>
          </a:p>
          <a:p>
            <a:pPr lvl="2" eaLnBrk="1" hangingPunct="1"/>
            <a:r>
              <a:rPr lang="en-GB" dirty="0" smtClean="0">
                <a:ea typeface="ＭＳ Ｐゴシック" pitchFamily="-110" charset="-128"/>
              </a:rPr>
              <a:t>gaze direction of speaker (left, centre, right)</a:t>
            </a:r>
          </a:p>
          <a:p>
            <a:pPr lvl="2" eaLnBrk="1" hangingPunct="1"/>
            <a:r>
              <a:rPr lang="en-GB" dirty="0" smtClean="0">
                <a:ea typeface="ＭＳ Ｐゴシック" pitchFamily="-110" charset="-128"/>
              </a:rPr>
              <a:t>framing (close-up, medium shot, long shot)</a:t>
            </a:r>
          </a:p>
          <a:p>
            <a:pPr eaLnBrk="1" hangingPunct="1"/>
            <a:r>
              <a:rPr lang="en-US" dirty="0" smtClean="0"/>
              <a:t>Rhetorical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Rhetorical Statement 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Argumentation model: </a:t>
            </a:r>
            <a:r>
              <a:rPr lang="en-US" dirty="0" err="1" smtClean="0">
                <a:ea typeface="ＭＳ Ｐゴシック" pitchFamily="-110" charset="-128"/>
              </a:rPr>
              <a:t>Toulmin</a:t>
            </a:r>
            <a:r>
              <a:rPr lang="en-US" dirty="0" smtClean="0">
                <a:ea typeface="ＭＳ Ｐゴシック" pitchFamily="-110" charset="-128"/>
              </a:rPr>
              <a:t> model</a:t>
            </a:r>
            <a:endParaRPr lang="en-GB" dirty="0" smtClean="0">
              <a:ea typeface="ＭＳ Ｐゴシック" pitchFamily="-110" charset="-128"/>
            </a:endParaRPr>
          </a:p>
          <a:p>
            <a:pPr eaLnBrk="1" hangingPunct="1"/>
            <a:endParaRPr lang="en-US" dirty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AD1B5-E78B-C248-B126-B773BA258DAA}" type="slidenum">
              <a:rPr lang="en-US">
                <a:latin typeface="Times New Roman" pitchFamily="-110" charset="0"/>
              </a:rPr>
              <a:pPr/>
              <a:t>6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  <a:hlinkClick r:id="rId3"/>
              </a:rPr>
              <a:t>http://eculture.multimedian.nl/demo/search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Front page: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Explain vocabularies and collections.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20 million triples.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Select help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TYPE Derain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Explain </a:t>
            </a:r>
            <a:r>
              <a:rPr lang="en-US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autocompletion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Explain the groupings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CLICK The Turning Road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"created by" Andre Derain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CLICK Derain Andre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Link to </a:t>
            </a:r>
            <a:r>
              <a:rPr lang="en-US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Chatou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and </a:t>
            </a:r>
            <a:r>
              <a:rPr lang="en-US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Garches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- TGN vocabulary.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Artworks he created at bottom of window.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SEARCH Tokugawa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Explain (different) groupings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Works not annotated with Tokugawa but found through Edo in SVCN thesaurus and link made (by hand) between thesauri.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CLICK View Map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Explain going to display results on map (and map has to be scaled).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CLICK Chiba and mention image.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(I didn't know what to say about searching on 1867.)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CLICK browse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Explain facets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CLICK Europe arrow (and not the word!)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CLICK France arrow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Then say you can also TYPE P a </a:t>
            </a:r>
            <a:r>
              <a:rPr lang="en-US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r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show </a:t>
            </a:r>
            <a:r>
              <a:rPr lang="en-US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autocompletion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again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TYPE </a:t>
            </a:r>
            <a:r>
              <a:rPr lang="en-US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i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</a:t>
            </a:r>
            <a:r>
              <a:rPr lang="en-US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s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and hit return.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Group results by When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The scroll down groups of artworks until Montmartre paintings.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CLICK "Boulevard Montmartre" painting label and show that Paris it not mentioned.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Explain that part of TGN.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/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(Took 17 minutes.) </a:t>
            </a:r>
            <a:b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</a:br>
            <a:endParaRPr lang="en-US" baseline="0" dirty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5D560-25DB-2E44-8B49-053E9A2F1156}" type="slidenum">
              <a:rPr lang="en-US">
                <a:latin typeface="Times New Roman" pitchFamily="-110" charset="0"/>
              </a:rPr>
              <a:pPr/>
              <a:t>8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browsing using explicit  properties</a:t>
            </a:r>
          </a:p>
          <a:p>
            <a:r>
              <a:rPr lang="en-US" dirty="0" smtClean="0"/>
              <a:t>image analysis for most different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A4B4-4824-F144-84DB-DBF82BE8A1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eCulture</a:t>
            </a:r>
            <a:r>
              <a:rPr lang="en-US" dirty="0" smtClean="0"/>
              <a:t> Comparison</a:t>
            </a:r>
            <a:r>
              <a:rPr lang="en-US" baseline="0" dirty="0" smtClean="0"/>
              <a:t> Search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specific</a:t>
            </a:r>
            <a:r>
              <a:rPr lang="en-US" baseline="0" dirty="0" smtClean="0"/>
              <a:t> task</a:t>
            </a:r>
          </a:p>
          <a:p>
            <a:r>
              <a:rPr lang="en-US" baseline="0" dirty="0" smtClean="0"/>
              <a:t>expert users</a:t>
            </a:r>
          </a:p>
          <a:p>
            <a:r>
              <a:rPr lang="en-US" baseline="0" dirty="0" smtClean="0"/>
              <a:t>complex interface</a:t>
            </a:r>
          </a:p>
          <a:p>
            <a:r>
              <a:rPr lang="en-US" baseline="0" dirty="0" smtClean="0"/>
              <a:t>specialist support more complex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A4B4-4824-F144-84DB-DBF82BE8A1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?Search for objects in streaming</a:t>
            </a:r>
            <a:r>
              <a:rPr lang="en-US" baseline="0" dirty="0" smtClean="0"/>
              <a:t> media (real time???)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A4B4-4824-F144-84DB-DBF82BE8A1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Linked data cloud gives background knowledge, enabling</a:t>
            </a:r>
            <a:r>
              <a:rPr lang="en-US" baseline="0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new richer </a:t>
            </a:r>
            <a:r>
              <a:rPr lang="en-US" baseline="0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applcations</a:t>
            </a:r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</a:t>
            </a:r>
          </a:p>
          <a:p>
            <a:pPr eaLnBrk="1" hangingPunct="1"/>
            <a:r>
              <a:rPr lang="en-US" dirty="0" err="1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nar:subject</a:t>
            </a:r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 </a:t>
            </a:r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is a unique number, which is language independent “</a:t>
            </a:r>
            <a:r>
              <a:rPr lang="en-US" dirty="0" smtClean="0">
                <a:latin typeface="Times New Roman" pitchFamily="-110" charset="0"/>
                <a:ea typeface="Arial" pitchFamily="-110" charset="0"/>
                <a:cs typeface="Arial" pitchFamily="-110" charset="0"/>
              </a:rPr>
              <a:t>soccer’</a:t>
            </a:r>
          </a:p>
          <a:p>
            <a:pPr eaLnBrk="1" hangingPunct="1"/>
            <a:endParaRPr lang="en-US" dirty="0" smtClean="0">
              <a:latin typeface="Times New Roman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8FA02-61F8-8B4A-A4AC-CA02A592ACCE}" type="slidenum">
              <a:rPr lang="en-US" smtClean="0">
                <a:latin typeface="Times New Roman" pitchFamily="-110" charset="0"/>
              </a:rPr>
              <a:pPr/>
              <a:t>12</a:t>
            </a:fld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EEFF-946D-D549-B089-8ABC9146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DFD4E-FDD1-4541-AF57-9F8F2B221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141288"/>
            <a:ext cx="2125663" cy="6151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3225" y="141288"/>
            <a:ext cx="6229350" cy="6151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1B90-ADD0-104F-9163-D5EC284B8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41288"/>
            <a:ext cx="8507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4813" y="1404938"/>
            <a:ext cx="4176712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404938"/>
            <a:ext cx="4176713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4C31-EDFC-7E4B-BD5F-5414DF5C2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41288"/>
            <a:ext cx="8507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4813" y="1404938"/>
            <a:ext cx="4176712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3925" y="1404938"/>
            <a:ext cx="4176713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04813" y="3924300"/>
            <a:ext cx="8505825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B881-6A67-E24A-BFC7-4D372101B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3225" y="141288"/>
            <a:ext cx="8507413" cy="615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3D6E-01F4-CA4F-A265-F425410AC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41288"/>
            <a:ext cx="8507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4813" y="1404938"/>
            <a:ext cx="8505825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813" y="3924300"/>
            <a:ext cx="8505825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476D-8980-8641-A24B-043192334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41288"/>
            <a:ext cx="8507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4813" y="1404938"/>
            <a:ext cx="4176712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33925" y="1404938"/>
            <a:ext cx="4176713" cy="48879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CCEF-9A28-B840-BA60-29FEBB93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41288"/>
            <a:ext cx="8507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813" y="1404938"/>
            <a:ext cx="8505825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813" y="3924300"/>
            <a:ext cx="8505825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7398-5861-8241-9A64-1A852563C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12F7-FAF5-894D-8BA9-34279FDB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A9D4-C7CF-B24E-8C8F-9C581D551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813" y="1404938"/>
            <a:ext cx="4176712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404938"/>
            <a:ext cx="4176713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F03A-A265-564E-B1F2-6679099E5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D9D5-2B5C-7047-9282-851EB00DF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9F1B5-FE7C-4040-8B72-EF28BC0C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646F-3701-1B44-B14E-BCE1D771A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542E-36D3-5B47-BF1D-ACDACDED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LinkedTV 5 Feb 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9E8E1-B238-0747-8451-F1C5EB1DA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2127250" cy="6858000"/>
          </a:xfrm>
          <a:prstGeom prst="rect">
            <a:avLst/>
          </a:prstGeom>
          <a:gradFill rotWithShape="0">
            <a:gsLst>
              <a:gs pos="0">
                <a:srgbClr val="EECFA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65" charset="0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3" y="6521450"/>
            <a:ext cx="554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accent2"/>
                </a:solidFill>
                <a:latin typeface="Tahoma" pitchFamily="-110" charset="0"/>
              </a:defRPr>
            </a:lvl1pPr>
          </a:lstStyle>
          <a:p>
            <a:r>
              <a:rPr lang="en-US" smtClean="0"/>
              <a:t>LinkedTV 5 Feb 2009</a:t>
            </a:r>
            <a:endParaRPr lang="en-US" dirty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52145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A15ACB1-BCC5-4B41-93E3-A383F4132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141288"/>
            <a:ext cx="850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13" y="1404938"/>
            <a:ext cx="8505825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ahoma" pitchFamily="-65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ahoma" pitchFamily="-65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ahoma" pitchFamily="-65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ahoma" pitchFamily="-65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ahoma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ahoma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ahoma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ahoma" pitchFamily="-65" charset="0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9300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2715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90688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109788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jpeg"/><Relationship Id="rId4" Type="http://schemas.openxmlformats.org/officeDocument/2006/relationships/hyperlink" Target="http://www4.wiwiss.fu-berlin.de/bizer/pub/lod-datasets_2008-09-18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<Relationship Id="rId5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video.google.com/videoplay?docid=3047771997186190855&amp;ei=MCH-SNfJD5HS2gKirMD2Dg&amp;q=%22that's+a+tremendous+gift%22%2350m16s" TargetMode="Externa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w3.org/2008/WebVideo/Fragmen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w3.org/2008/WebVideo/Annotation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VoxPopuliEditExample.rm" TargetMode="External"/><Relationship Id="rId5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VoxPopuliExample.r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nterviewwithamerica.com/" TargetMode="External"/><Relationship Id="rId5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VoxPopuliEditExample.rm" TargetMode="External"/><Relationship Id="rId5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-culture.multimedian.nl/demo/searc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newsml.cwi.nl/explore/searc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925" y="1077913"/>
            <a:ext cx="8005763" cy="2000548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en-GB" dirty="0" smtClean="0"/>
              <a:t>Towards</a:t>
            </a:r>
            <a:br>
              <a:rPr lang="en-GB" dirty="0" smtClean="0"/>
            </a:br>
            <a:r>
              <a:rPr lang="en-GB" dirty="0" smtClean="0"/>
              <a:t>interactive</a:t>
            </a:r>
            <a:r>
              <a:rPr lang="en-GB" dirty="0" smtClean="0"/>
              <a:t> and coherent</a:t>
            </a:r>
            <a:br>
              <a:rPr lang="en-GB" dirty="0" smtClean="0"/>
            </a:br>
            <a:r>
              <a:rPr lang="en-GB" dirty="0" smtClean="0"/>
              <a:t>linked </a:t>
            </a:r>
            <a:r>
              <a:rPr lang="en-GB" dirty="0" smtClean="0"/>
              <a:t>media presentations</a:t>
            </a:r>
            <a:endParaRPr lang="en-US" sz="44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8039100" cy="1566862"/>
          </a:xfrm>
        </p:spPr>
        <p:txBody>
          <a:bodyPr/>
          <a:lstStyle/>
          <a:p>
            <a:pPr algn="l" eaLnBrk="1" hangingPunct="1"/>
            <a:r>
              <a:rPr lang="en-US" dirty="0"/>
              <a:t>Lynda Hardman, </a:t>
            </a:r>
            <a:r>
              <a:rPr lang="en-US" dirty="0" err="1"/>
              <a:t>Raphaël</a:t>
            </a:r>
            <a:r>
              <a:rPr lang="en-US" dirty="0"/>
              <a:t> </a:t>
            </a:r>
            <a:r>
              <a:rPr lang="en-US" dirty="0" err="1" smtClean="0"/>
              <a:t>Troncy</a:t>
            </a:r>
            <a:endParaRPr lang="en-US" dirty="0" smtClean="0"/>
          </a:p>
          <a:p>
            <a:pPr algn="l" eaLnBrk="1" hangingPunct="1"/>
            <a:endParaRPr lang="en-US" sz="2400" dirty="0" smtClean="0">
              <a:latin typeface="Courier New" pitchFamily="-110" charset="0"/>
              <a:ea typeface="Courier New" pitchFamily="-110" charset="0"/>
              <a:cs typeface="Courier New" pitchFamily="-110" charset="0"/>
            </a:endParaRPr>
          </a:p>
          <a:p>
            <a:pPr algn="l" eaLnBrk="1" hangingPunct="1"/>
            <a:r>
              <a:rPr lang="en-US" dirty="0" smtClean="0">
                <a:solidFill>
                  <a:schemeClr val="accent6"/>
                </a:solidFill>
              </a:rPr>
              <a:t>Interactive Information Access</a:t>
            </a:r>
          </a:p>
        </p:txBody>
      </p:sp>
      <p:pic>
        <p:nvPicPr>
          <p:cNvPr id="82949" name="Picture 7" descr="CWI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B6646F-3701-1B44-B14E-BCE1D771A9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 descr="comparison-search-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838200"/>
            <a:ext cx="8801100" cy="55006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03225" y="-152400"/>
            <a:ext cx="850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10" charset="-128"/>
                <a:cs typeface="ＭＳ Ｐゴシック" pitchFamily="-110" charset="-128"/>
              </a:rPr>
              <a:t>Specific support </a:t>
            </a:r>
            <a:r>
              <a:rPr lang="en-US" sz="4000" kern="0" dirty="0" smtClean="0">
                <a:solidFill>
                  <a:schemeClr val="accent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rPr>
              <a:t>for comparing sets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23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MultimediaN</a:t>
            </a:r>
            <a:r>
              <a:rPr lang="en-US" dirty="0" smtClean="0"/>
              <a:t> E-Culture project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WWW back-end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specify media fragment</a:t>
            </a:r>
          </a:p>
          <a:p>
            <a:pPr lvl="1"/>
            <a:r>
              <a:rPr lang="en-US" dirty="0" smtClean="0"/>
              <a:t>build support for intelligent network</a:t>
            </a:r>
          </a:p>
          <a:p>
            <a:r>
              <a:rPr lang="en-US" dirty="0" smtClean="0"/>
              <a:t>specify (semantic) annotations</a:t>
            </a:r>
          </a:p>
          <a:p>
            <a:r>
              <a:rPr lang="en-US" dirty="0" smtClean="0"/>
              <a:t>connect fragments with annotations</a:t>
            </a:r>
          </a:p>
          <a:p>
            <a:r>
              <a:rPr lang="en-US" dirty="0" smtClean="0"/>
              <a:t>use background knowledge in linked data cloud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DA12F7-FAF5-894D-8BA9-34279FDBF2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2624F-B6C9-4743-8A59-B5AD781233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1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238" y="1181100"/>
            <a:ext cx="34559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23" name="Picture 3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417888" y="1892300"/>
            <a:ext cx="5726112" cy="4700588"/>
          </a:xfrm>
        </p:spPr>
      </p:pic>
      <p:sp>
        <p:nvSpPr>
          <p:cNvPr id="2529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Giant Graph Open to the World</a:t>
            </a:r>
          </a:p>
        </p:txBody>
      </p:sp>
      <p:pic>
        <p:nvPicPr>
          <p:cNvPr id="252935" name="Picture 5" descr="ARP1628659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1800" y="3390900"/>
            <a:ext cx="1290638" cy="11557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310726" name="Rectangle 6"/>
          <p:cNvSpPr>
            <a:spLocks noChangeArrowheads="1"/>
          </p:cNvSpPr>
          <p:nvPr/>
        </p:nvSpPr>
        <p:spPr bwMode="auto">
          <a:xfrm>
            <a:off x="3132138" y="5938838"/>
            <a:ext cx="190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Tahoma" pitchFamily="-110" charset="0"/>
                <a:ea typeface="Tahoma" pitchFamily="-110" charset="0"/>
                <a:cs typeface="Tahoma" pitchFamily="-110" charset="0"/>
              </a:rPr>
              <a:t>dbpedia:Zidane</a:t>
            </a:r>
          </a:p>
        </p:txBody>
      </p:sp>
      <p:sp>
        <p:nvSpPr>
          <p:cNvPr id="1310727" name="Rectangle 7"/>
          <p:cNvSpPr>
            <a:spLocks noChangeArrowheads="1"/>
          </p:cNvSpPr>
          <p:nvPr/>
        </p:nvSpPr>
        <p:spPr bwMode="auto">
          <a:xfrm>
            <a:off x="2135188" y="5126038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CC00"/>
                </a:solidFill>
                <a:latin typeface="Tahoma" pitchFamily="-110" charset="0"/>
                <a:ea typeface="Tahoma" pitchFamily="-110" charset="0"/>
                <a:cs typeface="Tahoma" pitchFamily="-110" charset="0"/>
              </a:rPr>
              <a:t>foaf:depicts</a:t>
            </a:r>
          </a:p>
        </p:txBody>
      </p:sp>
      <p:sp>
        <p:nvSpPr>
          <p:cNvPr id="1310728" name="Line 8"/>
          <p:cNvSpPr>
            <a:spLocks noChangeShapeType="1"/>
          </p:cNvSpPr>
          <p:nvPr/>
        </p:nvSpPr>
        <p:spPr bwMode="auto">
          <a:xfrm>
            <a:off x="2374900" y="4635500"/>
            <a:ext cx="2921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729" name="Line 9"/>
          <p:cNvSpPr>
            <a:spLocks noChangeShapeType="1"/>
          </p:cNvSpPr>
          <p:nvPr/>
        </p:nvSpPr>
        <p:spPr bwMode="auto">
          <a:xfrm>
            <a:off x="2921000" y="5562600"/>
            <a:ext cx="10414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730" name="Rectangle 10"/>
          <p:cNvSpPr>
            <a:spLocks noChangeArrowheads="1"/>
          </p:cNvSpPr>
          <p:nvPr/>
        </p:nvSpPr>
        <p:spPr bwMode="auto">
          <a:xfrm>
            <a:off x="288925" y="5138738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CC00"/>
                </a:solidFill>
                <a:latin typeface="Tahoma" pitchFamily="-110" charset="0"/>
                <a:ea typeface="Tahoma" pitchFamily="-110" charset="0"/>
                <a:cs typeface="Tahoma" pitchFamily="-110" charset="0"/>
              </a:rPr>
              <a:t>nar:location</a:t>
            </a:r>
          </a:p>
        </p:txBody>
      </p:sp>
      <p:sp>
        <p:nvSpPr>
          <p:cNvPr id="1310731" name="Rectangle 11"/>
          <p:cNvSpPr>
            <a:spLocks noChangeArrowheads="1"/>
          </p:cNvSpPr>
          <p:nvPr/>
        </p:nvSpPr>
        <p:spPr bwMode="auto">
          <a:xfrm>
            <a:off x="223838" y="5976938"/>
            <a:ext cx="238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Tahoma" pitchFamily="-110" charset="0"/>
                <a:ea typeface="Tahoma" pitchFamily="-110" charset="0"/>
                <a:cs typeface="Tahoma" pitchFamily="-110" charset="0"/>
              </a:rPr>
              <a:t>geonames:2950159</a:t>
            </a:r>
          </a:p>
        </p:txBody>
      </p:sp>
      <p:sp>
        <p:nvSpPr>
          <p:cNvPr id="1310732" name="Line 12"/>
          <p:cNvSpPr>
            <a:spLocks noChangeShapeType="1"/>
          </p:cNvSpPr>
          <p:nvPr/>
        </p:nvSpPr>
        <p:spPr bwMode="auto">
          <a:xfrm>
            <a:off x="889000" y="5575300"/>
            <a:ext cx="5715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733" name="Line 13"/>
          <p:cNvSpPr>
            <a:spLocks noChangeShapeType="1"/>
          </p:cNvSpPr>
          <p:nvPr/>
        </p:nvSpPr>
        <p:spPr bwMode="auto">
          <a:xfrm flipH="1">
            <a:off x="1143000" y="4648200"/>
            <a:ext cx="87630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734" name="Rectangle 14"/>
          <p:cNvSpPr>
            <a:spLocks noChangeArrowheads="1"/>
          </p:cNvSpPr>
          <p:nvPr/>
        </p:nvSpPr>
        <p:spPr bwMode="auto">
          <a:xfrm>
            <a:off x="287338" y="2395538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CC00"/>
                </a:solidFill>
                <a:latin typeface="Tahoma" pitchFamily="-110" charset="0"/>
                <a:ea typeface="Tahoma" pitchFamily="-110" charset="0"/>
                <a:cs typeface="Tahoma" pitchFamily="-110" charset="0"/>
              </a:rPr>
              <a:t>nar:subject</a:t>
            </a:r>
          </a:p>
        </p:txBody>
      </p:sp>
      <p:sp>
        <p:nvSpPr>
          <p:cNvPr id="1310735" name="Line 15"/>
          <p:cNvSpPr>
            <a:spLocks noChangeShapeType="1"/>
          </p:cNvSpPr>
          <p:nvPr/>
        </p:nvSpPr>
        <p:spPr bwMode="auto">
          <a:xfrm flipH="1" flipV="1">
            <a:off x="1193800" y="2870200"/>
            <a:ext cx="6350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736" name="Rectangle 16"/>
          <p:cNvSpPr>
            <a:spLocks noChangeArrowheads="1"/>
          </p:cNvSpPr>
          <p:nvPr/>
        </p:nvSpPr>
        <p:spPr bwMode="auto">
          <a:xfrm>
            <a:off x="320675" y="1392238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Tahoma" pitchFamily="-110" charset="0"/>
                <a:ea typeface="Tahoma" pitchFamily="-110" charset="0"/>
                <a:cs typeface="Tahoma" pitchFamily="-110" charset="0"/>
              </a:rPr>
              <a:t>nc:15054000</a:t>
            </a:r>
          </a:p>
        </p:txBody>
      </p:sp>
      <p:sp>
        <p:nvSpPr>
          <p:cNvPr id="1310737" name="Line 17"/>
          <p:cNvSpPr>
            <a:spLocks noChangeShapeType="1"/>
          </p:cNvSpPr>
          <p:nvPr/>
        </p:nvSpPr>
        <p:spPr bwMode="auto">
          <a:xfrm flipV="1">
            <a:off x="1028700" y="1803400"/>
            <a:ext cx="12700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738" name="Rectangle 18"/>
          <p:cNvSpPr>
            <a:spLocks noChangeArrowheads="1"/>
          </p:cNvSpPr>
          <p:nvPr/>
        </p:nvSpPr>
        <p:spPr bwMode="auto">
          <a:xfrm>
            <a:off x="2924175" y="2395538"/>
            <a:ext cx="120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CC00"/>
                </a:solidFill>
                <a:latin typeface="Tahoma" pitchFamily="-110" charset="0"/>
                <a:ea typeface="Tahoma" pitchFamily="-110" charset="0"/>
                <a:cs typeface="Tahoma" pitchFamily="-110" charset="0"/>
              </a:rPr>
              <a:t>events:id</a:t>
            </a:r>
          </a:p>
        </p:txBody>
      </p:sp>
      <p:sp>
        <p:nvSpPr>
          <p:cNvPr id="1310739" name="Rectangle 19"/>
          <p:cNvSpPr>
            <a:spLocks noChangeArrowheads="1"/>
          </p:cNvSpPr>
          <p:nvPr/>
        </p:nvSpPr>
        <p:spPr bwMode="auto">
          <a:xfrm>
            <a:off x="1976438" y="1023938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Tahoma" pitchFamily="-110" charset="0"/>
                <a:ea typeface="Tahoma" pitchFamily="-110" charset="0"/>
                <a:cs typeface="Tahoma" pitchFamily="-110" charset="0"/>
              </a:rPr>
              <a:t>wp:2006_FIFA_Wolrd_Cup#Final</a:t>
            </a:r>
          </a:p>
        </p:txBody>
      </p:sp>
      <p:sp>
        <p:nvSpPr>
          <p:cNvPr id="1310740" name="Line 20"/>
          <p:cNvSpPr>
            <a:spLocks noChangeShapeType="1"/>
          </p:cNvSpPr>
          <p:nvPr/>
        </p:nvSpPr>
        <p:spPr bwMode="auto">
          <a:xfrm flipV="1">
            <a:off x="3111500" y="2832100"/>
            <a:ext cx="3937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741" name="Line 21"/>
          <p:cNvSpPr>
            <a:spLocks noChangeShapeType="1"/>
          </p:cNvSpPr>
          <p:nvPr/>
        </p:nvSpPr>
        <p:spPr bwMode="auto">
          <a:xfrm flipV="1">
            <a:off x="3860800" y="1460500"/>
            <a:ext cx="203200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445681-4D0D-4944-ADC1-4E91D5E62C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201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Media fragments + annotations: COMM</a:t>
            </a:r>
            <a:endParaRPr lang="en-US" dirty="0"/>
          </a:p>
        </p:txBody>
      </p:sp>
      <p:sp>
        <p:nvSpPr>
          <p:cNvPr id="22016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191000"/>
            <a:ext cx="8447087" cy="2667000"/>
          </a:xfrm>
        </p:spPr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2387600" y="1066800"/>
            <a:ext cx="1287462" cy="1055687"/>
          </a:xfrm>
          <a:prstGeom prst="rect">
            <a:avLst/>
          </a:prstGeom>
          <a:noFill/>
          <a:ln w="57150">
            <a:solidFill>
              <a:srgbClr val="AC3B2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457200" y="1658939"/>
          <a:ext cx="8585200" cy="4308996"/>
        </p:xfrm>
        <a:graphic>
          <a:graphicData uri="http://schemas.openxmlformats.org/presentationml/2006/ole">
            <p:oleObj spid="_x0000_s33794" name="Visio" r:id="rId4" imgW="9183240" imgH="4610520" progId="">
              <p:embed/>
            </p:oleObj>
          </a:graphicData>
        </a:graphic>
      </p:graphicFrame>
      <p:pic>
        <p:nvPicPr>
          <p:cNvPr id="220168" name="Picture 11" descr="G8 vide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30225" y="1117600"/>
            <a:ext cx="3717863" cy="2006600"/>
          </a:xfrm>
          <a:noFill/>
        </p:spPr>
      </p:pic>
      <p:sp>
        <p:nvSpPr>
          <p:cNvPr id="9" name="TextBox 8"/>
          <p:cNvSpPr txBox="1"/>
          <p:nvPr/>
        </p:nvSpPr>
        <p:spPr>
          <a:xfrm>
            <a:off x="0" y="60870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Richard Arndt, </a:t>
            </a:r>
            <a:r>
              <a:rPr lang="en-US" dirty="0" err="1" smtClean="0">
                <a:solidFill>
                  <a:srgbClr val="000000"/>
                </a:solidFill>
              </a:rPr>
              <a:t>Raphaël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Troncy</a:t>
            </a:r>
            <a:r>
              <a:rPr lang="en-US" dirty="0" smtClean="0">
                <a:solidFill>
                  <a:srgbClr val="000000"/>
                </a:solidFill>
              </a:rPr>
              <a:t>, Steffen </a:t>
            </a:r>
            <a:r>
              <a:rPr lang="en-US" dirty="0" err="1" smtClean="0">
                <a:solidFill>
                  <a:srgbClr val="000000"/>
                </a:solidFill>
              </a:rPr>
              <a:t>Staab</a:t>
            </a:r>
            <a:r>
              <a:rPr lang="en-US" dirty="0" smtClean="0">
                <a:solidFill>
                  <a:srgbClr val="000000"/>
                </a:solidFill>
              </a:rPr>
              <a:t>, Lynda Hardman and </a:t>
            </a:r>
            <a:r>
              <a:rPr lang="en-US" dirty="0" err="1" smtClean="0">
                <a:solidFill>
                  <a:srgbClr val="000000"/>
                </a:solidFill>
              </a:rPr>
              <a:t>Miroslav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Vacura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COMM: Designing a Well-Founded Multimedia Ontology for the Web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 ISWC</a:t>
            </a:r>
            <a:r>
              <a:rPr lang="en-US" dirty="0" smtClean="0">
                <a:solidFill>
                  <a:srgbClr val="000000"/>
                </a:solidFill>
              </a:rPr>
              <a:t>'</a:t>
            </a:r>
            <a:r>
              <a:rPr lang="en-US" dirty="0" smtClean="0">
                <a:solidFill>
                  <a:srgbClr val="000000"/>
                </a:solidFill>
              </a:rPr>
              <a:t>2007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0476A9-4BD9-9A4F-A8BC-BB6F7DAC7C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28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Video </a:t>
            </a:r>
            <a:r>
              <a:rPr lang="en-US" dirty="0"/>
              <a:t>Fragments</a:t>
            </a:r>
          </a:p>
        </p:txBody>
      </p:sp>
      <p:pic>
        <p:nvPicPr>
          <p:cNvPr id="228357" name="Picture 3" descr="youtube_fragment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055689"/>
            <a:ext cx="8382000" cy="5042296"/>
          </a:xfrm>
        </p:spPr>
      </p:pic>
      <p:sp>
        <p:nvSpPr>
          <p:cNvPr id="7" name="TextBox 6"/>
          <p:cNvSpPr txBox="1"/>
          <p:nvPr/>
        </p:nvSpPr>
        <p:spPr>
          <a:xfrm>
            <a:off x="228600" y="6248400"/>
            <a:ext cx="871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</a:t>
            </a:r>
            <a:r>
              <a:rPr lang="en-US" sz="28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video.google.com</a:t>
            </a:r>
            <a:r>
              <a:rPr lang="en-US" sz="28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/myvideo#t</a:t>
            </a:r>
            <a:r>
              <a:rPr lang="en-US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=3016,3076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4242ED-ACA4-5D4E-94A0-8067C793DD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263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050925"/>
            <a:ext cx="80518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lnSpc>
                <a:spcPct val="5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W3C Media Fragments WG</a:t>
            </a:r>
          </a:p>
        </p:txBody>
      </p:sp>
      <p:sp>
        <p:nvSpPr>
          <p:cNvPr id="226310" name="Text Box 4"/>
          <p:cNvSpPr txBox="1">
            <a:spLocks noChangeArrowheads="1"/>
          </p:cNvSpPr>
          <p:nvPr/>
        </p:nvSpPr>
        <p:spPr bwMode="auto">
          <a:xfrm>
            <a:off x="992188" y="1189038"/>
            <a:ext cx="7054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1">
              <a:lnSpc>
                <a:spcPct val="4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-110" charset="2"/>
              <a:buNone/>
            </a:pPr>
            <a:r>
              <a:rPr lang="en-US" sz="2200" b="1">
                <a:solidFill>
                  <a:schemeClr val="tx1"/>
                </a:solidFill>
                <a:latin typeface="Arial" pitchFamily="-110" charset="0"/>
                <a:ea typeface="MS Gothic" pitchFamily="49" charset="-128"/>
                <a:cs typeface="MS Gothic" pitchFamily="49" charset="-128"/>
              </a:rPr>
              <a:t>W3C Media Fragments WG</a:t>
            </a:r>
          </a:p>
          <a:p>
            <a:pPr algn="l" defTabSz="828675" eaLnBrk="1">
              <a:lnSpc>
                <a:spcPct val="4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-110" charset="2"/>
              <a:buNone/>
            </a:pPr>
            <a:r>
              <a:rPr lang="en-US" sz="2200" b="1">
                <a:solidFill>
                  <a:schemeClr val="tx1"/>
                </a:solidFill>
                <a:latin typeface="Arial" pitchFamily="-110" charset="0"/>
                <a:ea typeface="MS Gothic" pitchFamily="49" charset="-128"/>
                <a:cs typeface="MS Gothic" pitchFamily="49" charset="-128"/>
                <a:hlinkClick r:id="rId4"/>
              </a:rPr>
              <a:t>http://www.w3.org/2008/WebVideo/Fragments/</a:t>
            </a:r>
            <a:r>
              <a:rPr lang="en-US" sz="2200" b="1">
                <a:solidFill>
                  <a:schemeClr val="tx1"/>
                </a:solidFill>
                <a:latin typeface="Arial" pitchFamily="-110" charset="0"/>
                <a:ea typeface="MS Gothic" pitchFamily="49" charset="-128"/>
                <a:cs typeface="MS Gothic" pitchFamily="49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106D3D-77CB-9D47-9D85-4858A06B47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4474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lnSpc>
                <a:spcPct val="5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W3C Media Annotations WG</a:t>
            </a:r>
          </a:p>
        </p:txBody>
      </p:sp>
      <p:sp>
        <p:nvSpPr>
          <p:cNvPr id="244741" name="Text Box 4"/>
          <p:cNvSpPr txBox="1">
            <a:spLocks noChangeArrowheads="1"/>
          </p:cNvSpPr>
          <p:nvPr/>
        </p:nvSpPr>
        <p:spPr bwMode="auto">
          <a:xfrm>
            <a:off x="992188" y="1189038"/>
            <a:ext cx="7054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1">
              <a:lnSpc>
                <a:spcPct val="4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-110" charset="2"/>
              <a:buNone/>
            </a:pPr>
            <a:r>
              <a:rPr lang="en-US" sz="2200" b="1" dirty="0">
                <a:solidFill>
                  <a:schemeClr val="tx1"/>
                </a:solidFill>
                <a:latin typeface="Arial" pitchFamily="-110" charset="0"/>
                <a:ea typeface="MS Gothic" pitchFamily="49" charset="-128"/>
                <a:cs typeface="MS Gothic" pitchFamily="49" charset="-128"/>
              </a:rPr>
              <a:t>W3C Media Annotations WG</a:t>
            </a:r>
          </a:p>
          <a:p>
            <a:pPr algn="l" defTabSz="828675" eaLnBrk="1">
              <a:lnSpc>
                <a:spcPct val="4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-110" charset="2"/>
              <a:buNone/>
            </a:pPr>
            <a:r>
              <a:rPr lang="en-US" sz="2200" b="1" dirty="0">
                <a:solidFill>
                  <a:schemeClr val="tx1"/>
                </a:solidFill>
                <a:latin typeface="Arial" pitchFamily="-110" charset="0"/>
                <a:ea typeface="MS Gothic" pitchFamily="49" charset="-128"/>
                <a:cs typeface="MS Gothic" pitchFamily="49" charset="-128"/>
                <a:hlinkClick r:id="rId3"/>
              </a:rPr>
              <a:t>http://www.w3.org/2008/WebVideo/Annotations/</a:t>
            </a:r>
            <a:r>
              <a:rPr lang="en-US" sz="2200" b="1" dirty="0">
                <a:solidFill>
                  <a:schemeClr val="tx1"/>
                </a:solidFill>
                <a:latin typeface="Arial" pitchFamily="-110" charset="0"/>
                <a:ea typeface="MS Gothic" pitchFamily="49" charset="-128"/>
                <a:cs typeface="MS Gothic" pitchFamily="49" charset="-128"/>
              </a:rPr>
              <a:t> </a:t>
            </a:r>
          </a:p>
        </p:txBody>
      </p:sp>
      <p:pic>
        <p:nvPicPr>
          <p:cNvPr id="244742" name="Picture 5" descr="media_annot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0975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SAMT 2008 Tutorial: A Semantic Multimedia Web, 3 December 2008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7FDA68-BF4F-3345-A22F-447204F3A4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467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016875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ront-end support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up context of multiple generated video sequences</a:t>
            </a:r>
          </a:p>
          <a:p>
            <a:pPr lvl="1"/>
            <a:r>
              <a:rPr lang="en-US" dirty="0" smtClean="0"/>
              <a:t>e.g. aesthetic coherence</a:t>
            </a:r>
          </a:p>
          <a:p>
            <a:pPr lvl="1"/>
            <a:r>
              <a:rPr lang="en-US" dirty="0" smtClean="0"/>
              <a:t>narrative flows</a:t>
            </a:r>
          </a:p>
          <a:p>
            <a:r>
              <a:rPr lang="en-US" dirty="0" smtClean="0"/>
              <a:t>Give user more guidance about what is available when browsing information</a:t>
            </a:r>
          </a:p>
          <a:p>
            <a:r>
              <a:rPr lang="en-US" dirty="0" smtClean="0"/>
              <a:t>Allow (simple) direct manipulation of annotations</a:t>
            </a:r>
          </a:p>
          <a:p>
            <a:r>
              <a:rPr lang="en-US" dirty="0" smtClean="0"/>
              <a:t>Make it easy to share information with other users</a:t>
            </a:r>
          </a:p>
          <a:p>
            <a:r>
              <a:rPr lang="en-US" dirty="0" smtClean="0"/>
              <a:t>Identify specific tasks for which we can develop specialist support (c.f. set comparison)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DA12F7-FAF5-894D-8BA9-34279FDBF2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800600" y="1981200"/>
            <a:ext cx="3743325" cy="688784"/>
            <a:chOff x="847725" y="3221038"/>
            <a:chExt cx="7462838" cy="1373187"/>
          </a:xfrm>
        </p:grpSpPr>
        <p:pic>
          <p:nvPicPr>
            <p:cNvPr id="5" name="Picture 3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7725" y="3225800"/>
              <a:ext cx="1863725" cy="1365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27325" y="3227388"/>
              <a:ext cx="1860550" cy="1366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46838" y="3221038"/>
              <a:ext cx="1863725" cy="1368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1050" y="3225800"/>
              <a:ext cx="1863725" cy="1365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B6646F-3701-1B44-B14E-BCE1D771A9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 descr="IMDbe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863"/>
            <a:ext cx="9144000" cy="54145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03225" y="141288"/>
            <a:ext cx="850741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10" charset="-128"/>
                <a:cs typeface="ＭＳ Ｐゴシック" pitchFamily="-110" charset="-128"/>
              </a:rPr>
              <a:t>Direct manipulation of annotations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81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Jennifer </a:t>
            </a:r>
            <a:r>
              <a:rPr lang="en-US" dirty="0" smtClean="0"/>
              <a:t>Curtis, </a:t>
            </a:r>
            <a:r>
              <a:rPr lang="en-US" dirty="0" err="1" smtClean="0"/>
              <a:t>Herjan</a:t>
            </a:r>
            <a:r>
              <a:rPr lang="en-US" dirty="0" smtClean="0"/>
              <a:t> van den </a:t>
            </a:r>
            <a:r>
              <a:rPr lang="en-US" dirty="0" err="1" smtClean="0"/>
              <a:t>Heuvel</a:t>
            </a:r>
            <a:r>
              <a:rPr lang="en-US" dirty="0" smtClean="0"/>
              <a:t>, </a:t>
            </a:r>
            <a:r>
              <a:rPr lang="en-US" dirty="0" smtClean="0"/>
              <a:t>Li </a:t>
            </a:r>
            <a:r>
              <a:rPr lang="en-US" dirty="0" smtClean="0"/>
              <a:t>Li and </a:t>
            </a:r>
            <a:r>
              <a:rPr lang="en-US" dirty="0" smtClean="0"/>
              <a:t>Robert </a:t>
            </a:r>
            <a:r>
              <a:rPr lang="en-US" dirty="0" smtClean="0"/>
              <a:t>Winters, USI TU/</a:t>
            </a:r>
            <a:r>
              <a:rPr lang="en-US" dirty="0" err="1" smtClean="0"/>
              <a:t>e</a:t>
            </a:r>
            <a:r>
              <a:rPr lang="en-US" dirty="0" smtClean="0"/>
              <a:t> NL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Browse, search and share </a:t>
            </a:r>
            <a:br>
              <a:rPr lang="en-US" dirty="0" smtClean="0"/>
            </a:br>
            <a:r>
              <a:rPr lang="en-US" dirty="0" smtClean="0"/>
              <a:t>linked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981200"/>
            <a:ext cx="8505825" cy="4311650"/>
          </a:xfrm>
        </p:spPr>
        <p:txBody>
          <a:bodyPr/>
          <a:lstStyle/>
          <a:p>
            <a:r>
              <a:rPr lang="en-US" dirty="0" smtClean="0"/>
              <a:t>Back-end</a:t>
            </a:r>
          </a:p>
          <a:p>
            <a:pPr lvl="1"/>
            <a:r>
              <a:rPr lang="en-US" dirty="0" smtClean="0"/>
              <a:t>support for connecting semantics with media</a:t>
            </a:r>
          </a:p>
          <a:p>
            <a:pPr lvl="1"/>
            <a:r>
              <a:rPr lang="en-US" dirty="0" smtClean="0"/>
              <a:t>support for expressing semantics</a:t>
            </a:r>
          </a:p>
          <a:p>
            <a:pPr lvl="1"/>
            <a:r>
              <a:rPr lang="en-US" dirty="0" smtClean="0"/>
              <a:t>support for search using semantics	</a:t>
            </a:r>
          </a:p>
          <a:p>
            <a:r>
              <a:rPr lang="en-US" dirty="0" smtClean="0"/>
              <a:t>Front-end</a:t>
            </a:r>
          </a:p>
          <a:p>
            <a:pPr lvl="1"/>
            <a:r>
              <a:rPr lang="en-US" dirty="0" smtClean="0"/>
              <a:t>examples of (interactive) interfaces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for </a:t>
            </a:r>
            <a:r>
              <a:rPr lang="en-US" dirty="0" smtClean="0"/>
              <a:t>videos and images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DA12F7-FAF5-894D-8BA9-34279FDBF2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B6646F-3701-1B44-B14E-BCE1D771A9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590800"/>
            <a:ext cx="337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semantic song surfer interface?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87350"/>
            <a:ext cx="8890000" cy="6083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B6646F-3701-1B44-B14E-BCE1D771A9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170173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03225" y="0"/>
            <a:ext cx="850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rPr>
              <a:t>Browsing recorded video content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2369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Balancing the Power of Multimedia Information </a:t>
            </a:r>
            <a:r>
              <a:rPr lang="en-US" dirty="0" smtClean="0"/>
              <a:t>Retrieval and </a:t>
            </a:r>
            <a:r>
              <a:rPr lang="en-US" dirty="0" smtClean="0"/>
              <a:t>Usability in Designing Interactive </a:t>
            </a:r>
            <a:r>
              <a:rPr lang="en-US" dirty="0" smtClean="0"/>
              <a:t>TV, </a:t>
            </a:r>
            <a:r>
              <a:rPr lang="en-US" kern="0" dirty="0" err="1" smtClean="0">
                <a:ea typeface="ＭＳ Ｐゴシック" pitchFamily="-110" charset="-128"/>
                <a:cs typeface="ＭＳ Ｐゴシック" pitchFamily="-110" charset="-128"/>
              </a:rPr>
              <a:t>Hyowon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Lee et al.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 , </a:t>
            </a:r>
            <a:r>
              <a:rPr lang="en-US" kern="0" dirty="0" err="1" smtClean="0">
                <a:ea typeface="ＭＳ Ｐゴシック" pitchFamily="-110" charset="-128"/>
                <a:cs typeface="ＭＳ Ｐゴシック" pitchFamily="-110" charset="-128"/>
              </a:rPr>
              <a:t>uxTV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2008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B6646F-3701-1B44-B14E-BCE1D771A9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0287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2369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Balancing the Power of Multimedia Information </a:t>
            </a:r>
            <a:r>
              <a:rPr lang="en-US" dirty="0" smtClean="0"/>
              <a:t>Retrieval and </a:t>
            </a:r>
            <a:r>
              <a:rPr lang="en-US" dirty="0" smtClean="0"/>
              <a:t>Usability in Designing Interactive </a:t>
            </a:r>
            <a:r>
              <a:rPr lang="en-US" dirty="0" smtClean="0"/>
              <a:t>TV, </a:t>
            </a:r>
            <a:r>
              <a:rPr lang="en-US" kern="0" dirty="0" err="1" smtClean="0">
                <a:ea typeface="ＭＳ Ｐゴシック" pitchFamily="-110" charset="-128"/>
                <a:cs typeface="ＭＳ Ｐゴシック" pitchFamily="-110" charset="-128"/>
              </a:rPr>
              <a:t>Hyowon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Lee et al.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 , </a:t>
            </a:r>
            <a:r>
              <a:rPr lang="en-US" kern="0" dirty="0" err="1" smtClean="0">
                <a:ea typeface="ＭＳ Ｐゴシック" pitchFamily="-110" charset="-128"/>
                <a:cs typeface="ＭＳ Ｐゴシック" pitchFamily="-110" charset="-128"/>
              </a:rPr>
              <a:t>uxTV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kern="0" dirty="0" smtClean="0">
                <a:ea typeface="ＭＳ Ｐゴシック" pitchFamily="-110" charset="-128"/>
                <a:cs typeface="ＭＳ Ｐゴシック" pitchFamily="-110" charset="-128"/>
              </a:rPr>
              <a:t>2008</a:t>
            </a:r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03225" y="0"/>
            <a:ext cx="850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rPr>
              <a:t>Communicating with friends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8C5898-69A6-6D41-9350-63A2572322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Vox</a:t>
            </a:r>
            <a:r>
              <a:rPr lang="en-US" dirty="0" smtClean="0"/>
              <a:t> </a:t>
            </a:r>
            <a:r>
              <a:rPr lang="en-US" dirty="0" err="1"/>
              <a:t>Populi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Video Sequence </a:t>
            </a:r>
            <a:r>
              <a:rPr lang="en-US" dirty="0"/>
              <a:t>Generation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404938"/>
            <a:ext cx="8505825" cy="327818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2400" dirty="0"/>
              <a:t>Stefano </a:t>
            </a:r>
            <a:r>
              <a:rPr lang="en-US" sz="2400" dirty="0" err="1"/>
              <a:t>Bocconi</a:t>
            </a:r>
            <a:r>
              <a:rPr lang="en-US" sz="2400" dirty="0"/>
              <a:t>, Frank </a:t>
            </a:r>
            <a:r>
              <a:rPr lang="en-US" sz="2400" dirty="0" err="1"/>
              <a:t>Nack</a:t>
            </a:r>
            <a:endParaRPr lang="en-US" sz="2400" b="1" dirty="0"/>
          </a:p>
          <a:p>
            <a:pPr eaLnBrk="1" hangingPunct="1"/>
            <a:r>
              <a:rPr lang="en-US" sz="2400" b="1" dirty="0"/>
              <a:t>Interview with America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video footage with interviews and background material about the opinion of American people after 9-11</a:t>
            </a:r>
            <a:r>
              <a:rPr lang="en-US" sz="2400" i="1" dirty="0"/>
              <a:t> 	</a:t>
            </a:r>
            <a:br>
              <a:rPr lang="en-US" sz="2400" i="1" dirty="0"/>
            </a:br>
            <a:r>
              <a:rPr lang="en-US" sz="2400" i="1" dirty="0">
                <a:hlinkClick r:id="rId3"/>
              </a:rPr>
              <a:t>http://www.interviewwithamerica.com</a:t>
            </a:r>
            <a:endParaRPr lang="en-US" sz="2400" i="1" dirty="0"/>
          </a:p>
          <a:p>
            <a:pPr eaLnBrk="1" hangingPunct="1"/>
            <a:r>
              <a:rPr lang="en-GB" sz="2400" dirty="0"/>
              <a:t>Example question:</a:t>
            </a:r>
            <a:br>
              <a:rPr lang="en-GB" sz="2400" dirty="0"/>
            </a:br>
            <a:r>
              <a:rPr lang="en-US" sz="2300" i="1" dirty="0"/>
              <a:t>What do you think of the war in Afghanistan?</a:t>
            </a:r>
            <a:endParaRPr lang="en-GB" sz="2300" i="1" dirty="0"/>
          </a:p>
        </p:txBody>
      </p:sp>
      <p:pic>
        <p:nvPicPr>
          <p:cNvPr id="1040388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4640263"/>
            <a:ext cx="1824038" cy="1458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40389" name="Text Box 5"/>
          <p:cNvSpPr txBox="1">
            <a:spLocks noChangeArrowheads="1"/>
          </p:cNvSpPr>
          <p:nvPr/>
        </p:nvSpPr>
        <p:spPr bwMode="auto">
          <a:xfrm>
            <a:off x="2466975" y="4470400"/>
            <a:ext cx="64960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2400">
                <a:solidFill>
                  <a:schemeClr val="tx1"/>
                </a:solidFill>
              </a:rPr>
              <a:t>“</a:t>
            </a:r>
            <a:r>
              <a:rPr lang="en-GB" sz="2400" i="1">
                <a:solidFill>
                  <a:schemeClr val="tx1"/>
                </a:solidFill>
              </a:rPr>
              <a:t>I am never a fan of military action, in the big picture I don’t think it is ever a good thing, but I think there are circumstances in which I certainly can’t think of a more effective way to counter this sort of thing…”</a:t>
            </a:r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8D669F-476B-E74A-9311-8041315B8A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39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Vox</a:t>
            </a:r>
            <a:r>
              <a:rPr lang="en-GB" dirty="0" smtClean="0"/>
              <a:t> </a:t>
            </a:r>
            <a:r>
              <a:rPr lang="en-GB" dirty="0" err="1" smtClean="0"/>
              <a:t>Populi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Generated video sequence</a:t>
            </a:r>
            <a:endParaRPr lang="en-GB" dirty="0"/>
          </a:p>
        </p:txBody>
      </p:sp>
      <p:pic>
        <p:nvPicPr>
          <p:cNvPr id="12391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3225800"/>
            <a:ext cx="1863725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9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7325" y="3227388"/>
            <a:ext cx="1860550" cy="136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9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6838" y="3221038"/>
            <a:ext cx="1863725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9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50" y="3225800"/>
            <a:ext cx="1863725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915" name="Text Box 7"/>
          <p:cNvSpPr txBox="1">
            <a:spLocks noChangeArrowheads="1"/>
          </p:cNvSpPr>
          <p:nvPr/>
        </p:nvSpPr>
        <p:spPr bwMode="auto">
          <a:xfrm>
            <a:off x="844550" y="1912938"/>
            <a:ext cx="1897063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4572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I am not a fan of military </a:t>
            </a:r>
          </a:p>
          <a:p>
            <a:pPr algn="l" defTabSz="4572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actions</a:t>
            </a:r>
          </a:p>
        </p:txBody>
      </p:sp>
      <p:sp>
        <p:nvSpPr>
          <p:cNvPr id="123916" name="AutoShape 8"/>
          <p:cNvSpPr>
            <a:spLocks noChangeArrowheads="1"/>
          </p:cNvSpPr>
          <p:nvPr/>
        </p:nvSpPr>
        <p:spPr bwMode="auto">
          <a:xfrm>
            <a:off x="2770188" y="4843463"/>
            <a:ext cx="1876425" cy="1069975"/>
          </a:xfrm>
          <a:prstGeom prst="roundRect">
            <a:avLst>
              <a:gd name="adj" fmla="val 148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>
            <a:prstTxWarp prst="textNoShape">
              <a:avLst/>
            </a:prstTxWarp>
          </a:bodyPr>
          <a:lstStyle/>
          <a:p>
            <a:pPr algn="l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War has never</a:t>
            </a:r>
          </a:p>
          <a:p>
            <a:pPr algn="l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solved</a:t>
            </a:r>
          </a:p>
          <a:p>
            <a:pPr algn="l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anything</a:t>
            </a:r>
          </a:p>
        </p:txBody>
      </p:sp>
      <p:sp>
        <p:nvSpPr>
          <p:cNvPr id="123917" name="Text Box 9"/>
          <p:cNvSpPr txBox="1">
            <a:spLocks noChangeArrowheads="1"/>
          </p:cNvSpPr>
          <p:nvPr/>
        </p:nvSpPr>
        <p:spPr bwMode="auto">
          <a:xfrm>
            <a:off x="4491038" y="1912938"/>
            <a:ext cx="2365375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I cannot think of a more effective solution</a:t>
            </a:r>
          </a:p>
        </p:txBody>
      </p:sp>
      <p:sp>
        <p:nvSpPr>
          <p:cNvPr id="123918" name="AutoShape 10"/>
          <p:cNvSpPr>
            <a:spLocks noChangeArrowheads="1"/>
          </p:cNvSpPr>
          <p:nvPr/>
        </p:nvSpPr>
        <p:spPr bwMode="auto">
          <a:xfrm>
            <a:off x="6405563" y="4843463"/>
            <a:ext cx="2130425" cy="1087437"/>
          </a:xfrm>
          <a:prstGeom prst="roundRect">
            <a:avLst>
              <a:gd name="adj" fmla="val 144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l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Two billions</a:t>
            </a:r>
          </a:p>
          <a:p>
            <a:pPr algn="l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dollar bombs</a:t>
            </a:r>
          </a:p>
          <a:p>
            <a:pPr algn="l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-110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 Black" pitchFamily="-110" charset="0"/>
              </a:rPr>
              <a:t>on tents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interface</a:t>
            </a:r>
            <a:br>
              <a:rPr lang="en-US" dirty="0" smtClean="0"/>
            </a:br>
            <a:r>
              <a:rPr lang="en-US" dirty="0" err="1" smtClean="0"/>
              <a:t>Vox</a:t>
            </a:r>
            <a:r>
              <a:rPr lang="en-US" dirty="0" smtClean="0"/>
              <a:t> </a:t>
            </a:r>
            <a:r>
              <a:rPr lang="en-US" dirty="0" err="1" smtClean="0"/>
              <a:t>Populi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DA12F7-FAF5-894D-8BA9-34279FDBF2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3395"/>
            <a:ext cx="6986587" cy="5414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0595FC-692E-D945-A94E-DC5AF83775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69316" name="Picture 5" descr="ecultu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58" y="7937"/>
            <a:ext cx="8216142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DA12F7-FAF5-894D-8BA9-34279FDBF2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96601" cy="6810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4E3E58-6758-5F4A-8653-0F3A93B67A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92868" name="Picture 2" descr="Explo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91440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3C05C9-E0EC-5D4F-8199-BC84710AC5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96964" name="Picture 2" descr="browse-Zidane-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6737"/>
            <a:ext cx="91440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44EBB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44EBB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1313</Words>
  <Application>Microsoft Macintosh PowerPoint</Application>
  <PresentationFormat>On-screen Show (4:3)</PresentationFormat>
  <Paragraphs>176</Paragraphs>
  <Slides>22</Slides>
  <Notes>18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Visio</vt:lpstr>
      <vt:lpstr>Towards interactive and coherent linked media presentations</vt:lpstr>
      <vt:lpstr>Browse, search and share  linked media</vt:lpstr>
      <vt:lpstr>Vox Populi  Video Sequence Generation</vt:lpstr>
      <vt:lpstr>Vox Populi Generated video sequence</vt:lpstr>
      <vt:lpstr>Interactive interface Vox Populi</vt:lpstr>
      <vt:lpstr>Slide 6</vt:lpstr>
      <vt:lpstr>Slide 7</vt:lpstr>
      <vt:lpstr>Slide 8</vt:lpstr>
      <vt:lpstr>Slide 9</vt:lpstr>
      <vt:lpstr>Slide 10</vt:lpstr>
      <vt:lpstr>Towards WWW back-end support</vt:lpstr>
      <vt:lpstr>A Giant Graph Open to the World</vt:lpstr>
      <vt:lpstr>Media fragments + annotations: COMM</vt:lpstr>
      <vt:lpstr>Video Fragments</vt:lpstr>
      <vt:lpstr>W3C Media Fragments WG</vt:lpstr>
      <vt:lpstr>W3C Media Annotations WG</vt:lpstr>
      <vt:lpstr>Slide 17</vt:lpstr>
      <vt:lpstr>Front-end support research</vt:lpstr>
      <vt:lpstr>Slide 19</vt:lpstr>
      <vt:lpstr>Slide 20</vt:lpstr>
      <vt:lpstr>Slide 21</vt:lpstr>
      <vt:lpstr>Slide 22</vt:lpstr>
    </vt:vector>
  </TitlesOfParts>
  <Manager/>
  <Company>CWI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Flexible and Coherent Linked Media Presentations</dc:title>
  <dc:subject/>
  <dc:creator>Lynda Hardman, Raphael Troncy</dc:creator>
  <cp:keywords/>
  <dc:description/>
  <cp:lastModifiedBy>Lynda Hardman</cp:lastModifiedBy>
  <cp:revision>40</cp:revision>
  <dcterms:created xsi:type="dcterms:W3CDTF">2009-02-04T19:32:21Z</dcterms:created>
  <dcterms:modified xsi:type="dcterms:W3CDTF">2009-02-05T14:11:19Z</dcterms:modified>
  <cp:category/>
</cp:coreProperties>
</file>