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466" r:id="rId3"/>
    <p:sldId id="561" r:id="rId4"/>
    <p:sldId id="452" r:id="rId5"/>
    <p:sldId id="532" r:id="rId6"/>
    <p:sldId id="533" r:id="rId7"/>
    <p:sldId id="553" r:id="rId8"/>
    <p:sldId id="540" r:id="rId9"/>
    <p:sldId id="541" r:id="rId10"/>
    <p:sldId id="542" r:id="rId11"/>
    <p:sldId id="543" r:id="rId12"/>
    <p:sldId id="539" r:id="rId13"/>
    <p:sldId id="536" r:id="rId14"/>
    <p:sldId id="544" r:id="rId15"/>
    <p:sldId id="546" r:id="rId16"/>
    <p:sldId id="556" r:id="rId17"/>
    <p:sldId id="554" r:id="rId18"/>
    <p:sldId id="555" r:id="rId19"/>
    <p:sldId id="566" r:id="rId20"/>
    <p:sldId id="534" r:id="rId21"/>
    <p:sldId id="531" r:id="rId22"/>
    <p:sldId id="425" r:id="rId23"/>
    <p:sldId id="426" r:id="rId24"/>
    <p:sldId id="427" r:id="rId25"/>
    <p:sldId id="428" r:id="rId26"/>
    <p:sldId id="429" r:id="rId27"/>
    <p:sldId id="537" r:id="rId28"/>
    <p:sldId id="538" r:id="rId29"/>
    <p:sldId id="430" r:id="rId30"/>
    <p:sldId id="467" r:id="rId31"/>
    <p:sldId id="431" r:id="rId32"/>
    <p:sldId id="557" r:id="rId33"/>
    <p:sldId id="503" r:id="rId34"/>
    <p:sldId id="562" r:id="rId35"/>
    <p:sldId id="565" r:id="rId36"/>
    <p:sldId id="547" r:id="rId37"/>
    <p:sldId id="545" r:id="rId38"/>
    <p:sldId id="551" r:id="rId39"/>
    <p:sldId id="549" r:id="rId40"/>
    <p:sldId id="507" r:id="rId41"/>
    <p:sldId id="508" r:id="rId42"/>
    <p:sldId id="509" r:id="rId43"/>
    <p:sldId id="510" r:id="rId44"/>
    <p:sldId id="511" r:id="rId45"/>
    <p:sldId id="512" r:id="rId46"/>
    <p:sldId id="560" r:id="rId47"/>
    <p:sldId id="477" r:id="rId48"/>
    <p:sldId id="499" r:id="rId49"/>
    <p:sldId id="552" r:id="rId50"/>
    <p:sldId id="491" r:id="rId51"/>
    <p:sldId id="559" r:id="rId52"/>
    <p:sldId id="515" r:id="rId53"/>
    <p:sldId id="433" r:id="rId54"/>
    <p:sldId id="458" r:id="rId55"/>
    <p:sldId id="516" r:id="rId56"/>
    <p:sldId id="517" r:id="rId57"/>
  </p:sldIdLst>
  <p:sldSz cx="9144000" cy="6858000" type="screen4x3"/>
  <p:notesSz cx="7102475" cy="10234613"/>
  <p:custDataLst>
    <p:tags r:id="rId6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3729" autoAdjust="0"/>
  </p:normalViewPr>
  <p:slideViewPr>
    <p:cSldViewPr>
      <p:cViewPr varScale="1">
        <p:scale>
          <a:sx n="142" d="100"/>
          <a:sy n="142" d="100"/>
        </p:scale>
        <p:origin x="-104" y="-28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1969, man has first</a:t>
            </a:r>
            <a:r>
              <a:rPr lang="en-US" baseline="0" dirty="0" smtClean="0"/>
              <a:t> set foot on the moon, as you can see here on this picture sent around the world by NASA...</a:t>
            </a:r>
          </a:p>
          <a:p>
            <a:r>
              <a:rPr lang="en-US" baseline="0" dirty="0" smtClean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 smtClean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 smtClean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 map of where NSA data collection is performed. Screen</a:t>
            </a:r>
            <a:r>
              <a:rPr lang="en-US" baseline="0" dirty="0" smtClean="0"/>
              <a:t>shot of the https://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Boundless_Informant</a:t>
            </a:r>
            <a:r>
              <a:rPr lang="en-US" baseline="0" dirty="0" smtClean="0"/>
              <a:t> big data analysis system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 err="1" smtClean="0">
                <a:cs typeface="Arial" charset="0"/>
              </a:rPr>
              <a:t>when</a:t>
            </a:r>
            <a:r>
              <a:rPr lang="de-CH" sz="1200" dirty="0" smtClean="0">
                <a:cs typeface="Arial" charset="0"/>
              </a:rPr>
              <a:t>, </a:t>
            </a:r>
            <a:r>
              <a:rPr lang="de-CH" sz="1200" dirty="0" err="1" smtClean="0">
                <a:cs typeface="Arial" charset="0"/>
              </a:rPr>
              <a:t>where</a:t>
            </a:r>
            <a:r>
              <a:rPr lang="de-CH" sz="1200" dirty="0" smtClean="0">
                <a:cs typeface="Arial" charset="0"/>
              </a:rPr>
              <a:t>, </a:t>
            </a:r>
            <a:r>
              <a:rPr lang="de-CH" sz="1200" dirty="0" err="1" smtClean="0">
                <a:cs typeface="Arial" charset="0"/>
              </a:rPr>
              <a:t>with</a:t>
            </a:r>
            <a:r>
              <a:rPr lang="de-CH" sz="1200" dirty="0" smtClean="0">
                <a:cs typeface="Arial" charset="0"/>
              </a:rPr>
              <a:t> </a:t>
            </a:r>
            <a:r>
              <a:rPr lang="de-CH" sz="1200" dirty="0" err="1" smtClean="0">
                <a:cs typeface="Arial" charset="0"/>
              </a:rPr>
              <a:t>whom</a:t>
            </a:r>
            <a:r>
              <a:rPr lang="de-CH" sz="1200" dirty="0" smtClean="0">
                <a:cs typeface="Arial" charset="0"/>
              </a:rPr>
              <a:t>, </a:t>
            </a:r>
            <a:r>
              <a:rPr lang="de-CH" sz="1200" dirty="0" err="1" smtClean="0">
                <a:cs typeface="Arial" charset="0"/>
              </a:rPr>
              <a:t>how</a:t>
            </a:r>
            <a:r>
              <a:rPr lang="de-CH" sz="1200" dirty="0" smtClean="0">
                <a:cs typeface="Arial" charset="0"/>
              </a:rPr>
              <a:t> </a:t>
            </a:r>
            <a:r>
              <a:rPr lang="de-CH" sz="1200" dirty="0" err="1" smtClean="0">
                <a:cs typeface="Arial" charset="0"/>
              </a:rPr>
              <a:t>you</a:t>
            </a:r>
            <a:r>
              <a:rPr lang="de-CH" sz="1200" dirty="0" smtClean="0">
                <a:cs typeface="Arial" charset="0"/>
              </a:rPr>
              <a:t> </a:t>
            </a:r>
            <a:r>
              <a:rPr lang="de-CH" sz="1200" dirty="0" err="1" smtClean="0">
                <a:cs typeface="Arial" charset="0"/>
              </a:rPr>
              <a:t>look</a:t>
            </a:r>
            <a:r>
              <a:rPr lang="de-CH" sz="1200" dirty="0" smtClean="0">
                <a:cs typeface="Arial" charset="0"/>
              </a:rPr>
              <a:t>, </a:t>
            </a:r>
            <a:r>
              <a:rPr lang="de-CH" sz="1200" dirty="0" err="1" smtClean="0">
                <a:cs typeface="Arial" charset="0"/>
              </a:rPr>
              <a:t>websites</a:t>
            </a:r>
            <a:r>
              <a:rPr lang="de-CH" sz="1200" baseline="0" dirty="0" smtClean="0">
                <a:cs typeface="Arial" charset="0"/>
              </a:rPr>
              <a:t> </a:t>
            </a:r>
            <a:r>
              <a:rPr lang="de-CH" sz="1200" baseline="0" dirty="0" err="1" smtClean="0">
                <a:cs typeface="Arial" charset="0"/>
              </a:rPr>
              <a:t>visited</a:t>
            </a:r>
            <a:r>
              <a:rPr lang="de-CH" sz="1200" baseline="0" dirty="0" smtClean="0">
                <a:cs typeface="Arial" charset="0"/>
              </a:rPr>
              <a:t>, </a:t>
            </a:r>
            <a:r>
              <a:rPr lang="de-CH" sz="1200" baseline="0" dirty="0" err="1" smtClean="0">
                <a:cs typeface="Arial" charset="0"/>
              </a:rPr>
              <a:t>documents</a:t>
            </a:r>
            <a:r>
              <a:rPr lang="de-CH" sz="1200" baseline="0" dirty="0" smtClean="0">
                <a:cs typeface="Arial" charset="0"/>
              </a:rPr>
              <a:t> </a:t>
            </a:r>
            <a:r>
              <a:rPr lang="de-CH" sz="1200" baseline="0" dirty="0" err="1" smtClean="0">
                <a:cs typeface="Arial" charset="0"/>
              </a:rPr>
              <a:t>downloaded</a:t>
            </a:r>
            <a:r>
              <a:rPr lang="de-CH" sz="1200" baseline="0" dirty="0" smtClean="0">
                <a:cs typeface="Arial" charset="0"/>
              </a:rPr>
              <a:t>, </a:t>
            </a:r>
            <a:r>
              <a:rPr lang="de-CH" sz="1200" baseline="0" dirty="0" err="1" smtClean="0">
                <a:cs typeface="Arial" charset="0"/>
              </a:rPr>
              <a:t>pictures</a:t>
            </a:r>
            <a:r>
              <a:rPr lang="de-CH" sz="1200" baseline="0" dirty="0" smtClean="0">
                <a:cs typeface="Arial" charset="0"/>
              </a:rPr>
              <a:t> </a:t>
            </a:r>
            <a:r>
              <a:rPr lang="de-CH" sz="1200" baseline="0" dirty="0" err="1" smtClean="0">
                <a:cs typeface="Arial" charset="0"/>
              </a:rPr>
              <a:t>you</a:t>
            </a:r>
            <a:r>
              <a:rPr lang="de-CH" sz="1200" baseline="0" dirty="0" smtClean="0">
                <a:cs typeface="Arial" charset="0"/>
              </a:rPr>
              <a:t> </a:t>
            </a:r>
            <a:r>
              <a:rPr lang="de-CH" sz="1200" baseline="0" dirty="0" err="1" smtClean="0">
                <a:cs typeface="Arial" charset="0"/>
              </a:rPr>
              <a:t>posted</a:t>
            </a:r>
            <a:endParaRPr lang="de-CH" sz="12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an overview presentation by Michael </a:t>
            </a:r>
            <a:r>
              <a:rPr lang="en-US" dirty="0" err="1" smtClean="0"/>
              <a:t>Backes</a:t>
            </a:r>
            <a:r>
              <a:rPr lang="en-US" dirty="0" smtClean="0"/>
              <a:t>: http://</a:t>
            </a:r>
            <a:r>
              <a:rPr lang="en-US" dirty="0" err="1" smtClean="0"/>
              <a:t>www.infsec.cs.uni-saarland.de</a:t>
            </a:r>
            <a:r>
              <a:rPr lang="en-US" dirty="0" smtClean="0"/>
              <a:t>/~</a:t>
            </a:r>
            <a:r>
              <a:rPr lang="en-US" dirty="0" err="1" smtClean="0"/>
              <a:t>backes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www.zurich.ibm.com</a:t>
            </a:r>
            <a:r>
              <a:rPr lang="en-US" dirty="0" smtClean="0"/>
              <a:t>/security/publications/2004/BaPfWa2004aCryptoLibSlides.ppt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16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scattered relations to logic, I’m afraid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3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32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33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34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35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66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classical impossibility proof by </a:t>
            </a:r>
            <a:r>
              <a:rPr lang="de-CH" sz="1200" dirty="0" smtClean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12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09]</a:t>
            </a:r>
          </a:p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check: please raise your hand if you have NOT seen this function before.</a:t>
            </a:r>
          </a:p>
          <a:p>
            <a:r>
              <a:rPr lang="en-US" baseline="0" dirty="0" smtClean="0"/>
              <a:t>Please raise your hand if you HAVE seen this function before.</a:t>
            </a:r>
          </a:p>
          <a:p>
            <a:r>
              <a:rPr lang="en-US" baseline="0" dirty="0" smtClean="0"/>
              <a:t>Now raise your hand if you have not raised your hand yet. For the people raising their hand now: you should seriously double-check the logic “axiom of the excluded middle”, asserting that either you HAVE seen this function before, or that you have NOT.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54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55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link.springer.com</a:t>
            </a:r>
            <a:r>
              <a:rPr lang="en-US" dirty="0" smtClean="0"/>
              <a:t>/</a:t>
            </a:r>
            <a:r>
              <a:rPr lang="en-US" dirty="0" err="1" smtClean="0"/>
              <a:t>referenceworkentry</a:t>
            </a:r>
            <a:r>
              <a:rPr lang="en-US" dirty="0" smtClean="0"/>
              <a:t>/10.1007%2F978-1-4419-5906-5_210/fulltext.html#Fig2_210</a:t>
            </a:r>
          </a:p>
          <a:p>
            <a:r>
              <a:rPr lang="en-US" dirty="0" smtClean="0"/>
              <a:t>James H. Ellis, Clifford C. Cocks, Malcolm J. Williamson (from left to right)</a:t>
            </a:r>
          </a:p>
          <a:p>
            <a:endParaRPr lang="en-US" dirty="0" smtClean="0"/>
          </a:p>
          <a:p>
            <a:r>
              <a:rPr lang="en-US" dirty="0" smtClean="0"/>
              <a:t>Ralph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Merkle</a:t>
            </a:r>
            <a:r>
              <a:rPr lang="en-US" baseline="0" dirty="0" smtClean="0"/>
              <a:t>, Martin Hellman, Whitfield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, (at Stanford) </a:t>
            </a:r>
          </a:p>
          <a:p>
            <a:r>
              <a:rPr lang="en-US" baseline="0" dirty="0" smtClean="0"/>
              <a:t>and Ron </a:t>
            </a:r>
            <a:r>
              <a:rPr lang="en-US" baseline="0" dirty="0" err="1" smtClean="0"/>
              <a:t>Rivest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Adi</a:t>
            </a:r>
            <a:r>
              <a:rPr lang="en-US" baseline="0" dirty="0" smtClean="0"/>
              <a:t> Shamir, Leonard </a:t>
            </a:r>
            <a:r>
              <a:rPr lang="en-US" baseline="0" dirty="0" err="1" smtClean="0"/>
              <a:t>Adleman</a:t>
            </a:r>
            <a:r>
              <a:rPr lang="en-US" baseline="0" dirty="0" smtClean="0"/>
              <a:t> (at MIT)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24/02/14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hyperlink" Target="http://en.wikipedia.org/wiki/Advanced_Encryption_Standard" TargetMode="External"/><Relationship Id="rId5" Type="http://schemas.openxmlformats.org/officeDocument/2006/relationships/hyperlink" Target="http://en.wikipedia.org/wiki/Message_authentication_code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hyperlink" Target="http://en.wikipedia.org/wiki/One-time_pad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-key_cryptography" TargetMode="External"/><Relationship Id="rId4" Type="http://schemas.openxmlformats.org/officeDocument/2006/relationships/hyperlink" Target="http://en.wikipedia.org/wiki/Digital_signature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6.wmf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hyperlink" Target="http://simonsingh.net/media/articles/maths-and-science/unsung-heroes-of-cryptography/" TargetMode="External"/><Relationship Id="rId5" Type="http://schemas.openxmlformats.org/officeDocument/2006/relationships/hyperlink" Target="https://en.wikipedia.org/wiki/Government_Communications_Headquarters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ward_Snowden" TargetMode="External"/><Relationship Id="rId4" Type="http://schemas.openxmlformats.org/officeDocument/2006/relationships/hyperlink" Target="http://en.wikipedia.org/wiki/Whistleblower" TargetMode="External"/><Relationship Id="rId5" Type="http://schemas.openxmlformats.org/officeDocument/2006/relationships/hyperlink" Target="https://en.wikipedia.org/wiki/Global_surveillance_disclosures_(2013%E2%80%93present)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ography_standards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e_Orwell" TargetMode="External"/><Relationship Id="rId4" Type="http://schemas.openxmlformats.org/officeDocument/2006/relationships/hyperlink" Target="https://en.wikipedia.org/wiki/Nineteen_Eighty-Four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n.wikipedia.org/wiki/Dolev-Yao_mod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nasa.gov/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www.unmuseum.org/moonhoa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7" Type="http://schemas.openxmlformats.org/officeDocument/2006/relationships/image" Target="../media/image36.wmf"/><Relationship Id="rId8" Type="http://schemas.openxmlformats.org/officeDocument/2006/relationships/image" Target="../media/image20.png"/><Relationship Id="rId9" Type="http://schemas.openxmlformats.org/officeDocument/2006/relationships/image" Target="../media/image17.png"/><Relationship Id="rId10" Type="http://schemas.openxmlformats.org/officeDocument/2006/relationships/image" Target="../media/image38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6.wmf"/><Relationship Id="rId9" Type="http://schemas.openxmlformats.org/officeDocument/2006/relationships/image" Target="../media/image20.png"/><Relationship Id="rId10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6.wmf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41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6.wmf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41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6.wmf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6.xm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44.jpe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8.png"/><Relationship Id="rId5" Type="http://schemas.openxmlformats.org/officeDocument/2006/relationships/image" Target="../media/image20.png"/><Relationship Id="rId6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8.png"/><Relationship Id="rId5" Type="http://schemas.openxmlformats.org/officeDocument/2006/relationships/image" Target="../media/image20.png"/><Relationship Id="rId6" Type="http://schemas.openxmlformats.org/officeDocument/2006/relationships/image" Target="../media/image16.wmf"/><Relationship Id="rId7" Type="http://schemas.openxmlformats.org/officeDocument/2006/relationships/image" Target="../media/image18.png"/><Relationship Id="rId8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9.png"/><Relationship Id="rId7" Type="http://schemas.openxmlformats.org/officeDocument/2006/relationships/image" Target="../media/image48.png"/><Relationship Id="rId8" Type="http://schemas.openxmlformats.org/officeDocument/2006/relationships/image" Target="../media/image50.png"/><Relationship Id="rId9" Type="http://schemas.openxmlformats.org/officeDocument/2006/relationships/image" Target="../media/image20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simonsingh.net/books/the-code-book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://en.wikipedia.org/wiki/Scytale" TargetMode="External"/><Relationship Id="rId7" Type="http://schemas.openxmlformats.org/officeDocument/2006/relationships/hyperlink" Target="http://en.wikipedia.org/wiki/Enigma_mach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emf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7.xml"/><Relationship Id="rId9" Type="http://schemas.openxmlformats.org/officeDocument/2006/relationships/image" Target="../media/image53.png"/><Relationship Id="rId10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10" Type="http://schemas.openxmlformats.org/officeDocument/2006/relationships/tags" Target="../tags/tag58.xml"/><Relationship Id="rId11" Type="http://schemas.openxmlformats.org/officeDocument/2006/relationships/tags" Target="../tags/tag59.xml"/><Relationship Id="rId12" Type="http://schemas.openxmlformats.org/officeDocument/2006/relationships/tags" Target="../tags/tag60.xml"/><Relationship Id="rId13" Type="http://schemas.openxmlformats.org/officeDocument/2006/relationships/tags" Target="../tags/tag6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28.xml"/><Relationship Id="rId16" Type="http://schemas.openxmlformats.org/officeDocument/2006/relationships/image" Target="../media/image53.png"/><Relationship Id="rId17" Type="http://schemas.openxmlformats.org/officeDocument/2006/relationships/image" Target="../media/image21.png"/><Relationship Id="rId18" Type="http://schemas.openxmlformats.org/officeDocument/2006/relationships/image" Target="../media/image54.png"/><Relationship Id="rId19" Type="http://schemas.openxmlformats.org/officeDocument/2006/relationships/image" Target="../media/image62.png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tags" Target="../tags/tag56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20" Type="http://schemas.openxmlformats.org/officeDocument/2006/relationships/image" Target="../media/image65.png"/><Relationship Id="rId21" Type="http://schemas.openxmlformats.org/officeDocument/2006/relationships/image" Target="../media/image59.png"/><Relationship Id="rId22" Type="http://schemas.openxmlformats.org/officeDocument/2006/relationships/image" Target="../media/image66.png"/><Relationship Id="rId23" Type="http://schemas.openxmlformats.org/officeDocument/2006/relationships/image" Target="../media/image44.jpe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9.xml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60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6" Type="http://schemas.openxmlformats.org/officeDocument/2006/relationships/image" Target="../media/image53.png"/><Relationship Id="rId7" Type="http://schemas.openxmlformats.org/officeDocument/2006/relationships/image" Target="../media/image21.png"/><Relationship Id="rId8" Type="http://schemas.openxmlformats.org/officeDocument/2006/relationships/image" Target="../media/image54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44.jpeg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1.xml"/><Relationship Id="rId8" Type="http://schemas.openxmlformats.org/officeDocument/2006/relationships/image" Target="../media/image55.png"/><Relationship Id="rId9" Type="http://schemas.openxmlformats.org/officeDocument/2006/relationships/image" Target="../media/image70.png"/><Relationship Id="rId10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43.jpeg"/><Relationship Id="rId14" Type="http://schemas.openxmlformats.org/officeDocument/2006/relationships/image" Target="../media/image74.pn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6" Type="http://schemas.openxmlformats.org/officeDocument/2006/relationships/hyperlink" Target="http://en.wikipedia.org/wiki/Quantum_entanglement" TargetMode="External"/><Relationship Id="rId7" Type="http://schemas.openxmlformats.org/officeDocument/2006/relationships/hyperlink" Target="http://en.wikipedia.org/wiki/Quantum_teleportation" TargetMode="External"/><Relationship Id="rId8" Type="http://schemas.openxmlformats.org/officeDocument/2006/relationships/image" Target="../media/image55.png"/><Relationship Id="rId9" Type="http://schemas.openxmlformats.org/officeDocument/2006/relationships/image" Target="../media/image70.png"/><Relationship Id="rId10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istory_of_cryptography" TargetMode="External"/><Relationship Id="rId3" Type="http://schemas.openxmlformats.org/officeDocument/2006/relationships/hyperlink" Target="http://en.wikipedia.org/wiki/One-time_pad" TargetMode="External"/><Relationship Id="rId4" Type="http://schemas.openxmlformats.org/officeDocument/2006/relationships/hyperlink" Target="http://en.wikipedia.org/wiki/Public-key_cryptography" TargetMode="External"/><Relationship Id="rId5" Type="http://schemas.openxmlformats.org/officeDocument/2006/relationships/hyperlink" Target="http://en.wikipedia.org/wiki/Dolev-Yao_model" TargetMode="External"/><Relationship Id="rId6" Type="http://schemas.openxmlformats.org/officeDocument/2006/relationships/hyperlink" Target="http://en.wikipedia.org/wiki/2013_mass_surveillance_disclosures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6.wmf"/><Relationship Id="rId10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43.jpeg"/><Relationship Id="rId16" Type="http://schemas.openxmlformats.org/officeDocument/2006/relationships/image" Target="../media/image45.png"/><Relationship Id="rId17" Type="http://schemas.openxmlformats.org/officeDocument/2006/relationships/image" Target="../media/image44.jpeg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6" Type="http://schemas.openxmlformats.org/officeDocument/2006/relationships/hyperlink" Target="http://en.wikipedia.org/wiki/Quantum_bit" TargetMode="External"/><Relationship Id="rId7" Type="http://schemas.openxmlformats.org/officeDocument/2006/relationships/hyperlink" Target="http://en.wikipedia.org/wiki/Quantum_computer" TargetMode="External"/><Relationship Id="rId8" Type="http://schemas.openxmlformats.org/officeDocument/2006/relationships/hyperlink" Target="http://en.wikipedia.org/wiki/No-cloning_theorem" TargetMode="External"/><Relationship Id="rId9" Type="http://schemas.openxmlformats.org/officeDocument/2006/relationships/hyperlink" Target="http://en.wikipedia.org/wiki/Quantum_entanglement" TargetMode="External"/><Relationship Id="rId10" Type="http://schemas.openxmlformats.org/officeDocument/2006/relationships/hyperlink" Target="http://en.wikipedia.org/wiki/Quantum_teleportation" TargetMode="Externa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20.png"/><Relationship Id="rId13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positionbasedqcrypto.php" TargetMode="External"/><Relationship Id="rId3" Type="http://schemas.openxmlformats.org/officeDocument/2006/relationships/image" Target="../media/image53.png"/><Relationship Id="rId4" Type="http://schemas.openxmlformats.org/officeDocument/2006/relationships/image" Target="../media/image2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hyperlink" Target="http://en.wikipedia.org/wiki/QKD" TargetMode="External"/><Relationship Id="rId9" Type="http://schemas.openxmlformats.org/officeDocument/2006/relationships/image" Target="../media/image16.wmf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76.png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3.xml"/><Relationship Id="rId9" Type="http://schemas.openxmlformats.org/officeDocument/2006/relationships/image" Target="../media/image75.png"/><Relationship Id="rId10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77.png"/><Relationship Id="rId15" Type="http://schemas.openxmlformats.org/officeDocument/2006/relationships/image" Target="../media/image76.png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tags" Target="../tags/tag97.xml"/><Relationship Id="rId7" Type="http://schemas.openxmlformats.org/officeDocument/2006/relationships/tags" Target="../tags/tag98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4.xml"/><Relationship Id="rId10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54868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Quantum Cryptography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4800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3903670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3429000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4898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Amsterdam University College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Monday, 24 February 2014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789040"/>
            <a:ext cx="770485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In practice, other encryption schemes (such as </a:t>
            </a:r>
            <a:r>
              <a:rPr lang="en-US" sz="2400" dirty="0" smtClean="0">
                <a:cs typeface="Arial" charset="0"/>
                <a:hlinkClick r:id="rId4"/>
              </a:rPr>
              <a:t>AES</a:t>
            </a:r>
            <a:r>
              <a:rPr lang="en-US" sz="2400" dirty="0" smtClean="0">
                <a:cs typeface="Arial" charset="0"/>
              </a:rPr>
              <a:t>) are used which allow to encrypt long messages with short keys.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One-time pad does not provide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  <a:hlinkClick r:id="rId5"/>
              </a:rPr>
              <a:t>authentication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can easily flip bits in the message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033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Symmetric-Key Cryptography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79512" y="3861048"/>
            <a:ext cx="87849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Encryption insures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secrecy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>
                <a:cs typeface="Arial" charset="0"/>
              </a:rPr>
              <a:t>message, e.g. </a:t>
            </a:r>
            <a:r>
              <a:rPr lang="en-US" sz="2400" dirty="0">
                <a:solidFill>
                  <a:srgbClr val="0000FF"/>
                </a:solidFill>
                <a:cs typeface="Arial" charset="0"/>
                <a:hlinkClick r:id="rId4"/>
              </a:rPr>
              <a:t>one-time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  <a:hlinkClick r:id="rId4"/>
              </a:rPr>
              <a:t>pad</a:t>
            </a:r>
            <a:endParaRPr lang="en-US" sz="2400" dirty="0" smtClean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A</a:t>
            </a:r>
            <a:r>
              <a:rPr lang="en-US" sz="2400" b="0" dirty="0" smtClean="0">
                <a:cs typeface="Arial" charset="0"/>
              </a:rPr>
              <a:t>uthentication insures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integrity</a:t>
            </a:r>
            <a:r>
              <a:rPr lang="en-US" sz="2400" b="0" dirty="0" smtClean="0">
                <a:cs typeface="Arial" charset="0"/>
              </a:rPr>
              <a:t>: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Eve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cannot alter </a:t>
            </a:r>
            <a:r>
              <a:rPr lang="en-US" sz="2400" b="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General problem: players have to exchange a key to start with</a:t>
            </a:r>
            <a:endParaRPr lang="en-US" sz="240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76256" y="1628800"/>
            <a:ext cx="2280773" cy="1564307"/>
            <a:chOff x="6876256" y="1628800"/>
            <a:chExt cx="2280773" cy="1564307"/>
          </a:xfrm>
        </p:grpSpPr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7991907" y="2204864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256" y="1628800"/>
              <a:ext cx="1285425" cy="914208"/>
            </a:xfrm>
            <a:prstGeom prst="rect">
              <a:avLst/>
            </a:prstGeom>
            <a:noFill/>
          </p:spPr>
        </p:pic>
      </p:grpSp>
      <p:sp>
        <p:nvSpPr>
          <p:cNvPr id="17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04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Public-Key Cryptography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23528" y="3933056"/>
            <a:ext cx="8208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Solves the key-exchange </a:t>
            </a:r>
            <a:r>
              <a:rPr lang="en-US" sz="2400" dirty="0" smtClean="0">
                <a:cs typeface="Arial" charset="0"/>
              </a:rPr>
              <a:t>problem.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Everyone can encrypt using the </a:t>
            </a:r>
            <a:r>
              <a:rPr lang="en-US" sz="2400" dirty="0">
                <a:solidFill>
                  <a:srgbClr val="0000FF"/>
                </a:solidFill>
                <a:cs typeface="Arial" charset="0"/>
                <a:hlinkClick r:id="rId3"/>
              </a:rPr>
              <a:t>public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  <a:hlinkClick r:id="rId3"/>
              </a:rPr>
              <a:t>key</a:t>
            </a:r>
            <a:r>
              <a:rPr lang="en-US" sz="2400" dirty="0">
                <a:cs typeface="Arial" charset="0"/>
              </a:rPr>
              <a:t>.</a:t>
            </a:r>
            <a:endParaRPr lang="en-US" sz="2400" dirty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Only</a:t>
            </a:r>
            <a:r>
              <a:rPr lang="en-US" sz="2400" b="0" dirty="0" smtClean="0">
                <a:cs typeface="Arial" charset="0"/>
              </a:rPr>
              <a:t> the </a:t>
            </a:r>
            <a:r>
              <a:rPr lang="en-US" sz="2400" dirty="0">
                <a:cs typeface="Arial" charset="0"/>
              </a:rPr>
              <a:t>holder</a:t>
            </a:r>
            <a:r>
              <a:rPr lang="en-US" sz="2400" b="0" dirty="0" smtClean="0">
                <a:cs typeface="Arial" charset="0"/>
              </a:rPr>
              <a:t> of the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secret key </a:t>
            </a:r>
            <a:r>
              <a:rPr lang="en-US" sz="2400" b="0" dirty="0" smtClean="0">
                <a:cs typeface="Arial" charset="0"/>
              </a:rPr>
              <a:t>can decrypt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  <a:hlinkClick r:id="rId4"/>
              </a:rPr>
              <a:t>Digital </a:t>
            </a:r>
            <a:r>
              <a:rPr lang="en-US" sz="2400" dirty="0">
                <a:cs typeface="Arial" charset="0"/>
                <a:hlinkClick r:id="rId4"/>
              </a:rPr>
              <a:t>signatures</a:t>
            </a:r>
            <a:r>
              <a:rPr lang="en-US" sz="2400" dirty="0">
                <a:cs typeface="Arial" charset="0"/>
              </a:rPr>
              <a:t>: Only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secret-key </a:t>
            </a:r>
            <a:r>
              <a:rPr lang="en-US" sz="2400" dirty="0">
                <a:cs typeface="Arial" charset="0"/>
              </a:rPr>
              <a:t>holder can sign, but </a:t>
            </a:r>
            <a:r>
              <a:rPr lang="en-US" sz="2400" dirty="0" smtClean="0">
                <a:cs typeface="Arial" charset="0"/>
              </a:rPr>
              <a:t>everyone can verify signatures using the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public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-key</a:t>
            </a:r>
            <a:r>
              <a:rPr lang="en-US" sz="2400" dirty="0">
                <a:cs typeface="Arial" charset="0"/>
              </a:rPr>
              <a:t>.</a:t>
            </a:r>
            <a:endParaRPr lang="en-US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23787" cy="1731698"/>
            <a:chOff x="2987824" y="1700808"/>
            <a:chExt cx="2123787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11960" y="249289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12094" y="2329011"/>
            <a:ext cx="2520280" cy="1152128"/>
            <a:chOff x="6612094" y="2329011"/>
            <a:chExt cx="252028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12094" y="2996952"/>
              <a:ext cx="647700" cy="484187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12094" y="2381855"/>
              <a:ext cx="647700" cy="4841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332174" y="2957919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/>
                  <a:cs typeface="Arial" pitchFamily="34" charset="0"/>
                </a:rPr>
                <a:t>public key</a:t>
              </a:r>
              <a:endParaRPr lang="en-US" sz="2800" baseline="-25000" dirty="0" smtClean="0">
                <a:solidFill>
                  <a:srgbClr val="0000FF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2174" y="2329011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Calibri"/>
                  <a:cs typeface="Arial" pitchFamily="34" charset="0"/>
                </a:rPr>
                <a:t>secret key</a:t>
              </a:r>
              <a:endParaRPr lang="en-US" sz="2800" baseline="-25000" dirty="0" smtClean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</p:txBody>
        </p:sp>
      </p:grpSp>
      <p:pic>
        <p:nvPicPr>
          <p:cNvPr id="24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499992" y="3068960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11560" y="2636912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88224" y="1340768"/>
            <a:ext cx="2280773" cy="1564307"/>
            <a:chOff x="6876256" y="1628800"/>
            <a:chExt cx="2280773" cy="1564307"/>
          </a:xfrm>
        </p:grpSpPr>
        <p:pic>
          <p:nvPicPr>
            <p:cNvPr id="32" name="Picture 40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7991907" y="2204864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256" y="1628800"/>
              <a:ext cx="1285425" cy="914208"/>
            </a:xfrm>
            <a:prstGeom prst="rect">
              <a:avLst/>
            </a:prstGeom>
            <a:noFill/>
          </p:spPr>
        </p:pic>
      </p:grpSp>
      <p:pic>
        <p:nvPicPr>
          <p:cNvPr id="35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403648" y="263691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21" name="Group 35"/>
          <p:cNvGrpSpPr/>
          <p:nvPr/>
        </p:nvGrpSpPr>
        <p:grpSpPr>
          <a:xfrm>
            <a:off x="7236296" y="591071"/>
            <a:ext cx="1368152" cy="1747356"/>
            <a:chOff x="7596336" y="984196"/>
            <a:chExt cx="1368152" cy="1747356"/>
          </a:xfrm>
        </p:grpSpPr>
        <p:pic>
          <p:nvPicPr>
            <p:cNvPr id="28" name="Picture 27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96336" y="984196"/>
              <a:ext cx="1135439" cy="12961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96336" y="220833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cs typeface="Arial" pitchFamily="34" charset="0"/>
                </a:rPr>
                <a:t>Charlie</a:t>
              </a:r>
              <a:endParaRPr lang="en-US" sz="2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11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History of Public-Key Crypto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8796" y="764704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8796" y="188640"/>
            <a:ext cx="647700" cy="4841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1124744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E</a:t>
            </a:r>
            <a:r>
              <a:rPr lang="de-CH" sz="2400" dirty="0" smtClean="0">
                <a:cs typeface="Arial" charset="0"/>
              </a:rPr>
              <a:t>arly 1970s: </a:t>
            </a:r>
            <a:r>
              <a:rPr lang="de-CH" sz="2400" dirty="0" err="1" smtClean="0">
                <a:cs typeface="Arial" charset="0"/>
                <a:hlinkClick r:id="rId4"/>
              </a:rPr>
              <a:t>invented</a:t>
            </a:r>
            <a:r>
              <a:rPr lang="de-CH" sz="2400" dirty="0" smtClean="0">
                <a:cs typeface="Arial" charset="0"/>
                <a:hlinkClick r:id="rId4"/>
              </a:rPr>
              <a:t> </a:t>
            </a:r>
            <a:r>
              <a:rPr lang="de-CH" sz="2400" dirty="0" smtClean="0">
                <a:cs typeface="Arial" charset="0"/>
              </a:rPr>
              <a:t>in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„</a:t>
            </a:r>
            <a:r>
              <a:rPr lang="de-CH" sz="2400" dirty="0" err="1" smtClean="0">
                <a:cs typeface="Arial" charset="0"/>
              </a:rPr>
              <a:t>classified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world</a:t>
            </a:r>
            <a:r>
              <a:rPr lang="de-CH" sz="2400" dirty="0" smtClean="0">
                <a:cs typeface="Arial" charset="0"/>
              </a:rPr>
              <a:t>“ </a:t>
            </a:r>
            <a:r>
              <a:rPr lang="de-CH" sz="2400" dirty="0" err="1" smtClean="0">
                <a:cs typeface="Arial" charset="0"/>
              </a:rPr>
              <a:t>at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smtClean="0"/>
              <a:t>British </a:t>
            </a:r>
            <a:r>
              <a:rPr lang="de-CH" sz="2400" dirty="0" err="1" smtClean="0">
                <a:hlinkClick r:id="rId5"/>
              </a:rPr>
              <a:t>Government</a:t>
            </a:r>
            <a:r>
              <a:rPr lang="de-CH" sz="2400" dirty="0" smtClean="0">
                <a:hlinkClick r:id="rId5"/>
              </a:rPr>
              <a:t> Communications </a:t>
            </a:r>
            <a:r>
              <a:rPr lang="de-CH" sz="2400" dirty="0">
                <a:hlinkClick r:id="rId5"/>
              </a:rPr>
              <a:t>Head </a:t>
            </a:r>
            <a:r>
              <a:rPr lang="de-CH" sz="2400" dirty="0" err="1">
                <a:hlinkClick r:id="rId5"/>
              </a:rPr>
              <a:t>Quarters</a:t>
            </a:r>
            <a:r>
              <a:rPr lang="de-CH" sz="2400" dirty="0">
                <a:hlinkClick r:id="rId5"/>
              </a:rPr>
              <a:t> </a:t>
            </a:r>
            <a:r>
              <a:rPr lang="de-CH" sz="2400" dirty="0" smtClean="0"/>
              <a:t>(GCHQ) </a:t>
            </a:r>
            <a:r>
              <a:rPr lang="de-CH" sz="2400" dirty="0" err="1" smtClean="0"/>
              <a:t>by</a:t>
            </a:r>
            <a:r>
              <a:rPr lang="de-CH" sz="2400" dirty="0" smtClean="0"/>
              <a:t> Ellis, </a:t>
            </a:r>
            <a:r>
              <a:rPr lang="de-CH" sz="2400" dirty="0" err="1" smtClean="0"/>
              <a:t>Cocks</a:t>
            </a:r>
            <a:r>
              <a:rPr lang="de-CH" sz="2400" dirty="0" smtClean="0"/>
              <a:t>, Williamson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M</a:t>
            </a:r>
            <a:r>
              <a:rPr lang="de-CH" sz="2400" b="0" dirty="0" smtClean="0">
                <a:cs typeface="Arial" charset="0"/>
              </a:rPr>
              <a:t>id/</a:t>
            </a:r>
            <a:r>
              <a:rPr lang="de-CH" sz="2400" b="0" dirty="0" err="1" smtClean="0">
                <a:cs typeface="Arial" charset="0"/>
              </a:rPr>
              <a:t>late</a:t>
            </a:r>
            <a:r>
              <a:rPr lang="de-CH" sz="2400" b="0" dirty="0" smtClean="0">
                <a:cs typeface="Arial" charset="0"/>
              </a:rPr>
              <a:t> 1970s: </a:t>
            </a:r>
            <a:r>
              <a:rPr lang="de-CH" sz="2400" b="0" dirty="0" err="1" smtClean="0">
                <a:cs typeface="Arial" charset="0"/>
              </a:rPr>
              <a:t>invented</a:t>
            </a:r>
            <a:r>
              <a:rPr lang="de-CH" sz="2400" b="0" dirty="0" smtClean="0">
                <a:cs typeface="Arial" charset="0"/>
              </a:rPr>
              <a:t> in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„</a:t>
            </a:r>
            <a:r>
              <a:rPr lang="de-CH" sz="2400" b="0" dirty="0" err="1" smtClean="0">
                <a:cs typeface="Arial" charset="0"/>
              </a:rPr>
              <a:t>academic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world</a:t>
            </a:r>
            <a:r>
              <a:rPr lang="de-CH" sz="2400" dirty="0" smtClean="0">
                <a:cs typeface="Arial" charset="0"/>
              </a:rPr>
              <a:t>“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err="1" smtClean="0">
                <a:cs typeface="Arial" charset="0"/>
              </a:rPr>
              <a:t>by</a:t>
            </a:r>
            <a:r>
              <a:rPr lang="de-CH" sz="2400" b="0" dirty="0" smtClean="0">
                <a:cs typeface="Arial" charset="0"/>
              </a:rPr>
              <a:t> Merkle, Hellman, Diffie, </a:t>
            </a:r>
            <a:r>
              <a:rPr lang="de-CH" sz="2400" b="0" dirty="0" err="1" smtClean="0">
                <a:cs typeface="Arial" charset="0"/>
              </a:rPr>
              <a:t>and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Rivest</a:t>
            </a:r>
            <a:r>
              <a:rPr lang="de-CH" sz="2400" dirty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Shamir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Adleman</a:t>
            </a:r>
            <a:r>
              <a:rPr lang="de-CH" sz="2400" dirty="0" smtClean="0">
                <a:cs typeface="Arial" charset="0"/>
              </a:rPr>
              <a:t>  </a:t>
            </a:r>
            <a:endParaRPr lang="de-CH" sz="2400" b="0" dirty="0">
              <a:cs typeface="Arial" charset="0"/>
            </a:endParaRPr>
          </a:p>
        </p:txBody>
      </p:sp>
      <p:pic>
        <p:nvPicPr>
          <p:cNvPr id="28" name="Picture 27" descr="AliceBlue.eps"/>
          <p:cNvPicPr>
            <a:picLocks noChangeAspect="1"/>
          </p:cNvPicPr>
          <p:nvPr/>
        </p:nvPicPr>
        <p:blipFill>
          <a:blip r:embed="rId6" cstate="print"/>
          <a:srcRect b="22520"/>
          <a:stretch>
            <a:fillRect/>
          </a:stretch>
        </p:blipFill>
        <p:spPr>
          <a:xfrm flipH="1">
            <a:off x="7420017" y="188640"/>
            <a:ext cx="896399" cy="996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2348880"/>
            <a:ext cx="3789164" cy="1437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b="44145"/>
          <a:stretch/>
        </p:blipFill>
        <p:spPr>
          <a:xfrm>
            <a:off x="755576" y="4941168"/>
            <a:ext cx="2952328" cy="15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5967" b="18048"/>
          <a:stretch/>
        </p:blipFill>
        <p:spPr>
          <a:xfrm>
            <a:off x="4211960" y="4960955"/>
            <a:ext cx="4355976" cy="1564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2492896"/>
            <a:ext cx="1979712" cy="890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4288" y="2348880"/>
            <a:ext cx="1584176" cy="1584176"/>
          </a:xfrm>
          <a:prstGeom prst="rect">
            <a:avLst/>
          </a:prstGeom>
        </p:spPr>
      </p:pic>
      <p:sp>
        <p:nvSpPr>
          <p:cNvPr id="30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74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Politics of Cyberwar</a:t>
            </a:r>
            <a:endParaRPr lang="en-US" dirty="0"/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1124744"/>
            <a:ext cx="72728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  <a:hlinkClick r:id="rId3"/>
              </a:rPr>
              <a:t>Edward Snowden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former</a:t>
            </a:r>
            <a:r>
              <a:rPr lang="de-CH" sz="2400" dirty="0" smtClean="0">
                <a:cs typeface="Arial" charset="0"/>
              </a:rPr>
              <a:t> CIA </a:t>
            </a:r>
            <a:r>
              <a:rPr lang="de-CH" sz="2400" dirty="0" err="1" smtClean="0">
                <a:cs typeface="Arial" charset="0"/>
              </a:rPr>
              <a:t>and</a:t>
            </a:r>
            <a:r>
              <a:rPr lang="de-CH" sz="2400" dirty="0" smtClean="0">
                <a:cs typeface="Arial" charset="0"/>
              </a:rPr>
              <a:t> NSA </a:t>
            </a:r>
            <a:r>
              <a:rPr lang="de-CH" sz="2400" dirty="0" err="1" smtClean="0">
                <a:cs typeface="Arial" charset="0"/>
              </a:rPr>
              <a:t>employee</a:t>
            </a:r>
            <a:r>
              <a:rPr lang="de-CH" sz="2400" dirty="0" smtClean="0">
                <a:cs typeface="Arial" charset="0"/>
              </a:rPr>
              <a:t>, 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err="1" smtClean="0">
                <a:cs typeface="Arial" charset="0"/>
              </a:rPr>
              <a:t>now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  <a:hlinkClick r:id="rId4"/>
              </a:rPr>
              <a:t>whistleblower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and</a:t>
            </a:r>
            <a:r>
              <a:rPr lang="de-CH" sz="2400" dirty="0" smtClean="0">
                <a:cs typeface="Arial" charset="0"/>
              </a:rPr>
              <a:t> on (</a:t>
            </a:r>
            <a:r>
              <a:rPr lang="de-CH" sz="2400" dirty="0" err="1" smtClean="0">
                <a:cs typeface="Arial" charset="0"/>
              </a:rPr>
              <a:t>temporary</a:t>
            </a:r>
            <a:r>
              <a:rPr lang="de-CH" sz="2400" dirty="0" smtClean="0">
                <a:cs typeface="Arial" charset="0"/>
              </a:rPr>
              <a:t>) </a:t>
            </a:r>
            <a:r>
              <a:rPr lang="de-CH" sz="2400" dirty="0" err="1" smtClean="0">
                <a:cs typeface="Arial" charset="0"/>
              </a:rPr>
              <a:t>asylum</a:t>
            </a:r>
            <a:r>
              <a:rPr lang="de-CH" sz="2400" dirty="0" smtClean="0">
                <a:cs typeface="Arial" charset="0"/>
              </a:rPr>
              <a:t> in </a:t>
            </a:r>
            <a:r>
              <a:rPr lang="de-CH" sz="2400" dirty="0" err="1" smtClean="0">
                <a:cs typeface="Arial" charset="0"/>
              </a:rPr>
              <a:t>Russia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leaked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many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thousand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</a:rPr>
              <a:t>top </a:t>
            </a:r>
            <a:r>
              <a:rPr lang="de-CH" sz="2400" dirty="0" err="1" smtClean="0">
                <a:cs typeface="Arial" charset="0"/>
              </a:rPr>
              <a:t>secret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documents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various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media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documenting</a:t>
            </a:r>
            <a:r>
              <a:rPr lang="de-CH" sz="2400" dirty="0" smtClean="0">
                <a:cs typeface="Arial" charset="0"/>
              </a:rPr>
              <a:t> a</a:t>
            </a:r>
            <a:endParaRPr lang="de-CH" sz="2400" dirty="0" smtClean="0">
              <a:cs typeface="Arial" charset="0"/>
              <a:hlinkClick r:id="rId5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  <a:hlinkClick r:id="rId5"/>
              </a:rPr>
              <a:t>mass surveillance programs </a:t>
            </a:r>
            <a:r>
              <a:rPr lang="de-CH" sz="2400" dirty="0" err="1" smtClean="0">
                <a:cs typeface="Arial" charset="0"/>
              </a:rPr>
              <a:t>by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secret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services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from</a:t>
            </a:r>
            <a:r>
              <a:rPr lang="de-CH" sz="2400" dirty="0" smtClean="0">
                <a:cs typeface="Arial" charset="0"/>
              </a:rPr>
              <a:t> all </a:t>
            </a:r>
            <a:r>
              <a:rPr lang="de-CH" sz="2400" dirty="0" err="1" smtClean="0">
                <a:cs typeface="Arial" charset="0"/>
              </a:rPr>
              <a:t>over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world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60648"/>
            <a:ext cx="1728192" cy="777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16632"/>
            <a:ext cx="1440160" cy="1440160"/>
          </a:xfrm>
          <a:prstGeom prst="rect">
            <a:avLst/>
          </a:prstGeom>
        </p:spPr>
      </p:pic>
      <p:sp>
        <p:nvSpPr>
          <p:cNvPr id="14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1772816"/>
            <a:ext cx="1613024" cy="1942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4005064"/>
            <a:ext cx="6552728" cy="27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Politics of Cyberwar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0648"/>
            <a:ext cx="1728192" cy="777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16632"/>
            <a:ext cx="1440160" cy="1440160"/>
          </a:xfrm>
          <a:prstGeom prst="rect">
            <a:avLst/>
          </a:prstGeom>
        </p:spPr>
      </p:pic>
      <p:sp>
        <p:nvSpPr>
          <p:cNvPr id="14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1772816"/>
            <a:ext cx="1613024" cy="1942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85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Politics of Cyberwar</a:t>
            </a:r>
            <a:endParaRPr lang="en-US" dirty="0"/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980728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Methods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Break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endParaRPr lang="de-CH" sz="24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Influence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industrial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  <a:hlinkClick r:id="rId3"/>
              </a:rPr>
              <a:t>standards</a:t>
            </a:r>
            <a:endParaRPr lang="de-CH" sz="24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Pressure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manufacturers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make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insecure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devices</a:t>
            </a:r>
            <a:endParaRPr lang="de-CH" sz="24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Infiltrate </a:t>
            </a:r>
            <a:r>
              <a:rPr lang="de-CH" sz="2400" dirty="0" err="1" smtClean="0">
                <a:cs typeface="Arial" charset="0"/>
              </a:rPr>
              <a:t>hardware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and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software</a:t>
            </a:r>
            <a:r>
              <a:rPr lang="de-CH" sz="2400" dirty="0" smtClean="0">
                <a:cs typeface="Arial" charset="0"/>
              </a:rPr>
              <a:t> (</a:t>
            </a:r>
            <a:r>
              <a:rPr lang="de-CH" sz="2400" dirty="0" err="1" smtClean="0">
                <a:cs typeface="Arial" charset="0"/>
              </a:rPr>
              <a:t>communication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infrastructure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computers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smartphones</a:t>
            </a:r>
            <a:r>
              <a:rPr lang="de-CH" sz="2400" dirty="0" smtClean="0">
                <a:cs typeface="Arial" charset="0"/>
              </a:rPr>
              <a:t> etc.)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>
                <a:solidFill>
                  <a:srgbClr val="0000FF"/>
                </a:solidFill>
                <a:cs typeface="Arial" charset="0"/>
              </a:rPr>
              <a:t>Why</a:t>
            </a:r>
            <a:r>
              <a:rPr lang="de-CH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>
                <a:cs typeface="Arial" charset="0"/>
              </a:rPr>
              <a:t>mass </a:t>
            </a:r>
            <a:r>
              <a:rPr lang="de-CH" sz="2400" dirty="0" err="1">
                <a:cs typeface="Arial" charset="0"/>
              </a:rPr>
              <a:t>surveillance</a:t>
            </a:r>
            <a:r>
              <a:rPr lang="de-CH" sz="2400" dirty="0">
                <a:cs typeface="Arial" charset="0"/>
              </a:rPr>
              <a:t>?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/>
              <a:t>Other </a:t>
            </a:r>
            <a:r>
              <a:rPr lang="de-CH" sz="2400" dirty="0" err="1"/>
              <a:t>than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combat</a:t>
            </a:r>
            <a:r>
              <a:rPr lang="de-CH" sz="2400" dirty="0"/>
              <a:t> </a:t>
            </a:r>
            <a:r>
              <a:rPr lang="de-CH" sz="2400" dirty="0" err="1"/>
              <a:t>terrorism</a:t>
            </a:r>
            <a:r>
              <a:rPr lang="de-CH" sz="2400" dirty="0"/>
              <a:t>, </a:t>
            </a:r>
            <a:r>
              <a:rPr lang="de-CH" sz="2400" dirty="0" err="1"/>
              <a:t>these</a:t>
            </a:r>
            <a:r>
              <a:rPr lang="de-CH" sz="2400" dirty="0"/>
              <a:t> </a:t>
            </a:r>
            <a:r>
              <a:rPr lang="de-CH" sz="2400" dirty="0" err="1"/>
              <a:t>surveillance</a:t>
            </a:r>
            <a:r>
              <a:rPr lang="de-CH" sz="2400" dirty="0"/>
              <a:t> </a:t>
            </a:r>
            <a:r>
              <a:rPr lang="de-CH" sz="2400" dirty="0" err="1"/>
              <a:t>programs</a:t>
            </a:r>
            <a:r>
              <a:rPr lang="de-CH" sz="2400" dirty="0"/>
              <a:t> </a:t>
            </a:r>
            <a:r>
              <a:rPr lang="de-CH" sz="2400" dirty="0" err="1"/>
              <a:t>have</a:t>
            </a:r>
            <a:r>
              <a:rPr lang="de-CH" sz="2400" dirty="0"/>
              <a:t> </a:t>
            </a:r>
            <a:r>
              <a:rPr lang="de-CH" sz="2400" dirty="0" err="1"/>
              <a:t>been</a:t>
            </a:r>
            <a:r>
              <a:rPr lang="de-CH" sz="2400" dirty="0"/>
              <a:t> </a:t>
            </a:r>
            <a:r>
              <a:rPr lang="de-CH" sz="2400" dirty="0" err="1"/>
              <a:t>employed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>
                <a:solidFill>
                  <a:srgbClr val="0000FF"/>
                </a:solidFill>
              </a:rPr>
              <a:t>assess</a:t>
            </a:r>
            <a:r>
              <a:rPr lang="de-CH" sz="2400" dirty="0">
                <a:solidFill>
                  <a:srgbClr val="0000FF"/>
                </a:solidFill>
              </a:rPr>
              <a:t> </a:t>
            </a:r>
            <a:r>
              <a:rPr lang="de-CH" sz="2400" dirty="0" err="1">
                <a:solidFill>
                  <a:srgbClr val="0000FF"/>
                </a:solidFill>
              </a:rPr>
              <a:t>the</a:t>
            </a:r>
            <a:r>
              <a:rPr lang="de-CH" sz="2400" dirty="0">
                <a:solidFill>
                  <a:srgbClr val="0000FF"/>
                </a:solidFill>
              </a:rPr>
              <a:t> </a:t>
            </a:r>
            <a:r>
              <a:rPr lang="de-CH" sz="2400" dirty="0" err="1">
                <a:solidFill>
                  <a:srgbClr val="0000FF"/>
                </a:solidFill>
              </a:rPr>
              <a:t>foreign</a:t>
            </a:r>
            <a:r>
              <a:rPr lang="de-CH" sz="2400" dirty="0">
                <a:solidFill>
                  <a:srgbClr val="0000FF"/>
                </a:solidFill>
              </a:rPr>
              <a:t> </a:t>
            </a:r>
            <a:r>
              <a:rPr lang="de-CH" sz="2400" dirty="0" err="1">
                <a:solidFill>
                  <a:srgbClr val="0000FF"/>
                </a:solidFill>
              </a:rPr>
              <a:t>policy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economic</a:t>
            </a:r>
            <a:r>
              <a:rPr lang="de-CH" sz="2400" dirty="0"/>
              <a:t> </a:t>
            </a:r>
            <a:r>
              <a:rPr lang="de-CH" sz="2400" dirty="0" err="1"/>
              <a:t>stability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other</a:t>
            </a:r>
            <a:r>
              <a:rPr lang="de-CH" sz="2400" dirty="0"/>
              <a:t> countries,</a:t>
            </a:r>
            <a:r>
              <a:rPr lang="de-CH" sz="2400" baseline="300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>
                <a:solidFill>
                  <a:srgbClr val="0000FF"/>
                </a:solidFill>
              </a:rPr>
              <a:t>gather</a:t>
            </a:r>
            <a:r>
              <a:rPr lang="de-CH" sz="2400" dirty="0">
                <a:solidFill>
                  <a:srgbClr val="0000FF"/>
                </a:solidFill>
              </a:rPr>
              <a:t> "</a:t>
            </a:r>
            <a:r>
              <a:rPr lang="de-CH" sz="2400" dirty="0" err="1">
                <a:solidFill>
                  <a:srgbClr val="0000FF"/>
                </a:solidFill>
              </a:rPr>
              <a:t>commercial</a:t>
            </a:r>
            <a:r>
              <a:rPr lang="de-CH" sz="2400" dirty="0">
                <a:solidFill>
                  <a:srgbClr val="0000FF"/>
                </a:solidFill>
              </a:rPr>
              <a:t> </a:t>
            </a:r>
            <a:r>
              <a:rPr lang="de-CH" sz="2400" dirty="0" err="1">
                <a:solidFill>
                  <a:srgbClr val="0000FF"/>
                </a:solidFill>
              </a:rPr>
              <a:t>secrets</a:t>
            </a:r>
            <a:r>
              <a:rPr lang="de-CH" sz="2400" dirty="0" smtClean="0">
                <a:solidFill>
                  <a:srgbClr val="0000FF"/>
                </a:solidFill>
              </a:rPr>
              <a:t>“</a:t>
            </a:r>
            <a:r>
              <a:rPr lang="de-CH" sz="2400" dirty="0" smtClean="0"/>
              <a:t>.</a:t>
            </a:r>
            <a:endParaRPr lang="de-CH" sz="24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4664"/>
            <a:ext cx="1728192" cy="777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88640"/>
            <a:ext cx="1440160" cy="1440160"/>
          </a:xfrm>
          <a:prstGeom prst="rect">
            <a:avLst/>
          </a:prstGeom>
        </p:spPr>
      </p:pic>
      <p:sp>
        <p:nvSpPr>
          <p:cNvPr id="14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1772816"/>
            <a:ext cx="1613024" cy="19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186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Why </a:t>
            </a:r>
            <a:r>
              <a:rPr lang="fr-CH" dirty="0" smtClean="0"/>
              <a:t>worry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1196752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„I </a:t>
            </a:r>
            <a:r>
              <a:rPr lang="de-CH" sz="2400" dirty="0" err="1" smtClean="0">
                <a:cs typeface="Arial" charset="0"/>
              </a:rPr>
              <a:t>have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nothing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hide</a:t>
            </a:r>
            <a:r>
              <a:rPr lang="de-CH" sz="2400" dirty="0" smtClean="0">
                <a:cs typeface="Arial" charset="0"/>
              </a:rPr>
              <a:t>“ </a:t>
            </a:r>
            <a:r>
              <a:rPr lang="de-CH" sz="2400" dirty="0" err="1" smtClean="0">
                <a:cs typeface="Arial" charset="0"/>
              </a:rPr>
              <a:t>is</a:t>
            </a:r>
            <a:r>
              <a:rPr lang="de-CH" sz="2400" dirty="0" smtClean="0">
                <a:cs typeface="Arial" charset="0"/>
              </a:rPr>
              <a:t> a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very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naive </a:t>
            </a:r>
            <a:r>
              <a:rPr lang="de-CH" sz="2400" dirty="0" err="1" smtClean="0">
                <a:cs typeface="Arial" charset="0"/>
              </a:rPr>
              <a:t>reaction</a:t>
            </a:r>
            <a:r>
              <a:rPr lang="de-CH" sz="2400" dirty="0" smtClean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Think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what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your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smartphone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knows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you</a:t>
            </a:r>
            <a:r>
              <a:rPr lang="de-CH" sz="2400" dirty="0" smtClean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Think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what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you</a:t>
            </a:r>
            <a:r>
              <a:rPr lang="de-CH" sz="2400" dirty="0" err="1" smtClean="0">
                <a:cs typeface="Arial" charset="0"/>
              </a:rPr>
              <a:t>r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smartphone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does</a:t>
            </a:r>
            <a:r>
              <a:rPr lang="de-CH" sz="2400" dirty="0" smtClean="0">
                <a:cs typeface="Arial" charset="0"/>
              </a:rPr>
              <a:t> not </a:t>
            </a:r>
            <a:r>
              <a:rPr lang="de-CH" sz="2400" dirty="0" err="1" smtClean="0">
                <a:cs typeface="Arial" charset="0"/>
              </a:rPr>
              <a:t>know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about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you</a:t>
            </a:r>
            <a:r>
              <a:rPr lang="de-CH" sz="2400" dirty="0" smtClean="0">
                <a:cs typeface="Arial" charset="0"/>
              </a:rPr>
              <a:t>.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60648"/>
            <a:ext cx="1728192" cy="777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3704"/>
            <a:ext cx="1268711" cy="1268711"/>
          </a:xfrm>
          <a:prstGeom prst="rect">
            <a:avLst/>
          </a:prstGeom>
        </p:spPr>
      </p:pic>
      <p:sp>
        <p:nvSpPr>
          <p:cNvPr id="14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713" y="2643460"/>
            <a:ext cx="9073375" cy="2578001"/>
            <a:chOff x="90713" y="2643460"/>
            <a:chExt cx="9073375" cy="257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5736" y="2851433"/>
              <a:ext cx="3168352" cy="23700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760" y="2643460"/>
              <a:ext cx="3351532" cy="25202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713" y="2780928"/>
              <a:ext cx="3168719" cy="2382811"/>
            </a:xfrm>
            <a:prstGeom prst="rect">
              <a:avLst/>
            </a:prstGeom>
          </p:spPr>
        </p:pic>
      </p:grpSp>
      <p:pic>
        <p:nvPicPr>
          <p:cNvPr id="10" name="Picture 9" descr="Screen Shot 2014-02-24 at 12.04.23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/>
        </p:blipFill>
        <p:spPr>
          <a:xfrm>
            <a:off x="366153" y="5301208"/>
            <a:ext cx="8741987" cy="932931"/>
          </a:xfrm>
          <a:prstGeom prst="rect">
            <a:avLst/>
          </a:prstGeom>
        </p:spPr>
      </p:pic>
      <p:pic>
        <p:nvPicPr>
          <p:cNvPr id="11" name="Picture 10" descr="Screen Shot 2014-02-24 at 12.10.5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309320"/>
            <a:ext cx="4749794" cy="3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01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Why </a:t>
            </a:r>
            <a:r>
              <a:rPr lang="fr-CH" dirty="0" smtClean="0"/>
              <a:t>worry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1196752"/>
            <a:ext cx="72728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„I </a:t>
            </a:r>
            <a:r>
              <a:rPr lang="de-CH" sz="2400" dirty="0" err="1" smtClean="0">
                <a:cs typeface="Arial" charset="0"/>
              </a:rPr>
              <a:t>have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nothing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hide</a:t>
            </a:r>
            <a:r>
              <a:rPr lang="de-CH" sz="2400" dirty="0" smtClean="0">
                <a:cs typeface="Arial" charset="0"/>
              </a:rPr>
              <a:t>“ </a:t>
            </a:r>
            <a:r>
              <a:rPr lang="de-CH" sz="2400" dirty="0" err="1" smtClean="0">
                <a:cs typeface="Arial" charset="0"/>
              </a:rPr>
              <a:t>is</a:t>
            </a:r>
            <a:r>
              <a:rPr lang="de-CH" sz="2400" dirty="0" smtClean="0">
                <a:cs typeface="Arial" charset="0"/>
              </a:rPr>
              <a:t> a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very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naive </a:t>
            </a:r>
            <a:r>
              <a:rPr lang="de-CH" sz="2400" dirty="0" err="1" smtClean="0">
                <a:cs typeface="Arial" charset="0"/>
              </a:rPr>
              <a:t>reaction</a:t>
            </a:r>
            <a:r>
              <a:rPr lang="de-CH" sz="2400" dirty="0" smtClean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Everyone‘s</a:t>
            </a:r>
            <a:r>
              <a:rPr lang="de-CH" sz="2400" dirty="0" smtClean="0">
                <a:cs typeface="Arial" charset="0"/>
              </a:rPr>
              <a:t> personal </a:t>
            </a:r>
            <a:r>
              <a:rPr lang="de-CH" sz="2400" dirty="0" err="1" smtClean="0">
                <a:cs typeface="Arial" charset="0"/>
              </a:rPr>
              <a:t>privacy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at</a:t>
            </a:r>
            <a:r>
              <a:rPr lang="de-CH" sz="2400" dirty="0" smtClean="0">
                <a:cs typeface="Arial" charset="0"/>
              </a:rPr>
              <a:t> stake!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  <a:hlinkClick r:id="rId3"/>
              </a:rPr>
              <a:t>George </a:t>
            </a:r>
            <a:r>
              <a:rPr lang="de-CH" sz="2400" dirty="0" err="1" smtClean="0">
                <a:cs typeface="Arial" charset="0"/>
                <a:hlinkClick r:id="rId3"/>
              </a:rPr>
              <a:t>Orwell</a:t>
            </a:r>
            <a:r>
              <a:rPr lang="de-CH" sz="2400" dirty="0" err="1" smtClean="0">
                <a:cs typeface="Arial" charset="0"/>
              </a:rPr>
              <a:t>‘s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surveillance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from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his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book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smtClean="0">
                <a:cs typeface="Arial" charset="0"/>
                <a:hlinkClick r:id="rId4"/>
              </a:rPr>
              <a:t>1984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coming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true</a:t>
            </a:r>
            <a:r>
              <a:rPr lang="de-CH" sz="2400" dirty="0" smtClean="0">
                <a:cs typeface="Arial" charset="0"/>
              </a:rPr>
              <a:t>...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/>
              <a:t>"</a:t>
            </a:r>
            <a:r>
              <a:rPr lang="de-CH" sz="2400" i="1" dirty="0" err="1"/>
              <a:t>They</a:t>
            </a:r>
            <a:r>
              <a:rPr lang="de-CH" sz="2400" i="1" dirty="0"/>
              <a:t> (</a:t>
            </a:r>
            <a:r>
              <a:rPr lang="de-CH" sz="2400" i="1" dirty="0" err="1"/>
              <a:t>the</a:t>
            </a:r>
            <a:r>
              <a:rPr lang="de-CH" sz="2400" i="1" dirty="0"/>
              <a:t> NSA) </a:t>
            </a:r>
            <a:r>
              <a:rPr lang="de-CH" sz="2400" i="1" dirty="0" err="1"/>
              <a:t>can</a:t>
            </a:r>
            <a:r>
              <a:rPr lang="de-CH" sz="2400" i="1" dirty="0"/>
              <a:t> </a:t>
            </a:r>
            <a:r>
              <a:rPr lang="de-CH" sz="2400" i="1" dirty="0" err="1"/>
              <a:t>use</a:t>
            </a:r>
            <a:r>
              <a:rPr lang="de-CH" sz="2400" i="1" dirty="0"/>
              <a:t> </a:t>
            </a:r>
            <a:r>
              <a:rPr lang="de-CH" sz="2400" i="1" dirty="0" err="1"/>
              <a:t>the</a:t>
            </a:r>
            <a:r>
              <a:rPr lang="de-CH" sz="2400" i="1" dirty="0"/>
              <a:t> </a:t>
            </a:r>
            <a:r>
              <a:rPr lang="de-CH" sz="2400" i="1" dirty="0" err="1"/>
              <a:t>system</a:t>
            </a:r>
            <a:r>
              <a:rPr lang="de-CH" sz="2400" i="1" dirty="0"/>
              <a:t> </a:t>
            </a:r>
            <a:r>
              <a:rPr lang="de-CH" sz="2400" i="1" dirty="0" err="1"/>
              <a:t>to</a:t>
            </a:r>
            <a:r>
              <a:rPr lang="de-CH" sz="2400" i="1" dirty="0"/>
              <a:t> </a:t>
            </a:r>
            <a:r>
              <a:rPr lang="de-CH" sz="2400" i="1" dirty="0" err="1"/>
              <a:t>go</a:t>
            </a:r>
            <a:r>
              <a:rPr lang="de-CH" sz="2400" i="1" dirty="0"/>
              <a:t> back in time </a:t>
            </a:r>
            <a:r>
              <a:rPr lang="de-CH" sz="2400" i="1" dirty="0" err="1"/>
              <a:t>and</a:t>
            </a:r>
            <a:r>
              <a:rPr lang="de-CH" sz="2400" i="1" dirty="0"/>
              <a:t> </a:t>
            </a:r>
            <a:r>
              <a:rPr lang="de-CH" sz="2400" i="1" dirty="0" err="1"/>
              <a:t>scrutinize</a:t>
            </a:r>
            <a:r>
              <a:rPr lang="de-CH" sz="2400" i="1" dirty="0"/>
              <a:t> </a:t>
            </a:r>
            <a:r>
              <a:rPr lang="de-CH" sz="2400" i="1" dirty="0" err="1"/>
              <a:t>every</a:t>
            </a:r>
            <a:r>
              <a:rPr lang="de-CH" sz="2400" i="1" dirty="0"/>
              <a:t> </a:t>
            </a:r>
            <a:r>
              <a:rPr lang="de-CH" sz="2400" i="1" dirty="0" err="1"/>
              <a:t>decision</a:t>
            </a:r>
            <a:r>
              <a:rPr lang="de-CH" sz="2400" i="1" dirty="0"/>
              <a:t> </a:t>
            </a:r>
            <a:r>
              <a:rPr lang="de-CH" sz="2400" i="1" dirty="0" err="1"/>
              <a:t>you've</a:t>
            </a:r>
            <a:r>
              <a:rPr lang="de-CH" sz="2400" i="1" dirty="0"/>
              <a:t> </a:t>
            </a:r>
            <a:r>
              <a:rPr lang="de-CH" sz="2400" i="1" dirty="0" err="1"/>
              <a:t>ever</a:t>
            </a:r>
            <a:r>
              <a:rPr lang="de-CH" sz="2400" i="1" dirty="0"/>
              <a:t> </a:t>
            </a:r>
            <a:r>
              <a:rPr lang="de-CH" sz="2400" i="1" dirty="0" err="1"/>
              <a:t>made</a:t>
            </a:r>
            <a:r>
              <a:rPr lang="de-CH" sz="2400" i="1" dirty="0"/>
              <a:t>, </a:t>
            </a:r>
            <a:r>
              <a:rPr lang="de-CH" sz="2400" i="1" dirty="0" err="1"/>
              <a:t>every</a:t>
            </a:r>
            <a:r>
              <a:rPr lang="de-CH" sz="2400" i="1" dirty="0"/>
              <a:t> </a:t>
            </a:r>
            <a:r>
              <a:rPr lang="de-CH" sz="2400" i="1" dirty="0" err="1"/>
              <a:t>friend</a:t>
            </a:r>
            <a:r>
              <a:rPr lang="de-CH" sz="2400" i="1" dirty="0"/>
              <a:t> </a:t>
            </a:r>
            <a:r>
              <a:rPr lang="de-CH" sz="2400" i="1" dirty="0" err="1"/>
              <a:t>you've</a:t>
            </a:r>
            <a:r>
              <a:rPr lang="de-CH" sz="2400" i="1" dirty="0"/>
              <a:t> </a:t>
            </a:r>
            <a:r>
              <a:rPr lang="de-CH" sz="2400" i="1" dirty="0" err="1"/>
              <a:t>ever</a:t>
            </a:r>
            <a:r>
              <a:rPr lang="de-CH" sz="2400" i="1" dirty="0"/>
              <a:t> </a:t>
            </a:r>
            <a:r>
              <a:rPr lang="de-CH" sz="2400" i="1" dirty="0" err="1"/>
              <a:t>discussed</a:t>
            </a:r>
            <a:r>
              <a:rPr lang="de-CH" sz="2400" i="1" dirty="0"/>
              <a:t> </a:t>
            </a:r>
            <a:r>
              <a:rPr lang="de-CH" sz="2400" i="1" dirty="0" err="1"/>
              <a:t>something</a:t>
            </a:r>
            <a:r>
              <a:rPr lang="de-CH" sz="2400" i="1" dirty="0"/>
              <a:t> </a:t>
            </a:r>
            <a:r>
              <a:rPr lang="de-CH" sz="2400" i="1" dirty="0" err="1"/>
              <a:t>with</a:t>
            </a:r>
            <a:r>
              <a:rPr lang="de-CH" sz="2400" i="1" dirty="0"/>
              <a:t>, </a:t>
            </a:r>
            <a:r>
              <a:rPr lang="de-CH" sz="2400" i="1" dirty="0" err="1"/>
              <a:t>and</a:t>
            </a:r>
            <a:r>
              <a:rPr lang="de-CH" sz="2400" i="1" dirty="0"/>
              <a:t> </a:t>
            </a:r>
            <a:r>
              <a:rPr lang="de-CH" sz="2400" i="1" dirty="0" err="1"/>
              <a:t>attack</a:t>
            </a:r>
            <a:r>
              <a:rPr lang="de-CH" sz="2400" i="1" dirty="0"/>
              <a:t> </a:t>
            </a:r>
            <a:r>
              <a:rPr lang="de-CH" sz="2400" i="1" dirty="0" err="1"/>
              <a:t>you</a:t>
            </a:r>
            <a:r>
              <a:rPr lang="de-CH" sz="2400" i="1" dirty="0"/>
              <a:t> on </a:t>
            </a:r>
            <a:r>
              <a:rPr lang="de-CH" sz="2400" i="1" dirty="0" err="1"/>
              <a:t>that</a:t>
            </a:r>
            <a:r>
              <a:rPr lang="de-CH" sz="2400" i="1" dirty="0"/>
              <a:t> </a:t>
            </a:r>
            <a:r>
              <a:rPr lang="de-CH" sz="2400" i="1" dirty="0" err="1"/>
              <a:t>basis</a:t>
            </a:r>
            <a:r>
              <a:rPr lang="de-CH" sz="2400" i="1" dirty="0"/>
              <a:t> </a:t>
            </a:r>
            <a:r>
              <a:rPr lang="de-CH" sz="2400" i="1" dirty="0" err="1"/>
              <a:t>to</a:t>
            </a:r>
            <a:r>
              <a:rPr lang="de-CH" sz="2400" i="1" dirty="0"/>
              <a:t> </a:t>
            </a:r>
            <a:r>
              <a:rPr lang="de-CH" sz="2400" i="1" dirty="0" err="1"/>
              <a:t>sort</a:t>
            </a:r>
            <a:r>
              <a:rPr lang="de-CH" sz="2400" i="1" dirty="0"/>
              <a:t> </a:t>
            </a:r>
            <a:r>
              <a:rPr lang="de-CH" sz="2400" i="1" dirty="0" err="1"/>
              <a:t>of</a:t>
            </a:r>
            <a:r>
              <a:rPr lang="de-CH" sz="2400" i="1" dirty="0"/>
              <a:t> </a:t>
            </a:r>
            <a:r>
              <a:rPr lang="de-CH" sz="2400" i="1" dirty="0" err="1"/>
              <a:t>derive</a:t>
            </a:r>
            <a:r>
              <a:rPr lang="de-CH" sz="2400" i="1" dirty="0"/>
              <a:t> </a:t>
            </a:r>
            <a:r>
              <a:rPr lang="de-CH" sz="2400" i="1" dirty="0" err="1"/>
              <a:t>suspicion</a:t>
            </a:r>
            <a:r>
              <a:rPr lang="de-CH" sz="2400" i="1" dirty="0"/>
              <a:t> </a:t>
            </a:r>
            <a:r>
              <a:rPr lang="de-CH" sz="2400" i="1" dirty="0" err="1"/>
              <a:t>from</a:t>
            </a:r>
            <a:r>
              <a:rPr lang="de-CH" sz="2400" i="1" dirty="0"/>
              <a:t> an </a:t>
            </a:r>
            <a:r>
              <a:rPr lang="de-CH" sz="2400" i="1" dirty="0" err="1"/>
              <a:t>innocent</a:t>
            </a:r>
            <a:r>
              <a:rPr lang="de-CH" sz="2400" i="1" dirty="0"/>
              <a:t> </a:t>
            </a:r>
            <a:r>
              <a:rPr lang="de-CH" sz="2400" i="1" dirty="0" err="1"/>
              <a:t>life</a:t>
            </a:r>
            <a:r>
              <a:rPr lang="de-CH" sz="2400" i="1" dirty="0"/>
              <a:t> </a:t>
            </a:r>
            <a:r>
              <a:rPr lang="de-CH" sz="2400" i="1" dirty="0" err="1"/>
              <a:t>and</a:t>
            </a:r>
            <a:r>
              <a:rPr lang="de-CH" sz="2400" i="1" dirty="0"/>
              <a:t> </a:t>
            </a:r>
            <a:r>
              <a:rPr lang="de-CH" sz="2400" i="1" dirty="0" err="1"/>
              <a:t>paint</a:t>
            </a:r>
            <a:r>
              <a:rPr lang="de-CH" sz="2400" i="1" dirty="0"/>
              <a:t> </a:t>
            </a:r>
            <a:r>
              <a:rPr lang="de-CH" sz="2400" i="1" dirty="0" err="1"/>
              <a:t>anyone</a:t>
            </a:r>
            <a:r>
              <a:rPr lang="de-CH" sz="2400" i="1" dirty="0"/>
              <a:t> in </a:t>
            </a:r>
            <a:r>
              <a:rPr lang="de-CH" sz="2400" i="1" dirty="0" err="1"/>
              <a:t>the</a:t>
            </a:r>
            <a:r>
              <a:rPr lang="de-CH" sz="2400" i="1" dirty="0"/>
              <a:t> </a:t>
            </a:r>
            <a:r>
              <a:rPr lang="de-CH" sz="2400" i="1" dirty="0" err="1"/>
              <a:t>context</a:t>
            </a:r>
            <a:r>
              <a:rPr lang="de-CH" sz="2400" i="1" dirty="0"/>
              <a:t> </a:t>
            </a:r>
            <a:r>
              <a:rPr lang="de-CH" sz="2400" i="1" dirty="0" err="1"/>
              <a:t>of</a:t>
            </a:r>
            <a:r>
              <a:rPr lang="de-CH" sz="2400" i="1" dirty="0"/>
              <a:t> a </a:t>
            </a:r>
            <a:r>
              <a:rPr lang="de-CH" sz="2400" i="1" dirty="0" err="1" smtClean="0"/>
              <a:t>wrongdoer</a:t>
            </a:r>
            <a:r>
              <a:rPr lang="de-CH" sz="2400" i="1" dirty="0" smtClean="0"/>
              <a:t>."</a:t>
            </a:r>
            <a:r>
              <a:rPr lang="de-CH" sz="2400" dirty="0" smtClean="0">
                <a:cs typeface="Arial" charset="0"/>
              </a:rPr>
              <a:t> – Edward </a:t>
            </a:r>
            <a:r>
              <a:rPr lang="de-CH" sz="2400" dirty="0" err="1" smtClean="0">
                <a:cs typeface="Arial" charset="0"/>
              </a:rPr>
              <a:t>Snowden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60648"/>
            <a:ext cx="1728192" cy="777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13704"/>
            <a:ext cx="1268711" cy="1268711"/>
          </a:xfrm>
          <a:prstGeom prst="rect">
            <a:avLst/>
          </a:prstGeom>
        </p:spPr>
      </p:pic>
      <p:sp>
        <p:nvSpPr>
          <p:cNvPr id="14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3933056"/>
            <a:ext cx="1134782" cy="1366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1340768"/>
            <a:ext cx="1656184" cy="20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10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3487"/>
            <a:ext cx="8229600" cy="90523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Cryptography and Logic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536" y="4005064"/>
            <a:ext cx="8208912" cy="266429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Cryptographic protocols for advanced tasks are built from basic building blocks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Problem: security proofs become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very hard to verify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Solution: 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FF"/>
                </a:solidFill>
                <a:cs typeface="Arial" charset="0"/>
              </a:rPr>
              <a:t>Logic provides </a:t>
            </a:r>
            <a:r>
              <a:rPr lang="en-US" sz="2200" dirty="0" smtClean="0">
                <a:solidFill>
                  <a:srgbClr val="0000FF"/>
                </a:solidFill>
                <a:cs typeface="Arial" charset="0"/>
                <a:hlinkClick r:id="rId3"/>
              </a:rPr>
              <a:t>formal methods </a:t>
            </a:r>
            <a:r>
              <a:rPr lang="en-US" sz="2200" dirty="0" smtClean="0">
                <a:cs typeface="Arial" charset="0"/>
              </a:rPr>
              <a:t>to specify tools and task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>
                <a:cs typeface="Arial" charset="0"/>
              </a:rPr>
              <a:t>U</a:t>
            </a:r>
            <a:r>
              <a:rPr lang="en-US" sz="2200" dirty="0" smtClean="0">
                <a:cs typeface="Arial" charset="0"/>
              </a:rPr>
              <a:t>se </a:t>
            </a:r>
            <a:r>
              <a:rPr lang="en-US" sz="2200" dirty="0" smtClean="0">
                <a:solidFill>
                  <a:srgbClr val="0000FF"/>
                </a:solidFill>
                <a:cs typeface="Arial" charset="0"/>
              </a:rPr>
              <a:t>automatic proof checkers </a:t>
            </a:r>
            <a:r>
              <a:rPr lang="en-US" sz="2200" dirty="0" smtClean="0">
                <a:cs typeface="Arial" charset="0"/>
              </a:rPr>
              <a:t>to verify security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39552" y="2348880"/>
            <a:ext cx="1008112" cy="1008112"/>
            <a:chOff x="1152" y="2160"/>
            <a:chExt cx="1056" cy="960"/>
          </a:xfrm>
        </p:grpSpPr>
        <p:sp>
          <p:nvSpPr>
            <p:cNvPr id="7" name="Rectangle 42"/>
            <p:cNvSpPr>
              <a:spLocks noChangeArrowheads="1"/>
            </p:cNvSpPr>
            <p:nvPr/>
          </p:nvSpPr>
          <p:spPr bwMode="auto">
            <a:xfrm>
              <a:off x="1152" y="2928"/>
              <a:ext cx="10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Signature</a:t>
              </a:r>
              <a:endParaRPr lang="en-US" b="1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8" name="Puzzle3"/>
            <p:cNvSpPr>
              <a:spLocks noEditPoints="1" noChangeArrowheads="1"/>
            </p:cNvSpPr>
            <p:nvPr/>
          </p:nvSpPr>
          <p:spPr bwMode="auto">
            <a:xfrm flipH="1">
              <a:off x="1392" y="2160"/>
              <a:ext cx="541" cy="73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619672" y="2708920"/>
            <a:ext cx="1656184" cy="1008112"/>
            <a:chOff x="1344" y="2880"/>
            <a:chExt cx="1680" cy="912"/>
          </a:xfrm>
        </p:grpSpPr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1344" y="3600"/>
              <a:ext cx="168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Key </a:t>
              </a:r>
              <a:r>
                <a:rPr lang="en-US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establishment</a:t>
              </a:r>
            </a:p>
          </p:txBody>
        </p:sp>
        <p:sp>
          <p:nvSpPr>
            <p:cNvPr id="11" name="Puzzle2"/>
            <p:cNvSpPr>
              <a:spLocks noEditPoints="1" noChangeArrowheads="1"/>
            </p:cNvSpPr>
            <p:nvPr/>
          </p:nvSpPr>
          <p:spPr bwMode="auto">
            <a:xfrm flipH="1">
              <a:off x="1776" y="2880"/>
              <a:ext cx="864" cy="67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2195736" y="1412776"/>
            <a:ext cx="1440160" cy="1080120"/>
            <a:chOff x="2448" y="1440"/>
            <a:chExt cx="1600" cy="1056"/>
          </a:xfrm>
        </p:grpSpPr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2448" y="2285"/>
              <a:ext cx="160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Hash function</a:t>
              </a:r>
              <a:endParaRPr lang="en-US" b="1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5" name="Puzzle4"/>
            <p:cNvSpPr>
              <a:spLocks noEditPoints="1" noChangeArrowheads="1"/>
            </p:cNvSpPr>
            <p:nvPr/>
          </p:nvSpPr>
          <p:spPr bwMode="auto">
            <a:xfrm flipH="1">
              <a:off x="3088" y="1440"/>
              <a:ext cx="521" cy="856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</a:rPr>
                <a:t>        </a:t>
              </a: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1115617" y="1412776"/>
            <a:ext cx="1152128" cy="864096"/>
            <a:chOff x="1632" y="1152"/>
            <a:chExt cx="1152" cy="720"/>
          </a:xfrm>
        </p:grpSpPr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1632" y="16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Encryption</a:t>
              </a:r>
              <a:endPara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8" name="Puzzle1"/>
            <p:cNvSpPr>
              <a:spLocks noEditPoints="1" noChangeArrowheads="1"/>
            </p:cNvSpPr>
            <p:nvPr/>
          </p:nvSpPr>
          <p:spPr bwMode="auto">
            <a:xfrm flipH="1">
              <a:off x="1776" y="1152"/>
              <a:ext cx="877" cy="51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539552" y="980728"/>
            <a:ext cx="3168352" cy="28803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Crypto-Toolbox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3928" y="980728"/>
            <a:ext cx="4608512" cy="2880320"/>
            <a:chOff x="3923928" y="980728"/>
            <a:chExt cx="4608512" cy="2880320"/>
          </a:xfrm>
        </p:grpSpPr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5292080" y="980728"/>
              <a:ext cx="3240360" cy="288032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electronic voting system</a:t>
              </a:r>
              <a:endParaRPr lang="en-US" b="1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6084168" y="1412776"/>
              <a:ext cx="1728192" cy="2232248"/>
              <a:chOff x="1104" y="912"/>
              <a:chExt cx="2304" cy="3168"/>
            </a:xfrm>
          </p:grpSpPr>
          <p:grpSp>
            <p:nvGrpSpPr>
              <p:cNvPr id="22" name="Group 23"/>
              <p:cNvGrpSpPr>
                <a:grpSpLocks/>
              </p:cNvGrpSpPr>
              <p:nvPr/>
            </p:nvGrpSpPr>
            <p:grpSpPr bwMode="auto">
              <a:xfrm>
                <a:off x="1488" y="1104"/>
                <a:ext cx="288" cy="576"/>
                <a:chOff x="1488" y="912"/>
                <a:chExt cx="288" cy="576"/>
              </a:xfrm>
            </p:grpSpPr>
            <p:sp>
              <p:nvSpPr>
                <p:cNvPr id="331" name="Rectangle 24"/>
                <p:cNvSpPr>
                  <a:spLocks noChangeArrowheads="1"/>
                </p:cNvSpPr>
                <p:nvPr/>
              </p:nvSpPr>
              <p:spPr bwMode="auto">
                <a:xfrm>
                  <a:off x="1489" y="1342"/>
                  <a:ext cx="144" cy="14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2" name="Rectangle 25"/>
                <p:cNvSpPr>
                  <a:spLocks noChangeArrowheads="1"/>
                </p:cNvSpPr>
                <p:nvPr/>
              </p:nvSpPr>
              <p:spPr bwMode="auto">
                <a:xfrm>
                  <a:off x="1487" y="1197"/>
                  <a:ext cx="144" cy="14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3" name="Rectangle 26"/>
                <p:cNvSpPr>
                  <a:spLocks noChangeArrowheads="1"/>
                </p:cNvSpPr>
                <p:nvPr/>
              </p:nvSpPr>
              <p:spPr bwMode="auto">
                <a:xfrm>
                  <a:off x="1631" y="1198"/>
                  <a:ext cx="144" cy="14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4" name="Rectangle 27"/>
                <p:cNvSpPr>
                  <a:spLocks noChangeArrowheads="1"/>
                </p:cNvSpPr>
                <p:nvPr/>
              </p:nvSpPr>
              <p:spPr bwMode="auto">
                <a:xfrm>
                  <a:off x="1488" y="1054"/>
                  <a:ext cx="144" cy="14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5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1054"/>
                  <a:ext cx="144" cy="14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6" name="Rectangle 29"/>
                <p:cNvSpPr>
                  <a:spLocks noChangeArrowheads="1"/>
                </p:cNvSpPr>
                <p:nvPr/>
              </p:nvSpPr>
              <p:spPr bwMode="auto">
                <a:xfrm>
                  <a:off x="1488" y="910"/>
                  <a:ext cx="144" cy="14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7" name="Rectangle 30"/>
                <p:cNvSpPr>
                  <a:spLocks noChangeArrowheads="1"/>
                </p:cNvSpPr>
                <p:nvPr/>
              </p:nvSpPr>
              <p:spPr bwMode="auto">
                <a:xfrm>
                  <a:off x="1632" y="909"/>
                  <a:ext cx="144" cy="14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3" name="Group 31"/>
              <p:cNvGrpSpPr>
                <a:grpSpLocks/>
              </p:cNvGrpSpPr>
              <p:nvPr/>
            </p:nvGrpSpPr>
            <p:grpSpPr bwMode="auto">
              <a:xfrm>
                <a:off x="1392" y="1776"/>
                <a:ext cx="1728" cy="2304"/>
                <a:chOff x="1392" y="1632"/>
                <a:chExt cx="1728" cy="2304"/>
              </a:xfrm>
            </p:grpSpPr>
            <p:sp>
              <p:nvSpPr>
                <p:cNvPr id="139" name="Rectangle 32"/>
                <p:cNvSpPr>
                  <a:spLocks noChangeArrowheads="1"/>
                </p:cNvSpPr>
                <p:nvPr/>
              </p:nvSpPr>
              <p:spPr bwMode="auto">
                <a:xfrm>
                  <a:off x="1535" y="321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0" name="Rectangle 33"/>
                <p:cNvSpPr>
                  <a:spLocks noChangeArrowheads="1"/>
                </p:cNvSpPr>
                <p:nvPr/>
              </p:nvSpPr>
              <p:spPr bwMode="auto">
                <a:xfrm>
                  <a:off x="1392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1" name="Rectangle 34"/>
                <p:cNvSpPr>
                  <a:spLocks noChangeArrowheads="1"/>
                </p:cNvSpPr>
                <p:nvPr/>
              </p:nvSpPr>
              <p:spPr bwMode="auto">
                <a:xfrm>
                  <a:off x="1678" y="3216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5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3" name="Rectangle 36"/>
                <p:cNvSpPr>
                  <a:spLocks noChangeArrowheads="1"/>
                </p:cNvSpPr>
                <p:nvPr/>
              </p:nvSpPr>
              <p:spPr bwMode="auto">
                <a:xfrm>
                  <a:off x="2112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4" name="Rectangle 37"/>
                <p:cNvSpPr>
                  <a:spLocks noChangeArrowheads="1"/>
                </p:cNvSpPr>
                <p:nvPr/>
              </p:nvSpPr>
              <p:spPr bwMode="auto">
                <a:xfrm>
                  <a:off x="1968" y="321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5" name="Rectangle 38"/>
                <p:cNvSpPr>
                  <a:spLocks noChangeArrowheads="1"/>
                </p:cNvSpPr>
                <p:nvPr/>
              </p:nvSpPr>
              <p:spPr bwMode="auto">
                <a:xfrm>
                  <a:off x="2256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6" name="Rectangle 39"/>
                <p:cNvSpPr>
                  <a:spLocks noChangeArrowheads="1"/>
                </p:cNvSpPr>
                <p:nvPr/>
              </p:nvSpPr>
              <p:spPr bwMode="auto">
                <a:xfrm>
                  <a:off x="2399" y="321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" name="Rectangle 40"/>
                <p:cNvSpPr>
                  <a:spLocks noChangeArrowheads="1"/>
                </p:cNvSpPr>
                <p:nvPr/>
              </p:nvSpPr>
              <p:spPr bwMode="auto">
                <a:xfrm>
                  <a:off x="2689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" name="Rectangle 41"/>
                <p:cNvSpPr>
                  <a:spLocks noChangeArrowheads="1"/>
                </p:cNvSpPr>
                <p:nvPr/>
              </p:nvSpPr>
              <p:spPr bwMode="auto">
                <a:xfrm>
                  <a:off x="2543" y="3215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9" name="Rectangle 42"/>
                <p:cNvSpPr>
                  <a:spLocks noChangeArrowheads="1"/>
                </p:cNvSpPr>
                <p:nvPr/>
              </p:nvSpPr>
              <p:spPr bwMode="auto">
                <a:xfrm>
                  <a:off x="2832" y="321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0" name="Rectangle 43"/>
                <p:cNvSpPr>
                  <a:spLocks noChangeArrowheads="1"/>
                </p:cNvSpPr>
                <p:nvPr/>
              </p:nvSpPr>
              <p:spPr bwMode="auto">
                <a:xfrm>
                  <a:off x="2976" y="321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1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5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2" name="Rectangle 45"/>
                <p:cNvSpPr>
                  <a:spLocks noChangeArrowheads="1"/>
                </p:cNvSpPr>
                <p:nvPr/>
              </p:nvSpPr>
              <p:spPr bwMode="auto">
                <a:xfrm>
                  <a:off x="1390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3" name="Rectangle 46"/>
                <p:cNvSpPr>
                  <a:spLocks noChangeArrowheads="1"/>
                </p:cNvSpPr>
                <p:nvPr/>
              </p:nvSpPr>
              <p:spPr bwMode="auto">
                <a:xfrm>
                  <a:off x="1679" y="3069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3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5" name="Rectangle 48"/>
                <p:cNvSpPr>
                  <a:spLocks noChangeArrowheads="1"/>
                </p:cNvSpPr>
                <p:nvPr/>
              </p:nvSpPr>
              <p:spPr bwMode="auto">
                <a:xfrm>
                  <a:off x="2113" y="306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6" name="Rectangle 49"/>
                <p:cNvSpPr>
                  <a:spLocks noChangeArrowheads="1"/>
                </p:cNvSpPr>
                <p:nvPr/>
              </p:nvSpPr>
              <p:spPr bwMode="auto">
                <a:xfrm>
                  <a:off x="1968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7" name="Rectangle 50"/>
                <p:cNvSpPr>
                  <a:spLocks noChangeArrowheads="1"/>
                </p:cNvSpPr>
                <p:nvPr/>
              </p:nvSpPr>
              <p:spPr bwMode="auto">
                <a:xfrm>
                  <a:off x="2255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8" name="Rectangle 51"/>
                <p:cNvSpPr>
                  <a:spLocks noChangeArrowheads="1"/>
                </p:cNvSpPr>
                <p:nvPr/>
              </p:nvSpPr>
              <p:spPr bwMode="auto">
                <a:xfrm>
                  <a:off x="2399" y="306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9" name="Rectangle 52"/>
                <p:cNvSpPr>
                  <a:spLocks noChangeArrowheads="1"/>
                </p:cNvSpPr>
                <p:nvPr/>
              </p:nvSpPr>
              <p:spPr bwMode="auto">
                <a:xfrm>
                  <a:off x="2688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0" name="Rectangle 53"/>
                <p:cNvSpPr>
                  <a:spLocks noChangeArrowheads="1"/>
                </p:cNvSpPr>
                <p:nvPr/>
              </p:nvSpPr>
              <p:spPr bwMode="auto">
                <a:xfrm>
                  <a:off x="2543" y="3071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1" name="Rectangle 54"/>
                <p:cNvSpPr>
                  <a:spLocks noChangeArrowheads="1"/>
                </p:cNvSpPr>
                <p:nvPr/>
              </p:nvSpPr>
              <p:spPr bwMode="auto">
                <a:xfrm>
                  <a:off x="2833" y="306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" name="Rectangle 55"/>
                <p:cNvSpPr>
                  <a:spLocks noChangeArrowheads="1"/>
                </p:cNvSpPr>
                <p:nvPr/>
              </p:nvSpPr>
              <p:spPr bwMode="auto">
                <a:xfrm>
                  <a:off x="2976" y="307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3" name="Rectangle 56"/>
                <p:cNvSpPr>
                  <a:spLocks noChangeArrowheads="1"/>
                </p:cNvSpPr>
                <p:nvPr/>
              </p:nvSpPr>
              <p:spPr bwMode="auto">
                <a:xfrm>
                  <a:off x="1535" y="292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" name="Rectangle 57"/>
                <p:cNvSpPr>
                  <a:spLocks noChangeArrowheads="1"/>
                </p:cNvSpPr>
                <p:nvPr/>
              </p:nvSpPr>
              <p:spPr bwMode="auto">
                <a:xfrm>
                  <a:off x="1391" y="292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5" name="Rectangle 58"/>
                <p:cNvSpPr>
                  <a:spLocks noChangeArrowheads="1"/>
                </p:cNvSpPr>
                <p:nvPr/>
              </p:nvSpPr>
              <p:spPr bwMode="auto">
                <a:xfrm>
                  <a:off x="1679" y="2927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4" y="292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7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3" y="292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8" name="Rectangle 61"/>
                <p:cNvSpPr>
                  <a:spLocks noChangeArrowheads="1"/>
                </p:cNvSpPr>
                <p:nvPr/>
              </p:nvSpPr>
              <p:spPr bwMode="auto">
                <a:xfrm>
                  <a:off x="1968" y="292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9" name="Rectangle 62"/>
                <p:cNvSpPr>
                  <a:spLocks noChangeArrowheads="1"/>
                </p:cNvSpPr>
                <p:nvPr/>
              </p:nvSpPr>
              <p:spPr bwMode="auto">
                <a:xfrm>
                  <a:off x="2255" y="292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99" y="292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1" name="Rectangle 64"/>
                <p:cNvSpPr>
                  <a:spLocks noChangeArrowheads="1"/>
                </p:cNvSpPr>
                <p:nvPr/>
              </p:nvSpPr>
              <p:spPr bwMode="auto">
                <a:xfrm>
                  <a:off x="2688" y="292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2" name="Rectangle 65"/>
                <p:cNvSpPr>
                  <a:spLocks noChangeArrowheads="1"/>
                </p:cNvSpPr>
                <p:nvPr/>
              </p:nvSpPr>
              <p:spPr bwMode="auto">
                <a:xfrm>
                  <a:off x="2543" y="2928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3" name="Rectangle 66"/>
                <p:cNvSpPr>
                  <a:spLocks noChangeArrowheads="1"/>
                </p:cNvSpPr>
                <p:nvPr/>
              </p:nvSpPr>
              <p:spPr bwMode="auto">
                <a:xfrm>
                  <a:off x="2833" y="292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" name="Rectangle 67"/>
                <p:cNvSpPr>
                  <a:spLocks noChangeArrowheads="1"/>
                </p:cNvSpPr>
                <p:nvPr/>
              </p:nvSpPr>
              <p:spPr bwMode="auto">
                <a:xfrm>
                  <a:off x="2977" y="292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5" name="Rectangle 68"/>
                <p:cNvSpPr>
                  <a:spLocks noChangeArrowheads="1"/>
                </p:cNvSpPr>
                <p:nvPr/>
              </p:nvSpPr>
              <p:spPr bwMode="auto">
                <a:xfrm>
                  <a:off x="1535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" name="Rectangle 69"/>
                <p:cNvSpPr>
                  <a:spLocks noChangeArrowheads="1"/>
                </p:cNvSpPr>
                <p:nvPr/>
              </p:nvSpPr>
              <p:spPr bwMode="auto">
                <a:xfrm>
                  <a:off x="1391" y="278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" name="Rectangle 70"/>
                <p:cNvSpPr>
                  <a:spLocks noChangeArrowheads="1"/>
                </p:cNvSpPr>
                <p:nvPr/>
              </p:nvSpPr>
              <p:spPr bwMode="auto">
                <a:xfrm>
                  <a:off x="1678" y="2781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4" y="278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" name="Rectangle 72"/>
                <p:cNvSpPr>
                  <a:spLocks noChangeArrowheads="1"/>
                </p:cNvSpPr>
                <p:nvPr/>
              </p:nvSpPr>
              <p:spPr bwMode="auto">
                <a:xfrm>
                  <a:off x="2111" y="278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" name="Rectangle 73"/>
                <p:cNvSpPr>
                  <a:spLocks noChangeArrowheads="1"/>
                </p:cNvSpPr>
                <p:nvPr/>
              </p:nvSpPr>
              <p:spPr bwMode="auto">
                <a:xfrm>
                  <a:off x="1968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1" name="Rectangle 74"/>
                <p:cNvSpPr>
                  <a:spLocks noChangeArrowheads="1"/>
                </p:cNvSpPr>
                <p:nvPr/>
              </p:nvSpPr>
              <p:spPr bwMode="auto">
                <a:xfrm>
                  <a:off x="2255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400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3" name="Rectangle 76"/>
                <p:cNvSpPr>
                  <a:spLocks noChangeArrowheads="1"/>
                </p:cNvSpPr>
                <p:nvPr/>
              </p:nvSpPr>
              <p:spPr bwMode="auto">
                <a:xfrm>
                  <a:off x="2688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542" y="2781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833" y="278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976" y="278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7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5" y="2639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8" name="Rectangle 81"/>
                <p:cNvSpPr>
                  <a:spLocks noChangeArrowheads="1"/>
                </p:cNvSpPr>
                <p:nvPr/>
              </p:nvSpPr>
              <p:spPr bwMode="auto">
                <a:xfrm>
                  <a:off x="1391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9" name="Rectangle 82"/>
                <p:cNvSpPr>
                  <a:spLocks noChangeArrowheads="1"/>
                </p:cNvSpPr>
                <p:nvPr/>
              </p:nvSpPr>
              <p:spPr bwMode="auto">
                <a:xfrm>
                  <a:off x="1678" y="2639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1" name="Rectangle 84"/>
                <p:cNvSpPr>
                  <a:spLocks noChangeArrowheads="1"/>
                </p:cNvSpPr>
                <p:nvPr/>
              </p:nvSpPr>
              <p:spPr bwMode="auto">
                <a:xfrm>
                  <a:off x="2111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2" name="Rectangle 85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3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4" name="Rectangle 87"/>
                <p:cNvSpPr>
                  <a:spLocks noChangeArrowheads="1"/>
                </p:cNvSpPr>
                <p:nvPr/>
              </p:nvSpPr>
              <p:spPr bwMode="auto">
                <a:xfrm>
                  <a:off x="2400" y="2639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5" name="Rectangle 88"/>
                <p:cNvSpPr>
                  <a:spLocks noChangeArrowheads="1"/>
                </p:cNvSpPr>
                <p:nvPr/>
              </p:nvSpPr>
              <p:spPr bwMode="auto">
                <a:xfrm>
                  <a:off x="2689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6" name="Rectangle 89"/>
                <p:cNvSpPr>
                  <a:spLocks noChangeArrowheads="1"/>
                </p:cNvSpPr>
                <p:nvPr/>
              </p:nvSpPr>
              <p:spPr bwMode="auto">
                <a:xfrm>
                  <a:off x="2543" y="2638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7" name="Rectangle 90"/>
                <p:cNvSpPr>
                  <a:spLocks noChangeArrowheads="1"/>
                </p:cNvSpPr>
                <p:nvPr/>
              </p:nvSpPr>
              <p:spPr bwMode="auto">
                <a:xfrm>
                  <a:off x="2833" y="2639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8" name="Rectangle 91"/>
                <p:cNvSpPr>
                  <a:spLocks noChangeArrowheads="1"/>
                </p:cNvSpPr>
                <p:nvPr/>
              </p:nvSpPr>
              <p:spPr bwMode="auto">
                <a:xfrm>
                  <a:off x="2976" y="263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9" name="Rectangle 92"/>
                <p:cNvSpPr>
                  <a:spLocks noChangeArrowheads="1"/>
                </p:cNvSpPr>
                <p:nvPr/>
              </p:nvSpPr>
              <p:spPr bwMode="auto">
                <a:xfrm>
                  <a:off x="1534" y="249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0" name="Rectangle 93"/>
                <p:cNvSpPr>
                  <a:spLocks noChangeArrowheads="1"/>
                </p:cNvSpPr>
                <p:nvPr/>
              </p:nvSpPr>
              <p:spPr bwMode="auto">
                <a:xfrm>
                  <a:off x="1391" y="249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1" name="Rectangle 94"/>
                <p:cNvSpPr>
                  <a:spLocks noChangeArrowheads="1"/>
                </p:cNvSpPr>
                <p:nvPr/>
              </p:nvSpPr>
              <p:spPr bwMode="auto">
                <a:xfrm>
                  <a:off x="1678" y="2494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2" name="Rectangle 95"/>
                <p:cNvSpPr>
                  <a:spLocks noChangeArrowheads="1"/>
                </p:cNvSpPr>
                <p:nvPr/>
              </p:nvSpPr>
              <p:spPr bwMode="auto">
                <a:xfrm>
                  <a:off x="1824" y="249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3" name="Rectangle 96"/>
                <p:cNvSpPr>
                  <a:spLocks noChangeArrowheads="1"/>
                </p:cNvSpPr>
                <p:nvPr/>
              </p:nvSpPr>
              <p:spPr bwMode="auto">
                <a:xfrm>
                  <a:off x="2111" y="249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4" name="Rectangle 97"/>
                <p:cNvSpPr>
                  <a:spLocks noChangeArrowheads="1"/>
                </p:cNvSpPr>
                <p:nvPr/>
              </p:nvSpPr>
              <p:spPr bwMode="auto">
                <a:xfrm>
                  <a:off x="1967" y="249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5" name="Rectangle 98"/>
                <p:cNvSpPr>
                  <a:spLocks noChangeArrowheads="1"/>
                </p:cNvSpPr>
                <p:nvPr/>
              </p:nvSpPr>
              <p:spPr bwMode="auto">
                <a:xfrm>
                  <a:off x="2256" y="249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6" name="Rectangle 99"/>
                <p:cNvSpPr>
                  <a:spLocks noChangeArrowheads="1"/>
                </p:cNvSpPr>
                <p:nvPr/>
              </p:nvSpPr>
              <p:spPr bwMode="auto">
                <a:xfrm>
                  <a:off x="2398" y="249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89" y="249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43" y="2494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9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31" y="249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0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76" y="249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1" name="Rectangle 104"/>
                <p:cNvSpPr>
                  <a:spLocks noChangeArrowheads="1"/>
                </p:cNvSpPr>
                <p:nvPr/>
              </p:nvSpPr>
              <p:spPr bwMode="auto">
                <a:xfrm>
                  <a:off x="1534" y="235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2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91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3" name="Rectangle 106"/>
                <p:cNvSpPr>
                  <a:spLocks noChangeArrowheads="1"/>
                </p:cNvSpPr>
                <p:nvPr/>
              </p:nvSpPr>
              <p:spPr bwMode="auto">
                <a:xfrm>
                  <a:off x="1678" y="2351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5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2111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968" y="235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56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98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689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543" y="2351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1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32" y="2349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2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76" y="235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3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34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90" y="220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5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78" y="2207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23" y="220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220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8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68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254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399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1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88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43" y="2206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" name="Rectangle 126"/>
                <p:cNvSpPr>
                  <a:spLocks noChangeArrowheads="1"/>
                </p:cNvSpPr>
                <p:nvPr/>
              </p:nvSpPr>
              <p:spPr bwMode="auto">
                <a:xfrm>
                  <a:off x="2832" y="220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4" name="Rectangle 127"/>
                <p:cNvSpPr>
                  <a:spLocks noChangeArrowheads="1"/>
                </p:cNvSpPr>
                <p:nvPr/>
              </p:nvSpPr>
              <p:spPr bwMode="auto">
                <a:xfrm>
                  <a:off x="2976" y="220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535" y="206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6" name="Rectangle 129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679" y="2062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8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24" y="206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9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12" y="206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0" name="Rectangle 133"/>
                <p:cNvSpPr>
                  <a:spLocks noChangeArrowheads="1"/>
                </p:cNvSpPr>
                <p:nvPr/>
              </p:nvSpPr>
              <p:spPr bwMode="auto">
                <a:xfrm>
                  <a:off x="1968" y="206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1" name="Rectangle 134"/>
                <p:cNvSpPr>
                  <a:spLocks noChangeArrowheads="1"/>
                </p:cNvSpPr>
                <p:nvPr/>
              </p:nvSpPr>
              <p:spPr bwMode="auto">
                <a:xfrm>
                  <a:off x="2255" y="206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2" name="Rectangle 135"/>
                <p:cNvSpPr>
                  <a:spLocks noChangeArrowheads="1"/>
                </p:cNvSpPr>
                <p:nvPr/>
              </p:nvSpPr>
              <p:spPr bwMode="auto">
                <a:xfrm>
                  <a:off x="2399" y="206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3" name="Rectangle 136"/>
                <p:cNvSpPr>
                  <a:spLocks noChangeArrowheads="1"/>
                </p:cNvSpPr>
                <p:nvPr/>
              </p:nvSpPr>
              <p:spPr bwMode="auto">
                <a:xfrm>
                  <a:off x="2688" y="206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4" name="Rectangle 137"/>
                <p:cNvSpPr>
                  <a:spLocks noChangeArrowheads="1"/>
                </p:cNvSpPr>
                <p:nvPr/>
              </p:nvSpPr>
              <p:spPr bwMode="auto">
                <a:xfrm>
                  <a:off x="2543" y="2063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5" name="Rectangle 138"/>
                <p:cNvSpPr>
                  <a:spLocks noChangeArrowheads="1"/>
                </p:cNvSpPr>
                <p:nvPr/>
              </p:nvSpPr>
              <p:spPr bwMode="auto">
                <a:xfrm>
                  <a:off x="2832" y="206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6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76" y="206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7" name="Rectangle 140"/>
                <p:cNvSpPr>
                  <a:spLocks noChangeArrowheads="1"/>
                </p:cNvSpPr>
                <p:nvPr/>
              </p:nvSpPr>
              <p:spPr bwMode="auto">
                <a:xfrm>
                  <a:off x="1535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8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91" y="191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9" name="Rectangle 142"/>
                <p:cNvSpPr>
                  <a:spLocks noChangeArrowheads="1"/>
                </p:cNvSpPr>
                <p:nvPr/>
              </p:nvSpPr>
              <p:spPr bwMode="auto">
                <a:xfrm>
                  <a:off x="1679" y="1918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24" y="191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1" name="Rectangle 144"/>
                <p:cNvSpPr>
                  <a:spLocks noChangeArrowheads="1"/>
                </p:cNvSpPr>
                <p:nvPr/>
              </p:nvSpPr>
              <p:spPr bwMode="auto">
                <a:xfrm>
                  <a:off x="2111" y="191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" name="Rectangle 145"/>
                <p:cNvSpPr>
                  <a:spLocks noChangeArrowheads="1"/>
                </p:cNvSpPr>
                <p:nvPr/>
              </p:nvSpPr>
              <p:spPr bwMode="auto">
                <a:xfrm>
                  <a:off x="1968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3" name="Rectangle 146"/>
                <p:cNvSpPr>
                  <a:spLocks noChangeArrowheads="1"/>
                </p:cNvSpPr>
                <p:nvPr/>
              </p:nvSpPr>
              <p:spPr bwMode="auto">
                <a:xfrm>
                  <a:off x="2255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4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9" y="191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5" name="Rectangle 148"/>
                <p:cNvSpPr>
                  <a:spLocks noChangeArrowheads="1"/>
                </p:cNvSpPr>
                <p:nvPr/>
              </p:nvSpPr>
              <p:spPr bwMode="auto">
                <a:xfrm>
                  <a:off x="2688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" name="Rectangle 149"/>
                <p:cNvSpPr>
                  <a:spLocks noChangeArrowheads="1"/>
                </p:cNvSpPr>
                <p:nvPr/>
              </p:nvSpPr>
              <p:spPr bwMode="auto">
                <a:xfrm>
                  <a:off x="2543" y="1919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2833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2975" y="191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9" name="Rectangle 152"/>
                <p:cNvSpPr>
                  <a:spLocks noChangeArrowheads="1"/>
                </p:cNvSpPr>
                <p:nvPr/>
              </p:nvSpPr>
              <p:spPr bwMode="auto">
                <a:xfrm>
                  <a:off x="1535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0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91" y="177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679" y="1775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2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24" y="177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" name="Rectangle 156"/>
                <p:cNvSpPr>
                  <a:spLocks noChangeArrowheads="1"/>
                </p:cNvSpPr>
                <p:nvPr/>
              </p:nvSpPr>
              <p:spPr bwMode="auto">
                <a:xfrm>
                  <a:off x="2113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68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5" name="Rectangle 158"/>
                <p:cNvSpPr>
                  <a:spLocks noChangeArrowheads="1"/>
                </p:cNvSpPr>
                <p:nvPr/>
              </p:nvSpPr>
              <p:spPr bwMode="auto">
                <a:xfrm>
                  <a:off x="2255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0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" name="Rectangle 160"/>
                <p:cNvSpPr>
                  <a:spLocks noChangeArrowheads="1"/>
                </p:cNvSpPr>
                <p:nvPr/>
              </p:nvSpPr>
              <p:spPr bwMode="auto">
                <a:xfrm>
                  <a:off x="2689" y="177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44" y="1774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" name="Rectangle 162"/>
                <p:cNvSpPr>
                  <a:spLocks noChangeArrowheads="1"/>
                </p:cNvSpPr>
                <p:nvPr/>
              </p:nvSpPr>
              <p:spPr bwMode="auto">
                <a:xfrm>
                  <a:off x="2833" y="177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77" y="1774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" name="Rectangle 164"/>
                <p:cNvSpPr>
                  <a:spLocks noChangeArrowheads="1"/>
                </p:cNvSpPr>
                <p:nvPr/>
              </p:nvSpPr>
              <p:spPr bwMode="auto">
                <a:xfrm>
                  <a:off x="1535" y="163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" name="Rectangle 165"/>
                <p:cNvSpPr>
                  <a:spLocks noChangeArrowheads="1"/>
                </p:cNvSpPr>
                <p:nvPr/>
              </p:nvSpPr>
              <p:spPr bwMode="auto">
                <a:xfrm>
                  <a:off x="1391" y="162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78" y="1630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24" y="163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" name="Rectangle 168"/>
                <p:cNvSpPr>
                  <a:spLocks noChangeArrowheads="1"/>
                </p:cNvSpPr>
                <p:nvPr/>
              </p:nvSpPr>
              <p:spPr bwMode="auto">
                <a:xfrm>
                  <a:off x="2111" y="162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68" y="163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" name="Rectangle 170"/>
                <p:cNvSpPr>
                  <a:spLocks noChangeArrowheads="1"/>
                </p:cNvSpPr>
                <p:nvPr/>
              </p:nvSpPr>
              <p:spPr bwMode="auto">
                <a:xfrm>
                  <a:off x="2256" y="162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00" y="163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" name="Rectangle 172"/>
                <p:cNvSpPr>
                  <a:spLocks noChangeArrowheads="1"/>
                </p:cNvSpPr>
                <p:nvPr/>
              </p:nvSpPr>
              <p:spPr bwMode="auto">
                <a:xfrm>
                  <a:off x="2689" y="162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0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42" y="1629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1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33" y="1630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2" name="Rectangle 175"/>
                <p:cNvSpPr>
                  <a:spLocks noChangeArrowheads="1"/>
                </p:cNvSpPr>
                <p:nvPr/>
              </p:nvSpPr>
              <p:spPr bwMode="auto">
                <a:xfrm>
                  <a:off x="2976" y="1629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3" name="Rectangle 176"/>
                <p:cNvSpPr>
                  <a:spLocks noChangeArrowheads="1"/>
                </p:cNvSpPr>
                <p:nvPr/>
              </p:nvSpPr>
              <p:spPr bwMode="auto">
                <a:xfrm>
                  <a:off x="1535" y="379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4" name="Rectangle 177"/>
                <p:cNvSpPr>
                  <a:spLocks noChangeArrowheads="1"/>
                </p:cNvSpPr>
                <p:nvPr/>
              </p:nvSpPr>
              <p:spPr bwMode="auto">
                <a:xfrm>
                  <a:off x="1391" y="379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5" name="Rectangle 178"/>
                <p:cNvSpPr>
                  <a:spLocks noChangeArrowheads="1"/>
                </p:cNvSpPr>
                <p:nvPr/>
              </p:nvSpPr>
              <p:spPr bwMode="auto">
                <a:xfrm>
                  <a:off x="2111" y="379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6" name="Rectangle 179"/>
                <p:cNvSpPr>
                  <a:spLocks noChangeArrowheads="1"/>
                </p:cNvSpPr>
                <p:nvPr/>
              </p:nvSpPr>
              <p:spPr bwMode="auto">
                <a:xfrm>
                  <a:off x="1968" y="379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7" name="Rectangle 180"/>
                <p:cNvSpPr>
                  <a:spLocks noChangeArrowheads="1"/>
                </p:cNvSpPr>
                <p:nvPr/>
              </p:nvSpPr>
              <p:spPr bwMode="auto">
                <a:xfrm>
                  <a:off x="2255" y="379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8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0" y="379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9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89" y="379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0" name="Rectangle 183"/>
                <p:cNvSpPr>
                  <a:spLocks noChangeArrowheads="1"/>
                </p:cNvSpPr>
                <p:nvPr/>
              </p:nvSpPr>
              <p:spPr bwMode="auto">
                <a:xfrm>
                  <a:off x="2543" y="3790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1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33" y="379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76" y="379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3" name="Rectangle 186"/>
                <p:cNvSpPr>
                  <a:spLocks noChangeArrowheads="1"/>
                </p:cNvSpPr>
                <p:nvPr/>
              </p:nvSpPr>
              <p:spPr bwMode="auto">
                <a:xfrm>
                  <a:off x="1533" y="364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4" name="Rectangle 187"/>
                <p:cNvSpPr>
                  <a:spLocks noChangeArrowheads="1"/>
                </p:cNvSpPr>
                <p:nvPr/>
              </p:nvSpPr>
              <p:spPr bwMode="auto">
                <a:xfrm>
                  <a:off x="1391" y="364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5" name="Rectangle 188"/>
                <p:cNvSpPr>
                  <a:spLocks noChangeArrowheads="1"/>
                </p:cNvSpPr>
                <p:nvPr/>
              </p:nvSpPr>
              <p:spPr bwMode="auto">
                <a:xfrm>
                  <a:off x="2111" y="364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6" name="Rectangle 189"/>
                <p:cNvSpPr>
                  <a:spLocks noChangeArrowheads="1"/>
                </p:cNvSpPr>
                <p:nvPr/>
              </p:nvSpPr>
              <p:spPr bwMode="auto">
                <a:xfrm>
                  <a:off x="1967" y="364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" name="Rectangle 190"/>
                <p:cNvSpPr>
                  <a:spLocks noChangeArrowheads="1"/>
                </p:cNvSpPr>
                <p:nvPr/>
              </p:nvSpPr>
              <p:spPr bwMode="auto">
                <a:xfrm>
                  <a:off x="2256" y="364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8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98" y="364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9" name="Rectangle 192"/>
                <p:cNvSpPr>
                  <a:spLocks noChangeArrowheads="1"/>
                </p:cNvSpPr>
                <p:nvPr/>
              </p:nvSpPr>
              <p:spPr bwMode="auto">
                <a:xfrm>
                  <a:off x="2689" y="364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0" name="Rectangle 193"/>
                <p:cNvSpPr>
                  <a:spLocks noChangeArrowheads="1"/>
                </p:cNvSpPr>
                <p:nvPr/>
              </p:nvSpPr>
              <p:spPr bwMode="auto">
                <a:xfrm>
                  <a:off x="2543" y="3645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1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1" y="364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2" name="Rectangle 195"/>
                <p:cNvSpPr>
                  <a:spLocks noChangeArrowheads="1"/>
                </p:cNvSpPr>
                <p:nvPr/>
              </p:nvSpPr>
              <p:spPr bwMode="auto">
                <a:xfrm>
                  <a:off x="2976" y="3645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3" name="Rectangle 196"/>
                <p:cNvSpPr>
                  <a:spLocks noChangeArrowheads="1"/>
                </p:cNvSpPr>
                <p:nvPr/>
              </p:nvSpPr>
              <p:spPr bwMode="auto">
                <a:xfrm>
                  <a:off x="1536" y="350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391" y="350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5" name="Rectangle 198"/>
                <p:cNvSpPr>
                  <a:spLocks noChangeArrowheads="1"/>
                </p:cNvSpPr>
                <p:nvPr/>
              </p:nvSpPr>
              <p:spPr bwMode="auto">
                <a:xfrm>
                  <a:off x="2111" y="350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6" name="Rectangle 199"/>
                <p:cNvSpPr>
                  <a:spLocks noChangeArrowheads="1"/>
                </p:cNvSpPr>
                <p:nvPr/>
              </p:nvSpPr>
              <p:spPr bwMode="auto">
                <a:xfrm>
                  <a:off x="1967" y="350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7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56" y="350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00" y="350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9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89" y="350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0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43" y="3502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1" name="Rectangle 204"/>
                <p:cNvSpPr>
                  <a:spLocks noChangeArrowheads="1"/>
                </p:cNvSpPr>
                <p:nvPr/>
              </p:nvSpPr>
              <p:spPr bwMode="auto">
                <a:xfrm>
                  <a:off x="2831" y="350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2" name="Rectangle 205"/>
                <p:cNvSpPr>
                  <a:spLocks noChangeArrowheads="1"/>
                </p:cNvSpPr>
                <p:nvPr/>
              </p:nvSpPr>
              <p:spPr bwMode="auto">
                <a:xfrm>
                  <a:off x="2976" y="3502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534" y="335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4" name="Rectangle 207"/>
                <p:cNvSpPr>
                  <a:spLocks noChangeArrowheads="1"/>
                </p:cNvSpPr>
                <p:nvPr/>
              </p:nvSpPr>
              <p:spPr bwMode="auto">
                <a:xfrm>
                  <a:off x="1391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5" name="Rectangle 208"/>
                <p:cNvSpPr>
                  <a:spLocks noChangeArrowheads="1"/>
                </p:cNvSpPr>
                <p:nvPr/>
              </p:nvSpPr>
              <p:spPr bwMode="auto">
                <a:xfrm>
                  <a:off x="1678" y="3358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6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23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" name="Rectangle 210"/>
                <p:cNvSpPr>
                  <a:spLocks noChangeArrowheads="1"/>
                </p:cNvSpPr>
                <p:nvPr/>
              </p:nvSpPr>
              <p:spPr bwMode="auto">
                <a:xfrm>
                  <a:off x="2112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8" name="Rectangle 211"/>
                <p:cNvSpPr>
                  <a:spLocks noChangeArrowheads="1"/>
                </p:cNvSpPr>
                <p:nvPr/>
              </p:nvSpPr>
              <p:spPr bwMode="auto">
                <a:xfrm>
                  <a:off x="1968" y="335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9" name="Rectangle 212"/>
                <p:cNvSpPr>
                  <a:spLocks noChangeArrowheads="1"/>
                </p:cNvSpPr>
                <p:nvPr/>
              </p:nvSpPr>
              <p:spPr bwMode="auto">
                <a:xfrm>
                  <a:off x="2256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0" name="Rectangle 213"/>
                <p:cNvSpPr>
                  <a:spLocks noChangeArrowheads="1"/>
                </p:cNvSpPr>
                <p:nvPr/>
              </p:nvSpPr>
              <p:spPr bwMode="auto">
                <a:xfrm>
                  <a:off x="2398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688" y="3357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2" name="Rectangle 215"/>
                <p:cNvSpPr>
                  <a:spLocks noChangeArrowheads="1"/>
                </p:cNvSpPr>
                <p:nvPr/>
              </p:nvSpPr>
              <p:spPr bwMode="auto">
                <a:xfrm>
                  <a:off x="2543" y="3358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3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32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976" y="3358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5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24" y="379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6" name="Rectangle 219"/>
                <p:cNvSpPr>
                  <a:spLocks noChangeArrowheads="1"/>
                </p:cNvSpPr>
                <p:nvPr/>
              </p:nvSpPr>
              <p:spPr bwMode="auto">
                <a:xfrm>
                  <a:off x="1678" y="3790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7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24" y="3646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8" name="Rectangle 221"/>
                <p:cNvSpPr>
                  <a:spLocks noChangeArrowheads="1"/>
                </p:cNvSpPr>
                <p:nvPr/>
              </p:nvSpPr>
              <p:spPr bwMode="auto">
                <a:xfrm>
                  <a:off x="1678" y="3646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9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25" y="3503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678" y="3503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4" name="Group 224"/>
              <p:cNvGrpSpPr>
                <a:grpSpLocks/>
              </p:cNvGrpSpPr>
              <p:nvPr/>
            </p:nvGrpSpPr>
            <p:grpSpPr bwMode="auto">
              <a:xfrm>
                <a:off x="1536" y="1056"/>
                <a:ext cx="1440" cy="720"/>
                <a:chOff x="1536" y="912"/>
                <a:chExt cx="1440" cy="720"/>
              </a:xfrm>
            </p:grpSpPr>
            <p:sp>
              <p:nvSpPr>
                <p:cNvPr id="109" name="Rectangle 225"/>
                <p:cNvSpPr>
                  <a:spLocks noChangeArrowheads="1"/>
                </p:cNvSpPr>
                <p:nvPr/>
              </p:nvSpPr>
              <p:spPr bwMode="auto">
                <a:xfrm>
                  <a:off x="1534" y="1485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" name="Rectangle 226"/>
                <p:cNvSpPr>
                  <a:spLocks noChangeArrowheads="1"/>
                </p:cNvSpPr>
                <p:nvPr/>
              </p:nvSpPr>
              <p:spPr bwMode="auto">
                <a:xfrm>
                  <a:off x="1678" y="148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23" y="1486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" name="Rectangle 228"/>
                <p:cNvSpPr>
                  <a:spLocks noChangeArrowheads="1"/>
                </p:cNvSpPr>
                <p:nvPr/>
              </p:nvSpPr>
              <p:spPr bwMode="auto">
                <a:xfrm>
                  <a:off x="2111" y="148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Rectangle 229"/>
                <p:cNvSpPr>
                  <a:spLocks noChangeArrowheads="1"/>
                </p:cNvSpPr>
                <p:nvPr/>
              </p:nvSpPr>
              <p:spPr bwMode="auto">
                <a:xfrm>
                  <a:off x="1967" y="148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48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" name="Rectangle 231"/>
                <p:cNvSpPr>
                  <a:spLocks noChangeArrowheads="1"/>
                </p:cNvSpPr>
                <p:nvPr/>
              </p:nvSpPr>
              <p:spPr bwMode="auto">
                <a:xfrm>
                  <a:off x="2398" y="148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6" name="Rectangle 232"/>
                <p:cNvSpPr>
                  <a:spLocks noChangeArrowheads="1"/>
                </p:cNvSpPr>
                <p:nvPr/>
              </p:nvSpPr>
              <p:spPr bwMode="auto">
                <a:xfrm>
                  <a:off x="2689" y="1486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Rectangle 233"/>
                <p:cNvSpPr>
                  <a:spLocks noChangeArrowheads="1"/>
                </p:cNvSpPr>
                <p:nvPr/>
              </p:nvSpPr>
              <p:spPr bwMode="auto">
                <a:xfrm>
                  <a:off x="2543" y="1486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8" name="Rectangle 234"/>
                <p:cNvSpPr>
                  <a:spLocks noChangeArrowheads="1"/>
                </p:cNvSpPr>
                <p:nvPr/>
              </p:nvSpPr>
              <p:spPr bwMode="auto">
                <a:xfrm>
                  <a:off x="2831" y="1487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9" name="Rectangle 235"/>
                <p:cNvSpPr>
                  <a:spLocks noChangeArrowheads="1"/>
                </p:cNvSpPr>
                <p:nvPr/>
              </p:nvSpPr>
              <p:spPr bwMode="auto">
                <a:xfrm>
                  <a:off x="1678" y="134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0" name="Rectangle 236"/>
                <p:cNvSpPr>
                  <a:spLocks noChangeArrowheads="1"/>
                </p:cNvSpPr>
                <p:nvPr/>
              </p:nvSpPr>
              <p:spPr bwMode="auto">
                <a:xfrm>
                  <a:off x="1821" y="1341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1" name="Rectangle 237"/>
                <p:cNvSpPr>
                  <a:spLocks noChangeArrowheads="1"/>
                </p:cNvSpPr>
                <p:nvPr/>
              </p:nvSpPr>
              <p:spPr bwMode="auto">
                <a:xfrm>
                  <a:off x="2111" y="134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1967" y="134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3" name="Rectangle 239"/>
                <p:cNvSpPr>
                  <a:spLocks noChangeArrowheads="1"/>
                </p:cNvSpPr>
                <p:nvPr/>
              </p:nvSpPr>
              <p:spPr bwMode="auto">
                <a:xfrm>
                  <a:off x="2254" y="134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4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98" y="134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5" name="Rectangle 241"/>
                <p:cNvSpPr>
                  <a:spLocks noChangeArrowheads="1"/>
                </p:cNvSpPr>
                <p:nvPr/>
              </p:nvSpPr>
              <p:spPr bwMode="auto">
                <a:xfrm>
                  <a:off x="2687" y="1341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543" y="1342"/>
                  <a:ext cx="146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821" y="1198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8" name="Rectangle 244"/>
                <p:cNvSpPr>
                  <a:spLocks noChangeArrowheads="1"/>
                </p:cNvSpPr>
                <p:nvPr/>
              </p:nvSpPr>
              <p:spPr bwMode="auto">
                <a:xfrm>
                  <a:off x="2111" y="1199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" name="Rectangle 245"/>
                <p:cNvSpPr>
                  <a:spLocks noChangeArrowheads="1"/>
                </p:cNvSpPr>
                <p:nvPr/>
              </p:nvSpPr>
              <p:spPr bwMode="auto">
                <a:xfrm>
                  <a:off x="1968" y="119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0" name="Rectangle 246"/>
                <p:cNvSpPr>
                  <a:spLocks noChangeArrowheads="1"/>
                </p:cNvSpPr>
                <p:nvPr/>
              </p:nvSpPr>
              <p:spPr bwMode="auto">
                <a:xfrm>
                  <a:off x="2254" y="119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" name="Rectangle 247"/>
                <p:cNvSpPr>
                  <a:spLocks noChangeArrowheads="1"/>
                </p:cNvSpPr>
                <p:nvPr/>
              </p:nvSpPr>
              <p:spPr bwMode="auto">
                <a:xfrm>
                  <a:off x="2399" y="1198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2" name="Rectangle 248"/>
                <p:cNvSpPr>
                  <a:spLocks noChangeArrowheads="1"/>
                </p:cNvSpPr>
                <p:nvPr/>
              </p:nvSpPr>
              <p:spPr bwMode="auto">
                <a:xfrm>
                  <a:off x="2543" y="1199"/>
                  <a:ext cx="146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3" name="Rectangle 249"/>
                <p:cNvSpPr>
                  <a:spLocks noChangeArrowheads="1"/>
                </p:cNvSpPr>
                <p:nvPr/>
              </p:nvSpPr>
              <p:spPr bwMode="auto">
                <a:xfrm>
                  <a:off x="2111" y="1052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4" name="Rectangle 250"/>
                <p:cNvSpPr>
                  <a:spLocks noChangeArrowheads="1"/>
                </p:cNvSpPr>
                <p:nvPr/>
              </p:nvSpPr>
              <p:spPr bwMode="auto">
                <a:xfrm>
                  <a:off x="1968" y="105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5" name="Rectangle 251"/>
                <p:cNvSpPr>
                  <a:spLocks noChangeArrowheads="1"/>
                </p:cNvSpPr>
                <p:nvPr/>
              </p:nvSpPr>
              <p:spPr bwMode="auto">
                <a:xfrm>
                  <a:off x="2255" y="1054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6" name="Rectangle 252"/>
                <p:cNvSpPr>
                  <a:spLocks noChangeArrowheads="1"/>
                </p:cNvSpPr>
                <p:nvPr/>
              </p:nvSpPr>
              <p:spPr bwMode="auto">
                <a:xfrm>
                  <a:off x="2399" y="1053"/>
                  <a:ext cx="144" cy="145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" name="Rectangle 253"/>
                <p:cNvSpPr>
                  <a:spLocks noChangeArrowheads="1"/>
                </p:cNvSpPr>
                <p:nvPr/>
              </p:nvSpPr>
              <p:spPr bwMode="auto">
                <a:xfrm>
                  <a:off x="2111" y="910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8" name="Rectangle 254"/>
                <p:cNvSpPr>
                  <a:spLocks noChangeArrowheads="1"/>
                </p:cNvSpPr>
                <p:nvPr/>
              </p:nvSpPr>
              <p:spPr bwMode="auto">
                <a:xfrm>
                  <a:off x="2255" y="911"/>
                  <a:ext cx="144" cy="14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5" name="Group 255"/>
              <p:cNvGrpSpPr>
                <a:grpSpLocks/>
              </p:cNvGrpSpPr>
              <p:nvPr/>
            </p:nvGrpSpPr>
            <p:grpSpPr bwMode="auto">
              <a:xfrm>
                <a:off x="1536" y="1488"/>
                <a:ext cx="1440" cy="2592"/>
                <a:chOff x="1536" y="1344"/>
                <a:chExt cx="1440" cy="2592"/>
              </a:xfrm>
            </p:grpSpPr>
            <p:grpSp>
              <p:nvGrpSpPr>
                <p:cNvPr id="57" name="Group 256"/>
                <p:cNvGrpSpPr>
                  <a:grpSpLocks/>
                </p:cNvGrpSpPr>
                <p:nvPr/>
              </p:nvGrpSpPr>
              <p:grpSpPr bwMode="auto">
                <a:xfrm>
                  <a:off x="1680" y="3504"/>
                  <a:ext cx="288" cy="432"/>
                  <a:chOff x="1680" y="3216"/>
                  <a:chExt cx="288" cy="432"/>
                </a:xfrm>
              </p:grpSpPr>
              <p:sp>
                <p:nvSpPr>
                  <p:cNvPr id="103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3502"/>
                    <a:ext cx="146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502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3358"/>
                    <a:ext cx="146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6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357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7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3215"/>
                    <a:ext cx="146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214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58" name="Group 263"/>
                <p:cNvGrpSpPr>
                  <a:grpSpLocks/>
                </p:cNvGrpSpPr>
                <p:nvPr/>
              </p:nvGrpSpPr>
              <p:grpSpPr bwMode="auto">
                <a:xfrm>
                  <a:off x="2112" y="2784"/>
                  <a:ext cx="288" cy="288"/>
                  <a:chOff x="2112" y="2496"/>
                  <a:chExt cx="288" cy="288"/>
                </a:xfrm>
              </p:grpSpPr>
              <p:sp>
                <p:nvSpPr>
                  <p:cNvPr id="99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263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0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63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1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249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2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49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59" name="Group 268"/>
                <p:cNvGrpSpPr>
                  <a:grpSpLocks/>
                </p:cNvGrpSpPr>
                <p:nvPr/>
              </p:nvGrpSpPr>
              <p:grpSpPr bwMode="auto">
                <a:xfrm>
                  <a:off x="2688" y="2784"/>
                  <a:ext cx="288" cy="288"/>
                  <a:chOff x="2688" y="2496"/>
                  <a:chExt cx="288" cy="288"/>
                </a:xfrm>
              </p:grpSpPr>
              <p:sp>
                <p:nvSpPr>
                  <p:cNvPr id="95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2637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6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263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2492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492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0" name="Group 273"/>
                <p:cNvGrpSpPr>
                  <a:grpSpLocks/>
                </p:cNvGrpSpPr>
                <p:nvPr/>
              </p:nvGrpSpPr>
              <p:grpSpPr bwMode="auto">
                <a:xfrm>
                  <a:off x="2112" y="3504"/>
                  <a:ext cx="288" cy="288"/>
                  <a:chOff x="2112" y="3216"/>
                  <a:chExt cx="288" cy="288"/>
                </a:xfrm>
              </p:grpSpPr>
              <p:sp>
                <p:nvSpPr>
                  <p:cNvPr id="91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35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2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35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3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21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4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21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1" name="Group 278"/>
                <p:cNvGrpSpPr>
                  <a:grpSpLocks/>
                </p:cNvGrpSpPr>
                <p:nvPr/>
              </p:nvGrpSpPr>
              <p:grpSpPr bwMode="auto">
                <a:xfrm>
                  <a:off x="2688" y="3504"/>
                  <a:ext cx="288" cy="288"/>
                  <a:chOff x="2688" y="3216"/>
                  <a:chExt cx="288" cy="288"/>
                </a:xfrm>
              </p:grpSpPr>
              <p:sp>
                <p:nvSpPr>
                  <p:cNvPr id="87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335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335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687" y="3214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0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21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2" name="Group 283"/>
                <p:cNvGrpSpPr>
                  <a:grpSpLocks/>
                </p:cNvGrpSpPr>
                <p:nvPr/>
              </p:nvGrpSpPr>
              <p:grpSpPr bwMode="auto">
                <a:xfrm>
                  <a:off x="1536" y="2784"/>
                  <a:ext cx="288" cy="288"/>
                  <a:chOff x="2112" y="2496"/>
                  <a:chExt cx="288" cy="288"/>
                </a:xfrm>
              </p:grpSpPr>
              <p:sp>
                <p:nvSpPr>
                  <p:cNvPr id="83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636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4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254" y="263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5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492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6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491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3" name="Group 288"/>
                <p:cNvGrpSpPr>
                  <a:grpSpLocks/>
                </p:cNvGrpSpPr>
                <p:nvPr/>
              </p:nvGrpSpPr>
              <p:grpSpPr bwMode="auto">
                <a:xfrm>
                  <a:off x="2112" y="2064"/>
                  <a:ext cx="288" cy="288"/>
                  <a:chOff x="2112" y="2496"/>
                  <a:chExt cx="288" cy="288"/>
                </a:xfrm>
              </p:grpSpPr>
              <p:sp>
                <p:nvSpPr>
                  <p:cNvPr id="79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638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0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2254" y="263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1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49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2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49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4" name="Group 293"/>
                <p:cNvGrpSpPr>
                  <a:grpSpLocks/>
                </p:cNvGrpSpPr>
                <p:nvPr/>
              </p:nvGrpSpPr>
              <p:grpSpPr bwMode="auto">
                <a:xfrm>
                  <a:off x="2688" y="2064"/>
                  <a:ext cx="288" cy="288"/>
                  <a:chOff x="2688" y="2496"/>
                  <a:chExt cx="288" cy="288"/>
                </a:xfrm>
              </p:grpSpPr>
              <p:sp>
                <p:nvSpPr>
                  <p:cNvPr id="75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637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6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63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7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3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8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833" y="2492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5" name="Group 298"/>
                <p:cNvGrpSpPr>
                  <a:grpSpLocks/>
                </p:cNvGrpSpPr>
                <p:nvPr/>
              </p:nvGrpSpPr>
              <p:grpSpPr bwMode="auto">
                <a:xfrm>
                  <a:off x="1536" y="2064"/>
                  <a:ext cx="288" cy="288"/>
                  <a:chOff x="2112" y="2496"/>
                  <a:chExt cx="288" cy="288"/>
                </a:xfrm>
              </p:grpSpPr>
              <p:sp>
                <p:nvSpPr>
                  <p:cNvPr id="71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639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254" y="2640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3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494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494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6" name="Group 303"/>
                <p:cNvGrpSpPr>
                  <a:grpSpLocks/>
                </p:cNvGrpSpPr>
                <p:nvPr/>
              </p:nvGrpSpPr>
              <p:grpSpPr bwMode="auto">
                <a:xfrm>
                  <a:off x="2112" y="1344"/>
                  <a:ext cx="288" cy="288"/>
                  <a:chOff x="2112" y="2496"/>
                  <a:chExt cx="288" cy="288"/>
                </a:xfrm>
              </p:grpSpPr>
              <p:sp>
                <p:nvSpPr>
                  <p:cNvPr id="67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636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8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2254" y="2637"/>
                    <a:ext cx="144" cy="14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9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492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0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491"/>
                    <a:ext cx="144" cy="14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" name="Group 308"/>
              <p:cNvGrpSpPr>
                <a:grpSpLocks/>
              </p:cNvGrpSpPr>
              <p:nvPr/>
            </p:nvGrpSpPr>
            <p:grpSpPr bwMode="auto">
              <a:xfrm>
                <a:off x="1104" y="912"/>
                <a:ext cx="2304" cy="1152"/>
                <a:chOff x="1104" y="768"/>
                <a:chExt cx="2304" cy="1152"/>
              </a:xfrm>
            </p:grpSpPr>
            <p:sp>
              <p:nvSpPr>
                <p:cNvPr id="27" name="Rectangle 309"/>
                <p:cNvSpPr>
                  <a:spLocks noChangeArrowheads="1"/>
                </p:cNvSpPr>
                <p:nvPr/>
              </p:nvSpPr>
              <p:spPr bwMode="auto">
                <a:xfrm>
                  <a:off x="1389" y="1630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" name="Rectangle 310"/>
                <p:cNvSpPr>
                  <a:spLocks noChangeArrowheads="1"/>
                </p:cNvSpPr>
                <p:nvPr/>
              </p:nvSpPr>
              <p:spPr bwMode="auto">
                <a:xfrm>
                  <a:off x="1246" y="1774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678" y="1342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533" y="1487"/>
                  <a:ext cx="146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966" y="1053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823" y="1199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" name="Rectangle 315"/>
                <p:cNvSpPr>
                  <a:spLocks noChangeArrowheads="1"/>
                </p:cNvSpPr>
                <p:nvPr/>
              </p:nvSpPr>
              <p:spPr bwMode="auto">
                <a:xfrm>
                  <a:off x="2975" y="1631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Rectangle 316"/>
                <p:cNvSpPr>
                  <a:spLocks noChangeArrowheads="1"/>
                </p:cNvSpPr>
                <p:nvPr/>
              </p:nvSpPr>
              <p:spPr bwMode="auto">
                <a:xfrm>
                  <a:off x="3120" y="1775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685" y="1342"/>
                  <a:ext cx="146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831" y="1487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397" y="1054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41" y="1198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110" y="911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255" y="911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Rectangle 323"/>
                <p:cNvSpPr>
                  <a:spLocks noChangeArrowheads="1"/>
                </p:cNvSpPr>
                <p:nvPr/>
              </p:nvSpPr>
              <p:spPr bwMode="auto">
                <a:xfrm>
                  <a:off x="1246" y="1630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" name="Rectangle 324"/>
                <p:cNvSpPr>
                  <a:spLocks noChangeArrowheads="1"/>
                </p:cNvSpPr>
                <p:nvPr/>
              </p:nvSpPr>
              <p:spPr bwMode="auto">
                <a:xfrm>
                  <a:off x="1102" y="1775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" name="Rectangle 325"/>
                <p:cNvSpPr>
                  <a:spLocks noChangeArrowheads="1"/>
                </p:cNvSpPr>
                <p:nvPr/>
              </p:nvSpPr>
              <p:spPr bwMode="auto">
                <a:xfrm>
                  <a:off x="1533" y="1343"/>
                  <a:ext cx="146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" name="Rectangle 326"/>
                <p:cNvSpPr>
                  <a:spLocks noChangeArrowheads="1"/>
                </p:cNvSpPr>
                <p:nvPr/>
              </p:nvSpPr>
              <p:spPr bwMode="auto">
                <a:xfrm>
                  <a:off x="1389" y="1486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5" name="Rectangle 327"/>
                <p:cNvSpPr>
                  <a:spLocks noChangeArrowheads="1"/>
                </p:cNvSpPr>
                <p:nvPr/>
              </p:nvSpPr>
              <p:spPr bwMode="auto">
                <a:xfrm>
                  <a:off x="1823" y="1054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966" y="910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118" y="1629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262" y="1775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831" y="1342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" name="Rectangle 332"/>
                <p:cNvSpPr>
                  <a:spLocks noChangeArrowheads="1"/>
                </p:cNvSpPr>
                <p:nvPr/>
              </p:nvSpPr>
              <p:spPr bwMode="auto">
                <a:xfrm>
                  <a:off x="2975" y="1488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Rectangle 333"/>
                <p:cNvSpPr>
                  <a:spLocks noChangeArrowheads="1"/>
                </p:cNvSpPr>
                <p:nvPr/>
              </p:nvSpPr>
              <p:spPr bwMode="auto">
                <a:xfrm>
                  <a:off x="2541" y="1054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2" name="Rectangle 334"/>
                <p:cNvSpPr>
                  <a:spLocks noChangeArrowheads="1"/>
                </p:cNvSpPr>
                <p:nvPr/>
              </p:nvSpPr>
              <p:spPr bwMode="auto">
                <a:xfrm>
                  <a:off x="2685" y="1199"/>
                  <a:ext cx="146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3" name="Rectangle 335"/>
                <p:cNvSpPr>
                  <a:spLocks noChangeArrowheads="1"/>
                </p:cNvSpPr>
                <p:nvPr/>
              </p:nvSpPr>
              <p:spPr bwMode="auto">
                <a:xfrm>
                  <a:off x="2397" y="911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4" name="Rectangle 336"/>
                <p:cNvSpPr>
                  <a:spLocks noChangeArrowheads="1"/>
                </p:cNvSpPr>
                <p:nvPr/>
              </p:nvSpPr>
              <p:spPr bwMode="auto">
                <a:xfrm>
                  <a:off x="1678" y="1199"/>
                  <a:ext cx="144" cy="14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" name="Rectangle 337"/>
                <p:cNvSpPr>
                  <a:spLocks noChangeArrowheads="1"/>
                </p:cNvSpPr>
                <p:nvPr/>
              </p:nvSpPr>
              <p:spPr bwMode="auto">
                <a:xfrm>
                  <a:off x="2110" y="767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6" name="Rectangle 338"/>
                <p:cNvSpPr>
                  <a:spLocks noChangeArrowheads="1"/>
                </p:cNvSpPr>
                <p:nvPr/>
              </p:nvSpPr>
              <p:spPr bwMode="auto">
                <a:xfrm>
                  <a:off x="2253" y="766"/>
                  <a:ext cx="144" cy="14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5" name="Right Arrow 4"/>
            <p:cNvSpPr/>
            <p:nvPr/>
          </p:nvSpPr>
          <p:spPr>
            <a:xfrm>
              <a:off x="3923928" y="1988840"/>
              <a:ext cx="1224136" cy="64807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041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hlinkClick r:id="rId6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3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will you Learn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  <a:endParaRPr lang="en-US" sz="3300" dirty="0" smtClean="0">
              <a:cs typeface="Arial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Introduction to Quantum Mechanics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Quantum 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</a:t>
            </a:r>
            <a:r>
              <a:rPr lang="en-US" sz="3300" dirty="0" smtClean="0">
                <a:cs typeface="Arial" charset="0"/>
              </a:rPr>
              <a:t>Cryptography</a:t>
            </a:r>
            <a:endParaRPr lang="en-US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8227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Quantum Bit: </a:t>
            </a:r>
            <a:r>
              <a:rPr lang="en-US" sz="4000" dirty="0" smtClean="0"/>
              <a:t>Polarization </a:t>
            </a:r>
            <a:r>
              <a:rPr lang="en-US" sz="4000" dirty="0"/>
              <a:t>of </a:t>
            </a:r>
            <a:r>
              <a:rPr lang="en-US" sz="4000" dirty="0" smtClean="0"/>
              <a:t>a Photon</a:t>
            </a:r>
            <a:endParaRPr lang="en-US" sz="4000" dirty="0"/>
          </a:p>
        </p:txBody>
      </p:sp>
      <p:grpSp>
        <p:nvGrpSpPr>
          <p:cNvPr id="19" name="Group 21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9552" y="1124744"/>
            <a:ext cx="3009900" cy="269875"/>
            <a:chOff x="1648" y="1285"/>
            <a:chExt cx="1896" cy="170"/>
          </a:xfrm>
        </p:grpSpPr>
        <p:sp>
          <p:nvSpPr>
            <p:cNvPr id="20" name="Text Box 211"/>
            <p:cNvSpPr txBox="1">
              <a:spLocks noChangeAspect="1" noChangeArrowheads="1"/>
            </p:cNvSpPr>
            <p:nvPr/>
          </p:nvSpPr>
          <p:spPr bwMode="auto">
            <a:xfrm>
              <a:off x="1648" y="1350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5080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q</a:t>
              </a:r>
            </a:p>
          </p:txBody>
        </p:sp>
        <p:sp>
          <p:nvSpPr>
            <p:cNvPr id="21" name="Text Box 212"/>
            <p:cNvSpPr txBox="1">
              <a:spLocks noChangeAspect="1" noChangeArrowheads="1"/>
            </p:cNvSpPr>
            <p:nvPr/>
          </p:nvSpPr>
          <p:spPr bwMode="auto">
            <a:xfrm>
              <a:off x="1736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2" name="Text Box 213"/>
            <p:cNvSpPr txBox="1">
              <a:spLocks noChangeAspect="1" noChangeArrowheads="1"/>
            </p:cNvSpPr>
            <p:nvPr/>
          </p:nvSpPr>
          <p:spPr bwMode="auto">
            <a:xfrm>
              <a:off x="1830" y="1306"/>
              <a:ext cx="9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415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b</a:t>
              </a:r>
            </a:p>
          </p:txBody>
        </p:sp>
        <p:sp>
          <p:nvSpPr>
            <p:cNvPr id="23" name="Text Box 214"/>
            <p:cNvSpPr txBox="1">
              <a:spLocks noChangeAspect="1" noChangeArrowheads="1"/>
            </p:cNvSpPr>
            <p:nvPr/>
          </p:nvSpPr>
          <p:spPr bwMode="auto">
            <a:xfrm>
              <a:off x="1923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24" name="Text Box 215"/>
            <p:cNvSpPr txBox="1">
              <a:spLocks noChangeAspect="1" noChangeArrowheads="1"/>
            </p:cNvSpPr>
            <p:nvPr/>
          </p:nvSpPr>
          <p:spPr bwMode="auto">
            <a:xfrm>
              <a:off x="1970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25" name="Text Box 216"/>
            <p:cNvSpPr txBox="1">
              <a:spLocks noChangeAspect="1" noChangeArrowheads="1"/>
            </p:cNvSpPr>
            <p:nvPr/>
          </p:nvSpPr>
          <p:spPr bwMode="auto">
            <a:xfrm>
              <a:off x="209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a</a:t>
              </a:r>
            </a:p>
          </p:txBody>
        </p:sp>
        <p:sp>
          <p:nvSpPr>
            <p:cNvPr id="26" name="Text Box 217"/>
            <p:cNvSpPr txBox="1">
              <a:spLocks noChangeAspect="1" noChangeArrowheads="1"/>
            </p:cNvSpPr>
            <p:nvPr/>
          </p:nvSpPr>
          <p:spPr bwMode="auto">
            <a:xfrm>
              <a:off x="2176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s</a:t>
              </a:r>
            </a:p>
          </p:txBody>
        </p:sp>
        <p:sp>
          <p:nvSpPr>
            <p:cNvPr id="27" name="Text Box 218"/>
            <p:cNvSpPr txBox="1">
              <a:spLocks noChangeAspect="1" noChangeArrowheads="1"/>
            </p:cNvSpPr>
            <p:nvPr/>
          </p:nvSpPr>
          <p:spPr bwMode="auto">
            <a:xfrm>
              <a:off x="2298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8" name="Text Box 219"/>
            <p:cNvSpPr txBox="1">
              <a:spLocks noChangeAspect="1" noChangeArrowheads="1"/>
            </p:cNvSpPr>
            <p:nvPr/>
          </p:nvSpPr>
          <p:spPr bwMode="auto">
            <a:xfrm>
              <a:off x="2392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29" name="Text Box 220"/>
            <p:cNvSpPr txBox="1">
              <a:spLocks noChangeAspect="1" noChangeArrowheads="1"/>
            </p:cNvSpPr>
            <p:nvPr/>
          </p:nvSpPr>
          <p:spPr bwMode="auto">
            <a:xfrm>
              <a:off x="2485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0" name="Text Box 221"/>
            <p:cNvSpPr txBox="1">
              <a:spLocks noChangeAspect="1" noChangeArrowheads="1"/>
            </p:cNvSpPr>
            <p:nvPr/>
          </p:nvSpPr>
          <p:spPr bwMode="auto">
            <a:xfrm>
              <a:off x="2532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1" name="Text Box 222"/>
            <p:cNvSpPr txBox="1">
              <a:spLocks noChangeAspect="1" noChangeArrowheads="1"/>
            </p:cNvSpPr>
            <p:nvPr/>
          </p:nvSpPr>
          <p:spPr bwMode="auto">
            <a:xfrm>
              <a:off x="2653" y="1350"/>
              <a:ext cx="8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 dirty="0">
                  <a:latin typeface="cmr10" charset="0"/>
                </a:rPr>
                <a:t>v</a:t>
              </a:r>
            </a:p>
          </p:txBody>
        </p:sp>
        <p:sp>
          <p:nvSpPr>
            <p:cNvPr id="32" name="Text Box 223"/>
            <p:cNvSpPr txBox="1">
              <a:spLocks noChangeAspect="1" noChangeArrowheads="1"/>
            </p:cNvSpPr>
            <p:nvPr/>
          </p:nvSpPr>
          <p:spPr bwMode="auto">
            <a:xfrm>
              <a:off x="2737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e</a:t>
              </a:r>
            </a:p>
          </p:txBody>
        </p:sp>
        <p:sp>
          <p:nvSpPr>
            <p:cNvPr id="33" name="Text Box 224"/>
            <p:cNvSpPr txBox="1">
              <a:spLocks noChangeAspect="1" noChangeArrowheads="1"/>
            </p:cNvSpPr>
            <p:nvPr/>
          </p:nvSpPr>
          <p:spPr bwMode="auto">
            <a:xfrm>
              <a:off x="2812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 dirty="0">
                  <a:latin typeface="cmr10" charset="0"/>
                </a:rPr>
                <a:t>c</a:t>
              </a:r>
            </a:p>
          </p:txBody>
        </p:sp>
        <p:sp>
          <p:nvSpPr>
            <p:cNvPr id="34" name="Text Box 225"/>
            <p:cNvSpPr txBox="1">
              <a:spLocks noChangeAspect="1" noChangeArrowheads="1"/>
            </p:cNvSpPr>
            <p:nvPr/>
          </p:nvSpPr>
          <p:spPr bwMode="auto">
            <a:xfrm>
              <a:off x="2887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5" name="Text Box 226"/>
            <p:cNvSpPr txBox="1">
              <a:spLocks noChangeAspect="1" noChangeArrowheads="1"/>
            </p:cNvSpPr>
            <p:nvPr/>
          </p:nvSpPr>
          <p:spPr bwMode="auto">
            <a:xfrm>
              <a:off x="295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o</a:t>
              </a:r>
            </a:p>
          </p:txBody>
        </p:sp>
        <p:sp>
          <p:nvSpPr>
            <p:cNvPr id="36" name="Text Box 227"/>
            <p:cNvSpPr txBox="1">
              <a:spLocks noChangeAspect="1" noChangeArrowheads="1"/>
            </p:cNvSpPr>
            <p:nvPr/>
          </p:nvSpPr>
          <p:spPr bwMode="auto">
            <a:xfrm>
              <a:off x="3037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r</a:t>
              </a:r>
            </a:p>
          </p:txBody>
        </p:sp>
        <p:sp>
          <p:nvSpPr>
            <p:cNvPr id="37" name="Text Box 228"/>
            <p:cNvSpPr txBox="1">
              <a:spLocks noChangeAspect="1" noChangeArrowheads="1"/>
            </p:cNvSpPr>
            <p:nvPr/>
          </p:nvSpPr>
          <p:spPr bwMode="auto">
            <a:xfrm>
              <a:off x="3158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8" name="Text Box 229"/>
            <p:cNvSpPr txBox="1">
              <a:spLocks noChangeAspect="1" noChangeArrowheads="1"/>
            </p:cNvSpPr>
            <p:nvPr/>
          </p:nvSpPr>
          <p:spPr bwMode="auto">
            <a:xfrm>
              <a:off x="3205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39" name="Text Box 230"/>
            <p:cNvSpPr txBox="1">
              <a:spLocks noChangeAspect="1" noChangeArrowheads="1"/>
            </p:cNvSpPr>
            <p:nvPr/>
          </p:nvSpPr>
          <p:spPr bwMode="auto">
            <a:xfrm>
              <a:off x="3355" y="1307"/>
              <a:ext cx="12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25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msbm10" charset="0"/>
                </a:rPr>
                <a:t>C</a:t>
              </a:r>
            </a:p>
          </p:txBody>
        </p:sp>
        <p:sp>
          <p:nvSpPr>
            <p:cNvPr id="40" name="Text Box 231"/>
            <p:cNvSpPr txBox="1">
              <a:spLocks noChangeAspect="1" noChangeArrowheads="1"/>
            </p:cNvSpPr>
            <p:nvPr/>
          </p:nvSpPr>
          <p:spPr bwMode="auto">
            <a:xfrm>
              <a:off x="3476" y="1286"/>
              <a:ext cx="67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90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1500">
                  <a:latin typeface="cmr7" charset="0"/>
                </a:rPr>
                <a:t>2</a:t>
              </a:r>
            </a:p>
          </p:txBody>
        </p:sp>
        <p:sp>
          <p:nvSpPr>
            <p:cNvPr id="41" name="Rectangle 232"/>
            <p:cNvSpPr>
              <a:spLocks noChangeAspect="1" noChangeArrowheads="1"/>
            </p:cNvSpPr>
            <p:nvPr/>
          </p:nvSpPr>
          <p:spPr bwMode="auto">
            <a:xfrm>
              <a:off x="1648" y="1285"/>
              <a:ext cx="1896" cy="1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5956" y="142852"/>
            <a:ext cx="8436524" cy="928694"/>
          </a:xfrm>
          <a:noFill/>
          <a:ln/>
        </p:spPr>
        <p:txBody>
          <a:bodyPr/>
          <a:lstStyle/>
          <a:p>
            <a:r>
              <a:rPr lang="en-US" sz="4000" dirty="0" err="1"/>
              <a:t>Qubit</a:t>
            </a:r>
            <a:r>
              <a:rPr lang="en-US" sz="4000" dirty="0"/>
              <a:t>: </a:t>
            </a:r>
            <a:r>
              <a:rPr lang="en-US" sz="4000" dirty="0" smtClean="0"/>
              <a:t>Rectilinear/Computational </a:t>
            </a:r>
            <a:r>
              <a:rPr lang="en-US" sz="4000" dirty="0"/>
              <a:t>Basis</a:t>
            </a:r>
          </a:p>
        </p:txBody>
      </p:sp>
      <p:grpSp>
        <p:nvGrpSpPr>
          <p:cNvPr id="5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9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2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39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9787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Detecting a </a:t>
            </a:r>
            <a:r>
              <a:rPr lang="en-US" sz="4000" dirty="0" err="1"/>
              <a:t>Qubit</a:t>
            </a:r>
            <a:endParaRPr lang="en-US" sz="4000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740356" y="3357071"/>
            <a:ext cx="1285425" cy="1210166"/>
            <a:chOff x="4015" y="1285"/>
            <a:chExt cx="1010" cy="965"/>
          </a:xfrm>
        </p:grpSpPr>
        <p:pic>
          <p:nvPicPr>
            <p:cNvPr id="457790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5" y="1285"/>
              <a:ext cx="1010" cy="729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57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796136" y="1657811"/>
            <a:ext cx="3097141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dirty="0"/>
              <a:t>N</a:t>
            </a:r>
            <a:r>
              <a:rPr lang="da-DK" sz="2400" b="0" dirty="0" smtClean="0"/>
              <a:t>o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95" name="Picture 94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1" name="Picture 10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15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30" name="Picture 1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56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59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65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40" name="Picture 1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sz="4000" dirty="0"/>
              <a:t>Measuring a Qubit</a:t>
            </a:r>
            <a:endParaRPr lang="en-US" sz="4000" dirty="0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7789995" y="3367104"/>
            <a:ext cx="1245972" cy="1200134"/>
            <a:chOff x="4054" y="1293"/>
            <a:chExt cx="979" cy="957"/>
          </a:xfrm>
        </p:grpSpPr>
        <p:pic>
          <p:nvPicPr>
            <p:cNvPr id="48851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4" y="1293"/>
              <a:ext cx="979" cy="7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79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dirty="0"/>
              <a:t>N</a:t>
            </a:r>
            <a:r>
              <a:rPr lang="da-DK" sz="2400" b="0" dirty="0" smtClean="0"/>
              <a:t>o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dirty="0"/>
              <a:t>P</a:t>
            </a:r>
            <a:r>
              <a:rPr lang="en-US" sz="2400" b="0" dirty="0" smtClean="0"/>
              <a:t>hotons: </a:t>
            </a:r>
            <a:r>
              <a:rPr lang="en-US" sz="2400" b="0" dirty="0"/>
              <a:t>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easurement</a:t>
            </a:r>
            <a:r>
              <a:rPr lang="en-US" sz="2400" dirty="0">
                <a:cs typeface="Arial" charset="0"/>
              </a:rPr>
              <a:t>:</a:t>
            </a:r>
            <a:endParaRPr lang="de-CH" sz="2400" dirty="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105" name="Picture 104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826635" y="5912803"/>
            <a:ext cx="647700" cy="815975"/>
            <a:chOff x="4826635" y="5912803"/>
            <a:chExt cx="647700" cy="8159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488562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88563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88564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5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24" name="Group 28"/>
          <p:cNvGrpSpPr/>
          <p:nvPr/>
        </p:nvGrpSpPr>
        <p:grpSpPr>
          <a:xfrm>
            <a:off x="3059832" y="6093296"/>
            <a:ext cx="457692" cy="460694"/>
            <a:chOff x="4214810" y="2000240"/>
            <a:chExt cx="457692" cy="460694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8" name="Group 28"/>
          <p:cNvGrpSpPr/>
          <p:nvPr/>
        </p:nvGrpSpPr>
        <p:grpSpPr>
          <a:xfrm>
            <a:off x="6876256" y="6093296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4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4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4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2" name="Picture 1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78" name="Line 47"/>
          <p:cNvSpPr>
            <a:spLocks noChangeShapeType="1"/>
          </p:cNvSpPr>
          <p:nvPr/>
        </p:nvSpPr>
        <p:spPr bwMode="auto">
          <a:xfrm rot="13500000">
            <a:off x="3337628" y="2698684"/>
            <a:ext cx="2036695" cy="203669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81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92" name="Picture 19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Diagonal/</a:t>
            </a:r>
            <a:r>
              <a:rPr lang="en-US" sz="4000" dirty="0" err="1" smtClean="0"/>
              <a:t>Hadamard</a:t>
            </a:r>
            <a:r>
              <a:rPr lang="en-US" sz="4000" dirty="0" smtClean="0"/>
              <a:t> </a:t>
            </a:r>
            <a:r>
              <a:rPr lang="en-US" sz="4000" dirty="0"/>
              <a:t>Basis</a:t>
            </a:r>
          </a:p>
        </p:txBody>
      </p: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103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96" name="AutoShape 11"/>
          <p:cNvSpPr>
            <a:spLocks noChangeArrowheads="1"/>
          </p:cNvSpPr>
          <p:nvPr/>
        </p:nvSpPr>
        <p:spPr bwMode="auto">
          <a:xfrm rot="2697395">
            <a:off x="2690059" y="3639823"/>
            <a:ext cx="3311525" cy="146050"/>
          </a:xfrm>
          <a:prstGeom prst="leftRightArrow">
            <a:avLst>
              <a:gd name="adj1" fmla="val 48834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AutoShape 11"/>
          <p:cNvSpPr>
            <a:spLocks noChangeArrowheads="1"/>
          </p:cNvSpPr>
          <p:nvPr/>
        </p:nvSpPr>
        <p:spPr bwMode="auto">
          <a:xfrm rot="18897395">
            <a:off x="2687074" y="3639626"/>
            <a:ext cx="3311525" cy="146050"/>
          </a:xfrm>
          <a:prstGeom prst="leftRightArrow">
            <a:avLst>
              <a:gd name="adj1" fmla="val 48818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342415" y="2255406"/>
            <a:ext cx="11106" cy="29042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2204864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4" name="Picture 19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4797152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9592" y="5726500"/>
            <a:ext cx="1584176" cy="1014868"/>
            <a:chOff x="899592" y="5726500"/>
            <a:chExt cx="1584176" cy="1014868"/>
          </a:xfrm>
        </p:grpSpPr>
        <p:sp>
          <p:nvSpPr>
            <p:cNvPr id="91" name="Text Box 149"/>
            <p:cNvSpPr txBox="1">
              <a:spLocks noChangeArrowheads="1"/>
            </p:cNvSpPr>
            <p:nvPr/>
          </p:nvSpPr>
          <p:spPr bwMode="auto">
            <a:xfrm>
              <a:off x="2195736" y="602128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5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34" grpId="0" animBg="1"/>
      <p:bldP spid="96" grpId="0" animBg="1"/>
      <p:bldP spid="461933" grpId="0" animBg="1"/>
      <p:bldP spid="97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Measuring Collapses the State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61" name="Text Box 149"/>
          <p:cNvSpPr txBox="1">
            <a:spLocks noChangeArrowheads="1"/>
          </p:cNvSpPr>
          <p:nvPr/>
        </p:nvSpPr>
        <p:spPr bwMode="auto">
          <a:xfrm>
            <a:off x="2195736" y="602128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899592" y="5726500"/>
            <a:ext cx="1321788" cy="1014868"/>
            <a:chOff x="899592" y="5726500"/>
            <a:chExt cx="1321788" cy="1014868"/>
          </a:xfrm>
        </p:grpSpPr>
        <p:pic>
          <p:nvPicPr>
            <p:cNvPr id="177" name="Picture 17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8" name="Group 177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185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6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9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18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9" name="Group 177"/>
          <p:cNvGrpSpPr>
            <a:grpSpLocks/>
          </p:cNvGrpSpPr>
          <p:nvPr/>
        </p:nvGrpSpPr>
        <p:grpSpPr bwMode="auto">
          <a:xfrm>
            <a:off x="3563888" y="2709515"/>
            <a:ext cx="2879725" cy="2879725"/>
            <a:chOff x="3833" y="1480"/>
            <a:chExt cx="1814" cy="1814"/>
          </a:xfrm>
        </p:grpSpPr>
        <p:sp>
          <p:nvSpPr>
            <p:cNvPr id="133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34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5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6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7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8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9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7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8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514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Measuring Collapses the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55976" y="5784816"/>
            <a:ext cx="1681828" cy="1014868"/>
            <a:chOff x="4355976" y="5784816"/>
            <a:chExt cx="1681828" cy="1014868"/>
          </a:xfrm>
        </p:grpSpPr>
        <p:sp>
          <p:nvSpPr>
            <p:cNvPr id="161" name="Text Box 149"/>
            <p:cNvSpPr txBox="1">
              <a:spLocks noChangeArrowheads="1"/>
            </p:cNvSpPr>
            <p:nvPr/>
          </p:nvSpPr>
          <p:spPr bwMode="auto">
            <a:xfrm>
              <a:off x="4355976" y="606141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4716016" y="5784816"/>
              <a:ext cx="1321788" cy="1014868"/>
              <a:chOff x="899592" y="5726500"/>
              <a:chExt cx="1321788" cy="1014868"/>
            </a:xfrm>
          </p:grpSpPr>
          <p:pic>
            <p:nvPicPr>
              <p:cNvPr id="177" name="Picture 176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2680" y="5827154"/>
                <a:ext cx="1152704" cy="91421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78" name="Group 177"/>
              <p:cNvGrpSpPr/>
              <p:nvPr/>
            </p:nvGrpSpPr>
            <p:grpSpPr>
              <a:xfrm>
                <a:off x="899592" y="5726500"/>
                <a:ext cx="457692" cy="460694"/>
                <a:chOff x="7597837" y="2707419"/>
                <a:chExt cx="457692" cy="460694"/>
              </a:xfrm>
            </p:grpSpPr>
            <p:sp>
              <p:nvSpPr>
                <p:cNvPr id="185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6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763688" y="5726500"/>
                <a:ext cx="457692" cy="460694"/>
                <a:chOff x="4214810" y="2000240"/>
                <a:chExt cx="457692" cy="460694"/>
              </a:xfrm>
            </p:grpSpPr>
            <p:sp>
              <p:nvSpPr>
                <p:cNvPr id="18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5" name="Group 137"/>
          <p:cNvGrpSpPr>
            <a:grpSpLocks/>
          </p:cNvGrpSpPr>
          <p:nvPr/>
        </p:nvGrpSpPr>
        <p:grpSpPr bwMode="auto">
          <a:xfrm rot="2700000">
            <a:off x="2432107" y="2225211"/>
            <a:ext cx="2879725" cy="2879725"/>
            <a:chOff x="3833" y="1480"/>
            <a:chExt cx="1814" cy="1814"/>
          </a:xfrm>
        </p:grpSpPr>
        <p:sp>
          <p:nvSpPr>
            <p:cNvPr id="99" name="Oval 13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DDDDDD">
                <a:alpha val="70000"/>
              </a:srgbClr>
            </a:solidFill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0" name="Line 13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1" name="Line 14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2" name="Line 14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0" name="Line 14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1" name="Line 14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2" name="Line 14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3" name="Line 14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4" name="Line 14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5" name="Line 14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6" name="Line 14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71800" y="2348880"/>
            <a:ext cx="3314742" cy="3315485"/>
            <a:chOff x="2900328" y="2420887"/>
            <a:chExt cx="3314742" cy="3315485"/>
          </a:xfrm>
        </p:grpSpPr>
        <p:grpSp>
          <p:nvGrpSpPr>
            <p:cNvPr id="118" name="Group 117"/>
            <p:cNvGrpSpPr/>
            <p:nvPr/>
          </p:nvGrpSpPr>
          <p:grpSpPr>
            <a:xfrm>
              <a:off x="2900328" y="2420887"/>
              <a:ext cx="3314742" cy="3315485"/>
              <a:chOff x="2690059" y="2056888"/>
              <a:chExt cx="3314742" cy="3315485"/>
            </a:xfrm>
          </p:grpSpPr>
          <p:sp>
            <p:nvSpPr>
              <p:cNvPr id="121" name="Oval 105"/>
              <p:cNvSpPr>
                <a:spLocks noChangeArrowheads="1"/>
              </p:cNvSpPr>
              <p:nvPr/>
            </p:nvSpPr>
            <p:spPr bwMode="auto">
              <a:xfrm>
                <a:off x="2905125" y="2265363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1"/>
              <p:cNvSpPr>
                <a:spLocks noChangeArrowheads="1"/>
              </p:cNvSpPr>
              <p:nvPr/>
            </p:nvSpPr>
            <p:spPr bwMode="auto">
              <a:xfrm rot="5400000">
                <a:off x="2701231" y="3643586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3" name="AutoShape 11"/>
              <p:cNvSpPr>
                <a:spLocks noChangeArrowheads="1"/>
              </p:cNvSpPr>
              <p:nvPr/>
            </p:nvSpPr>
            <p:spPr bwMode="auto">
              <a:xfrm>
                <a:off x="2693276" y="3632200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4" name="AutoShape 11"/>
              <p:cNvSpPr>
                <a:spLocks noChangeArrowheads="1"/>
              </p:cNvSpPr>
              <p:nvPr/>
            </p:nvSpPr>
            <p:spPr bwMode="auto">
              <a:xfrm rot="2697395">
                <a:off x="2690059" y="3639823"/>
                <a:ext cx="3311525" cy="146050"/>
              </a:xfrm>
              <a:prstGeom prst="leftRightArrow">
                <a:avLst>
                  <a:gd name="adj1" fmla="val 48834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8897395">
                <a:off x="2687074" y="3639626"/>
                <a:ext cx="3311525" cy="146050"/>
              </a:xfrm>
              <a:prstGeom prst="leftRightArrow">
                <a:avLst>
                  <a:gd name="adj1" fmla="val 48818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rot="13500000">
              <a:off x="4535997" y="2624715"/>
              <a:ext cx="0" cy="2953206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6" name="Group 248"/>
          <p:cNvGrpSpPr>
            <a:grpSpLocks/>
          </p:cNvGrpSpPr>
          <p:nvPr/>
        </p:nvGrpSpPr>
        <p:grpSpPr bwMode="auto">
          <a:xfrm>
            <a:off x="3779912" y="2924944"/>
            <a:ext cx="2880320" cy="2880320"/>
            <a:chOff x="3833" y="1480"/>
            <a:chExt cx="1814" cy="1814"/>
          </a:xfrm>
        </p:grpSpPr>
        <p:sp>
          <p:nvSpPr>
            <p:cNvPr id="127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8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0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1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2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1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3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4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7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8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9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39552" y="6061903"/>
            <a:ext cx="457692" cy="460694"/>
            <a:chOff x="7597837" y="2707419"/>
            <a:chExt cx="457692" cy="460694"/>
          </a:xfrm>
        </p:grpSpPr>
        <p:sp>
          <p:nvSpPr>
            <p:cNvPr id="21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17" name="Text Box 149"/>
          <p:cNvSpPr txBox="1">
            <a:spLocks noChangeArrowheads="1"/>
          </p:cNvSpPr>
          <p:nvPr/>
        </p:nvSpPr>
        <p:spPr bwMode="auto">
          <a:xfrm>
            <a:off x="1115616" y="60614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5656" y="5784816"/>
            <a:ext cx="1321788" cy="1014868"/>
            <a:chOff x="1475656" y="5726500"/>
            <a:chExt cx="1321788" cy="1014868"/>
          </a:xfrm>
        </p:grpSpPr>
        <p:pic>
          <p:nvPicPr>
            <p:cNvPr id="205" name="Picture 20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8744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8" name="Group 28"/>
            <p:cNvGrpSpPr/>
            <p:nvPr/>
          </p:nvGrpSpPr>
          <p:grpSpPr>
            <a:xfrm>
              <a:off x="2339752" y="5726500"/>
              <a:ext cx="457692" cy="460694"/>
              <a:chOff x="4214810" y="2000240"/>
              <a:chExt cx="457692" cy="460694"/>
            </a:xfrm>
          </p:grpSpPr>
          <p:sp>
            <p:nvSpPr>
              <p:cNvPr id="21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21" name="Group 28"/>
            <p:cNvGrpSpPr/>
            <p:nvPr/>
          </p:nvGrpSpPr>
          <p:grpSpPr>
            <a:xfrm>
              <a:off x="1475656" y="5726500"/>
              <a:ext cx="457692" cy="460694"/>
              <a:chOff x="4214810" y="2000240"/>
              <a:chExt cx="457692" cy="460694"/>
            </a:xfrm>
          </p:grpSpPr>
          <p:sp>
            <p:nvSpPr>
              <p:cNvPr id="22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3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987824" y="6061903"/>
            <a:ext cx="1249780" cy="460694"/>
            <a:chOff x="2987824" y="6061903"/>
            <a:chExt cx="1249780" cy="460694"/>
          </a:xfrm>
        </p:grpSpPr>
        <p:grpSp>
          <p:nvGrpSpPr>
            <p:cNvPr id="154" name="Group 28"/>
            <p:cNvGrpSpPr/>
            <p:nvPr/>
          </p:nvGrpSpPr>
          <p:grpSpPr>
            <a:xfrm>
              <a:off x="3779912" y="6061903"/>
              <a:ext cx="457692" cy="460694"/>
              <a:chOff x="4214810" y="2000240"/>
              <a:chExt cx="457692" cy="460694"/>
            </a:xfrm>
          </p:grpSpPr>
          <p:sp>
            <p:nvSpPr>
              <p:cNvPr id="15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2987824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00192" y="6061903"/>
            <a:ext cx="1249780" cy="460694"/>
            <a:chOff x="6300192" y="6061903"/>
            <a:chExt cx="1249780" cy="460694"/>
          </a:xfrm>
        </p:grpSpPr>
        <p:cxnSp>
          <p:nvCxnSpPr>
            <p:cNvPr id="228" name="Straight Arrow Connector 227"/>
            <p:cNvCxnSpPr/>
            <p:nvPr/>
          </p:nvCxnSpPr>
          <p:spPr>
            <a:xfrm>
              <a:off x="6300192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8"/>
            <p:cNvGrpSpPr/>
            <p:nvPr/>
          </p:nvGrpSpPr>
          <p:grpSpPr>
            <a:xfrm>
              <a:off x="7092280" y="6061903"/>
              <a:ext cx="457692" cy="460694"/>
              <a:chOff x="4214810" y="2000240"/>
              <a:chExt cx="457692" cy="460694"/>
            </a:xfrm>
          </p:grpSpPr>
          <p:sp>
            <p:nvSpPr>
              <p:cNvPr id="23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529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4427984" y="476672"/>
            <a:ext cx="3096344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Classical Cryptography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Introduction to Quantum Mechanics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 smtClean="0"/>
              <a:t>Quantum Key Distribution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Position-Based Cryptography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876" y="4581128"/>
            <a:ext cx="2635588" cy="20162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836712"/>
            <a:ext cx="8429684" cy="590465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[</a:t>
            </a:r>
            <a:r>
              <a:rPr lang="en-US" sz="2600" dirty="0" err="1" smtClean="0">
                <a:cs typeface="Arial" charset="0"/>
              </a:rPr>
              <a:t>Shor</a:t>
            </a:r>
            <a:r>
              <a:rPr lang="en-US" sz="2600" dirty="0" smtClean="0">
                <a:cs typeface="Arial" charset="0"/>
              </a:rPr>
              <a:t> ’</a:t>
            </a:r>
            <a:r>
              <a:rPr lang="en-US" sz="2600" dirty="0">
                <a:cs typeface="Arial" charset="0"/>
              </a:rPr>
              <a:t>94] </a:t>
            </a:r>
            <a:r>
              <a:rPr lang="en-US" sz="2600" dirty="0" smtClean="0">
                <a:cs typeface="Arial" charset="0"/>
              </a:rPr>
              <a:t>Efficient </a:t>
            </a:r>
            <a:r>
              <a:rPr lang="en-US" sz="2600" dirty="0">
                <a:cs typeface="Arial" charset="0"/>
              </a:rPr>
              <a:t>quantum algorithm for factoring </a:t>
            </a:r>
            <a:r>
              <a:rPr lang="en-US" sz="2600" dirty="0" smtClean="0">
                <a:cs typeface="Arial" charset="0"/>
              </a:rPr>
              <a:t>which breaks </a:t>
            </a:r>
            <a:r>
              <a:rPr lang="en-US" sz="2600" dirty="0">
                <a:cs typeface="Arial" charset="0"/>
              </a:rPr>
              <a:t>public-key cryptography (RSA)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[</a:t>
            </a:r>
            <a:r>
              <a:rPr lang="en-US" sz="2600" dirty="0" smtClean="0">
                <a:cs typeface="Arial" charset="0"/>
              </a:rPr>
              <a:t>Grover ’</a:t>
            </a:r>
            <a:r>
              <a:rPr lang="en-US" sz="2600" dirty="0">
                <a:cs typeface="Arial" charset="0"/>
              </a:rPr>
              <a:t>96</a:t>
            </a:r>
            <a:r>
              <a:rPr lang="en-US" sz="2600" dirty="0" smtClean="0">
                <a:cs typeface="Arial" charset="0"/>
              </a:rPr>
              <a:t>] Fast </a:t>
            </a:r>
            <a:r>
              <a:rPr lang="en-US" sz="2600" dirty="0">
                <a:cs typeface="Arial" charset="0"/>
              </a:rPr>
              <a:t>quantum search </a:t>
            </a:r>
            <a:r>
              <a:rPr lang="en-US" sz="2600" dirty="0" smtClean="0">
                <a:cs typeface="Arial" charset="0"/>
              </a:rPr>
              <a:t>algorithm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one. Did they?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Quantum Computer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84984"/>
            <a:ext cx="3024336" cy="20162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/>
          <a:srcRect l="-8679" t="-1545" r="-1535" b="-1498"/>
          <a:stretch/>
        </p:blipFill>
        <p:spPr>
          <a:xfrm>
            <a:off x="3851920" y="3429000"/>
            <a:ext cx="2828444" cy="182468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356992"/>
            <a:ext cx="1584176" cy="1843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dirty="0">
                <a:cs typeface="Arial" charset="0"/>
              </a:rPr>
              <a:t>Q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7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an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(</a:t>
            </a:r>
            <a:r>
              <a:rPr lang="de-CH" sz="2400" dirty="0" err="1" smtClean="0">
                <a:cs typeface="Arial" charset="0"/>
              </a:rPr>
              <a:t>encryption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authentication</a:t>
            </a:r>
            <a:r>
              <a:rPr lang="de-CH" sz="2400" dirty="0" smtClean="0">
                <a:cs typeface="Arial" charset="0"/>
              </a:rPr>
              <a:t> etc.).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285679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655205" y="155679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71600" y="1844824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4240643"/>
            <a:ext cx="7848872" cy="1717929"/>
            <a:chOff x="683568" y="4240643"/>
            <a:chExt cx="7848872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95801" y="511827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505926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930329" y="4240643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4255375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83568" y="55892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5518300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004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208E-6 2.07128E-6 L 0.51988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917E-6 3.72136E-6 L 0.52005 0.17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88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185" grpId="0" animBg="1"/>
      <p:bldP spid="223" grpId="0"/>
      <p:bldP spid="245" grpId="0"/>
      <p:bldP spid="3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140968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457639" y="183301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212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725505" y="2996952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356992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3688" y="3583279"/>
            <a:ext cx="936104" cy="1717929"/>
            <a:chOff x="1763688" y="3429000"/>
            <a:chExt cx="936104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875921" y="430663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2010449" y="3429000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763688" y="477759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19899" y="3573016"/>
            <a:ext cx="972581" cy="1632257"/>
            <a:chOff x="7559859" y="3443732"/>
            <a:chExt cx="972581" cy="1632257"/>
          </a:xfrm>
        </p:grpSpPr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424762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3443732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4706657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4139952" y="1772816"/>
            <a:ext cx="360040" cy="237626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3" name="Picture 92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3563888" y="4149080"/>
            <a:ext cx="1280649" cy="1083626"/>
          </a:xfrm>
          <a:prstGeom prst="rect">
            <a:avLst/>
          </a:prstGeom>
        </p:spPr>
      </p:pic>
      <p:sp>
        <p:nvSpPr>
          <p:cNvPr id="94" name="Rectangle 298"/>
          <p:cNvSpPr>
            <a:spLocks noChangeArrowheads="1"/>
          </p:cNvSpPr>
          <p:nvPr/>
        </p:nvSpPr>
        <p:spPr bwMode="auto">
          <a:xfrm>
            <a:off x="323528" y="5229200"/>
            <a:ext cx="58315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Quantum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r>
              <a:rPr lang="de-CH" sz="2400" dirty="0">
                <a:cs typeface="Arial" charset="0"/>
              </a:rPr>
              <a:t>.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H</a:t>
            </a:r>
            <a:r>
              <a:rPr lang="de-CH" sz="2400" dirty="0" smtClean="0">
                <a:cs typeface="Arial" charset="0"/>
              </a:rPr>
              <a:t>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test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r>
              <a:rPr lang="de-CH" sz="2400" dirty="0" smtClean="0">
                <a:cs typeface="Arial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6688" y="1268760"/>
            <a:ext cx="2329408" cy="564252"/>
            <a:chOff x="2915816" y="1268760"/>
            <a:chExt cx="2329408" cy="564252"/>
          </a:xfrm>
        </p:grpSpPr>
        <p:grpSp>
          <p:nvGrpSpPr>
            <p:cNvPr id="97" name="Group 97"/>
            <p:cNvGrpSpPr/>
            <p:nvPr/>
          </p:nvGrpSpPr>
          <p:grpSpPr>
            <a:xfrm>
              <a:off x="3383868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0" name="Group 97"/>
            <p:cNvGrpSpPr/>
            <p:nvPr/>
          </p:nvGrpSpPr>
          <p:grpSpPr>
            <a:xfrm>
              <a:off x="3851920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3" name="Group 97"/>
            <p:cNvGrpSpPr/>
            <p:nvPr/>
          </p:nvGrpSpPr>
          <p:grpSpPr>
            <a:xfrm>
              <a:off x="4319972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6" name="Group 97"/>
            <p:cNvGrpSpPr/>
            <p:nvPr/>
          </p:nvGrpSpPr>
          <p:grpSpPr>
            <a:xfrm>
              <a:off x="4788024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9" name="Group 97"/>
            <p:cNvGrpSpPr/>
            <p:nvPr/>
          </p:nvGrpSpPr>
          <p:grpSpPr>
            <a:xfrm>
              <a:off x="2915816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1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13" name="Line 6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562599" y="3789040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5" name="Group 74"/>
          <p:cNvGrpSpPr/>
          <p:nvPr/>
        </p:nvGrpSpPr>
        <p:grpSpPr>
          <a:xfrm rot="5400000">
            <a:off x="1259631" y="2420889"/>
            <a:ext cx="2592289" cy="288032"/>
            <a:chOff x="2809127" y="3501009"/>
            <a:chExt cx="3326202" cy="2232248"/>
          </a:xfrm>
        </p:grpSpPr>
        <p:sp>
          <p:nvSpPr>
            <p:cNvPr id="116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17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8" name="Group 74"/>
          <p:cNvGrpSpPr/>
          <p:nvPr/>
        </p:nvGrpSpPr>
        <p:grpSpPr>
          <a:xfrm rot="5400000">
            <a:off x="6012160" y="2348881"/>
            <a:ext cx="2592289" cy="288032"/>
            <a:chOff x="2809127" y="3501009"/>
            <a:chExt cx="3326202" cy="2232248"/>
          </a:xfrm>
        </p:grpSpPr>
        <p:sp>
          <p:nvSpPr>
            <p:cNvPr id="119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20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84168" y="5301208"/>
            <a:ext cx="3096344" cy="1368152"/>
            <a:chOff x="2915816" y="3284984"/>
            <a:chExt cx="3096344" cy="1368152"/>
          </a:xfrm>
        </p:grpSpPr>
        <p:pic>
          <p:nvPicPr>
            <p:cNvPr id="122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123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124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12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26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27" name="AutoShape 109"/>
          <p:cNvSpPr>
            <a:spLocks noChangeArrowheads="1"/>
          </p:cNvSpPr>
          <p:nvPr/>
        </p:nvSpPr>
        <p:spPr bwMode="auto">
          <a:xfrm>
            <a:off x="4716016" y="4005064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237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113" grpId="0" animBg="1"/>
      <p:bldP spid="114" grpId="0" animBg="1"/>
      <p:bldP spid="1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844825"/>
            <a:ext cx="7625531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Introduction to Quantum </a:t>
            </a:r>
            <a:r>
              <a:rPr lang="fr-CH" sz="3300" dirty="0" smtClean="0"/>
              <a:t>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300" dirty="0" smtClean="0">
                <a:cs typeface="Arial" charset="0"/>
              </a:rPr>
              <a:t>Position</a:t>
            </a:r>
            <a:r>
              <a:rPr lang="fr-CH" sz="3300" dirty="0">
                <a:cs typeface="Arial" charset="0"/>
              </a:rPr>
              <a:t>-Based Cryptography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4077097"/>
            <a:ext cx="5832648" cy="7200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63558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368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7512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Typically, cryptographic players 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credentials</a:t>
            </a:r>
            <a:r>
              <a:rPr lang="en-US" sz="2600" dirty="0" smtClean="0">
                <a:cs typeface="Arial" charset="0"/>
              </a:rPr>
              <a:t> such as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secret information (e.g. password or secret key)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authenticated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biometric features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29" t="26312" b="16701"/>
          <a:stretch/>
        </p:blipFill>
        <p:spPr>
          <a:xfrm>
            <a:off x="3059832" y="4365104"/>
            <a:ext cx="3312368" cy="22881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2996952"/>
            <a:ext cx="8640960" cy="11521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Can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geographical</a:t>
            </a:r>
            <a:r>
              <a:rPr lang="de-CH" sz="2800" dirty="0" smtClean="0"/>
              <a:t> </a:t>
            </a:r>
            <a:r>
              <a:rPr lang="de-CH" sz="2800" dirty="0" err="1" smtClean="0"/>
              <a:t>location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player</a:t>
            </a:r>
            <a:r>
              <a:rPr lang="de-CH" sz="2800" dirty="0" smtClean="0"/>
              <a:t> </a:t>
            </a:r>
            <a:r>
              <a:rPr lang="de-CH" sz="2800" dirty="0" err="1" smtClean="0"/>
              <a:t>be</a:t>
            </a:r>
            <a:r>
              <a:rPr lang="de-CH" sz="2800" dirty="0" smtClean="0"/>
              <a:t> </a:t>
            </a:r>
            <a:r>
              <a:rPr lang="de-CH" sz="2800" dirty="0" err="1" smtClean="0"/>
              <a:t>used</a:t>
            </a:r>
            <a:r>
              <a:rPr lang="de-CH" sz="2800" dirty="0" smtClean="0"/>
              <a:t> </a:t>
            </a:r>
            <a:br>
              <a:rPr lang="de-CH" sz="2800" dirty="0" smtClean="0"/>
            </a:br>
            <a:r>
              <a:rPr lang="de-CH" sz="2800" dirty="0" err="1" smtClean="0"/>
              <a:t>as</a:t>
            </a:r>
            <a:r>
              <a:rPr lang="de-CH" sz="2800" dirty="0" smtClean="0"/>
              <a:t> </a:t>
            </a:r>
            <a:r>
              <a:rPr lang="de-CH" sz="2800" dirty="0" err="1" smtClean="0"/>
              <a:t>cryptographic</a:t>
            </a:r>
            <a:r>
              <a:rPr lang="de-CH" sz="2800" dirty="0" smtClean="0"/>
              <a:t> </a:t>
            </a:r>
            <a:r>
              <a:rPr lang="de-CH" sz="2800" dirty="0" err="1" smtClean="0"/>
              <a:t>credential</a:t>
            </a:r>
            <a:r>
              <a:rPr lang="de-CH" sz="2800" dirty="0" smtClean="0"/>
              <a:t> ?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206084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858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2564904"/>
            <a:ext cx="842968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Applications: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</a:t>
            </a:r>
            <a:r>
              <a:rPr lang="en-US" sz="2600" dirty="0" smtClean="0">
                <a:cs typeface="Arial" charset="0"/>
              </a:rPr>
              <a:t>aunching</a:t>
            </a:r>
            <a:r>
              <a:rPr lang="en-US" sz="2600" dirty="0">
                <a:cs typeface="Arial" charset="0"/>
              </a:rPr>
              <a:t>-missile command comes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from </a:t>
            </a:r>
            <a:r>
              <a:rPr lang="en-US" sz="2600" dirty="0">
                <a:cs typeface="Arial" charset="0"/>
              </a:rPr>
              <a:t>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</a:t>
            </a:r>
            <a:r>
              <a:rPr lang="en-US" sz="2600" dirty="0" smtClean="0">
                <a:cs typeface="Arial" charset="0"/>
              </a:rPr>
              <a:t>alking </a:t>
            </a:r>
            <a:r>
              <a:rPr lang="en-US" sz="2600" dirty="0">
                <a:cs typeface="Arial" charset="0"/>
              </a:rPr>
              <a:t>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Pizza-delivery problem /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avoid fake calls to emergency services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052736"/>
            <a:ext cx="8640960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sole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635588" cy="20162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129" t="26312" b="16701"/>
          <a:stretch/>
        </p:blipFill>
        <p:spPr>
          <a:xfrm>
            <a:off x="6372200" y="4725144"/>
            <a:ext cx="2582691" cy="1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492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Classical Cryptography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592288" cy="345830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</a:t>
            </a:r>
            <a:r>
              <a:rPr lang="en-US" sz="2600" dirty="0" smtClean="0">
                <a:cs typeface="Arial" charset="0"/>
              </a:rPr>
              <a:t>ntil </a:t>
            </a:r>
            <a:r>
              <a:rPr lang="en-US" sz="2600" dirty="0">
                <a:cs typeface="Arial" charset="0"/>
              </a:rPr>
              <a:t>1970: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 smtClean="0">
                <a:cs typeface="Arial" charset="0"/>
              </a:rPr>
              <a:t>was the only goal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7356"/>
            <a:ext cx="3684443" cy="210574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48880"/>
            <a:ext cx="2736304" cy="417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Arial" pitchFamily="34" charset="0"/>
                <a:cs typeface="Arial" pitchFamily="34" charset="0"/>
                <a:hlinkClick r:id="rId6"/>
              </a:rPr>
              <a:t>Scytale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  <a:hlinkClick r:id="rId7"/>
              </a:rPr>
              <a:t>Enigma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27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6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6093296"/>
            <a:ext cx="8352928" cy="603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63563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61156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2921000" y="2330450"/>
            <a:ext cx="3549617" cy="1026542"/>
            <a:chOff x="2921000" y="2330450"/>
            <a:chExt cx="3549617" cy="1026542"/>
          </a:xfrm>
        </p:grpSpPr>
        <p:grpSp>
          <p:nvGrpSpPr>
            <p:cNvPr id="194" name="Group 193"/>
            <p:cNvGrpSpPr/>
            <p:nvPr/>
          </p:nvGrpSpPr>
          <p:grpSpPr>
            <a:xfrm>
              <a:off x="6228184" y="2636912"/>
              <a:ext cx="242433" cy="720080"/>
              <a:chOff x="6228184" y="3789040"/>
              <a:chExt cx="242433" cy="720080"/>
            </a:xfrm>
          </p:grpSpPr>
          <p:sp>
            <p:nvSpPr>
              <p:cNvPr id="195" name="Line 7"/>
              <p:cNvSpPr>
                <a:spLocks noChangeShapeType="1"/>
              </p:cNvSpPr>
              <p:nvPr/>
            </p:nvSpPr>
            <p:spPr bwMode="auto">
              <a:xfrm>
                <a:off x="6228184" y="3789040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6" name="Picture 19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300192" y="3933056"/>
                <a:ext cx="170425" cy="24023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4647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0428" y="2330450"/>
              <a:ext cx="170425" cy="23859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55776" y="2348880"/>
            <a:ext cx="3698974" cy="1077342"/>
            <a:chOff x="2555776" y="2348880"/>
            <a:chExt cx="3698974" cy="1077342"/>
          </a:xfrm>
        </p:grpSpPr>
        <p:grpSp>
          <p:nvGrpSpPr>
            <p:cNvPr id="185" name="Group 184"/>
            <p:cNvGrpSpPr/>
            <p:nvPr/>
          </p:nvGrpSpPr>
          <p:grpSpPr>
            <a:xfrm>
              <a:off x="2555776" y="2564904"/>
              <a:ext cx="360040" cy="720080"/>
              <a:chOff x="2627784" y="3717032"/>
              <a:chExt cx="360040" cy="720080"/>
            </a:xfrm>
          </p:grpSpPr>
          <p:sp>
            <p:nvSpPr>
              <p:cNvPr id="189" name="Line 7"/>
              <p:cNvSpPr>
                <a:spLocks noChangeShapeType="1"/>
              </p:cNvSpPr>
              <p:nvPr/>
            </p:nvSpPr>
            <p:spPr bwMode="auto">
              <a:xfrm>
                <a:off x="2987824" y="3717032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0" name="Picture 189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627784" y="3861048"/>
                <a:ext cx="239554" cy="169940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7864" y="2348880"/>
              <a:ext cx="205332" cy="1711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44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47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0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722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45" grpId="0" animBg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we brake the scheme now?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0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525658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mpossible to cheat </a:t>
            </a:r>
            <a:r>
              <a:rPr lang="en-US" sz="2800" dirty="0" smtClean="0">
                <a:cs typeface="Arial" charset="0"/>
              </a:rPr>
              <a:t>due to non-cloning theorem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O</a:t>
            </a:r>
            <a:r>
              <a:rPr lang="en-US" sz="2800" dirty="0" smtClean="0">
                <a:cs typeface="Arial" charset="0"/>
              </a:rPr>
              <a:t>r not?</a:t>
            </a: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60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61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6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7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8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017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757479"/>
            <a:ext cx="2880320" cy="981420"/>
            <a:chOff x="971600" y="2909607"/>
            <a:chExt cx="2880320" cy="981420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Teleportation Attack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509120"/>
            <a:ext cx="6840760" cy="17281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It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possible to cheat </a:t>
            </a:r>
            <a:r>
              <a:rPr lang="en-US" sz="2800" dirty="0" smtClean="0">
                <a:cs typeface="Arial" charset="0"/>
              </a:rPr>
              <a:t>with </a:t>
            </a:r>
            <a:r>
              <a:rPr lang="en-US" sz="2800" dirty="0" smtClean="0">
                <a:cs typeface="Arial" charset="0"/>
                <a:hlinkClick r:id="rId6"/>
              </a:rPr>
              <a:t>entanglement </a:t>
            </a:r>
            <a:r>
              <a:rPr lang="en-US" sz="2800" dirty="0" smtClean="0">
                <a:cs typeface="Arial" charset="0"/>
              </a:rPr>
              <a:t>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  <a:hlinkClick r:id="rId7"/>
              </a:rPr>
              <a:t>Quantum teleportation</a:t>
            </a:r>
            <a:r>
              <a:rPr lang="en-US" sz="2800" dirty="0" smtClean="0">
                <a:cs typeface="Arial" charset="0"/>
              </a:rPr>
              <a:t> allows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break the protocol perfectly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56376" y="764704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42476" cy="1083626"/>
          </a:xfrm>
          <a:prstGeom prst="rect">
            <a:avLst/>
          </a:prstGeom>
        </p:spPr>
      </p:pic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051720" y="1412776"/>
            <a:ext cx="4752528" cy="648072"/>
            <a:chOff x="4572000" y="3212976"/>
            <a:chExt cx="4752528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0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08" name="Picture 2" descr="startrek-be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114790"/>
            <a:ext cx="1800200" cy="2657439"/>
          </a:xfrm>
          <a:prstGeom prst="rect">
            <a:avLst/>
          </a:prstGeom>
          <a:noFill/>
        </p:spPr>
      </p:pic>
      <p:grpSp>
        <p:nvGrpSpPr>
          <p:cNvPr id="109" name="Group 97"/>
          <p:cNvGrpSpPr/>
          <p:nvPr/>
        </p:nvGrpSpPr>
        <p:grpSpPr>
          <a:xfrm>
            <a:off x="1882552" y="162880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2" name="Group 97"/>
          <p:cNvGrpSpPr/>
          <p:nvPr/>
        </p:nvGrpSpPr>
        <p:grpSpPr>
          <a:xfrm>
            <a:off x="5364088" y="875497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70012" y="69269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1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 rot="10800000" flipV="1">
            <a:off x="2123728" y="1124744"/>
            <a:ext cx="936104" cy="504056"/>
          </a:xfrm>
          <a:prstGeom prst="curvedConnector3">
            <a:avLst>
              <a:gd name="adj1" fmla="val 9943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6946676" y="620688"/>
            <a:ext cx="937692" cy="1849348"/>
            <a:chOff x="1041648" y="2276872"/>
            <a:chExt cx="937692" cy="1849348"/>
          </a:xfrm>
        </p:grpSpPr>
        <p:grpSp>
          <p:nvGrpSpPr>
            <p:cNvPr id="125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9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31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132" name="Arc 131"/>
          <p:cNvSpPr/>
          <p:nvPr/>
        </p:nvSpPr>
        <p:spPr bwMode="auto">
          <a:xfrm rot="10800000" flipH="1">
            <a:off x="5766792" y="1087016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33" name="Group 97"/>
          <p:cNvGrpSpPr/>
          <p:nvPr/>
        </p:nvGrpSpPr>
        <p:grpSpPr>
          <a:xfrm>
            <a:off x="3131840" y="145781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5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814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1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Any position-verification protocol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can be broken </a:t>
            </a:r>
            <a:r>
              <a:rPr lang="en-US" sz="3200" dirty="0" smtClean="0">
                <a:cs typeface="Arial" charset="0"/>
              </a:rPr>
              <a:t>using a very large number of entangled </a:t>
            </a:r>
            <a:r>
              <a:rPr lang="en-US" sz="3200" dirty="0" err="1" smtClean="0">
                <a:cs typeface="Arial" charset="0"/>
              </a:rPr>
              <a:t>qubits</a:t>
            </a:r>
            <a:r>
              <a:rPr lang="en-US" sz="3200" dirty="0" smtClean="0">
                <a:cs typeface="Arial" charset="0"/>
              </a:rPr>
              <a:t>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Question:</a:t>
            </a:r>
            <a:r>
              <a:rPr lang="en-US" sz="3200" dirty="0" smtClean="0">
                <a:cs typeface="Arial" charset="0"/>
              </a:rPr>
              <a:t> Are so many quantum resources really necessary?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2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Does there exist a protocol such that: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prover</a:t>
            </a:r>
            <a:r>
              <a:rPr lang="en-US" sz="2800" dirty="0">
                <a:cs typeface="Arial" charset="0"/>
              </a:rPr>
              <a:t> and verifiers </a:t>
            </a:r>
            <a:r>
              <a:rPr lang="en-US" sz="2800" dirty="0" smtClean="0">
                <a:cs typeface="Arial" charset="0"/>
              </a:rPr>
              <a:t>are efficient, but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any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en-US" sz="2800" dirty="0" smtClean="0">
                <a:cs typeface="Arial" charset="0"/>
              </a:rPr>
              <a:t> requires lots of entanglement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84" y="4221088"/>
            <a:ext cx="1925712" cy="2240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836712"/>
            <a:ext cx="662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dirty="0" smtClean="0">
                <a:cs typeface="Arial" charset="0"/>
              </a:rPr>
              <a:t>[</a:t>
            </a:r>
            <a:r>
              <a:rPr lang="nl-NL" dirty="0" err="1">
                <a:cs typeface="Arial" charset="0"/>
              </a:rPr>
              <a:t>Buhrman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Chandran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Fehr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Gelles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Goyal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Ostrovsky</a:t>
            </a:r>
            <a:r>
              <a:rPr lang="nl-NL" dirty="0">
                <a:cs typeface="Arial" charset="0"/>
              </a:rPr>
              <a:t>, Schaffner 2010</a:t>
            </a:r>
            <a:r>
              <a:rPr lang="en-US" dirty="0" smtClean="0">
                <a:cs typeface="Arial" charset="0"/>
              </a:rPr>
              <a:t>]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2348880"/>
            <a:ext cx="4752528" cy="648072"/>
            <a:chOff x="4572000" y="3212976"/>
            <a:chExt cx="4752528" cy="64807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980728"/>
            <a:ext cx="784887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Long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2"/>
              </a:rPr>
              <a:t>history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3"/>
              </a:rPr>
              <a:t>One-time pad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4"/>
              </a:rPr>
              <a:t>Public-key cryptography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Links to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5"/>
              </a:rPr>
              <a:t>Logic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and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6"/>
              </a:rPr>
              <a:t>Politics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764704"/>
            <a:ext cx="1368152" cy="1825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06868">
            <a:off x="4359261" y="1442848"/>
            <a:ext cx="2406434" cy="13753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008" y="2708920"/>
            <a:ext cx="9180512" cy="2376264"/>
            <a:chOff x="72008" y="2708920"/>
            <a:chExt cx="9180512" cy="2376264"/>
          </a:xfrm>
        </p:grpSpPr>
        <p:pic>
          <p:nvPicPr>
            <p:cNvPr id="48" name="Picture 39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683568" y="414908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0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703875" y="4293096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72008" y="3068960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Alice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63915" y="3789040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51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899592" y="3068960"/>
              <a:ext cx="1059740" cy="1080120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059832" y="3284984"/>
              <a:ext cx="2195795" cy="1731698"/>
              <a:chOff x="2987824" y="1700808"/>
              <a:chExt cx="2195795" cy="1731698"/>
            </a:xfrm>
          </p:grpSpPr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V="1">
                <a:off x="3851920" y="1700808"/>
                <a:ext cx="216023" cy="648072"/>
              </a:xfrm>
              <a:prstGeom prst="line">
                <a:avLst/>
              </a:prstGeom>
              <a:noFill/>
              <a:ln w="57150" cap="rnd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83968" y="2852936"/>
                <a:ext cx="899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atin typeface="Arial" pitchFamily="34" charset="0"/>
                    <a:cs typeface="Arial" pitchFamily="34" charset="0"/>
                  </a:rPr>
                  <a:t>Eve</a:t>
                </a:r>
              </a:p>
            </p:txBody>
          </p:sp>
          <p:pic>
            <p:nvPicPr>
              <p:cNvPr id="56" name="Picture 55" descr="QueenOfHearts.png"/>
              <p:cNvPicPr>
                <a:picLocks noChangeAspect="1"/>
              </p:cNvPicPr>
              <p:nvPr/>
            </p:nvPicPr>
            <p:blipFill>
              <a:blip r:embed="rId11" cstate="print"/>
              <a:srcRect l="6597" r="7636"/>
              <a:stretch>
                <a:fillRect/>
              </a:stretch>
            </p:blipFill>
            <p:spPr>
              <a:xfrm>
                <a:off x="2987824" y="2348880"/>
                <a:ext cx="1280649" cy="1083626"/>
              </a:xfrm>
              <a:prstGeom prst="rect">
                <a:avLst/>
              </a:prstGeom>
            </p:spPr>
          </p:pic>
        </p:grp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3202558" y="3212976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72" name="Picture 71" descr="MC900441455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140968"/>
              <a:ext cx="864096" cy="864096"/>
            </a:xfrm>
            <a:prstGeom prst="rect">
              <a:avLst/>
            </a:prstGeom>
          </p:spPr>
        </p:pic>
        <p:pic>
          <p:nvPicPr>
            <p:cNvPr id="73" name="Picture 6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8264" y="3212976"/>
              <a:ext cx="1285425" cy="914208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395536" y="2708920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 = </a:t>
              </a:r>
              <a:r>
                <a:rPr lang="en-US" b="0" dirty="0" smtClean="0">
                  <a:solidFill>
                    <a:srgbClr val="0000FF"/>
                  </a:solidFill>
                  <a:latin typeface="Consolas"/>
                  <a:cs typeface="Consolas"/>
                </a:rPr>
                <a:t>0000 1111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1520" y="471585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20272" y="471585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03848" y="270892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b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0" dirty="0" smtClean="0">
                  <a:latin typeface="cmsy10"/>
                  <a:ea typeface="cmsy10"/>
                  <a:cs typeface="cmsy10"/>
                </a:rPr>
                <a:t>©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 k = </a:t>
              </a:r>
              <a:r>
                <a:rPr lang="en-US" dirty="0">
                  <a:solidFill>
                    <a:srgbClr val="FF0000"/>
                  </a:solidFill>
                  <a:latin typeface="Consolas"/>
                  <a:cs typeface="Consolas"/>
                </a:rPr>
                <a:t>0101 0100</a:t>
              </a:r>
            </a:p>
          </p:txBody>
        </p:sp>
        <p:sp>
          <p:nvSpPr>
            <p:cNvPr id="79" name="AutoShape 109"/>
            <p:cNvSpPr>
              <a:spLocks noChangeArrowheads="1"/>
            </p:cNvSpPr>
            <p:nvPr/>
          </p:nvSpPr>
          <p:spPr bwMode="auto">
            <a:xfrm>
              <a:off x="4427984" y="3933056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4048" y="5517232"/>
            <a:ext cx="3548771" cy="1152128"/>
            <a:chOff x="5004048" y="5517232"/>
            <a:chExt cx="3548771" cy="115212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04048" y="5765968"/>
              <a:ext cx="1368152" cy="61536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44208" y="5661248"/>
              <a:ext cx="936104" cy="93610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96336" y="5517232"/>
              <a:ext cx="956483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0466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Mechanics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err="1" smtClean="0">
                <a:solidFill>
                  <a:prstClr val="black"/>
                </a:solidFill>
                <a:cs typeface="Arial" charset="0"/>
                <a:hlinkClick r:id="rId6"/>
              </a:rPr>
              <a:t>Qubits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7"/>
              </a:rPr>
              <a:t>Quantum Computer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8"/>
              </a:rPr>
              <a:t>No-cloning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9"/>
              </a:rPr>
              <a:t>Entanglement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10"/>
              </a:rPr>
              <a:t>Quantum Teleportation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64088" y="1124744"/>
            <a:ext cx="2594726" cy="1080120"/>
            <a:chOff x="971600" y="4077072"/>
            <a:chExt cx="2594726" cy="1080120"/>
          </a:xfrm>
        </p:grpSpPr>
        <p:grpSp>
          <p:nvGrpSpPr>
            <p:cNvPr id="28" name="Group 28"/>
            <p:cNvGrpSpPr/>
            <p:nvPr/>
          </p:nvGrpSpPr>
          <p:grpSpPr>
            <a:xfrm>
              <a:off x="971600" y="4653136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83768" y="46964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725144"/>
              <a:ext cx="579184" cy="3745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725144"/>
              <a:ext cx="578502" cy="3740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149080"/>
              <a:ext cx="579867" cy="409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4704" y="4149080"/>
              <a:ext cx="579184" cy="40931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4" name="Group 28"/>
            <p:cNvGrpSpPr/>
            <p:nvPr/>
          </p:nvGrpSpPr>
          <p:grpSpPr>
            <a:xfrm>
              <a:off x="2483768" y="4077072"/>
              <a:ext cx="457692" cy="460694"/>
              <a:chOff x="4214810" y="2000240"/>
              <a:chExt cx="457692" cy="460694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71600" y="4077072"/>
              <a:ext cx="457692" cy="460694"/>
              <a:chOff x="7597837" y="2707419"/>
              <a:chExt cx="457692" cy="460694"/>
            </a:xfrm>
          </p:grpSpPr>
          <p:sp>
            <p:nvSpPr>
              <p:cNvPr id="36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5" name="Picture 2" descr="startrek-be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6256" y="3830187"/>
            <a:ext cx="1940224" cy="286414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059832" y="4725144"/>
            <a:ext cx="3528392" cy="648072"/>
            <a:chOff x="2699792" y="1844824"/>
            <a:chExt cx="3528392" cy="648072"/>
          </a:xfrm>
        </p:grpSpPr>
        <p:sp>
          <p:nvSpPr>
            <p:cNvPr id="58" name="Oval 54"/>
            <p:cNvSpPr>
              <a:spLocks noChangeArrowheads="1"/>
            </p:cNvSpPr>
            <p:nvPr/>
          </p:nvSpPr>
          <p:spPr bwMode="auto">
            <a:xfrm rot="16200000">
              <a:off x="4139952" y="404664"/>
              <a:ext cx="648072" cy="3528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9" name="Group 172"/>
            <p:cNvGrpSpPr/>
            <p:nvPr/>
          </p:nvGrpSpPr>
          <p:grpSpPr>
            <a:xfrm>
              <a:off x="3394228" y="1916832"/>
              <a:ext cx="457692" cy="460694"/>
              <a:chOff x="3731760" y="2948800"/>
              <a:chExt cx="457692" cy="460694"/>
            </a:xfrm>
          </p:grpSpPr>
          <p:sp>
            <p:nvSpPr>
              <p:cNvPr id="6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0" name="Group 173"/>
            <p:cNvGrpSpPr/>
            <p:nvPr/>
          </p:nvGrpSpPr>
          <p:grpSpPr>
            <a:xfrm>
              <a:off x="5004048" y="1916832"/>
              <a:ext cx="457692" cy="460694"/>
              <a:chOff x="3731760" y="2948800"/>
              <a:chExt cx="457692" cy="460694"/>
            </a:xfrm>
          </p:grpSpPr>
          <p:sp>
            <p:nvSpPr>
              <p:cNvPr id="6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/>
          <a:srcRect l="-8679" t="-1545" r="-1535" b="-1498"/>
          <a:stretch/>
        </p:blipFill>
        <p:spPr>
          <a:xfrm>
            <a:off x="5940152" y="2348880"/>
            <a:ext cx="2009148" cy="12961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15816" y="3284984"/>
            <a:ext cx="3096344" cy="1368152"/>
            <a:chOff x="2915816" y="3284984"/>
            <a:chExt cx="3096344" cy="1368152"/>
          </a:xfrm>
        </p:grpSpPr>
        <p:pic>
          <p:nvPicPr>
            <p:cNvPr id="46" name="Picture 9" descr="dolly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78" name="Picture 9" descr="dolly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7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8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8814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7704" y="616530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357301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>
                <a:hlinkClick r:id="rId2"/>
              </a:rPr>
              <a:t>Position-Based Cryptography</a:t>
            </a:r>
            <a:endParaRPr lang="fr-CH" sz="3300" dirty="0" smtClean="0"/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39552" y="4293096"/>
            <a:ext cx="7992890" cy="1872209"/>
            <a:chOff x="683566" y="4221087"/>
            <a:chExt cx="7992890" cy="1872209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50" name="Picture 49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43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48" name="Picture 47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5436095" y="4653136"/>
            <a:ext cx="1149383" cy="1512168"/>
            <a:chOff x="2483766" y="578923"/>
            <a:chExt cx="1555047" cy="2045874"/>
          </a:xfrm>
        </p:grpSpPr>
        <p:pic>
          <p:nvPicPr>
            <p:cNvPr id="5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4" name="Group 38"/>
          <p:cNvGrpSpPr/>
          <p:nvPr/>
        </p:nvGrpSpPr>
        <p:grpSpPr>
          <a:xfrm>
            <a:off x="2602170" y="4581128"/>
            <a:ext cx="961718" cy="1584176"/>
            <a:chOff x="5481515" y="481501"/>
            <a:chExt cx="1301147" cy="214329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79512" y="836712"/>
            <a:ext cx="806489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 (</a:t>
            </a:r>
            <a:r>
              <a:rPr lang="fr-CH" sz="3300" dirty="0" smtClean="0">
                <a:hlinkClick r:id="rId8"/>
              </a:rPr>
              <a:t>QKD</a:t>
            </a:r>
            <a:r>
              <a:rPr lang="fr-CH" sz="3300" dirty="0" smtClean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3688" y="1528146"/>
            <a:ext cx="6192316" cy="2011635"/>
            <a:chOff x="1763688" y="1528146"/>
            <a:chExt cx="6192316" cy="2011635"/>
          </a:xfrm>
        </p:grpSpPr>
        <p:pic>
          <p:nvPicPr>
            <p:cNvPr id="92" name="Picture 39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0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97" name="Picture 96" descr="QueenOfHearts.png"/>
            <p:cNvPicPr>
              <a:picLocks noChangeAspect="1"/>
            </p:cNvPicPr>
            <p:nvPr/>
          </p:nvPicPr>
          <p:blipFill>
            <a:blip r:embed="rId11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98" name="Picture 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105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8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6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8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112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 smtClean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concerned with all settings where people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 smtClean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72" y="3284984"/>
            <a:ext cx="29591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" y="2852936"/>
            <a:ext cx="4680520" cy="3878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04" y="3717032"/>
            <a:ext cx="34925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636912"/>
            <a:ext cx="3048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437112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6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Thank you for your attention!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400800" cy="714380"/>
          </a:xfrm>
        </p:spPr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168" y="3140968"/>
            <a:ext cx="1925712" cy="22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31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Are There Secure Schemes?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50728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</a:t>
            </a:r>
            <a:r>
              <a:rPr lang="en-US" dirty="0" smtClean="0">
                <a:cs typeface="Arial" charset="0"/>
              </a:rPr>
              <a:t>quantum schemes 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</a:t>
            </a:r>
            <a:r>
              <a:rPr lang="nl-NL" sz="2800" dirty="0" smtClean="0">
                <a:cs typeface="Arial" charset="0"/>
              </a:rPr>
              <a:t>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nl-NL" sz="28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</a:t>
            </a:r>
            <a:r>
              <a:rPr lang="nl-NL" sz="2800" dirty="0" smtClean="0">
                <a:cs typeface="Arial" charset="0"/>
              </a:rPr>
              <a:t>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br>
              <a:rPr lang="nl-NL" sz="2800" dirty="0" smtClean="0">
                <a:solidFill>
                  <a:srgbClr val="FF0000"/>
                </a:solidFill>
                <a:cs typeface="Arial" charset="0"/>
              </a:rPr>
            </a:br>
            <a:r>
              <a:rPr lang="nl-NL" dirty="0" smtClean="0">
                <a:cs typeface="Arial" charset="0"/>
              </a:rPr>
              <a:t>[</a:t>
            </a:r>
            <a:r>
              <a:rPr lang="nl-NL" dirty="0" err="1">
                <a:cs typeface="Arial" charset="0"/>
              </a:rPr>
              <a:t>Buhrman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Chandran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Fehr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Gelles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Goyal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Ostrovsky</a:t>
            </a:r>
            <a:r>
              <a:rPr lang="nl-NL" dirty="0" smtClean="0">
                <a:cs typeface="Arial" charset="0"/>
              </a:rPr>
              <a:t>, Schaffner 2010]</a:t>
            </a:r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linear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isometries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2" name="Picture 10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68759"/>
            <a:ext cx="2488311" cy="341452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5868144" y="3497957"/>
            <a:ext cx="3171133" cy="2883372"/>
            <a:chOff x="5868144" y="3497957"/>
            <a:chExt cx="3171133" cy="2883372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32440" y="4938117"/>
              <a:ext cx="506837" cy="313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3497957"/>
              <a:ext cx="506240" cy="313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69684" y="4003916"/>
              <a:ext cx="506240" cy="2863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00392" y="5946229"/>
              <a:ext cx="505644" cy="2860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6" name="Group 175"/>
            <p:cNvGrpSpPr/>
            <p:nvPr/>
          </p:nvGrpSpPr>
          <p:grpSpPr>
            <a:xfrm>
              <a:off x="5868144" y="3857997"/>
              <a:ext cx="2520280" cy="2523332"/>
              <a:chOff x="4572958" y="1485104"/>
              <a:chExt cx="3314742" cy="3318755"/>
            </a:xfrm>
          </p:grpSpPr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>
                <a:off x="4788024" y="1700808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1"/>
              <p:cNvSpPr>
                <a:spLocks noChangeArrowheads="1"/>
              </p:cNvSpPr>
              <p:nvPr/>
            </p:nvSpPr>
            <p:spPr bwMode="auto">
              <a:xfrm rot="5400000">
                <a:off x="4579160" y="3067842"/>
                <a:ext cx="3311526" cy="146049"/>
              </a:xfrm>
              <a:prstGeom prst="leftRightArrow">
                <a:avLst>
                  <a:gd name="adj1" fmla="val 44194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7" name="AutoShape 11"/>
              <p:cNvSpPr>
                <a:spLocks noChangeArrowheads="1"/>
              </p:cNvSpPr>
              <p:nvPr/>
            </p:nvSpPr>
            <p:spPr bwMode="auto">
              <a:xfrm>
                <a:off x="4576175" y="3067645"/>
                <a:ext cx="3311525" cy="146049"/>
              </a:xfrm>
              <a:prstGeom prst="leftRightArrow">
                <a:avLst>
                  <a:gd name="adj1" fmla="val 4419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8" name="AutoShape 11"/>
              <p:cNvSpPr>
                <a:spLocks noChangeArrowheads="1"/>
              </p:cNvSpPr>
              <p:nvPr/>
            </p:nvSpPr>
            <p:spPr bwMode="auto">
              <a:xfrm rot="2697395">
                <a:off x="4572958" y="3075268"/>
                <a:ext cx="3311525" cy="146049"/>
              </a:xfrm>
              <a:prstGeom prst="leftRightArrow">
                <a:avLst>
                  <a:gd name="adj1" fmla="val 43129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70" name="AutoShape 11"/>
              <p:cNvSpPr>
                <a:spLocks noChangeArrowheads="1"/>
              </p:cNvSpPr>
              <p:nvPr/>
            </p:nvSpPr>
            <p:spPr bwMode="auto">
              <a:xfrm rot="18897395">
                <a:off x="4569973" y="3075071"/>
                <a:ext cx="3311526" cy="146049"/>
              </a:xfrm>
              <a:prstGeom prst="leftRightArrow">
                <a:avLst>
                  <a:gd name="adj1" fmla="val 43151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012160" y="3885421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-2700000">
              <a:off x="6662416" y="474951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4" name="Picture 10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465082" y="3429000"/>
            <a:ext cx="4420594" cy="792088"/>
            <a:chOff x="465082" y="3429000"/>
            <a:chExt cx="4420594" cy="792088"/>
          </a:xfrm>
        </p:grpSpPr>
        <p:grpSp>
          <p:nvGrpSpPr>
            <p:cNvPr id="114" name="Group 28"/>
            <p:cNvGrpSpPr/>
            <p:nvPr/>
          </p:nvGrpSpPr>
          <p:grpSpPr>
            <a:xfrm>
              <a:off x="465082" y="353500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427984" y="3544374"/>
              <a:ext cx="457692" cy="460694"/>
              <a:chOff x="7597837" y="2707419"/>
              <a:chExt cx="457692" cy="460694"/>
            </a:xfrm>
          </p:grpSpPr>
          <p:sp>
            <p:nvSpPr>
              <p:cNvPr id="13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64328" y="3429000"/>
              <a:ext cx="3168352" cy="792088"/>
              <a:chOff x="1017964" y="4149080"/>
              <a:chExt cx="3168352" cy="792088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4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65082" y="4184414"/>
            <a:ext cx="4420594" cy="792088"/>
            <a:chOff x="465082" y="4184414"/>
            <a:chExt cx="4420594" cy="792088"/>
          </a:xfrm>
        </p:grpSpPr>
        <p:grpSp>
          <p:nvGrpSpPr>
            <p:cNvPr id="42" name="Group 41"/>
            <p:cNvGrpSpPr/>
            <p:nvPr/>
          </p:nvGrpSpPr>
          <p:grpSpPr>
            <a:xfrm>
              <a:off x="1064328" y="4184414"/>
              <a:ext cx="3168352" cy="792088"/>
              <a:chOff x="1017964" y="4149080"/>
              <a:chExt cx="3168352" cy="792088"/>
            </a:xfrm>
          </p:grpSpPr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65082" y="4290420"/>
              <a:ext cx="457692" cy="460694"/>
              <a:chOff x="7597837" y="2707419"/>
              <a:chExt cx="457692" cy="460694"/>
            </a:xfrm>
          </p:grpSpPr>
          <p:sp>
            <p:nvSpPr>
              <p:cNvPr id="4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4427984" y="4299788"/>
              <a:ext cx="457692" cy="460694"/>
              <a:chOff x="4214810" y="2000240"/>
              <a:chExt cx="457692" cy="460694"/>
            </a:xfrm>
          </p:grpSpPr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65082" y="5695246"/>
            <a:ext cx="4420594" cy="792088"/>
            <a:chOff x="465082" y="5695246"/>
            <a:chExt cx="4420594" cy="792088"/>
          </a:xfrm>
        </p:grpSpPr>
        <p:grpSp>
          <p:nvGrpSpPr>
            <p:cNvPr id="95" name="Group 28"/>
            <p:cNvGrpSpPr/>
            <p:nvPr/>
          </p:nvGrpSpPr>
          <p:grpSpPr>
            <a:xfrm>
              <a:off x="465082" y="5801248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64328" y="5695246"/>
              <a:ext cx="3168352" cy="792088"/>
              <a:chOff x="1017964" y="4149080"/>
              <a:chExt cx="3168352" cy="792088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" name="Group 28"/>
            <p:cNvGrpSpPr/>
            <p:nvPr/>
          </p:nvGrpSpPr>
          <p:grpSpPr>
            <a:xfrm>
              <a:off x="4427984" y="5810616"/>
              <a:ext cx="457692" cy="460694"/>
              <a:chOff x="4214810" y="2000240"/>
              <a:chExt cx="457692" cy="460694"/>
            </a:xfrm>
          </p:grpSpPr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082" y="4939828"/>
            <a:ext cx="4420594" cy="792088"/>
            <a:chOff x="465082" y="4939828"/>
            <a:chExt cx="4420594" cy="792088"/>
          </a:xfrm>
        </p:grpSpPr>
        <p:grpSp>
          <p:nvGrpSpPr>
            <p:cNvPr id="88" name="Group 28"/>
            <p:cNvGrpSpPr/>
            <p:nvPr/>
          </p:nvGrpSpPr>
          <p:grpSpPr>
            <a:xfrm>
              <a:off x="465082" y="5045834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64328" y="4939828"/>
              <a:ext cx="3168352" cy="792088"/>
              <a:chOff x="1017964" y="4149080"/>
              <a:chExt cx="3168352" cy="792088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" name="Group 28"/>
            <p:cNvGrpSpPr/>
            <p:nvPr/>
          </p:nvGrpSpPr>
          <p:grpSpPr>
            <a:xfrm>
              <a:off x="4427984" y="5055202"/>
              <a:ext cx="457692" cy="460694"/>
              <a:chOff x="4214810" y="200024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2440" y="4938117"/>
            <a:ext cx="506837" cy="31336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97957"/>
            <a:ext cx="506240" cy="3130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684" y="4003916"/>
            <a:ext cx="506240" cy="286395"/>
          </a:xfrm>
          <a:prstGeom prst="rect">
            <a:avLst/>
          </a:prstGeom>
          <a:noFill/>
          <a:ln/>
          <a:effectLst/>
        </p:spPr>
      </p:pic>
      <p:pic>
        <p:nvPicPr>
          <p:cNvPr id="113" name="Picture 1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392" y="5946229"/>
            <a:ext cx="505644" cy="286057"/>
          </a:xfrm>
          <a:prstGeom prst="rect">
            <a:avLst/>
          </a:prstGeom>
          <a:noFill/>
          <a:ln/>
          <a:effectLst/>
        </p:spPr>
      </p:pic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linear </a:t>
            </a:r>
            <a:r>
              <a:rPr lang="en-US" sz="2600" dirty="0" err="1" smtClean="0">
                <a:solidFill>
                  <a:srgbClr val="FF0000"/>
                </a:solidFill>
                <a:cs typeface="Arial" charset="0"/>
              </a:rPr>
              <a:t>isometries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phase-flip (Pauli Z): mirroring at           axis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both (Pauli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XZ)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62" name="Picture 16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87182"/>
            <a:ext cx="1397159" cy="341618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175"/>
          <p:cNvGrpSpPr/>
          <p:nvPr/>
        </p:nvGrpSpPr>
        <p:grpSpPr>
          <a:xfrm>
            <a:off x="5868144" y="3857997"/>
            <a:ext cx="2520280" cy="2523332"/>
            <a:chOff x="4572958" y="1485104"/>
            <a:chExt cx="3314742" cy="3318755"/>
          </a:xfrm>
        </p:grpSpPr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4788024" y="1700808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11"/>
            <p:cNvSpPr>
              <a:spLocks noChangeArrowheads="1"/>
            </p:cNvSpPr>
            <p:nvPr/>
          </p:nvSpPr>
          <p:spPr bwMode="auto">
            <a:xfrm rot="5400000">
              <a:off x="4579160" y="3067842"/>
              <a:ext cx="3311526" cy="146049"/>
            </a:xfrm>
            <a:prstGeom prst="leftRightArrow">
              <a:avLst>
                <a:gd name="adj1" fmla="val 44194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AutoShape 11"/>
            <p:cNvSpPr>
              <a:spLocks noChangeArrowheads="1"/>
            </p:cNvSpPr>
            <p:nvPr/>
          </p:nvSpPr>
          <p:spPr bwMode="auto">
            <a:xfrm>
              <a:off x="4576175" y="3067645"/>
              <a:ext cx="3311525" cy="146049"/>
            </a:xfrm>
            <a:prstGeom prst="leftRightArrow">
              <a:avLst>
                <a:gd name="adj1" fmla="val 4419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 rot="2697395">
              <a:off x="4572958" y="3075268"/>
              <a:ext cx="3311525" cy="146049"/>
            </a:xfrm>
            <a:prstGeom prst="leftRightArrow">
              <a:avLst>
                <a:gd name="adj1" fmla="val 43129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rot="18897395">
              <a:off x="4569973" y="3075071"/>
              <a:ext cx="3311526" cy="146049"/>
            </a:xfrm>
            <a:prstGeom prst="leftRightArrow">
              <a:avLst>
                <a:gd name="adj1" fmla="val 43151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723195">
            <a:off x="6012160" y="3919377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18900000">
              <a:off x="6681056" y="478475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6336" y="5344570"/>
            <a:ext cx="3168352" cy="792088"/>
            <a:chOff x="1136336" y="5344570"/>
            <a:chExt cx="3168352" cy="792088"/>
          </a:xfrm>
        </p:grpSpPr>
        <p:sp>
          <p:nvSpPr>
            <p:cNvPr id="187" name="Rectangle 22"/>
            <p:cNvSpPr>
              <a:spLocks noChangeArrowheads="1"/>
            </p:cNvSpPr>
            <p:nvPr/>
          </p:nvSpPr>
          <p:spPr bwMode="auto">
            <a:xfrm>
              <a:off x="2216456" y="5344570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3"/>
            <p:cNvSpPr>
              <a:spLocks noChangeShapeType="1"/>
            </p:cNvSpPr>
            <p:nvPr/>
          </p:nvSpPr>
          <p:spPr bwMode="auto">
            <a:xfrm flipH="1">
              <a:off x="1136336" y="5704610"/>
              <a:ext cx="1080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9" name="Line 24"/>
            <p:cNvSpPr>
              <a:spLocks noChangeShapeType="1"/>
            </p:cNvSpPr>
            <p:nvPr/>
          </p:nvSpPr>
          <p:spPr bwMode="auto">
            <a:xfrm flipH="1">
              <a:off x="2864528" y="5704610"/>
              <a:ext cx="1440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94" name="Content Placeholder 1"/>
            <p:cNvSpPr txBox="1">
              <a:spLocks/>
            </p:cNvSpPr>
            <p:nvPr/>
          </p:nvSpPr>
          <p:spPr>
            <a:xfrm>
              <a:off x="2288464" y="534457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Z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212976"/>
            <a:ext cx="577947" cy="408443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513908" y="6165304"/>
            <a:ext cx="4371768" cy="504056"/>
            <a:chOff x="513908" y="6165304"/>
            <a:chExt cx="4371768" cy="504056"/>
          </a:xfrm>
        </p:grpSpPr>
        <p:grpSp>
          <p:nvGrpSpPr>
            <p:cNvPr id="58" name="Group 28"/>
            <p:cNvGrpSpPr/>
            <p:nvPr/>
          </p:nvGrpSpPr>
          <p:grpSpPr>
            <a:xfrm>
              <a:off x="4427984" y="6165304"/>
              <a:ext cx="457692" cy="460694"/>
              <a:chOff x="4214810" y="2000240"/>
              <a:chExt cx="457692" cy="460694"/>
            </a:xfrm>
          </p:grpSpPr>
          <p:sp>
            <p:nvSpPr>
              <p:cNvPr id="5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513908" y="6208666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13908" y="5691728"/>
            <a:ext cx="4371768" cy="473576"/>
            <a:chOff x="513908" y="5691728"/>
            <a:chExt cx="4371768" cy="473576"/>
          </a:xfrm>
        </p:grpSpPr>
        <p:grpSp>
          <p:nvGrpSpPr>
            <p:cNvPr id="3" name="Group 28"/>
            <p:cNvGrpSpPr/>
            <p:nvPr/>
          </p:nvGrpSpPr>
          <p:grpSpPr>
            <a:xfrm>
              <a:off x="513908" y="5704610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427984" y="5691728"/>
              <a:ext cx="457692" cy="460694"/>
              <a:chOff x="4214810" y="2000240"/>
              <a:chExt cx="457692" cy="460694"/>
            </a:xfrm>
          </p:grpSpPr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13908" y="5186100"/>
            <a:ext cx="4371768" cy="475148"/>
            <a:chOff x="513908" y="5186100"/>
            <a:chExt cx="4371768" cy="475148"/>
          </a:xfrm>
        </p:grpSpPr>
        <p:grpSp>
          <p:nvGrpSpPr>
            <p:cNvPr id="5" name="Group 28"/>
            <p:cNvGrpSpPr/>
            <p:nvPr/>
          </p:nvGrpSpPr>
          <p:grpSpPr>
            <a:xfrm>
              <a:off x="513908" y="5200554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427984" y="5186100"/>
              <a:ext cx="457692" cy="460694"/>
              <a:chOff x="4214810" y="200024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3908" y="4696498"/>
            <a:ext cx="4371768" cy="460694"/>
            <a:chOff x="513908" y="4696498"/>
            <a:chExt cx="4371768" cy="460694"/>
          </a:xfrm>
        </p:grpSpPr>
        <p:grpSp>
          <p:nvGrpSpPr>
            <p:cNvPr id="52" name="Group 51"/>
            <p:cNvGrpSpPr/>
            <p:nvPr/>
          </p:nvGrpSpPr>
          <p:grpSpPr>
            <a:xfrm>
              <a:off x="513908" y="4696498"/>
              <a:ext cx="457692" cy="460694"/>
              <a:chOff x="7597837" y="2707419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27984" y="4696498"/>
              <a:ext cx="457692" cy="460694"/>
              <a:chOff x="7597837" y="2707419"/>
              <a:chExt cx="457692" cy="460694"/>
            </a:xfrm>
          </p:grpSpPr>
          <p:sp>
            <p:nvSpPr>
              <p:cNvPr id="6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7" name="Picture 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507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some form of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back-and-forth teleportation</a:t>
            </a:r>
            <a:r>
              <a:rPr lang="en-US" sz="2800" dirty="0" smtClean="0">
                <a:cs typeface="Arial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players </a:t>
            </a:r>
            <a:r>
              <a:rPr lang="en-US" sz="2800" dirty="0">
                <a:cs typeface="Arial" charset="0"/>
              </a:rPr>
              <a:t>succeed with probability arbitrarily close to </a:t>
            </a:r>
            <a:r>
              <a:rPr lang="en-US" sz="2800" dirty="0" smtClean="0">
                <a:cs typeface="Arial" charset="0"/>
              </a:rPr>
              <a:t>1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requires an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exponential amount </a:t>
            </a:r>
            <a:r>
              <a:rPr lang="en-US" sz="2800" dirty="0" smtClean="0">
                <a:cs typeface="Arial" charset="0"/>
              </a:rPr>
              <a:t>of EPR pairs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31302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Secure Encryption</a:t>
            </a:r>
            <a:endParaRPr lang="en-US" sz="4000" dirty="0"/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pic>
        <p:nvPicPr>
          <p:cNvPr id="15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395536" y="4005064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secret key </a:t>
            </a:r>
            <a:r>
              <a:rPr lang="en-US" sz="2400" dirty="0">
                <a:cs typeface="Arial" charset="0"/>
              </a:rPr>
              <a:t>k</a:t>
            </a:r>
          </a:p>
        </p:txBody>
      </p:sp>
      <p:pic>
        <p:nvPicPr>
          <p:cNvPr id="20" name="Picture 19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7824" y="1700808"/>
            <a:ext cx="2195795" cy="1747356"/>
            <a:chOff x="2987824" y="1700808"/>
            <a:chExt cx="2195795" cy="1747356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25" name="Picture 24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7" name="Picture 26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754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3835" y="321297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</a:t>
            </a:r>
            <a:r>
              <a:rPr lang="en-US" dirty="0">
                <a:latin typeface="Consolas"/>
                <a:cs typeface="Consolas"/>
              </a:rPr>
              <a:t>0000 1111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5536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“I love you”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9237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 bldLvl="2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eXclusive OR (XOR)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45785"/>
              </p:ext>
            </p:extLst>
          </p:nvPr>
        </p:nvGraphicFramePr>
        <p:xfrm>
          <a:off x="1979712" y="1196752"/>
          <a:ext cx="446449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51"/>
                <a:gridCol w="1358760"/>
                <a:gridCol w="1941085"/>
              </a:tblGrid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 </a:t>
                      </a:r>
                      <a:r>
                        <a:rPr lang="en-US" sz="4000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baseline="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le 298"/>
          <p:cNvSpPr>
            <a:spLocks noChangeArrowheads="1"/>
          </p:cNvSpPr>
          <p:nvPr/>
        </p:nvSpPr>
        <p:spPr bwMode="auto">
          <a:xfrm>
            <a:off x="539552" y="5157192"/>
            <a:ext cx="684076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Some properties: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x 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0 = x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latin typeface="cmsy10"/>
                <a:ea typeface="cmsy10"/>
                <a:cs typeface="cmsy10"/>
              </a:rPr>
              <a:t>8</a:t>
            </a:r>
            <a:r>
              <a:rPr lang="en-US" sz="2800" dirty="0">
                <a:cs typeface="Arial" charset="0"/>
              </a:rPr>
              <a:t> x : x </a:t>
            </a:r>
            <a:r>
              <a:rPr lang="en-US" sz="2800" dirty="0">
                <a:latin typeface="cmsy10"/>
                <a:ea typeface="cmsy10"/>
                <a:cs typeface="cmsy10"/>
              </a:rPr>
              <a:t>©</a:t>
            </a:r>
            <a:r>
              <a:rPr lang="en-US" sz="2800" dirty="0">
                <a:cs typeface="Arial" charset="0"/>
              </a:rPr>
              <a:t> x = 0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3203848" y="5904656"/>
            <a:ext cx="41764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x,y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= x</a:t>
            </a:r>
          </a:p>
        </p:txBody>
      </p:sp>
    </p:spTree>
    <p:extLst>
      <p:ext uri="{BB962C8B-B14F-4D97-AF65-F5344CB8AC3E}">
        <p14:creationId xmlns:p14="http://schemas.microsoft.com/office/powerpoint/2010/main" val="1015615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One-Time Pad Encryption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645024"/>
            <a:ext cx="6840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key k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Recipe: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Is it secure?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76742"/>
              </p:ext>
            </p:extLst>
          </p:nvPr>
        </p:nvGraphicFramePr>
        <p:xfrm>
          <a:off x="6516216" y="3717032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	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1111</a:t>
            </a:r>
          </a:p>
          <a:p>
            <a:pPr>
              <a:tabLst>
                <a:tab pos="62865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	=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cmsy10"/>
                <a:ea typeface="cmsy10"/>
                <a:cs typeface="cmsy10"/>
              </a:rPr>
              <a:t>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7944" y="5373216"/>
            <a:ext cx="32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2348880"/>
            <a:ext cx="9001000" cy="1152128"/>
            <a:chOff x="179512" y="2348880"/>
            <a:chExt cx="900100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11560" y="2564904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9512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4355976" y="2348880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sp>
        <p:nvSpPr>
          <p:cNvPr id="3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8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80" grpId="1" uiExpand="1" build="allAtOnce"/>
      <p:bldP spid="23" grpId="0"/>
      <p:bldP spid="24" grpId="0"/>
      <p:bldP spid="25" grpId="0"/>
      <p:bldP spid="26" grpId="0" uiExpand="1" build="p"/>
      <p:bldP spid="27" grpId="0"/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4996"/>
            <a:ext cx="8229600" cy="792798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Perfect Security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27687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42088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19675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191683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356992"/>
            <a:ext cx="6840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Given that 	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c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  <a:r>
              <a:rPr lang="en-US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is it possible 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0000 0000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cs typeface="Arial"/>
              </a:rPr>
              <a:t>?</a:t>
            </a:r>
            <a:endParaRPr lang="en-US" sz="2000" dirty="0">
              <a:cs typeface="Arial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0101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0100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 charset="0"/>
              </a:rPr>
              <a:t>is it possible </a:t>
            </a:r>
            <a:r>
              <a:rPr lang="en-US" sz="2000" dirty="0" smtClean="0">
                <a:cs typeface="Arial" charset="0"/>
              </a:rPr>
              <a:t>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1111 1111 </a:t>
            </a:r>
            <a:r>
              <a:rPr lang="en-US" sz="2000" dirty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/>
              </a:rPr>
              <a:t>Yes, if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101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1011</a:t>
            </a:r>
            <a:r>
              <a:rPr lang="en-US" sz="2000" dirty="0" smtClean="0">
                <a:cs typeface="Arial" charset="0"/>
              </a:rPr>
              <a:t>. 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it is possible that	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m 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0101 0101 </a:t>
            </a:r>
            <a:r>
              <a:rPr lang="en-US" sz="2000" dirty="0" smtClean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0000 0001</a:t>
            </a:r>
            <a:endParaRPr lang="en-US" sz="200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In fact, every m is possible.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Hence, the one-time pad is </a:t>
            </a:r>
            <a:r>
              <a:rPr lang="en-US" sz="2000" dirty="0" smtClean="0">
                <a:solidFill>
                  <a:srgbClr val="FF0000"/>
                </a:solidFill>
                <a:cs typeface="Consolas"/>
              </a:rPr>
              <a:t>perfectly secure</a:t>
            </a:r>
            <a:r>
              <a:rPr lang="en-US" sz="2000" dirty="0" smtClean="0">
                <a:cs typeface="Consolas"/>
              </a:rPr>
              <a:t>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196752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412776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340768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340768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4338"/>
              </p:ext>
            </p:extLst>
          </p:nvPr>
        </p:nvGraphicFramePr>
        <p:xfrm>
          <a:off x="6804248" y="3645024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060848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99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29" grpId="0"/>
      <p:bldP spid="30" grpId="0"/>
      <p:bldP spid="31" grpId="0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minipage}{10cm}qubit as unit vector in $\mathbb{C}^2$\end{minipage}"/>
  <p:tag name="LOG" val="This is e-TeX, Version 3.141592-2.2 (MiKTeX 2.4) (preloaded format=latex 2007.1.28)  24 APR 2007 15:33&#10;entering extended mode&#10;**Text*Box*209&#10;(Text Box 209.tex&#10;LaTeX2e &lt;2003/12/01&gt;&#10;Babel &lt;v3.8g&gt; and hyphenation patterns for english, french, german, ngerman, du&#10;mylang, nohyphenation, loaded.&#10;(C:\Program Files\MiKTeX-2.4.1705\texmf\tex\latex\base\article.cls&#10;Document Class: article 2004/02/16 v1.4f Standard LaTeX document class&#10;(C:\Program Files\MiKTeX-2.4.1705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-2.4.1705\texmf\tex\latex\tools\xspace.sty&#10;Package: xspace 1997/10/13 v1.06 Space after command names (DPC)&#10;) (C:\Program Files\MiKTeX-2.4.1705\texmf\tex\latex\amsfonts\amssymb.sty&#10;Package: amssymb 2002/01/22 v2.2d&#10;(C:\Program Files\MiKTeX-2.4.1705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-2.4.1705\texmf\tex\latex\amsmath\amsmath.sty&#10;Package: amsmath 2000/07/18 v2.13 AMS math features&#10;\@mathmargin=\skip43&#10;For additional information on amsmath, use the `?' option.&#10;(C:\Program Files\MiKTeX-2.4.1705\texmf\tex\latex\amsmath\amstext.sty&#10;Package: amstext 2000/06/29 v2.01&#10;(C:\Program Files\MiKTeX-2.4.1705\texmf\tex\latex\amsmath\amsgen.sty&#10;File: amsgen.sty 1999/11/30 v2.0&#10;\@emptytoks=\toks15&#10;\ex@=\dimen103&#10;)) (C:\Program Files\MiKTeX-2.4.1705\texmf\tex\latex\amsmath\amsbsy.sty&#10;Package: amsbsy 1999/11/29 v1.2d&#10;\pmbraise@=\dimen104&#10;) (C:\Program Files\MiKTeX-2.4.1705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Latex\tex\latex\qip\qip.sty&#10;Package: qip 2003/11/05 Package for quantum information processing&#10;(C:\Program Files\MiKTeX-2.4.1705\texmf\tex\latex\base\ifthen.sty&#10;Package: ifthen 2001/05/26 v1.1c Standard LaTeX ifthen package (DPC)&#10;)) (C:\Program Files\MiKTeX-2.4.1705\texmf\tex\latex\graphics\color.sty&#10;Package: color 1999/02/16 v1.0i Standard LaTeX Color (DPC)&#10;(C:\Program Files\MiKTeX-2.4.1705\texmf\tex\latex\00miktex\color.cfg&#10;File: color.cfg 2003/03/08 v1.0 MiKTeX 'color' configuration&#10;)&#10;Package color Info: Driver file: dvips.def on input line 125.&#10;(C:\Program Files\MiKTeX-2.4.1705\texmf\tex\latex\graphics\dvips.def&#10;File: dvips.def 1999/02/16 v3.0i Driver-dependant file (DPC,SPQR)&#10;) (C:\Program Files\MiKTeX-2.4.1705\texmf\tex\latex\graphics\dvipsnam.def&#10;File: dvipsnam.def 1999/02/16 v3.0i Driver-dependant file (DPC,SPQR)&#10;))&#10;No file &quot;Text Box 209&quot;.aux.&#10;LaTeX Font Info:    Checking defaults for OML/cmm/m/it on input line 52.&#10;LaTeX Font Info:    ... okay on input line 52.&#10;LaTeX Font Info:    Checking defaults for T1/cmr/m/n on input line 52.&#10;LaTeX Font Info:    ... okay on input line 52.&#10;LaTeX Font Info:    Checking defaults for OT1/cmr/m/n on input line 52.&#10;LaTeX Font Info:    ... okay on input line 52.&#10;LaTeX Font Info:    Checking defaults for OMS/cmsy/m/n on input line 52.&#10;LaTeX Font Info:    ... okay on input line 52.&#10;LaTeX Font Info:    Checking defaults for OMX/cmex/m/n on input line 52.&#10;LaTeX Font Info:    ... okay on input line 52.&#10;LaTeX Font Info:    Checking defaults for U/cmr/m/n on input line 52.&#10;LaTeX Font Info:    ... okay on input line 52.&#10;! Text line contains an invalid character.&#10;l.53 \begin{minipage}{10cm}&#10;                            qubit as unit vector in $\mathbb{C}^2$\end{minip...&#10;A funny symbol that I can't read has just been input.&#10;Continue, and I'll forget that it ever happened.&#10;&#10;LaTeX Font Info:    Try loading font information for U+msa on input line 53.&#10;(C:\Program Files\MiKTeX-2.4.1705\texmf\tex\latex\amsfonts\umsa.fd&#10;File: umsa.fd 2002/01/19 v2.2g AMS font definitions&#10;)&#10;LaTeX Font Info:    Try loading font information for U+msb on input line 53.&#10;(C:\Program Files\MiKTeX-2.4.1705\texmf\tex\latex\amsfonts\umsb.fd&#10;File: umsb.fd 2002/01/19 v2.2g AMS font definitions&#10;) [1&#10;&#10;] (Text Box 209.aux) ) &#10;Here is how much of TeX's memory you used:&#10; 1629 strings out of 95888&#10; 17940 string characters out of 1194316&#10; 61467 words of memory out of 1065244&#10; 4648 multiletter control sequences out of 60000&#10; 5339 words of font info for 22 fonts, out of 1000000 for 2000&#10; 18 hyphenation exceptions out of 4999&#10; 27i,5n,24p,261b,133s stack positions out of 5000i,500n,10000p,200000b,32768s&#10;&#10;Output written on &quot;Text Box 209.dvi&quot; (1 page, 420 bytes).&#10;"/>
  <p:tag name="CTOP" val="160.625"/>
  <p:tag name="CLEFT" val="206"/>
  <p:tag name="CWIDTH" val="237"/>
  <p:tag name="CHEIGHT" val="21.25"/>
  <p:tag name="MAG" val="2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0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9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U^\dag U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39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29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2193</Words>
  <Application>Microsoft Macintosh PowerPoint</Application>
  <PresentationFormat>On-screen Show (4:3)</PresentationFormat>
  <Paragraphs>542</Paragraphs>
  <Slides>55</Slides>
  <Notes>36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Custom Design</vt:lpstr>
      <vt:lpstr>Quantum Cryptography</vt:lpstr>
      <vt:lpstr>1969: Man on the Moon</vt:lpstr>
      <vt:lpstr>What will you learn from this Talk?</vt:lpstr>
      <vt:lpstr>Classical Cryptography</vt:lpstr>
      <vt:lpstr>Modern Cryptography</vt:lpstr>
      <vt:lpstr>Secure Encryption</vt:lpstr>
      <vt:lpstr>eXclusive OR (XOR) Function</vt:lpstr>
      <vt:lpstr>One-Time Pad Encryption</vt:lpstr>
      <vt:lpstr>Perfect Security</vt:lpstr>
      <vt:lpstr>Problems With One-Time Pad</vt:lpstr>
      <vt:lpstr>Symmetric-Key Cryptography</vt:lpstr>
      <vt:lpstr>Public-Key Cryptography</vt:lpstr>
      <vt:lpstr>History of Public-Key Crypto</vt:lpstr>
      <vt:lpstr>Politics of Cyberwar</vt:lpstr>
      <vt:lpstr>Politics of Cyberwar</vt:lpstr>
      <vt:lpstr>Politics of Cyberwar</vt:lpstr>
      <vt:lpstr>Why worry?</vt:lpstr>
      <vt:lpstr>Why worry?</vt:lpstr>
      <vt:lpstr>Cryptography and Logic</vt:lpstr>
      <vt:lpstr>What will you Learn from this Talk?</vt:lpstr>
      <vt:lpstr>Quantum Bit: Polarization of a Photon</vt:lpstr>
      <vt:lpstr>Qubit: Rectilinear/Computational Basis</vt:lpstr>
      <vt:lpstr>Detecting a Qubit</vt:lpstr>
      <vt:lpstr>Measuring a Qubit</vt:lpstr>
      <vt:lpstr>Diagonal/Hadamard Basis</vt:lpstr>
      <vt:lpstr>Measuring Collapses the State</vt:lpstr>
      <vt:lpstr>Measuring Collapses the State</vt:lpstr>
      <vt:lpstr>Quantum Mechanics </vt:lpstr>
      <vt:lpstr>PowerPoint Presentation</vt:lpstr>
      <vt:lpstr>Quantum Computer</vt:lpstr>
      <vt:lpstr>No-Cloning Theorem</vt:lpstr>
      <vt:lpstr>Quantum Key Distribution (QKD)</vt:lpstr>
      <vt:lpstr>Quantum Key Distribution (QKD)</vt:lpstr>
      <vt:lpstr>Quantum Key Distribution (QKD)</vt:lpstr>
      <vt:lpstr>Quantum Key Distribution (QKD)</vt:lpstr>
      <vt:lpstr>What will you Learn from this Talk?</vt:lpstr>
      <vt:lpstr>Position-Based Cryptography</vt:lpstr>
      <vt:lpstr>Position-Based Cryptography</vt:lpstr>
      <vt:lpstr>Basic task: Position Verification</vt:lpstr>
      <vt:lpstr>Position Verification: First Try</vt:lpstr>
      <vt:lpstr>Position Verification: Second Try</vt:lpstr>
      <vt:lpstr>The Attack</vt:lpstr>
      <vt:lpstr>Position Verification: Quantum Try</vt:lpstr>
      <vt:lpstr>Attacking Game</vt:lpstr>
      <vt:lpstr>Teleportation Attack</vt:lpstr>
      <vt:lpstr>No-Go Theorem</vt:lpstr>
      <vt:lpstr>What Have You Learned from this Talk?</vt:lpstr>
      <vt:lpstr>What Have You Learned from this Talk?</vt:lpstr>
      <vt:lpstr>What Have You Learned from this Talk?</vt:lpstr>
      <vt:lpstr>Thank you for your attention!</vt:lpstr>
      <vt:lpstr>Are There Secure Schemes?</vt:lpstr>
      <vt:lpstr>Quantum Operations</vt:lpstr>
      <vt:lpstr>Quantum Operations</vt:lpstr>
      <vt:lpstr>Most General Single-Round Scheme</vt:lpstr>
      <vt:lpstr>Distributed Q Computation in 1 Round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1688</cp:revision>
  <dcterms:created xsi:type="dcterms:W3CDTF">2010-01-20T16:17:28Z</dcterms:created>
  <dcterms:modified xsi:type="dcterms:W3CDTF">2014-02-25T08:29:13Z</dcterms:modified>
</cp:coreProperties>
</file>