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9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0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1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12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3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1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1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3" r:id="rId3"/>
    <p:sldMasterId id="2147483688" r:id="rId4"/>
  </p:sldMasterIdLst>
  <p:notesMasterIdLst>
    <p:notesMasterId r:id="rId51"/>
  </p:notesMasterIdLst>
  <p:handoutMasterIdLst>
    <p:handoutMasterId r:id="rId52"/>
  </p:handoutMasterIdLst>
  <p:sldIdLst>
    <p:sldId id="466" r:id="rId5"/>
    <p:sldId id="520" r:id="rId6"/>
    <p:sldId id="501" r:id="rId7"/>
    <p:sldId id="452" r:id="rId8"/>
    <p:sldId id="502" r:id="rId9"/>
    <p:sldId id="431" r:id="rId10"/>
    <p:sldId id="436" r:id="rId11"/>
    <p:sldId id="505" r:id="rId12"/>
    <p:sldId id="493" r:id="rId13"/>
    <p:sldId id="469" r:id="rId14"/>
    <p:sldId id="438" r:id="rId15"/>
    <p:sldId id="410" r:id="rId16"/>
    <p:sldId id="417" r:id="rId17"/>
    <p:sldId id="418" r:id="rId18"/>
    <p:sldId id="471" r:id="rId19"/>
    <p:sldId id="420" r:id="rId20"/>
    <p:sldId id="473" r:id="rId21"/>
    <p:sldId id="474" r:id="rId22"/>
    <p:sldId id="475" r:id="rId23"/>
    <p:sldId id="476" r:id="rId24"/>
    <p:sldId id="421" r:id="rId25"/>
    <p:sldId id="445" r:id="rId26"/>
    <p:sldId id="507" r:id="rId27"/>
    <p:sldId id="519" r:id="rId28"/>
    <p:sldId id="477" r:id="rId29"/>
    <p:sldId id="478" r:id="rId30"/>
    <p:sldId id="479" r:id="rId31"/>
    <p:sldId id="450" r:id="rId32"/>
    <p:sldId id="508" r:id="rId33"/>
    <p:sldId id="509" r:id="rId34"/>
    <p:sldId id="510" r:id="rId35"/>
    <p:sldId id="511" r:id="rId36"/>
    <p:sldId id="512" r:id="rId37"/>
    <p:sldId id="515" r:id="rId38"/>
    <p:sldId id="516" r:id="rId39"/>
    <p:sldId id="518" r:id="rId40"/>
    <p:sldId id="485" r:id="rId41"/>
    <p:sldId id="496" r:id="rId42"/>
    <p:sldId id="497" r:id="rId43"/>
    <p:sldId id="488" r:id="rId44"/>
    <p:sldId id="490" r:id="rId45"/>
    <p:sldId id="499" r:id="rId46"/>
    <p:sldId id="491" r:id="rId47"/>
    <p:sldId id="492" r:id="rId48"/>
    <p:sldId id="435" r:id="rId49"/>
    <p:sldId id="504" r:id="rId50"/>
  </p:sldIdLst>
  <p:sldSz cx="9144000" cy="6858000" type="screen4x3"/>
  <p:notesSz cx="7102475" cy="10234613"/>
  <p:custDataLst>
    <p:tags r:id="rId5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6228"/>
    <a:srgbClr val="0000FF"/>
    <a:srgbClr val="FF0000"/>
    <a:srgbClr val="66FF33"/>
    <a:srgbClr val="00FF00"/>
    <a:srgbClr val="33CC33"/>
    <a:srgbClr val="CB3A13"/>
    <a:srgbClr val="B3A6FE"/>
    <a:srgbClr val="D1C8DE"/>
    <a:srgbClr val="CCC1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90" autoAdjust="0"/>
    <p:restoredTop sz="86689" autoAdjust="0"/>
  </p:normalViewPr>
  <p:slideViewPr>
    <p:cSldViewPr>
      <p:cViewPr varScale="1">
        <p:scale>
          <a:sx n="75" d="100"/>
          <a:sy n="75" d="100"/>
        </p:scale>
        <p:origin x="-1752" y="-12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8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50" Type="http://schemas.openxmlformats.org/officeDocument/2006/relationships/slide" Target="slides/slide46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tags" Target="tags/tag1.xml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5253BB7A-AB84-447A-8A52-A6E534AB0A3F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6F97FC2-EACC-4989-A7F1-799486D7DAD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395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0C0CCFA-FE42-460C-A8EB-CC5209EDF7AA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9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22273A-84D1-44AD-B2F4-5DC40384FCD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8568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3D567F-5167-4967-A8E5-D421B42FC65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18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15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18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19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 smtClean="0"/>
              <a:t>appears</a:t>
            </a:r>
            <a:r>
              <a:rPr lang="en-US" baseline="0" dirty="0" smtClean="0"/>
              <a:t> INSTANTANEOUSLY on the other side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26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27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22273A-84D1-44AD-B2F4-5DC40384FCDA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879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45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2B841-A70B-46F6-B82F-64EF9DA064F0}" type="slidenum">
              <a:rPr lang="en-US"/>
              <a:pPr/>
              <a:t>46</a:t>
            </a:fld>
            <a:endParaRPr lang="en-US"/>
          </a:p>
        </p:txBody>
      </p:sp>
      <p:sp>
        <p:nvSpPr>
          <p:cNvPr id="51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7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36792-19C2-4404-847B-F48B87598B05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correction = correction by tracing out the other </a:t>
            </a:r>
            <a:r>
              <a:rPr lang="en-US" dirty="0" err="1" smtClean="0"/>
              <a:t>qubits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11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12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13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DA5CC7-24D6-4E48-B980-3D2F16041E12}" type="slidenum">
              <a:rPr lang="en-US"/>
              <a:pPr/>
              <a:t>14</a:t>
            </a:fld>
            <a:endParaRPr lang="en-US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90661" fontAlgn="base">
              <a:spcBef>
                <a:spcPct val="30000"/>
              </a:spcBef>
              <a:spcAft>
                <a:spcPct val="0"/>
              </a:spcAft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43108" y="2500306"/>
            <a:ext cx="6400800" cy="7143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Clicks to edit Master subtitle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29222"/>
          </a:xfrm>
          <a:prstGeom prst="rect">
            <a:avLst/>
          </a:prstGeom>
        </p:spPr>
        <p:txBody>
          <a:bodyPr/>
          <a:lstStyle>
            <a:lvl1pPr>
              <a:buClr>
                <a:srgbClr val="70AD1A"/>
              </a:buClr>
              <a:buSzPct val="100000"/>
              <a:buFont typeface="Wingdings" charset="2"/>
              <a:buChar char="Ø"/>
              <a:defRPr sz="2800">
                <a:latin typeface="+mn-lt"/>
              </a:defRPr>
            </a:lvl1pPr>
            <a:lvl2pPr>
              <a:buClr>
                <a:srgbClr val="F8A30E"/>
              </a:buClr>
              <a:buFont typeface="Wingdings" charset="2"/>
              <a:buChar char="Ø"/>
              <a:defRPr sz="2400">
                <a:latin typeface="+mn-lt"/>
              </a:defRPr>
            </a:lvl2pPr>
            <a:lvl3pPr>
              <a:buClr>
                <a:srgbClr val="F8A30E"/>
              </a:buClr>
              <a:buFont typeface="Wingdings" charset="2"/>
              <a:buChar char="Ø"/>
              <a:defRPr sz="2000">
                <a:latin typeface="+mn-lt"/>
              </a:defRPr>
            </a:lvl3pPr>
            <a:lvl4pPr>
              <a:buClr>
                <a:srgbClr val="F8A30E"/>
              </a:buClr>
              <a:buFont typeface="Wingdings" charset="2"/>
              <a:buChar char="Ø"/>
              <a:defRPr sz="1800">
                <a:latin typeface="+mn-lt"/>
              </a:defRPr>
            </a:lvl4pPr>
            <a:lvl5pPr>
              <a:buClr>
                <a:srgbClr val="F8A30E"/>
              </a:buClr>
              <a:buFont typeface="Wingdings" charset="2"/>
              <a:buChar char="Ø"/>
              <a:defRPr sz="1600"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595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9" name="Slide Number Placeholder 15"/>
          <p:cNvSpPr txBox="1">
            <a:spLocks/>
          </p:cNvSpPr>
          <p:nvPr userDrawn="1"/>
        </p:nvSpPr>
        <p:spPr>
          <a:xfrm>
            <a:off x="0" y="761236"/>
            <a:ext cx="533400" cy="2444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BB5E19-F10A-4C2F-BF6F-11C513378A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0033CC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B42A-2E98-43F1-8526-F237141A0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73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12E97-B2BE-45BD-AE5B-CD5DFE1E0F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52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0B60-E02F-45C1-A68A-2C093672A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9274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749B-3337-4FB0-8BFA-E3CFAF1A2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8950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5420-63CA-4C3F-A854-E70A9A426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797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27D2-88A2-4197-B529-DEF01EA26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56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DBA5-E63B-4651-AD72-77FC730DC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57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6E54-1C03-48BE-9149-90326BA97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6938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A3D-5B85-4B0C-9DF7-C43CAFA5B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5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6D70-6224-41BF-A433-4465DDF09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371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3606-E14B-4E50-B04E-BD167AD2B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0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A43D-86BD-42AB-ABAC-598D3E5E4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115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37B9-E374-4B19-B625-CE5DBB766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772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F4E8-AA1C-43B8-AEAF-FB313A364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64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baseline="0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0033CC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5B42A-2E98-43F1-8526-F237141A05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08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612E97-B2BE-45BD-AE5B-CD5DFE1E0FC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88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4876" y="1571612"/>
            <a:ext cx="4038600" cy="452596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2400">
                <a:latin typeface="Comic Sans MS" pitchFamily="66" charset="0"/>
              </a:defRPr>
            </a:lvl1pPr>
            <a:lvl2pPr>
              <a:buFontTx/>
              <a:buBlip>
                <a:blip r:embed="rId3"/>
              </a:buBlip>
              <a:defRPr sz="2000">
                <a:latin typeface="Comic Sans MS" pitchFamily="66" charset="0"/>
              </a:defRPr>
            </a:lvl2pPr>
            <a:lvl3pPr>
              <a:defRPr sz="1800">
                <a:latin typeface="Comic Sans MS" pitchFamily="66" charset="0"/>
              </a:defRPr>
            </a:lvl3pPr>
            <a:lvl4pPr>
              <a:defRPr sz="1600">
                <a:latin typeface="Comic Sans MS" pitchFamily="66" charset="0"/>
              </a:defRPr>
            </a:lvl4pPr>
            <a:lvl5pPr>
              <a:defRPr sz="14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DE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80B60-E02F-45C1-A68A-2C093672A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3115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E7749B-3337-4FB0-8BFA-E3CFAF1A25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963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55420-63CA-4C3F-A854-E70A9A4265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920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A27D2-88A2-4197-B529-DEF01EA26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40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3DBA5-E63B-4651-AD72-77FC730DCA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6400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6E54-1C03-48BE-9149-90326BA97E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284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0CA3D-5B85-4B0C-9DF7-C43CAFA5BBF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5455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46D70-6224-41BF-A433-4465DDF09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86949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3606-E14B-4E50-B04E-BD167AD2BEB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9285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BA43D-86BD-42AB-ABAC-598D3E5E4E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7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537B9-E374-4B19-B625-CE5DBB7669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25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5F4E8-AA1C-43B8-AEAF-FB313A364E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29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7572428" cy="928694"/>
          </a:xfrm>
          <a:prstGeom prst="rect">
            <a:avLst/>
          </a:prstGeom>
        </p:spPr>
        <p:txBody>
          <a:bodyPr/>
          <a:lstStyle>
            <a:lvl1pPr algn="l"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856-4A37-4E2C-BC39-5564AF927A60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0724-1185-4103-A81E-027261205387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0E5AA-39C7-4B8A-8B6C-7C5389F208B5}" type="datetimeFigureOut">
              <a:rPr lang="de-DE" smtClean="0"/>
              <a:pPr/>
              <a:t>25.03.15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B2F85-A740-4FB9-83EB-9D841574D9C0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12E97-B2BE-45BD-AE5B-CD5DFE1E0FC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4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nl-NL" smtClean="0">
                <a:solidFill>
                  <a:srgbClr val="000000"/>
                </a:solidFill>
              </a:rPr>
              <a:t>04/3/05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000000"/>
                </a:solidFill>
              </a:rPr>
              <a:t>copyright Buhrman 2005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B612E97-B2BE-45BD-AE5B-CD5DFE1E0FCC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30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aseline="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31.png"/><Relationship Id="rId13" Type="http://schemas.openxmlformats.org/officeDocument/2006/relationships/image" Target="../media/image32.png"/><Relationship Id="rId14" Type="http://schemas.openxmlformats.org/officeDocument/2006/relationships/image" Target="../media/image33.png"/><Relationship Id="rId15" Type="http://schemas.openxmlformats.org/officeDocument/2006/relationships/image" Target="../media/image34.png"/><Relationship Id="rId16" Type="http://schemas.openxmlformats.org/officeDocument/2006/relationships/image" Target="../media/image35.emf"/><Relationship Id="rId17" Type="http://schemas.openxmlformats.org/officeDocument/2006/relationships/image" Target="../media/image29.png"/><Relationship Id="rId18" Type="http://schemas.openxmlformats.org/officeDocument/2006/relationships/image" Target="../media/image30.png"/><Relationship Id="rId1" Type="http://schemas.openxmlformats.org/officeDocument/2006/relationships/tags" Target="../tags/tag16.xml"/><Relationship Id="rId2" Type="http://schemas.openxmlformats.org/officeDocument/2006/relationships/tags" Target="../tags/tag17.xml"/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tags" Target="../tags/tag20.xml"/><Relationship Id="rId6" Type="http://schemas.openxmlformats.org/officeDocument/2006/relationships/tags" Target="../tags/tag21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8.xml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20" Type="http://schemas.openxmlformats.org/officeDocument/2006/relationships/image" Target="../media/image37.png"/><Relationship Id="rId21" Type="http://schemas.openxmlformats.org/officeDocument/2006/relationships/image" Target="../media/image38.png"/><Relationship Id="rId22" Type="http://schemas.openxmlformats.org/officeDocument/2006/relationships/image" Target="../media/image33.png"/><Relationship Id="rId23" Type="http://schemas.openxmlformats.org/officeDocument/2006/relationships/image" Target="../media/image34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10" Type="http://schemas.openxmlformats.org/officeDocument/2006/relationships/tags" Target="../tags/tag31.xml"/><Relationship Id="rId11" Type="http://schemas.openxmlformats.org/officeDocument/2006/relationships/tags" Target="../tags/tag32.xml"/><Relationship Id="rId12" Type="http://schemas.openxmlformats.org/officeDocument/2006/relationships/tags" Target="../tags/tag33.xml"/><Relationship Id="rId13" Type="http://schemas.openxmlformats.org/officeDocument/2006/relationships/tags" Target="../tags/tag34.xml"/><Relationship Id="rId14" Type="http://schemas.openxmlformats.org/officeDocument/2006/relationships/slideLayout" Target="../slideLayouts/slideLayout2.xml"/><Relationship Id="rId15" Type="http://schemas.openxmlformats.org/officeDocument/2006/relationships/notesSlide" Target="../notesSlides/notesSlide9.xml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36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tags" Target="../tags/tag27.xml"/><Relationship Id="rId7" Type="http://schemas.openxmlformats.org/officeDocument/2006/relationships/tags" Target="../tags/tag28.xml"/><Relationship Id="rId8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20" Type="http://schemas.openxmlformats.org/officeDocument/2006/relationships/image" Target="../media/image32.png"/><Relationship Id="rId21" Type="http://schemas.openxmlformats.org/officeDocument/2006/relationships/image" Target="../media/image33.png"/><Relationship Id="rId22" Type="http://schemas.openxmlformats.org/officeDocument/2006/relationships/image" Target="../media/image34.png"/><Relationship Id="rId23" Type="http://schemas.openxmlformats.org/officeDocument/2006/relationships/image" Target="../media/image39.png"/><Relationship Id="rId24" Type="http://schemas.openxmlformats.org/officeDocument/2006/relationships/image" Target="../media/image40.png"/><Relationship Id="rId25" Type="http://schemas.openxmlformats.org/officeDocument/2006/relationships/image" Target="../media/image13.jpeg"/><Relationship Id="rId26" Type="http://schemas.openxmlformats.org/officeDocument/2006/relationships/image" Target="../media/image41.png"/><Relationship Id="rId27" Type="http://schemas.openxmlformats.org/officeDocument/2006/relationships/image" Target="../media/image42.png"/><Relationship Id="rId10" Type="http://schemas.openxmlformats.org/officeDocument/2006/relationships/tags" Target="../tags/tag44.xml"/><Relationship Id="rId11" Type="http://schemas.openxmlformats.org/officeDocument/2006/relationships/tags" Target="../tags/tag45.xml"/><Relationship Id="rId12" Type="http://schemas.openxmlformats.org/officeDocument/2006/relationships/slideLayout" Target="../slideLayouts/slideLayout2.xml"/><Relationship Id="rId13" Type="http://schemas.openxmlformats.org/officeDocument/2006/relationships/notesSlide" Target="../notesSlides/notesSlide10.xml"/><Relationship Id="rId14" Type="http://schemas.openxmlformats.org/officeDocument/2006/relationships/image" Target="../media/image29.png"/><Relationship Id="rId15" Type="http://schemas.openxmlformats.org/officeDocument/2006/relationships/image" Target="../media/image30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9" Type="http://schemas.openxmlformats.org/officeDocument/2006/relationships/image" Target="../media/image31.png"/><Relationship Id="rId1" Type="http://schemas.openxmlformats.org/officeDocument/2006/relationships/tags" Target="../tags/tag35.xml"/><Relationship Id="rId2" Type="http://schemas.openxmlformats.org/officeDocument/2006/relationships/tags" Target="../tags/tag36.xml"/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tags" Target="../tags/tag39.xml"/><Relationship Id="rId6" Type="http://schemas.openxmlformats.org/officeDocument/2006/relationships/tags" Target="../tags/tag40.xml"/><Relationship Id="rId7" Type="http://schemas.openxmlformats.org/officeDocument/2006/relationships/tags" Target="../tags/tag41.xml"/><Relationship Id="rId8" Type="http://schemas.openxmlformats.org/officeDocument/2006/relationships/tags" Target="../tags/tag4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5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tags" Target="../tags/tag4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1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43.png"/><Relationship Id="rId1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13.jpeg"/><Relationship Id="rId1" Type="http://schemas.openxmlformats.org/officeDocument/2006/relationships/tags" Target="../tags/tag49.xml"/><Relationship Id="rId2" Type="http://schemas.openxmlformats.org/officeDocument/2006/relationships/tags" Target="../tags/tag50.xml"/><Relationship Id="rId3" Type="http://schemas.openxmlformats.org/officeDocument/2006/relationships/tags" Target="../tags/tag51.xml"/><Relationship Id="rId4" Type="http://schemas.openxmlformats.org/officeDocument/2006/relationships/tags" Target="../tags/tag52.xml"/><Relationship Id="rId5" Type="http://schemas.openxmlformats.org/officeDocument/2006/relationships/tags" Target="../tags/tag53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2.xml"/><Relationship Id="rId8" Type="http://schemas.openxmlformats.org/officeDocument/2006/relationships/image" Target="../media/image29.png"/><Relationship Id="rId9" Type="http://schemas.openxmlformats.org/officeDocument/2006/relationships/image" Target="../media/image46.png"/><Relationship Id="rId10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1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52.png"/><Relationship Id="rId1" Type="http://schemas.openxmlformats.org/officeDocument/2006/relationships/tags" Target="../tags/tag54.xml"/><Relationship Id="rId2" Type="http://schemas.openxmlformats.org/officeDocument/2006/relationships/tags" Target="../tags/tag55.xml"/><Relationship Id="rId3" Type="http://schemas.openxmlformats.org/officeDocument/2006/relationships/tags" Target="../tags/tag56.xml"/><Relationship Id="rId4" Type="http://schemas.openxmlformats.org/officeDocument/2006/relationships/tags" Target="../tags/tag57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13.xml"/><Relationship Id="rId7" Type="http://schemas.openxmlformats.org/officeDocument/2006/relationships/image" Target="../media/image50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51.png"/><Relationship Id="rId13" Type="http://schemas.openxmlformats.org/officeDocument/2006/relationships/image" Target="../media/image17.png"/><Relationship Id="rId14" Type="http://schemas.openxmlformats.org/officeDocument/2006/relationships/image" Target="../media/image54.png"/><Relationship Id="rId15" Type="http://schemas.openxmlformats.org/officeDocument/2006/relationships/image" Target="../media/image55.png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4.xml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5.png"/><Relationship Id="rId8" Type="http://schemas.openxmlformats.org/officeDocument/2006/relationships/image" Target="../media/image51.png"/><Relationship Id="rId9" Type="http://schemas.openxmlformats.org/officeDocument/2006/relationships/image" Target="../media/image17.png"/><Relationship Id="rId10" Type="http://schemas.openxmlformats.org/officeDocument/2006/relationships/image" Target="../media/image56.png"/><Relationship Id="rId1" Type="http://schemas.openxmlformats.org/officeDocument/2006/relationships/tags" Target="../tags/tag63.xml"/><Relationship Id="rId2" Type="http://schemas.openxmlformats.org/officeDocument/2006/relationships/tags" Target="../tags/tag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8.xml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15.png"/><Relationship Id="rId9" Type="http://schemas.openxmlformats.org/officeDocument/2006/relationships/image" Target="../media/image51.png"/><Relationship Id="rId10" Type="http://schemas.openxmlformats.org/officeDocument/2006/relationships/image" Target="../media/image56.png"/><Relationship Id="rId11" Type="http://schemas.openxmlformats.org/officeDocument/2006/relationships/image" Target="../media/image17.png"/><Relationship Id="rId1" Type="http://schemas.openxmlformats.org/officeDocument/2006/relationships/tags" Target="../tags/tag65.xml"/><Relationship Id="rId2" Type="http://schemas.openxmlformats.org/officeDocument/2006/relationships/tags" Target="../tags/tag6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9.xml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image" Target="../media/image59.png"/><Relationship Id="rId11" Type="http://schemas.openxmlformats.org/officeDocument/2006/relationships/image" Target="../media/image60.png"/><Relationship Id="rId1" Type="http://schemas.openxmlformats.org/officeDocument/2006/relationships/tags" Target="../tags/tag68.xml"/><Relationship Id="rId2" Type="http://schemas.openxmlformats.org/officeDocument/2006/relationships/tags" Target="../tags/tag6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6.emf"/><Relationship Id="rId12" Type="http://schemas.openxmlformats.org/officeDocument/2006/relationships/image" Target="../media/image67.png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slideLayout" Target="../slideLayouts/slideLayout6.xml"/><Relationship Id="rId5" Type="http://schemas.openxmlformats.org/officeDocument/2006/relationships/image" Target="../media/image61.png"/><Relationship Id="rId6" Type="http://schemas.openxmlformats.org/officeDocument/2006/relationships/image" Target="../media/image62.png"/><Relationship Id="rId7" Type="http://schemas.openxmlformats.org/officeDocument/2006/relationships/image" Target="../media/image63.png"/><Relationship Id="rId8" Type="http://schemas.openxmlformats.org/officeDocument/2006/relationships/image" Target="../media/image64.jpeg"/><Relationship Id="rId9" Type="http://schemas.openxmlformats.org/officeDocument/2006/relationships/image" Target="../media/image60.png"/><Relationship Id="rId10" Type="http://schemas.openxmlformats.org/officeDocument/2006/relationships/image" Target="../media/image6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0.png"/><Relationship Id="rId13" Type="http://schemas.openxmlformats.org/officeDocument/2006/relationships/image" Target="../media/image68.jpeg"/><Relationship Id="rId14" Type="http://schemas.openxmlformats.org/officeDocument/2006/relationships/image" Target="../media/image67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emf"/><Relationship Id="rId1" Type="http://schemas.openxmlformats.org/officeDocument/2006/relationships/tags" Target="../tags/tag74.xml"/><Relationship Id="rId2" Type="http://schemas.openxmlformats.org/officeDocument/2006/relationships/tags" Target="../tags/tag75.xml"/><Relationship Id="rId3" Type="http://schemas.openxmlformats.org/officeDocument/2006/relationships/tags" Target="../tags/tag76.xml"/><Relationship Id="rId4" Type="http://schemas.openxmlformats.org/officeDocument/2006/relationships/tags" Target="../tags/tag77.xml"/><Relationship Id="rId5" Type="http://schemas.openxmlformats.org/officeDocument/2006/relationships/tags" Target="../tags/tag78.xml"/><Relationship Id="rId6" Type="http://schemas.openxmlformats.org/officeDocument/2006/relationships/tags" Target="../tags/tag79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64.jpe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3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3.png"/><Relationship Id="rId12" Type="http://schemas.openxmlformats.org/officeDocument/2006/relationships/image" Target="../media/image60.png"/><Relationship Id="rId13" Type="http://schemas.openxmlformats.org/officeDocument/2006/relationships/image" Target="../media/image68.jpeg"/><Relationship Id="rId14" Type="http://schemas.openxmlformats.org/officeDocument/2006/relationships/image" Target="../media/image67.png"/><Relationship Id="rId15" Type="http://schemas.openxmlformats.org/officeDocument/2006/relationships/image" Target="../media/image70.png"/><Relationship Id="rId16" Type="http://schemas.openxmlformats.org/officeDocument/2006/relationships/image" Target="../media/image69.png"/><Relationship Id="rId17" Type="http://schemas.openxmlformats.org/officeDocument/2006/relationships/image" Target="../media/image71.emf"/><Relationship Id="rId1" Type="http://schemas.openxmlformats.org/officeDocument/2006/relationships/tags" Target="../tags/tag80.xml"/><Relationship Id="rId2" Type="http://schemas.openxmlformats.org/officeDocument/2006/relationships/tags" Target="../tags/tag81.xml"/><Relationship Id="rId3" Type="http://schemas.openxmlformats.org/officeDocument/2006/relationships/tags" Target="../tags/tag82.xml"/><Relationship Id="rId4" Type="http://schemas.openxmlformats.org/officeDocument/2006/relationships/tags" Target="../tags/tag83.xml"/><Relationship Id="rId5" Type="http://schemas.openxmlformats.org/officeDocument/2006/relationships/tags" Target="../tags/tag84.xml"/><Relationship Id="rId6" Type="http://schemas.openxmlformats.org/officeDocument/2006/relationships/tags" Target="../tags/tag85.xml"/><Relationship Id="rId7" Type="http://schemas.openxmlformats.org/officeDocument/2006/relationships/slideLayout" Target="../slideLayouts/slideLayout6.xml"/><Relationship Id="rId8" Type="http://schemas.openxmlformats.org/officeDocument/2006/relationships/image" Target="../media/image64.jpeg"/><Relationship Id="rId9" Type="http://schemas.openxmlformats.org/officeDocument/2006/relationships/image" Target="../media/image61.png"/><Relationship Id="rId10" Type="http://schemas.openxmlformats.org/officeDocument/2006/relationships/image" Target="../media/image62.png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28" Type="http://schemas.openxmlformats.org/officeDocument/2006/relationships/image" Target="../media/image81.png"/><Relationship Id="rId29" Type="http://schemas.openxmlformats.org/officeDocument/2006/relationships/image" Target="../media/image82.png"/><Relationship Id="rId30" Type="http://schemas.openxmlformats.org/officeDocument/2006/relationships/image" Target="../media/image83.png"/><Relationship Id="rId31" Type="http://schemas.openxmlformats.org/officeDocument/2006/relationships/image" Target="../media/image84.png"/><Relationship Id="rId32" Type="http://schemas.openxmlformats.org/officeDocument/2006/relationships/image" Target="../media/image85.png"/><Relationship Id="rId10" Type="http://schemas.openxmlformats.org/officeDocument/2006/relationships/tags" Target="../tags/tag95.xml"/><Relationship Id="rId11" Type="http://schemas.openxmlformats.org/officeDocument/2006/relationships/tags" Target="../tags/tag96.xml"/><Relationship Id="rId12" Type="http://schemas.openxmlformats.org/officeDocument/2006/relationships/tags" Target="../tags/tag97.xml"/><Relationship Id="rId13" Type="http://schemas.openxmlformats.org/officeDocument/2006/relationships/tags" Target="../tags/tag98.xml"/><Relationship Id="rId14" Type="http://schemas.openxmlformats.org/officeDocument/2006/relationships/tags" Target="../tags/tag99.xml"/><Relationship Id="rId15" Type="http://schemas.openxmlformats.org/officeDocument/2006/relationships/slideLayout" Target="../slideLayouts/slideLayout6.xml"/><Relationship Id="rId16" Type="http://schemas.openxmlformats.org/officeDocument/2006/relationships/image" Target="../media/image64.jpe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72.png"/><Relationship Id="rId1" Type="http://schemas.openxmlformats.org/officeDocument/2006/relationships/tags" Target="../tags/tag86.xml"/><Relationship Id="rId2" Type="http://schemas.openxmlformats.org/officeDocument/2006/relationships/tags" Target="../tags/tag87.xml"/><Relationship Id="rId3" Type="http://schemas.openxmlformats.org/officeDocument/2006/relationships/tags" Target="../tags/tag88.xml"/><Relationship Id="rId4" Type="http://schemas.openxmlformats.org/officeDocument/2006/relationships/tags" Target="../tags/tag89.xml"/><Relationship Id="rId5" Type="http://schemas.openxmlformats.org/officeDocument/2006/relationships/tags" Target="../tags/tag90.xml"/><Relationship Id="rId6" Type="http://schemas.openxmlformats.org/officeDocument/2006/relationships/tags" Target="../tags/tag91.xml"/><Relationship Id="rId7" Type="http://schemas.openxmlformats.org/officeDocument/2006/relationships/tags" Target="../tags/tag92.xml"/><Relationship Id="rId8" Type="http://schemas.openxmlformats.org/officeDocument/2006/relationships/tags" Target="../tags/tag9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7.png"/><Relationship Id="rId12" Type="http://schemas.openxmlformats.org/officeDocument/2006/relationships/image" Target="../media/image88.png"/><Relationship Id="rId1" Type="http://schemas.openxmlformats.org/officeDocument/2006/relationships/tags" Target="../tags/tag100.xml"/><Relationship Id="rId2" Type="http://schemas.openxmlformats.org/officeDocument/2006/relationships/tags" Target="../tags/tag101.xml"/><Relationship Id="rId3" Type="http://schemas.openxmlformats.org/officeDocument/2006/relationships/tags" Target="../tags/tag102.xml"/><Relationship Id="rId4" Type="http://schemas.openxmlformats.org/officeDocument/2006/relationships/tags" Target="../tags/tag103.xml"/><Relationship Id="rId5" Type="http://schemas.openxmlformats.org/officeDocument/2006/relationships/slideLayout" Target="../slideLayouts/slideLayout6.xml"/><Relationship Id="rId6" Type="http://schemas.openxmlformats.org/officeDocument/2006/relationships/image" Target="../media/image64.jpe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4" Type="http://schemas.openxmlformats.org/officeDocument/2006/relationships/slideLayout" Target="../slideLayouts/slideLayout44.xml"/><Relationship Id="rId5" Type="http://schemas.openxmlformats.org/officeDocument/2006/relationships/image" Target="../media/image68.jpe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64.jpe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tags" Target="../tags/tag104.xml"/><Relationship Id="rId2" Type="http://schemas.openxmlformats.org/officeDocument/2006/relationships/tags" Target="../tags/tag10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4" Type="http://schemas.openxmlformats.org/officeDocument/2006/relationships/slideLayout" Target="../slideLayouts/slideLayout44.xml"/><Relationship Id="rId5" Type="http://schemas.openxmlformats.org/officeDocument/2006/relationships/image" Target="../media/image68.jpeg"/><Relationship Id="rId6" Type="http://schemas.openxmlformats.org/officeDocument/2006/relationships/image" Target="../media/image89.png"/><Relationship Id="rId7" Type="http://schemas.openxmlformats.org/officeDocument/2006/relationships/image" Target="../media/image90.png"/><Relationship Id="rId8" Type="http://schemas.openxmlformats.org/officeDocument/2006/relationships/image" Target="../media/image64.jpeg"/><Relationship Id="rId9" Type="http://schemas.openxmlformats.org/officeDocument/2006/relationships/image" Target="../media/image62.png"/><Relationship Id="rId10" Type="http://schemas.openxmlformats.org/officeDocument/2006/relationships/image" Target="../media/image63.png"/><Relationship Id="rId1" Type="http://schemas.openxmlformats.org/officeDocument/2006/relationships/tags" Target="../tags/tag107.xml"/><Relationship Id="rId2" Type="http://schemas.openxmlformats.org/officeDocument/2006/relationships/tags" Target="../tags/tag10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4" Type="http://schemas.openxmlformats.org/officeDocument/2006/relationships/tags" Target="../tags/tag113.xml"/><Relationship Id="rId5" Type="http://schemas.openxmlformats.org/officeDocument/2006/relationships/slideLayout" Target="../slideLayouts/slideLayout7.xml"/><Relationship Id="rId6" Type="http://schemas.openxmlformats.org/officeDocument/2006/relationships/notesSlide" Target="../notesSlides/notesSlide21.xml"/><Relationship Id="rId7" Type="http://schemas.openxmlformats.org/officeDocument/2006/relationships/image" Target="../media/image64.jpeg"/><Relationship Id="rId8" Type="http://schemas.openxmlformats.org/officeDocument/2006/relationships/image" Target="../media/image91.png"/><Relationship Id="rId9" Type="http://schemas.openxmlformats.org/officeDocument/2006/relationships/image" Target="../media/image92.png"/><Relationship Id="rId10" Type="http://schemas.openxmlformats.org/officeDocument/2006/relationships/image" Target="../media/image93.png"/><Relationship Id="rId11" Type="http://schemas.openxmlformats.org/officeDocument/2006/relationships/image" Target="../media/image94.png"/><Relationship Id="rId1" Type="http://schemas.openxmlformats.org/officeDocument/2006/relationships/tags" Target="../tags/tag110.xml"/><Relationship Id="rId2" Type="http://schemas.openxmlformats.org/officeDocument/2006/relationships/tags" Target="../tags/tag1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4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6" Type="http://schemas.openxmlformats.org/officeDocument/2006/relationships/image" Target="../media/image64.jpeg"/><Relationship Id="rId7" Type="http://schemas.openxmlformats.org/officeDocument/2006/relationships/image" Target="../media/image91.png"/><Relationship Id="rId8" Type="http://schemas.openxmlformats.org/officeDocument/2006/relationships/image" Target="../media/image92.png"/><Relationship Id="rId9" Type="http://schemas.openxmlformats.org/officeDocument/2006/relationships/image" Target="../media/image93.png"/><Relationship Id="rId10" Type="http://schemas.openxmlformats.org/officeDocument/2006/relationships/image" Target="../media/image94.png"/><Relationship Id="rId1" Type="http://schemas.openxmlformats.org/officeDocument/2006/relationships/tags" Target="../tags/tag114.xml"/><Relationship Id="rId2" Type="http://schemas.openxmlformats.org/officeDocument/2006/relationships/tags" Target="../tags/tag1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56.png"/><Relationship Id="rId1" Type="http://schemas.openxmlformats.org/officeDocument/2006/relationships/tags" Target="../tags/tag118.x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4" Type="http://schemas.openxmlformats.org/officeDocument/2006/relationships/image" Target="../media/image97.wmf"/><Relationship Id="rId5" Type="http://schemas.openxmlformats.org/officeDocument/2006/relationships/image" Target="../media/image20.png"/><Relationship Id="rId6" Type="http://schemas.openxmlformats.org/officeDocument/2006/relationships/image" Target="../media/image98.png"/><Relationship Id="rId7" Type="http://schemas.openxmlformats.org/officeDocument/2006/relationships/image" Target="../media/image99.png"/><Relationship Id="rId8" Type="http://schemas.openxmlformats.org/officeDocument/2006/relationships/image" Target="../media/image100.png"/><Relationship Id="rId9" Type="http://schemas.openxmlformats.org/officeDocument/2006/relationships/image" Target="../media/image101.png"/><Relationship Id="rId10" Type="http://schemas.openxmlformats.org/officeDocument/2006/relationships/image" Target="../media/image102.png"/><Relationship Id="rId11" Type="http://schemas.openxmlformats.org/officeDocument/2006/relationships/image" Target="../media/image10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4" Type="http://schemas.openxmlformats.org/officeDocument/2006/relationships/tags" Target="../tags/tag9.xml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Relationship Id="rId7" Type="http://schemas.openxmlformats.org/officeDocument/2006/relationships/image" Target="../media/image13.jpe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tags" Target="../tags/tag6.xml"/><Relationship Id="rId2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" Type="http://schemas.openxmlformats.org/officeDocument/2006/relationships/tags" Target="../tags/tag10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4.xml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5.xml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4.jpg"/><Relationship Id="rId11" Type="http://schemas.openxmlformats.org/officeDocument/2006/relationships/image" Target="../media/image25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571472" y="208590"/>
            <a:ext cx="8143932" cy="2500330"/>
          </a:xfrm>
        </p:spPr>
        <p:txBody>
          <a:bodyPr/>
          <a:lstStyle/>
          <a:p>
            <a:r>
              <a:rPr lang="de-DE" sz="4800" dirty="0" smtClean="0">
                <a:solidFill>
                  <a:schemeClr val="tx1"/>
                </a:solidFill>
                <a:latin typeface="+mj-lt"/>
              </a:rPr>
              <a:t>Position-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Based</a:t>
            </a:r>
            <a:r>
              <a:rPr lang="de-DE" sz="4800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de-DE" sz="4800" dirty="0" smtClean="0">
                <a:solidFill>
                  <a:schemeClr val="tx1"/>
                </a:solidFill>
                <a:latin typeface="+mj-lt"/>
              </a:rPr>
            </a:br>
            <a:r>
              <a:rPr lang="de-DE" sz="4800" dirty="0" smtClean="0">
                <a:solidFill>
                  <a:schemeClr val="tx1"/>
                </a:solidFill>
                <a:latin typeface="+mj-lt"/>
              </a:rPr>
              <a:t>Quantum </a:t>
            </a:r>
            <a:r>
              <a:rPr lang="de-DE" sz="4800" dirty="0" err="1" smtClean="0">
                <a:solidFill>
                  <a:schemeClr val="tx1"/>
                </a:solidFill>
                <a:latin typeface="+mj-lt"/>
              </a:rPr>
              <a:t>Cryptography</a:t>
            </a:r>
            <a:endParaRPr lang="de-DE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8" name="Picture 43" descr="nwo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517232"/>
            <a:ext cx="1650868" cy="1270393"/>
          </a:xfrm>
          <a:prstGeom prst="rect">
            <a:avLst/>
          </a:prstGeom>
          <a:noFill/>
        </p:spPr>
      </p:pic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827584" y="2636912"/>
            <a:ext cx="7924800" cy="1828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Christian Schaffner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ILLC, University of Amsterdam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Centrum </a:t>
            </a:r>
            <a:r>
              <a:rPr lang="en-US" dirty="0" err="1" smtClean="0">
                <a:solidFill>
                  <a:schemeClr val="tx2"/>
                </a:solidFill>
              </a:rPr>
              <a:t>Wiskunde</a:t>
            </a:r>
            <a:r>
              <a:rPr lang="en-US" dirty="0" smtClean="0">
                <a:solidFill>
                  <a:schemeClr val="tx2"/>
                </a:solidFill>
              </a:rPr>
              <a:t> &amp; </a:t>
            </a:r>
            <a:r>
              <a:rPr lang="en-US" dirty="0" err="1" smtClean="0">
                <a:solidFill>
                  <a:schemeClr val="tx2"/>
                </a:solidFill>
              </a:rPr>
              <a:t>Informatica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4293096"/>
            <a:ext cx="1981200" cy="8934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276872"/>
            <a:ext cx="1409290" cy="1524000"/>
          </a:xfrm>
          <a:prstGeom prst="rect">
            <a:avLst/>
          </a:prstGeom>
        </p:spPr>
      </p:pic>
      <p:sp>
        <p:nvSpPr>
          <p:cNvPr id="16" name="Subtitle 2"/>
          <p:cNvSpPr txBox="1">
            <a:spLocks/>
          </p:cNvSpPr>
          <p:nvPr/>
        </p:nvSpPr>
        <p:spPr>
          <a:xfrm>
            <a:off x="609600" y="5085184"/>
            <a:ext cx="8210872" cy="146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Advances in Quantum Cryptography Workshop</a:t>
            </a:r>
          </a:p>
          <a:p>
            <a:pPr algn="l"/>
            <a:r>
              <a:rPr lang="en-US" sz="2600" i="1" dirty="0" err="1" smtClean="0">
                <a:solidFill>
                  <a:schemeClr val="tx2"/>
                </a:solidFill>
              </a:rPr>
              <a:t>Institut</a:t>
            </a:r>
            <a:r>
              <a:rPr lang="en-US" sz="2600" i="1" dirty="0" smtClean="0">
                <a:solidFill>
                  <a:schemeClr val="tx2"/>
                </a:solidFill>
              </a:rPr>
              <a:t> Henri </a:t>
            </a:r>
            <a:r>
              <a:rPr lang="en-US" sz="2600" i="1" dirty="0" err="1" smtClean="0">
                <a:solidFill>
                  <a:schemeClr val="tx2"/>
                </a:solidFill>
              </a:rPr>
              <a:t>Poincar</a:t>
            </a:r>
            <a:r>
              <a:rPr lang="en-US" sz="2600" i="1" dirty="0" err="1">
                <a:solidFill>
                  <a:schemeClr val="tx2"/>
                </a:solidFill>
              </a:rPr>
              <a:t>é</a:t>
            </a:r>
            <a:r>
              <a:rPr lang="en-US" sz="2600" i="1" dirty="0" smtClean="0">
                <a:solidFill>
                  <a:schemeClr val="tx2"/>
                </a:solidFill>
              </a:rPr>
              <a:t>, Paris</a:t>
            </a:r>
          </a:p>
          <a:p>
            <a:pPr algn="l"/>
            <a:r>
              <a:rPr lang="en-US" sz="2600" i="1" dirty="0" smtClean="0">
                <a:solidFill>
                  <a:schemeClr val="tx2"/>
                </a:solidFill>
              </a:rPr>
              <a:t>Tuesday, 24 March 2015</a:t>
            </a:r>
            <a:endParaRPr lang="en-US" sz="2600" i="1" dirty="0">
              <a:solidFill>
                <a:schemeClr val="tx2"/>
              </a:solidFill>
            </a:endParaRPr>
          </a:p>
          <a:p>
            <a:pPr algn="l"/>
            <a:endParaRPr lang="en-US" sz="2600" dirty="0" smtClean="0">
              <a:solidFill>
                <a:schemeClr val="tx2"/>
              </a:solidFill>
            </a:endParaRPr>
          </a:p>
          <a:p>
            <a:pPr algn="l"/>
            <a:endParaRPr lang="en-US" dirty="0" smtClean="0">
              <a:solidFill>
                <a:schemeClr val="tx2"/>
              </a:solidFill>
            </a:endParaRP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075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247956" cy="59097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How to Convince Someone of Your Presence at a Location</a:t>
            </a:r>
            <a:endParaRPr lang="en-US" sz="3000" dirty="0"/>
          </a:p>
        </p:txBody>
      </p:sp>
      <p:pic>
        <p:nvPicPr>
          <p:cNvPr id="4" name="Picture 2" descr="http://www.unmuseum.org/moonhoa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6404" y="872489"/>
            <a:ext cx="7162800" cy="547954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0188" y="2196584"/>
            <a:ext cx="405906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The Great Moon Landing Hoax</a:t>
            </a:r>
            <a:endParaRPr lang="en-US" sz="3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10652" y="6477000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2"/>
                </a:solidFill>
                <a:latin typeface="+mn-lt"/>
              </a:rPr>
              <a:t>http://www.unmuseum.org/moonhoax.htm</a:t>
            </a:r>
            <a:endParaRPr lang="en-US" sz="1800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677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95504"/>
            <a:ext cx="8496943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251520" y="1052736"/>
            <a:ext cx="8429684" cy="5184576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Prove you are at a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certain location</a:t>
            </a:r>
            <a:r>
              <a:rPr lang="en-US" sz="26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launching</a:t>
            </a:r>
            <a:r>
              <a:rPr lang="en-US" sz="2600" dirty="0">
                <a:cs typeface="Arial" charset="0"/>
              </a:rPr>
              <a:t>-missile command comes from within the </a:t>
            </a:r>
            <a:r>
              <a:rPr lang="en-US" sz="2600" dirty="0" smtClean="0">
                <a:cs typeface="Arial" charset="0"/>
              </a:rPr>
              <a:t>military headquarters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talking to </a:t>
            </a:r>
            <a:r>
              <a:rPr lang="en-US" sz="2600" dirty="0" smtClean="0">
                <a:cs typeface="Arial" charset="0"/>
              </a:rPr>
              <a:t>the correct country 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pizza delivery </a:t>
            </a:r>
            <a:r>
              <a:rPr lang="en-US" sz="2600" dirty="0" smtClean="0">
                <a:cs typeface="Arial" charset="0"/>
              </a:rPr>
              <a:t>problem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…</a:t>
            </a:r>
            <a:endParaRPr lang="en-US" sz="2600" dirty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>
                <a:solidFill>
                  <a:srgbClr val="0000FF"/>
                </a:solidFill>
                <a:cs typeface="Arial" charset="0"/>
              </a:rPr>
              <a:t>building block </a:t>
            </a:r>
            <a:r>
              <a:rPr lang="en-US" sz="2600" dirty="0">
                <a:cs typeface="Arial" charset="0"/>
              </a:rPr>
              <a:t>for </a:t>
            </a:r>
            <a:r>
              <a:rPr lang="en-US" sz="2600" dirty="0" smtClean="0">
                <a:cs typeface="Arial" charset="0"/>
              </a:rPr>
              <a:t>advanced cryptographic tasks:</a:t>
            </a:r>
            <a:endParaRPr lang="en-US" sz="26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>
                <a:cs typeface="Arial" charset="0"/>
              </a:rPr>
              <a:t>authentication, position-based key-exchange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can </a:t>
            </a:r>
            <a:r>
              <a:rPr lang="en-US" sz="2600" dirty="0">
                <a:cs typeface="Arial" charset="0"/>
              </a:rPr>
              <a:t>only decipher message at specific </a:t>
            </a:r>
            <a:r>
              <a:rPr lang="en-US" sz="2600" dirty="0" smtClean="0">
                <a:cs typeface="Arial" charset="0"/>
              </a:rPr>
              <a:t>location</a:t>
            </a:r>
          </a:p>
          <a:p>
            <a:pPr marL="342900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600" dirty="0"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1520" y="5085184"/>
            <a:ext cx="8640960" cy="1512168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smtClean="0"/>
              <a:t>Can </a:t>
            </a:r>
            <a:r>
              <a:rPr lang="de-CH" sz="3200" dirty="0" err="1" smtClean="0"/>
              <a:t>the</a:t>
            </a:r>
            <a:r>
              <a:rPr lang="de-CH" sz="3200" dirty="0" smtClean="0"/>
              <a:t> </a:t>
            </a:r>
            <a:r>
              <a:rPr lang="de-CH" sz="3200" dirty="0" err="1" smtClean="0"/>
              <a:t>geographical</a:t>
            </a:r>
            <a:r>
              <a:rPr lang="de-CH" sz="3200" dirty="0" smtClean="0"/>
              <a:t> </a:t>
            </a:r>
            <a:r>
              <a:rPr lang="de-CH" sz="3200" dirty="0" err="1" smtClean="0"/>
              <a:t>location</a:t>
            </a:r>
            <a:r>
              <a:rPr lang="de-CH" sz="3200" dirty="0" smtClean="0"/>
              <a:t> </a:t>
            </a:r>
            <a:r>
              <a:rPr lang="de-CH" sz="3200" dirty="0" err="1" smtClean="0"/>
              <a:t>of</a:t>
            </a:r>
            <a:r>
              <a:rPr lang="de-CH" sz="3200" dirty="0" smtClean="0"/>
              <a:t> a </a:t>
            </a:r>
            <a:r>
              <a:rPr lang="de-CH" sz="3200" dirty="0" err="1" smtClean="0"/>
              <a:t>player</a:t>
            </a:r>
            <a:r>
              <a:rPr lang="de-CH" sz="3200" dirty="0" smtClean="0"/>
              <a:t> </a:t>
            </a:r>
            <a:r>
              <a:rPr lang="de-CH" sz="3200" dirty="0" err="1" smtClean="0"/>
              <a:t>be</a:t>
            </a:r>
            <a:r>
              <a:rPr lang="de-CH" sz="3200" dirty="0" smtClean="0"/>
              <a:t> </a:t>
            </a:r>
            <a:r>
              <a:rPr lang="de-CH" sz="3200" dirty="0" err="1" smtClean="0"/>
              <a:t>used</a:t>
            </a:r>
            <a:r>
              <a:rPr lang="de-CH" sz="3200" dirty="0" smtClean="0"/>
              <a:t> </a:t>
            </a:r>
            <a:r>
              <a:rPr lang="de-CH" sz="3200" dirty="0" err="1" smtClean="0"/>
              <a:t>as</a:t>
            </a:r>
            <a:r>
              <a:rPr lang="de-CH" sz="3200" dirty="0" smtClean="0"/>
              <a:t> </a:t>
            </a:r>
            <a:r>
              <a:rPr lang="de-CH" sz="3200" dirty="0" err="1" smtClean="0"/>
              <a:t>cryptographic</a:t>
            </a:r>
            <a:r>
              <a:rPr lang="de-CH" sz="3200" dirty="0" smtClean="0"/>
              <a:t> </a:t>
            </a:r>
            <a:r>
              <a:rPr lang="de-CH" sz="3200" dirty="0" err="1" smtClean="0"/>
              <a:t>credential</a:t>
            </a:r>
            <a:r>
              <a:rPr lang="de-CH" sz="3200" dirty="0" smtClean="0"/>
              <a:t> ?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7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Basic task: Position Verification</a:t>
            </a:r>
            <a:endParaRPr lang="en-US" sz="4000" dirty="0"/>
          </a:p>
        </p:txBody>
      </p:sp>
      <p:sp>
        <p:nvSpPr>
          <p:cNvPr id="69" name="Content Placeholder 1"/>
          <p:cNvSpPr txBox="1">
            <a:spLocks/>
          </p:cNvSpPr>
          <p:nvPr/>
        </p:nvSpPr>
        <p:spPr>
          <a:xfrm>
            <a:off x="395536" y="3096344"/>
            <a:ext cx="8429684" cy="350100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Prover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wants to convince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verifiers that she is at a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particular position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no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coalition of (fake) </a:t>
            </a:r>
            <a:r>
              <a:rPr lang="en-US" sz="2800" dirty="0" err="1">
                <a:solidFill>
                  <a:srgbClr val="FF0000"/>
                </a:solidFill>
                <a:cs typeface="Arial" charset="0"/>
              </a:rPr>
              <a:t>provers</a:t>
            </a:r>
            <a:r>
              <a:rPr lang="en-US" sz="2800" dirty="0">
                <a:cs typeface="Arial" charset="0"/>
              </a:rPr>
              <a:t>, i.e. not at the claimed position, can convince verifiers</a:t>
            </a:r>
            <a:endParaRPr lang="en-US" sz="26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assumptions:	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  <a:sym typeface="Wingdings"/>
              </a:rPr>
              <a:t></a:t>
            </a:r>
            <a:r>
              <a:rPr lang="en-US" sz="2800" dirty="0" smtClean="0">
                <a:cs typeface="Arial" charset="0"/>
                <a:sym typeface="Wingdings"/>
              </a:rPr>
              <a:t>  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communication at speed of light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"/>
              <a:defRPr/>
            </a:pPr>
            <a:r>
              <a:rPr lang="en-US" sz="2600" dirty="0" smtClean="0">
                <a:cs typeface="Arial" charset="0"/>
              </a:rPr>
              <a:t>instantaneous computation</a:t>
            </a:r>
          </a:p>
          <a:p>
            <a:pPr marL="3086100" lvl="6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verifiers can coordinate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85430" y="980728"/>
            <a:ext cx="1494682" cy="2075458"/>
            <a:chOff x="4085430" y="980728"/>
            <a:chExt cx="1494682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5430" y="980728"/>
              <a:ext cx="1062634" cy="124225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4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25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27" name="Group 38"/>
          <p:cNvGrpSpPr/>
          <p:nvPr/>
        </p:nvGrpSpPr>
        <p:grpSpPr>
          <a:xfrm>
            <a:off x="2577342" y="1052736"/>
            <a:ext cx="898460" cy="1519142"/>
            <a:chOff x="5815222" y="1049230"/>
            <a:chExt cx="898460" cy="1519142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2" y="1049230"/>
              <a:ext cx="898460" cy="1155634"/>
            </a:xfrm>
            <a:prstGeom prst="rect">
              <a:avLst/>
            </a:prstGeom>
          </p:spPr>
        </p:pic>
        <p:sp>
          <p:nvSpPr>
            <p:cNvPr id="29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build="p"/>
      <p:bldP spid="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116632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First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9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0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067944" y="961034"/>
            <a:ext cx="1512168" cy="2095152"/>
            <a:chOff x="4067944" y="961034"/>
            <a:chExt cx="1512168" cy="2095152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7944" y="961034"/>
              <a:ext cx="1002681" cy="1276915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1" name="Group 70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0" name="Picture 3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9" name="Group 68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39" name="Picture 38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2" name="Group 71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6" name="Picture 45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79263" y="4410990"/>
              <a:ext cx="238872" cy="16945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6" name="Group 75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9" name="Picture 4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22143" y="4485312"/>
              <a:ext cx="170137" cy="239832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2987824" y="3645024"/>
            <a:ext cx="383228" cy="864096"/>
            <a:chOff x="2987824" y="3645024"/>
            <a:chExt cx="383228" cy="864096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2987824" y="3645024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131498" y="4005064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9" name="Line 7"/>
          <p:cNvSpPr>
            <a:spLocks noChangeShapeType="1"/>
          </p:cNvSpPr>
          <p:nvPr/>
        </p:nvSpPr>
        <p:spPr bwMode="auto">
          <a:xfrm flipH="1">
            <a:off x="1043608" y="4509120"/>
            <a:ext cx="1944216" cy="504056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78" name="Group 77"/>
          <p:cNvGrpSpPr/>
          <p:nvPr/>
        </p:nvGrpSpPr>
        <p:grpSpPr>
          <a:xfrm>
            <a:off x="5902708" y="3717032"/>
            <a:ext cx="325476" cy="864096"/>
            <a:chOff x="5902708" y="3717032"/>
            <a:chExt cx="325476" cy="864096"/>
          </a:xfrm>
        </p:grpSpPr>
        <p:sp>
          <p:nvSpPr>
            <p:cNvPr id="60" name="Line 7"/>
            <p:cNvSpPr>
              <a:spLocks noChangeShapeType="1"/>
            </p:cNvSpPr>
            <p:nvPr/>
          </p:nvSpPr>
          <p:spPr bwMode="auto">
            <a:xfrm>
              <a:off x="6228184" y="3717032"/>
              <a:ext cx="0" cy="864096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902708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6" name="Line 7"/>
          <p:cNvSpPr>
            <a:spLocks noChangeShapeType="1"/>
          </p:cNvSpPr>
          <p:nvPr/>
        </p:nvSpPr>
        <p:spPr bwMode="auto">
          <a:xfrm>
            <a:off x="6203950" y="4572000"/>
            <a:ext cx="1968450" cy="570202"/>
          </a:xfrm>
          <a:prstGeom prst="line">
            <a:avLst/>
          </a:prstGeom>
          <a:noFill/>
          <a:ln w="47625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7" name="Arc 66"/>
          <p:cNvSpPr/>
          <p:nvPr/>
        </p:nvSpPr>
        <p:spPr>
          <a:xfrm>
            <a:off x="3779912" y="3933056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Arc 67"/>
          <p:cNvSpPr/>
          <p:nvPr/>
        </p:nvSpPr>
        <p:spPr>
          <a:xfrm flipH="1">
            <a:off x="4860032" y="3948296"/>
            <a:ext cx="720080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87" name="Group 86"/>
          <p:cNvGrpSpPr/>
          <p:nvPr/>
        </p:nvGrpSpPr>
        <p:grpSpPr>
          <a:xfrm>
            <a:off x="251520" y="2564904"/>
            <a:ext cx="792088" cy="3168352"/>
            <a:chOff x="251520" y="2420888"/>
            <a:chExt cx="792088" cy="3168352"/>
          </a:xfrm>
        </p:grpSpPr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51520" y="2420888"/>
              <a:ext cx="0" cy="316835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51520" y="3573016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time</a:t>
              </a:r>
              <a:endParaRPr lang="en-US" sz="2400" dirty="0">
                <a:cs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528" y="4509120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316416" y="4653136"/>
            <a:ext cx="575292" cy="103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0" name="Group 37"/>
          <p:cNvGrpSpPr/>
          <p:nvPr/>
        </p:nvGrpSpPr>
        <p:grpSpPr>
          <a:xfrm>
            <a:off x="5797376" y="1278566"/>
            <a:ext cx="1006872" cy="1293312"/>
            <a:chOff x="2483768" y="1275060"/>
            <a:chExt cx="1006872" cy="1293312"/>
          </a:xfrm>
        </p:grpSpPr>
        <p:pic>
          <p:nvPicPr>
            <p:cNvPr id="51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5" name="Group 38"/>
          <p:cNvGrpSpPr/>
          <p:nvPr/>
        </p:nvGrpSpPr>
        <p:grpSpPr>
          <a:xfrm>
            <a:off x="2577343" y="1052736"/>
            <a:ext cx="898459" cy="1519142"/>
            <a:chOff x="5815223" y="1049230"/>
            <a:chExt cx="898459" cy="1519142"/>
          </a:xfrm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5223" y="1049230"/>
              <a:ext cx="898459" cy="1155634"/>
            </a:xfrm>
            <a:prstGeom prst="rect">
              <a:avLst/>
            </a:prstGeom>
          </p:spPr>
        </p:pic>
        <p:sp>
          <p:nvSpPr>
            <p:cNvPr id="63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9" name="Content Placeholder 1"/>
          <p:cNvSpPr txBox="1">
            <a:spLocks/>
          </p:cNvSpPr>
          <p:nvPr/>
        </p:nvSpPr>
        <p:spPr>
          <a:xfrm>
            <a:off x="1043608" y="5589240"/>
            <a:ext cx="6768752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distance bounding [Brands </a:t>
            </a:r>
            <a:r>
              <a:rPr lang="en-US" sz="2800" dirty="0" err="1" smtClean="0">
                <a:cs typeface="Arial" charset="0"/>
              </a:rPr>
              <a:t>Chaum</a:t>
            </a:r>
            <a:r>
              <a:rPr lang="en-US" sz="2800" dirty="0" smtClean="0">
                <a:cs typeface="Arial" charset="0"/>
              </a:rPr>
              <a:t> ‘93]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59" grpId="0" animBg="1"/>
      <p:bldP spid="66" grpId="0" animBg="1"/>
      <p:bldP spid="67" grpId="0" animBg="1"/>
      <p:bldP spid="68" grpId="0" animBg="1"/>
      <p:bldP spid="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48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Second Try</a:t>
            </a:r>
            <a:endParaRPr lang="en-US" sz="4000" dirty="0"/>
          </a:p>
        </p:txBody>
      </p: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33"/>
          <p:cNvGrpSpPr/>
          <p:nvPr/>
        </p:nvGrpSpPr>
        <p:grpSpPr>
          <a:xfrm>
            <a:off x="395536" y="912188"/>
            <a:ext cx="1656184" cy="2114381"/>
            <a:chOff x="395536" y="912188"/>
            <a:chExt cx="1656184" cy="2114381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1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683568" y="2564904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Verifier1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7524328" y="912188"/>
            <a:ext cx="1368152" cy="2143998"/>
            <a:chOff x="7524328" y="912188"/>
            <a:chExt cx="1368152" cy="2143998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1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  <p:sp>
          <p:nvSpPr>
            <p:cNvPr id="74" name="TextBox 73"/>
            <p:cNvSpPr txBox="1"/>
            <p:nvPr/>
          </p:nvSpPr>
          <p:spPr>
            <a:xfrm>
              <a:off x="7524328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>Verifier2</a:t>
              </a:r>
              <a:endParaRPr lang="en-US" sz="2400" dirty="0"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4139952" y="980728"/>
            <a:ext cx="1440160" cy="2075458"/>
            <a:chOff x="4139952" y="980728"/>
            <a:chExt cx="1440160" cy="2075458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980728"/>
              <a:ext cx="1008112" cy="128383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211960" y="2594521"/>
              <a:ext cx="1368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cs typeface="Arial" pitchFamily="34" charset="0"/>
                </a:rPr>
                <a:t>Prover</a:t>
              </a:r>
              <a:endParaRPr lang="en-US" sz="2400" dirty="0">
                <a:cs typeface="Arial" pitchFamily="34" charset="0"/>
              </a:endParaRPr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1043608" y="4293791"/>
            <a:ext cx="2808312" cy="719385"/>
            <a:chOff x="1043608" y="4293791"/>
            <a:chExt cx="2808312" cy="719385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0" name="Picture 49" descr="TP_tmp.emf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80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1" name="Picture 50" descr="TP_tmp.emf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9" name="Group 78"/>
          <p:cNvGrpSpPr/>
          <p:nvPr/>
        </p:nvGrpSpPr>
        <p:grpSpPr>
          <a:xfrm>
            <a:off x="3923928" y="3501008"/>
            <a:ext cx="1440160" cy="1224136"/>
            <a:chOff x="3923928" y="3501008"/>
            <a:chExt cx="1440160" cy="1224136"/>
          </a:xfrm>
        </p:grpSpPr>
        <p:sp>
          <p:nvSpPr>
            <p:cNvPr id="41" name="Rounded Rectangle 40"/>
            <p:cNvSpPr/>
            <p:nvPr/>
          </p:nvSpPr>
          <p:spPr>
            <a:xfrm>
              <a:off x="3923928" y="3501008"/>
              <a:ext cx="1440160" cy="122413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8" name="Picture 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4068283" y="3717032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6" name="Group 85"/>
          <p:cNvGrpSpPr/>
          <p:nvPr/>
        </p:nvGrpSpPr>
        <p:grpSpPr>
          <a:xfrm>
            <a:off x="2555776" y="4725144"/>
            <a:ext cx="1440160" cy="1224136"/>
            <a:chOff x="2555776" y="4725144"/>
            <a:chExt cx="1440160" cy="1224136"/>
          </a:xfrm>
        </p:grpSpPr>
        <p:sp>
          <p:nvSpPr>
            <p:cNvPr id="36" name="Rounded Rectangle 35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37" name="Picture 36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7" name="Group 86"/>
          <p:cNvGrpSpPr/>
          <p:nvPr/>
        </p:nvGrpSpPr>
        <p:grpSpPr>
          <a:xfrm>
            <a:off x="5292080" y="4797152"/>
            <a:ext cx="1440160" cy="1224136"/>
            <a:chOff x="5292080" y="4797152"/>
            <a:chExt cx="1440160" cy="1224136"/>
          </a:xfrm>
        </p:grpSpPr>
        <p:sp>
          <p:nvSpPr>
            <p:cNvPr id="43" name="Rounded Rectangle 42"/>
            <p:cNvSpPr/>
            <p:nvPr/>
          </p:nvSpPr>
          <p:spPr>
            <a:xfrm>
              <a:off x="5292080" y="4797152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45" name="Picture 44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436435" y="5013176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2" name="Group 81"/>
          <p:cNvGrpSpPr/>
          <p:nvPr/>
        </p:nvGrpSpPr>
        <p:grpSpPr>
          <a:xfrm>
            <a:off x="2555776" y="3717032"/>
            <a:ext cx="360040" cy="720080"/>
            <a:chOff x="2627784" y="3717032"/>
            <a:chExt cx="360040" cy="720080"/>
          </a:xfrm>
        </p:grpSpPr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7" name="Picture 56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5" name="Group 84"/>
          <p:cNvGrpSpPr/>
          <p:nvPr/>
        </p:nvGrpSpPr>
        <p:grpSpPr>
          <a:xfrm>
            <a:off x="6228184" y="3789040"/>
            <a:ext cx="242433" cy="720080"/>
            <a:chOff x="6228184" y="3789040"/>
            <a:chExt cx="242433" cy="720080"/>
          </a:xfrm>
        </p:grpSpPr>
        <p:sp>
          <p:nvSpPr>
            <p:cNvPr id="56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8" name="Picture 57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8" name="Group 77"/>
          <p:cNvGrpSpPr/>
          <p:nvPr/>
        </p:nvGrpSpPr>
        <p:grpSpPr>
          <a:xfrm>
            <a:off x="5508104" y="3212976"/>
            <a:ext cx="2592288" cy="678052"/>
            <a:chOff x="5508104" y="3212976"/>
            <a:chExt cx="2592288" cy="678052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6" name="Picture 65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7" name="Group 76"/>
          <p:cNvGrpSpPr/>
          <p:nvPr/>
        </p:nvGrpSpPr>
        <p:grpSpPr>
          <a:xfrm>
            <a:off x="971600" y="3083950"/>
            <a:ext cx="2880320" cy="807077"/>
            <a:chOff x="971600" y="3083950"/>
            <a:chExt cx="2880320" cy="807077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7" name="Picture 66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68" name="Line 7"/>
          <p:cNvSpPr>
            <a:spLocks noChangeShapeType="1"/>
          </p:cNvSpPr>
          <p:nvPr/>
        </p:nvSpPr>
        <p:spPr bwMode="auto">
          <a:xfrm flipH="1">
            <a:off x="1043608" y="4552950"/>
            <a:ext cx="1794842" cy="460226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6350000" y="4616450"/>
            <a:ext cx="1835150" cy="533400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83" name="Group 82"/>
          <p:cNvGrpSpPr/>
          <p:nvPr/>
        </p:nvGrpSpPr>
        <p:grpSpPr>
          <a:xfrm>
            <a:off x="2895600" y="3573016"/>
            <a:ext cx="3359150" cy="1005334"/>
            <a:chOff x="2895600" y="3573016"/>
            <a:chExt cx="3359150" cy="1005334"/>
          </a:xfrm>
        </p:grpSpPr>
        <p:sp>
          <p:nvSpPr>
            <p:cNvPr id="52" name="Line 7"/>
            <p:cNvSpPr>
              <a:spLocks noChangeShapeType="1"/>
            </p:cNvSpPr>
            <p:nvPr/>
          </p:nvSpPr>
          <p:spPr bwMode="auto">
            <a:xfrm>
              <a:off x="2895600" y="3632200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9" name="Picture 58" descr="TP_tmp.emf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491880" y="3573016"/>
              <a:ext cx="239554" cy="169940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3" name="Picture 62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68144" y="422108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4" name="Group 83"/>
          <p:cNvGrpSpPr/>
          <p:nvPr/>
        </p:nvGrpSpPr>
        <p:grpSpPr>
          <a:xfrm>
            <a:off x="2921000" y="3501008"/>
            <a:ext cx="3307184" cy="1026542"/>
            <a:chOff x="2921000" y="3501008"/>
            <a:chExt cx="3307184" cy="1026542"/>
          </a:xfrm>
        </p:grpSpPr>
        <p:sp>
          <p:nvSpPr>
            <p:cNvPr id="55" name="Line 7"/>
            <p:cNvSpPr>
              <a:spLocks noChangeShapeType="1"/>
            </p:cNvSpPr>
            <p:nvPr/>
          </p:nvSpPr>
          <p:spPr bwMode="auto">
            <a:xfrm flipH="1">
              <a:off x="2921000" y="3717032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0" name="Picture 59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580112" y="3501008"/>
              <a:ext cx="170425" cy="24023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64" name="Picture 63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275856" y="4077072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1" name="Group 37"/>
          <p:cNvGrpSpPr/>
          <p:nvPr/>
        </p:nvGrpSpPr>
        <p:grpSpPr>
          <a:xfrm>
            <a:off x="5722888" y="1278566"/>
            <a:ext cx="1006872" cy="1293312"/>
            <a:chOff x="2483768" y="1275060"/>
            <a:chExt cx="1006872" cy="1293312"/>
          </a:xfrm>
        </p:grpSpPr>
        <p:pic>
          <p:nvPicPr>
            <p:cNvPr id="72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88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9" name="Group 38"/>
          <p:cNvGrpSpPr/>
          <p:nvPr/>
        </p:nvGrpSpPr>
        <p:grpSpPr>
          <a:xfrm>
            <a:off x="2483768" y="1028186"/>
            <a:ext cx="917546" cy="1543692"/>
            <a:chOff x="5796136" y="1024680"/>
            <a:chExt cx="917546" cy="1543692"/>
          </a:xfrm>
        </p:grpSpPr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539552" y="5445224"/>
            <a:ext cx="8352928" cy="12515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3200" dirty="0" err="1" smtClean="0"/>
              <a:t>position</a:t>
            </a:r>
            <a:r>
              <a:rPr lang="de-CH" sz="3200" dirty="0" smtClean="0"/>
              <a:t> </a:t>
            </a:r>
            <a:r>
              <a:rPr lang="de-CH" sz="3200" dirty="0" err="1" smtClean="0"/>
              <a:t>verification</a:t>
            </a:r>
            <a:r>
              <a:rPr lang="de-CH" sz="3200" dirty="0" smtClean="0"/>
              <a:t> </a:t>
            </a:r>
            <a:r>
              <a:rPr lang="de-CH" sz="3200" dirty="0" err="1" smtClean="0"/>
              <a:t>is</a:t>
            </a:r>
            <a:r>
              <a:rPr lang="de-CH" sz="3200" dirty="0" smtClean="0"/>
              <a:t> </a:t>
            </a:r>
            <a:r>
              <a:rPr lang="de-CH" sz="3200" dirty="0" err="1" smtClean="0"/>
              <a:t>classically</a:t>
            </a:r>
            <a:r>
              <a:rPr lang="de-CH" sz="3200" dirty="0" smtClean="0"/>
              <a:t> </a:t>
            </a:r>
            <a:r>
              <a:rPr lang="de-CH" sz="3200" dirty="0" err="1" smtClean="0"/>
              <a:t>impossible</a:t>
            </a:r>
            <a:r>
              <a:rPr lang="de-CH" sz="3200" dirty="0" smtClean="0"/>
              <a:t> !</a:t>
            </a:r>
          </a:p>
          <a:p>
            <a:pPr marL="342900" lvl="0" indent="-342900" algn="ctr">
              <a:spcBef>
                <a:spcPct val="20000"/>
              </a:spcBef>
              <a:buClr>
                <a:srgbClr val="4F81BD"/>
              </a:buClr>
              <a:buSzPct val="65000"/>
              <a:defRPr/>
            </a:pPr>
            <a:r>
              <a:rPr lang="de-CH" sz="2000" dirty="0">
                <a:solidFill>
                  <a:prstClr val="black"/>
                </a:solidFill>
                <a:cs typeface="Arial" charset="0"/>
              </a:rPr>
              <a:t>[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Chandran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Goyal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 Moriarty </a:t>
            </a:r>
            <a:r>
              <a:rPr lang="en-US" sz="2000" dirty="0" err="1">
                <a:solidFill>
                  <a:prstClr val="black"/>
                </a:solidFill>
                <a:cs typeface="Arial" charset="0"/>
              </a:rPr>
              <a:t>Ostrovsky</a:t>
            </a:r>
            <a:r>
              <a:rPr lang="en-US" sz="2000" dirty="0">
                <a:solidFill>
                  <a:prstClr val="black"/>
                </a:solidFill>
                <a:cs typeface="Arial" charset="0"/>
              </a:rPr>
              <a:t>:  CRYPTO </a:t>
            </a:r>
            <a:r>
              <a:rPr lang="fr-FR" sz="2000" dirty="0" smtClean="0">
                <a:solidFill>
                  <a:prstClr val="black"/>
                </a:solidFill>
                <a:cs typeface="Arial" charset="0"/>
              </a:rPr>
              <a:t>’</a:t>
            </a:r>
            <a:r>
              <a:rPr lang="en-US" sz="2000" dirty="0" smtClean="0">
                <a:solidFill>
                  <a:prstClr val="black"/>
                </a:solidFill>
                <a:cs typeface="Arial" charset="0"/>
              </a:rPr>
              <a:t>09]</a:t>
            </a:r>
            <a:endParaRPr lang="en-US" sz="2000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8" grpId="0" animBg="1"/>
      <p:bldP spid="69" grpId="0" animBg="1"/>
      <p:bldP spid="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Equivalent Attacking Game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331640" y="4437112"/>
            <a:ext cx="5688632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independent messages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x</a:t>
            </a:r>
            <a:r>
              <a:rPr lang="en-US" sz="2800" dirty="0" smtClean="0">
                <a:cs typeface="Arial" charset="0"/>
              </a:rPr>
              <a:t> and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Arial" charset="0"/>
              </a:rPr>
              <a:t>m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y</a:t>
            </a:r>
            <a:r>
              <a:rPr lang="en-US" sz="2800" dirty="0" smtClean="0">
                <a:cs typeface="Arial" charset="0"/>
              </a:rPr>
              <a:t> 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copying</a:t>
            </a:r>
            <a:r>
              <a:rPr lang="en-US" sz="2800" dirty="0" smtClean="0">
                <a:cs typeface="Arial" charset="0"/>
              </a:rPr>
              <a:t> classical information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000000"/>
                </a:solidFill>
                <a:cs typeface="Arial" charset="0"/>
              </a:rPr>
              <a:t>this is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err="1" smtClean="0">
                <a:cs typeface="Arial" charset="0"/>
              </a:rPr>
              <a:t>quantumly</a:t>
            </a:r>
            <a:endParaRPr lang="en-US" sz="2800" dirty="0" smtClean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836712"/>
            <a:ext cx="842476" cy="1083626"/>
          </a:xfrm>
          <a:prstGeom prst="rect">
            <a:avLst/>
          </a:prstGeom>
        </p:spPr>
      </p:pic>
      <p:grpSp>
        <p:nvGrpSpPr>
          <p:cNvPr id="136" name="Group 135"/>
          <p:cNvGrpSpPr/>
          <p:nvPr/>
        </p:nvGrpSpPr>
        <p:grpSpPr>
          <a:xfrm>
            <a:off x="1043608" y="3141663"/>
            <a:ext cx="2808312" cy="719385"/>
            <a:chOff x="1043608" y="4293791"/>
            <a:chExt cx="2808312" cy="719385"/>
          </a:xfrm>
        </p:grpSpPr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38" name="Picture 137" descr="TP_tmp.emf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13631" y="4410991"/>
              <a:ext cx="170137" cy="17013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42" name="Group 141"/>
          <p:cNvGrpSpPr/>
          <p:nvPr/>
        </p:nvGrpSpPr>
        <p:grpSpPr>
          <a:xfrm>
            <a:off x="5436096" y="3197987"/>
            <a:ext cx="2736304" cy="792088"/>
            <a:chOff x="5436096" y="4350115"/>
            <a:chExt cx="2736304" cy="792088"/>
          </a:xfrm>
        </p:grpSpPr>
        <p:sp>
          <p:nvSpPr>
            <p:cNvPr id="162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63" name="Picture 162" descr="TP_tmp.emf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948264" y="4379411"/>
              <a:ext cx="170821" cy="27372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64" name="Group 163"/>
          <p:cNvGrpSpPr/>
          <p:nvPr/>
        </p:nvGrpSpPr>
        <p:grpSpPr>
          <a:xfrm>
            <a:off x="3851920" y="836712"/>
            <a:ext cx="1440160" cy="1224136"/>
            <a:chOff x="2555776" y="4725144"/>
            <a:chExt cx="1440160" cy="1224136"/>
          </a:xfrm>
        </p:grpSpPr>
        <p:sp>
          <p:nvSpPr>
            <p:cNvPr id="168" name="Rounded Rectangle 167"/>
            <p:cNvSpPr/>
            <p:nvPr/>
          </p:nvSpPr>
          <p:spPr>
            <a:xfrm>
              <a:off x="2555776" y="4725144"/>
              <a:ext cx="1440160" cy="122413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pic>
          <p:nvPicPr>
            <p:cNvPr id="169" name="Picture 168" descr="TP_tmp.emf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700131" y="4941168"/>
              <a:ext cx="1087523" cy="883485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70" name="Group 169"/>
          <p:cNvGrpSpPr/>
          <p:nvPr/>
        </p:nvGrpSpPr>
        <p:grpSpPr>
          <a:xfrm>
            <a:off x="5508104" y="2060848"/>
            <a:ext cx="2592288" cy="678052"/>
            <a:chOff x="5508104" y="3212976"/>
            <a:chExt cx="2592288" cy="678052"/>
          </a:xfrm>
        </p:grpSpPr>
        <p:sp>
          <p:nvSpPr>
            <p:cNvPr id="177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78" name="Picture 177" descr="TP_tmp.emf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876256" y="3212976"/>
              <a:ext cx="170821" cy="240796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2" name="Group 181"/>
          <p:cNvGrpSpPr/>
          <p:nvPr/>
        </p:nvGrpSpPr>
        <p:grpSpPr>
          <a:xfrm>
            <a:off x="971600" y="1931822"/>
            <a:ext cx="2880320" cy="807077"/>
            <a:chOff x="971600" y="3083950"/>
            <a:chExt cx="2880320" cy="807077"/>
          </a:xfrm>
        </p:grpSpPr>
        <p:sp>
          <p:nvSpPr>
            <p:cNvPr id="183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84" name="Picture 183" descr="TP_tmp.emf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267744" y="3186658"/>
              <a:ext cx="240110" cy="170334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85" name="Group 184"/>
          <p:cNvGrpSpPr/>
          <p:nvPr/>
        </p:nvGrpSpPr>
        <p:grpSpPr>
          <a:xfrm>
            <a:off x="2555776" y="2564904"/>
            <a:ext cx="360040" cy="720080"/>
            <a:chOff x="2627784" y="3717032"/>
            <a:chExt cx="360040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87824" y="371703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0" name="Picture 189" descr="TP_tmp.emf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627784" y="3861048"/>
              <a:ext cx="239554" cy="16994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194" name="Group 193"/>
          <p:cNvGrpSpPr/>
          <p:nvPr/>
        </p:nvGrpSpPr>
        <p:grpSpPr>
          <a:xfrm>
            <a:off x="6228184" y="2636912"/>
            <a:ext cx="242433" cy="720080"/>
            <a:chOff x="6228184" y="3789040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3789040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96" name="Picture 195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300192" y="3933056"/>
              <a:ext cx="170425" cy="24023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" name="TextBox 2"/>
          <p:cNvSpPr txBox="1"/>
          <p:nvPr/>
        </p:nvSpPr>
        <p:spPr bwMode="auto">
          <a:xfrm>
            <a:off x="2895600" y="2420888"/>
            <a:ext cx="3359150" cy="1005334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" name="Picture 5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64088" y="2348880"/>
              <a:ext cx="44310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895600" y="2348880"/>
            <a:ext cx="3359150" cy="1077342"/>
            <a:chOff x="2895600" y="2348880"/>
            <a:chExt cx="3359150" cy="1077342"/>
          </a:xfrm>
        </p:grpSpPr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95600" y="2480072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2348880"/>
              <a:ext cx="479108" cy="23955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8" name="Picture 9" descr="dolly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804248" y="4581128"/>
            <a:ext cx="1944216" cy="1788772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9912" y="2348880"/>
            <a:ext cx="581774" cy="17111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720" y="2348880"/>
            <a:ext cx="545360" cy="23859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7"/>
          <p:cNvSpPr>
            <a:spLocks noChangeShapeType="1"/>
          </p:cNvSpPr>
          <p:nvPr/>
        </p:nvSpPr>
        <p:spPr bwMode="auto">
          <a:xfrm flipV="1">
            <a:off x="2267744" y="2708920"/>
            <a:ext cx="576064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2843808" y="2708920"/>
            <a:ext cx="3240360" cy="2376264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98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uiExpand="1" build="p"/>
      <p:bldP spid="45" grpId="0" animBg="1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4067944" y="1052736"/>
            <a:ext cx="949854" cy="1515636"/>
            <a:chOff x="4211960" y="1052736"/>
            <a:chExt cx="949854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1960" y="1052736"/>
              <a:ext cx="949854" cy="1209639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5508104" y="3189045"/>
            <a:ext cx="2592288" cy="701983"/>
            <a:chOff x="5508104" y="3189045"/>
            <a:chExt cx="2592288" cy="701983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01841" y="3189045"/>
              <a:ext cx="171250" cy="2740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Position Verification: Quantum Try</a:t>
            </a:r>
            <a:endParaRPr lang="en-US" sz="4000" dirty="0"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58574" y="4598985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598986"/>
            <a:ext cx="1119536" cy="279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1" name="Content Placeholder 1"/>
          <p:cNvSpPr txBox="1">
            <a:spLocks/>
          </p:cNvSpPr>
          <p:nvPr/>
        </p:nvSpPr>
        <p:spPr>
          <a:xfrm>
            <a:off x="395536" y="5517232"/>
            <a:ext cx="8429684" cy="1124744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971600" y="2780928"/>
            <a:ext cx="2880320" cy="1110099"/>
            <a:chOff x="971600" y="2780928"/>
            <a:chExt cx="2880320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57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03" name="Group 37"/>
          <p:cNvGrpSpPr/>
          <p:nvPr/>
        </p:nvGrpSpPr>
        <p:grpSpPr>
          <a:xfrm>
            <a:off x="5722888" y="1271592"/>
            <a:ext cx="1006872" cy="1293312"/>
            <a:chOff x="2483768" y="1275060"/>
            <a:chExt cx="1006872" cy="1293312"/>
          </a:xfrm>
        </p:grpSpPr>
        <p:pic>
          <p:nvPicPr>
            <p:cNvPr id="10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0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16" name="Group 38"/>
          <p:cNvGrpSpPr/>
          <p:nvPr/>
        </p:nvGrpSpPr>
        <p:grpSpPr>
          <a:xfrm>
            <a:off x="2483768" y="1021212"/>
            <a:ext cx="917546" cy="1543692"/>
            <a:chOff x="5796136" y="1024680"/>
            <a:chExt cx="917546" cy="1543692"/>
          </a:xfrm>
        </p:grpSpPr>
        <p:pic>
          <p:nvPicPr>
            <p:cNvPr id="119" name="Picture 11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1024680"/>
              <a:ext cx="917546" cy="1180184"/>
            </a:xfrm>
            <a:prstGeom prst="rect">
              <a:avLst/>
            </a:prstGeom>
          </p:spPr>
        </p:pic>
        <p:sp>
          <p:nvSpPr>
            <p:cNvPr id="122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971600" y="1628800"/>
            <a:ext cx="2880320" cy="1110099"/>
            <a:chOff x="971600" y="2780928"/>
            <a:chExt cx="2880320" cy="1110099"/>
          </a:xfrm>
        </p:grpSpPr>
        <p:sp>
          <p:nvSpPr>
            <p:cNvPr id="42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chemeClr val="bg1">
                  <a:lumMod val="75000"/>
                </a:schemeClr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rot="13500000">
              <a:off x="1679867" y="2727239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45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6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7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</a:t>
            </a:r>
            <a:endParaRPr lang="en-US" sz="4000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090828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impossible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but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possible</a:t>
            </a:r>
            <a:r>
              <a:rPr lang="en-US" sz="2800" dirty="0" smtClean="0">
                <a:cs typeface="Arial" charset="0"/>
              </a:rPr>
              <a:t> with entanglement!!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1841" y="2036917"/>
            <a:ext cx="1712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339752" y="2564904"/>
            <a:ext cx="576064" cy="720080"/>
            <a:chOff x="2339752" y="2564904"/>
            <a:chExt cx="576064" cy="72008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915816" y="2564904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2339752" y="2564904"/>
              <a:ext cx="457200" cy="564252"/>
              <a:chOff x="3779912" y="2000652"/>
              <a:chExt cx="457200" cy="564252"/>
            </a:xfrm>
          </p:grpSpPr>
          <p:sp>
            <p:nvSpPr>
              <p:cNvPr id="52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3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141663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3" name="Arc 62"/>
          <p:cNvSpPr/>
          <p:nvPr/>
        </p:nvSpPr>
        <p:spPr>
          <a:xfrm>
            <a:off x="3635896" y="2796168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4" name="Line 38"/>
          <p:cNvSpPr>
            <a:spLocks noChangeShapeType="1"/>
          </p:cNvSpPr>
          <p:nvPr/>
        </p:nvSpPr>
        <p:spPr bwMode="auto">
          <a:xfrm rot="13500000">
            <a:off x="2281574" y="297190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65" name="Group 97"/>
          <p:cNvGrpSpPr/>
          <p:nvPr/>
        </p:nvGrpSpPr>
        <p:grpSpPr>
          <a:xfrm>
            <a:off x="1907704" y="29249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197987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2924944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11592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068960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7799" y="2636912"/>
            <a:ext cx="242433" cy="720080"/>
            <a:chOff x="6228184" y="2636912"/>
            <a:chExt cx="242433" cy="720080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636912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5" name="Picture 4" descr="TP_tmp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00192" y="270892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645024"/>
            <a:ext cx="1092802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645024"/>
            <a:ext cx="1092803" cy="2732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987824" y="1988840"/>
            <a:ext cx="3359150" cy="1450206"/>
            <a:chOff x="2987824" y="1988840"/>
            <a:chExt cx="3359150" cy="1450206"/>
          </a:xfrm>
        </p:grpSpPr>
        <p:grpSp>
          <p:nvGrpSpPr>
            <p:cNvPr id="2" name="Group 1"/>
            <p:cNvGrpSpPr/>
            <p:nvPr/>
          </p:nvGrpSpPr>
          <p:grpSpPr>
            <a:xfrm>
              <a:off x="3419872" y="1988840"/>
              <a:ext cx="457200" cy="564252"/>
              <a:chOff x="3779912" y="2000652"/>
              <a:chExt cx="457200" cy="564252"/>
            </a:xfrm>
          </p:grpSpPr>
          <p:sp>
            <p:nvSpPr>
              <p:cNvPr id="48" name="Oval 154"/>
              <p:cNvSpPr>
                <a:spLocks noChangeArrowheads="1"/>
              </p:cNvSpPr>
              <p:nvPr/>
            </p:nvSpPr>
            <p:spPr bwMode="auto">
              <a:xfrm>
                <a:off x="3779912" y="2060848"/>
                <a:ext cx="457200" cy="465930"/>
              </a:xfrm>
              <a:prstGeom prst="ellipse">
                <a:avLst/>
              </a:prstGeom>
              <a:solidFill>
                <a:schemeClr val="accent6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49" name="Text Box 21"/>
              <p:cNvSpPr txBox="1">
                <a:spLocks noChangeArrowheads="1"/>
              </p:cNvSpPr>
              <p:nvPr/>
            </p:nvSpPr>
            <p:spPr bwMode="auto">
              <a:xfrm>
                <a:off x="3851920" y="2000652"/>
                <a:ext cx="256941" cy="564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987824" y="2492896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348880"/>
            <a:ext cx="3307184" cy="1026542"/>
            <a:chOff x="2921000" y="2348880"/>
            <a:chExt cx="3307184" cy="1026542"/>
          </a:xfrm>
        </p:grpSpPr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2348880"/>
              <a:ext cx="170425" cy="27268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564904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50" name="Picture 9" descr="dol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72200" y="4581128"/>
            <a:ext cx="1944216" cy="1788772"/>
          </a:xfrm>
          <a:prstGeom prst="rect">
            <a:avLst/>
          </a:prstGeom>
          <a:noFill/>
        </p:spPr>
      </p:pic>
      <p:grpSp>
        <p:nvGrpSpPr>
          <p:cNvPr id="84" name="Group 83"/>
          <p:cNvGrpSpPr/>
          <p:nvPr/>
        </p:nvGrpSpPr>
        <p:grpSpPr>
          <a:xfrm>
            <a:off x="2051720" y="836712"/>
            <a:ext cx="4752528" cy="648072"/>
            <a:chOff x="4572000" y="3212976"/>
            <a:chExt cx="4752528" cy="648072"/>
          </a:xfrm>
        </p:grpSpPr>
        <p:sp>
          <p:nvSpPr>
            <p:cNvPr id="85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9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7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8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7974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7" name="Picture 26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941168"/>
            <a:ext cx="8496944" cy="172819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done if b=1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0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2627784" y="4005064"/>
            <a:ext cx="3024336" cy="720080"/>
            <a:chOff x="2627784" y="4005064"/>
            <a:chExt cx="3024336" cy="720080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293096"/>
              <a:ext cx="3024336" cy="43204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51" name="Group 97"/>
          <p:cNvGrpSpPr/>
          <p:nvPr/>
        </p:nvGrpSpPr>
        <p:grpSpPr>
          <a:xfrm>
            <a:off x="5580112" y="23756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pic>
        <p:nvPicPr>
          <p:cNvPr id="54" name="Picture 5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" name="Group 5"/>
          <p:cNvGrpSpPr/>
          <p:nvPr/>
        </p:nvGrpSpPr>
        <p:grpSpPr bwMode="auto">
          <a:xfrm>
            <a:off x="6084168" y="2924943"/>
            <a:ext cx="2089522" cy="3024337"/>
            <a:chOff x="4858072" y="1484783"/>
            <a:chExt cx="2089522" cy="3024337"/>
          </a:xfrm>
        </p:grpSpPr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5506144" y="3573016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58" name="Line 89"/>
            <p:cNvSpPr>
              <a:spLocks noChangeShapeType="1"/>
            </p:cNvSpPr>
            <p:nvPr/>
          </p:nvSpPr>
          <p:spPr bwMode="auto">
            <a:xfrm flipH="1" flipV="1">
              <a:off x="4858072" y="1484783"/>
              <a:ext cx="1010072" cy="208823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90"/>
            <p:cNvSpPr>
              <a:spLocks noChangeShapeType="1"/>
            </p:cNvSpPr>
            <p:nvPr/>
          </p:nvSpPr>
          <p:spPr bwMode="auto">
            <a:xfrm flipH="1">
              <a:off x="6372919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5885457" y="4005064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4" name="Picture 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41441" y="3789040"/>
              <a:ext cx="362968" cy="25926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71" name="Group 97"/>
          <p:cNvGrpSpPr/>
          <p:nvPr/>
        </p:nvGrpSpPr>
        <p:grpSpPr>
          <a:xfrm>
            <a:off x="8388424" y="508518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16974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547664" y="1772816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Entanglement attack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445224"/>
            <a:ext cx="8496944" cy="108012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correct person can reconstruct the </a:t>
            </a:r>
            <a:r>
              <a:rPr lang="en-US" sz="2800" dirty="0" err="1" smtClean="0">
                <a:cs typeface="Arial" charset="0"/>
              </a:rPr>
              <a:t>qubit</a:t>
            </a:r>
            <a:r>
              <a:rPr lang="en-US" sz="2800" dirty="0" smtClean="0">
                <a:cs typeface="Arial" charset="0"/>
              </a:rPr>
              <a:t> in time!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the scheme is completely broken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93591" y="2036917"/>
            <a:ext cx="787750" cy="2740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1331640" y="3068960"/>
            <a:ext cx="5760640" cy="648072"/>
            <a:chOff x="1763688" y="2492896"/>
            <a:chExt cx="5760640" cy="648072"/>
          </a:xfrm>
        </p:grpSpPr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3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4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95536" y="1916832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>
            <a:stCxn id="47" idx="2"/>
          </p:cNvCxnSpPr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627784" y="4005064"/>
            <a:ext cx="3168352" cy="936104"/>
            <a:chOff x="2627784" y="4005064"/>
            <a:chExt cx="3168352" cy="936104"/>
          </a:xfrm>
        </p:grpSpPr>
        <p:pic>
          <p:nvPicPr>
            <p:cNvPr id="128" name="Picture 127" descr="TP_tmp.emf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3059832" y="4005064"/>
              <a:ext cx="311562" cy="221023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29" name="Line 7"/>
            <p:cNvSpPr>
              <a:spLocks noChangeShapeType="1"/>
            </p:cNvSpPr>
            <p:nvPr/>
          </p:nvSpPr>
          <p:spPr bwMode="auto">
            <a:xfrm>
              <a:off x="2627784" y="4149080"/>
              <a:ext cx="3168352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79732" y="2320508"/>
            <a:ext cx="676444" cy="676444"/>
            <a:chOff x="6847884" y="2392516"/>
            <a:chExt cx="676444" cy="676444"/>
          </a:xfrm>
        </p:grpSpPr>
        <p:grpSp>
          <p:nvGrpSpPr>
            <p:cNvPr id="52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5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13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56" name="Group 55"/>
          <p:cNvGrpSpPr/>
          <p:nvPr/>
        </p:nvGrpSpPr>
        <p:grpSpPr>
          <a:xfrm>
            <a:off x="2239372" y="2996952"/>
            <a:ext cx="676444" cy="676444"/>
            <a:chOff x="6847884" y="2392516"/>
            <a:chExt cx="676444" cy="676444"/>
          </a:xfrm>
        </p:grpSpPr>
        <p:grpSp>
          <p:nvGrpSpPr>
            <p:cNvPr id="57" name="Group 97"/>
            <p:cNvGrpSpPr/>
            <p:nvPr/>
          </p:nvGrpSpPr>
          <p:grpSpPr>
            <a:xfrm>
              <a:off x="6948264" y="2492896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pic>
          <p:nvPicPr>
            <p:cNvPr id="5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6847884" y="2392516"/>
              <a:ext cx="676444" cy="676444"/>
            </a:xfrm>
            <a:prstGeom prst="rect">
              <a:avLst/>
            </a:prstGeom>
            <a:noFill/>
          </p:spPr>
        </p:pic>
      </p:grpSp>
      <p:grpSp>
        <p:nvGrpSpPr>
          <p:cNvPr id="61" name="Group 60"/>
          <p:cNvGrpSpPr/>
          <p:nvPr/>
        </p:nvGrpSpPr>
        <p:grpSpPr>
          <a:xfrm>
            <a:off x="7378724" y="2060848"/>
            <a:ext cx="937692" cy="1849348"/>
            <a:chOff x="1041648" y="2276872"/>
            <a:chExt cx="937692" cy="1849348"/>
          </a:xfrm>
        </p:grpSpPr>
        <p:grpSp>
          <p:nvGrpSpPr>
            <p:cNvPr id="62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66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67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68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sp>
        <p:nvSpPr>
          <p:cNvPr id="74" name="Arc 73"/>
          <p:cNvSpPr/>
          <p:nvPr/>
        </p:nvSpPr>
        <p:spPr bwMode="auto">
          <a:xfrm rot="10800000" flipH="1">
            <a:off x="6010572" y="2708920"/>
            <a:ext cx="533400" cy="685800"/>
          </a:xfrm>
          <a:prstGeom prst="arc">
            <a:avLst>
              <a:gd name="adj1" fmla="val 16200000"/>
              <a:gd name="adj2" fmla="val 5925416"/>
            </a:avLst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75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23728" y="3068960"/>
            <a:ext cx="720080" cy="72008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 bwMode="auto">
          <a:xfrm>
            <a:off x="2627784" y="3789040"/>
            <a:ext cx="3096344" cy="115212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627784" y="3717032"/>
            <a:ext cx="3096344" cy="122413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27784" y="3717032"/>
            <a:ext cx="3096344" cy="1224136"/>
            <a:chOff x="2627784" y="3717032"/>
            <a:chExt cx="3096344" cy="1224136"/>
          </a:xfrm>
        </p:grpSpPr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60032" y="3717032"/>
              <a:ext cx="798876" cy="48820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9" name="Line 7"/>
            <p:cNvSpPr>
              <a:spLocks noChangeShapeType="1"/>
            </p:cNvSpPr>
            <p:nvPr/>
          </p:nvSpPr>
          <p:spPr bwMode="auto">
            <a:xfrm flipH="1">
              <a:off x="2627784" y="4149080"/>
              <a:ext cx="3096344" cy="7920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pic>
        <p:nvPicPr>
          <p:cNvPr id="72" name="Picture 7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780928"/>
            <a:ext cx="311562" cy="221023"/>
          </a:xfrm>
          <a:prstGeom prst="rect">
            <a:avLst/>
          </a:prstGeom>
          <a:noFill/>
          <a:ln/>
          <a:effectLst/>
        </p:spPr>
      </p:pic>
      <p:pic>
        <p:nvPicPr>
          <p:cNvPr id="80" name="Picture 79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64850" y="2636912"/>
            <a:ext cx="399438" cy="399438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34017008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1969: Man on the Moon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9" y="2594898"/>
            <a:ext cx="3675587" cy="28761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64285" y="5123193"/>
            <a:ext cx="70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NASA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2" descr="http://www.unmuseum.org/moonhoa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2674" y="1081841"/>
            <a:ext cx="6100861" cy="466715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02727" y="1987232"/>
            <a:ext cx="53700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The Great Moon</a:t>
            </a:r>
            <a:r>
              <a:rPr lang="en-US" sz="2800" kern="0" dirty="0">
                <a:solidFill>
                  <a:sysClr val="window" lastClr="FFFFFF"/>
                </a:solidFill>
              </a:rPr>
              <a:t>-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Landing Hoax?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</a:endParaRPr>
          </a:p>
        </p:txBody>
      </p:sp>
      <p:sp>
        <p:nvSpPr>
          <p:cNvPr id="15" name="Rectangle 298"/>
          <p:cNvSpPr>
            <a:spLocks noChangeArrowheads="1"/>
          </p:cNvSpPr>
          <p:nvPr/>
        </p:nvSpPr>
        <p:spPr bwMode="auto">
          <a:xfrm>
            <a:off x="302879" y="6001404"/>
            <a:ext cx="8335252" cy="711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How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can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prove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you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are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at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a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specific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CH" sz="2800" b="0" dirty="0" err="1" smtClean="0">
                <a:latin typeface="Calibri" pitchFamily="34" charset="0"/>
                <a:cs typeface="Calibri" pitchFamily="34" charset="0"/>
              </a:rPr>
              <a:t>location</a:t>
            </a:r>
            <a:r>
              <a:rPr lang="de-CH" sz="2800" b="0" dirty="0" smtClean="0">
                <a:latin typeface="Calibri" pitchFamily="34" charset="0"/>
                <a:cs typeface="Calibri" pitchFamily="34" charset="0"/>
              </a:rPr>
              <a:t>?</a:t>
            </a:r>
            <a:endParaRPr lang="de-CH" sz="2800" b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874" y="5676769"/>
            <a:ext cx="432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http://www.unmuseum.org/moonhoax.htm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925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build="p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more complicated schemes?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Different schemes </a:t>
            </a:r>
            <a:r>
              <a:rPr lang="en-US" dirty="0" smtClean="0">
                <a:cs typeface="Arial" charset="0"/>
              </a:rPr>
              <a:t>proposed by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Chandran, Fehr, Gelles, Goyal, Ostrovsky [2010]</a:t>
            </a:r>
            <a:endParaRPr lang="en-US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Malaney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Kent, Munro, Spiller [2010]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Lau, Lo [2010]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dirty="0">
                <a:cs typeface="Arial" charset="0"/>
              </a:rPr>
              <a:t>Unfortunately they can all </a:t>
            </a:r>
            <a:r>
              <a:rPr lang="nl-NL" dirty="0" err="1">
                <a:cs typeface="Arial" charset="0"/>
              </a:rPr>
              <a:t>be</a:t>
            </a:r>
            <a:r>
              <a:rPr lang="nl-NL" dirty="0">
                <a:cs typeface="Arial" charset="0"/>
              </a:rPr>
              <a:t> </a:t>
            </a:r>
            <a:r>
              <a:rPr lang="nl-NL" dirty="0" err="1" smtClean="0">
                <a:cs typeface="Arial" charset="0"/>
              </a:rPr>
              <a:t>broken</a:t>
            </a:r>
            <a:r>
              <a:rPr lang="nl-NL" dirty="0" smtClean="0">
                <a:cs typeface="Arial" charset="0"/>
              </a:rPr>
              <a:t>!</a:t>
            </a:r>
            <a:endParaRPr lang="nl-NL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nl-NL" sz="2800" dirty="0">
                <a:cs typeface="Arial" charset="0"/>
              </a:rPr>
              <a:t>general </a:t>
            </a:r>
            <a:r>
              <a:rPr lang="nl-NL" sz="2800" dirty="0">
                <a:solidFill>
                  <a:srgbClr val="FF0000"/>
                </a:solidFill>
                <a:cs typeface="Arial" charset="0"/>
              </a:rPr>
              <a:t>no-go </a:t>
            </a:r>
            <a:r>
              <a:rPr lang="nl-NL" sz="2800" dirty="0" err="1" smtClean="0">
                <a:solidFill>
                  <a:srgbClr val="FF0000"/>
                </a:solidFill>
                <a:cs typeface="Arial" charset="0"/>
              </a:rPr>
              <a:t>theorem</a:t>
            </a:r>
            <a:r>
              <a:rPr lang="nl-NL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nl-NL" sz="2800" dirty="0" smtClean="0">
                <a:cs typeface="Arial" charset="0"/>
              </a:rPr>
              <a:t>[</a:t>
            </a:r>
            <a:r>
              <a:rPr lang="nl-NL" sz="2800" dirty="0" err="1">
                <a:cs typeface="Arial" charset="0"/>
              </a:rPr>
              <a:t>Buhrman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Chandran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Fehr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Gelles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Goyal</a:t>
            </a:r>
            <a:r>
              <a:rPr lang="nl-NL" sz="2800" dirty="0" smtClean="0">
                <a:cs typeface="Arial" charset="0"/>
              </a:rPr>
              <a:t>, </a:t>
            </a:r>
            <a:r>
              <a:rPr lang="nl-NL" sz="2800" dirty="0" err="1" smtClean="0">
                <a:cs typeface="Arial" charset="0"/>
              </a:rPr>
              <a:t>Ostrovsky</a:t>
            </a:r>
            <a:r>
              <a:rPr lang="nl-NL" sz="2800" dirty="0" smtClean="0">
                <a:cs typeface="Arial" charset="0"/>
              </a:rPr>
              <a:t>, S 2010]</a:t>
            </a:r>
            <a:endParaRPr lang="nl-NL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0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17"/>
          <p:cNvGrpSpPr/>
          <p:nvPr/>
        </p:nvGrpSpPr>
        <p:grpSpPr>
          <a:xfrm>
            <a:off x="4355976" y="3717032"/>
            <a:ext cx="648072" cy="792088"/>
            <a:chOff x="8316416" y="2754640"/>
            <a:chExt cx="648072" cy="792088"/>
          </a:xfrm>
        </p:grpSpPr>
        <p:sp>
          <p:nvSpPr>
            <p:cNvPr id="158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59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280340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4" name="Group 33"/>
          <p:cNvGrpSpPr/>
          <p:nvPr/>
        </p:nvGrpSpPr>
        <p:grpSpPr>
          <a:xfrm>
            <a:off x="395536" y="768172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3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5" name="Group 35"/>
          <p:cNvGrpSpPr/>
          <p:nvPr/>
        </p:nvGrpSpPr>
        <p:grpSpPr>
          <a:xfrm>
            <a:off x="7541017" y="768172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4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644008" y="2132856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Most General Single-Round Scheme</a:t>
            </a:r>
            <a:endParaRPr lang="en-US" sz="4000" dirty="0"/>
          </a:p>
        </p:txBody>
      </p:sp>
      <p:sp>
        <p:nvSpPr>
          <p:cNvPr id="186" name="Content Placeholder 1"/>
          <p:cNvSpPr txBox="1">
            <a:spLocks/>
          </p:cNvSpPr>
          <p:nvPr/>
        </p:nvSpPr>
        <p:spPr>
          <a:xfrm>
            <a:off x="467544" y="5589240"/>
            <a:ext cx="8496944" cy="115212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Let us study the attacking game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87" name="Group 36"/>
          <p:cNvGrpSpPr/>
          <p:nvPr/>
        </p:nvGrpSpPr>
        <p:grpSpPr>
          <a:xfrm>
            <a:off x="3995936" y="764704"/>
            <a:ext cx="1080120" cy="1644690"/>
            <a:chOff x="3995936" y="923682"/>
            <a:chExt cx="1080120" cy="1644690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5936" y="923682"/>
              <a:ext cx="1080120" cy="1309108"/>
            </a:xfrm>
            <a:prstGeom prst="rect">
              <a:avLst/>
            </a:prstGeom>
          </p:spPr>
        </p:pic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971600" y="2608266"/>
            <a:ext cx="2880320" cy="1282761"/>
            <a:chOff x="971600" y="2608266"/>
            <a:chExt cx="2880320" cy="1282761"/>
          </a:xfrm>
        </p:grpSpPr>
        <p:grpSp>
          <p:nvGrpSpPr>
            <p:cNvPr id="190" name="Group 189"/>
            <p:cNvGrpSpPr/>
            <p:nvPr/>
          </p:nvGrpSpPr>
          <p:grpSpPr>
            <a:xfrm>
              <a:off x="971600" y="2679336"/>
              <a:ext cx="2880320" cy="1211691"/>
              <a:chOff x="971600" y="2679336"/>
              <a:chExt cx="2880320" cy="1211691"/>
            </a:xfrm>
          </p:grpSpPr>
          <p:sp>
            <p:nvSpPr>
              <p:cNvPr id="25" name="Line 7"/>
              <p:cNvSpPr>
                <a:spLocks noChangeShapeType="1"/>
              </p:cNvSpPr>
              <p:nvPr/>
            </p:nvSpPr>
            <p:spPr bwMode="auto">
              <a:xfrm>
                <a:off x="971600" y="3083950"/>
                <a:ext cx="2880320" cy="807077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0" name="Line 39"/>
              <p:cNvSpPr>
                <a:spLocks noChangeShapeType="1"/>
              </p:cNvSpPr>
              <p:nvPr/>
            </p:nvSpPr>
            <p:spPr bwMode="auto">
              <a:xfrm rot="18900000">
                <a:off x="1269703" y="2679336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9" name="Group 28"/>
            <p:cNvGrpSpPr/>
            <p:nvPr/>
          </p:nvGrpSpPr>
          <p:grpSpPr>
            <a:xfrm>
              <a:off x="1115616" y="2608266"/>
              <a:ext cx="457692" cy="460694"/>
              <a:chOff x="4214810" y="2000240"/>
              <a:chExt cx="457692" cy="460694"/>
            </a:xfrm>
          </p:grpSpPr>
          <p:sp>
            <p:nvSpPr>
              <p:cNvPr id="115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5508104" y="2780928"/>
            <a:ext cx="2645483" cy="1110100"/>
            <a:chOff x="5508104" y="2780928"/>
            <a:chExt cx="2645483" cy="1110100"/>
          </a:xfrm>
        </p:grpSpPr>
        <p:grpSp>
          <p:nvGrpSpPr>
            <p:cNvPr id="191" name="Group 190"/>
            <p:cNvGrpSpPr/>
            <p:nvPr/>
          </p:nvGrpSpPr>
          <p:grpSpPr>
            <a:xfrm>
              <a:off x="5508104" y="2938253"/>
              <a:ext cx="2645483" cy="952775"/>
              <a:chOff x="5508104" y="2938253"/>
              <a:chExt cx="2645483" cy="952775"/>
            </a:xfrm>
          </p:grpSpPr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 flipH="1">
                <a:off x="5508104" y="3242956"/>
                <a:ext cx="2592288" cy="64807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82" name="Line 5"/>
              <p:cNvSpPr>
                <a:spLocks noChangeShapeType="1"/>
              </p:cNvSpPr>
              <p:nvPr/>
            </p:nvSpPr>
            <p:spPr bwMode="auto">
              <a:xfrm rot="6300000">
                <a:off x="7465273" y="2755110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76" name="Line 38"/>
              <p:cNvSpPr>
                <a:spLocks noChangeShapeType="1"/>
              </p:cNvSpPr>
              <p:nvPr/>
            </p:nvSpPr>
            <p:spPr bwMode="auto">
              <a:xfrm rot="13500000">
                <a:off x="7970206" y="2755885"/>
                <a:ext cx="1014" cy="365749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3" name="Group 133"/>
            <p:cNvGrpSpPr/>
            <p:nvPr/>
          </p:nvGrpSpPr>
          <p:grpSpPr>
            <a:xfrm>
              <a:off x="7380312" y="2780928"/>
              <a:ext cx="457692" cy="460694"/>
              <a:chOff x="7597837" y="2707419"/>
              <a:chExt cx="457692" cy="460694"/>
            </a:xfrm>
          </p:grpSpPr>
          <p:sp>
            <p:nvSpPr>
              <p:cNvPr id="124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6" name="Group 155"/>
          <p:cNvGrpSpPr/>
          <p:nvPr/>
        </p:nvGrpSpPr>
        <p:grpSpPr>
          <a:xfrm>
            <a:off x="1043608" y="4195758"/>
            <a:ext cx="2808312" cy="817418"/>
            <a:chOff x="1043608" y="4195758"/>
            <a:chExt cx="2808312" cy="817418"/>
          </a:xfrm>
        </p:grpSpPr>
        <p:grpSp>
          <p:nvGrpSpPr>
            <p:cNvPr id="192" name="Group 191"/>
            <p:cNvGrpSpPr/>
            <p:nvPr/>
          </p:nvGrpSpPr>
          <p:grpSpPr>
            <a:xfrm>
              <a:off x="1043608" y="4195758"/>
              <a:ext cx="2808312" cy="817418"/>
              <a:chOff x="1043608" y="4195758"/>
              <a:chExt cx="2808312" cy="817418"/>
            </a:xfrm>
          </p:grpSpPr>
          <p:sp>
            <p:nvSpPr>
              <p:cNvPr id="44" name="Line 7"/>
              <p:cNvSpPr>
                <a:spLocks noChangeShapeType="1"/>
              </p:cNvSpPr>
              <p:nvPr/>
            </p:nvSpPr>
            <p:spPr bwMode="auto">
              <a:xfrm flipH="1">
                <a:off x="1043608" y="4293791"/>
                <a:ext cx="2808312" cy="719385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96" name="Line 5"/>
              <p:cNvSpPr>
                <a:spLocks noChangeShapeType="1"/>
              </p:cNvSpPr>
              <p:nvPr/>
            </p:nvSpPr>
            <p:spPr bwMode="auto">
              <a:xfrm rot="10800000">
                <a:off x="2209063" y="419575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6" name="Group 28"/>
            <p:cNvGrpSpPr/>
            <p:nvPr/>
          </p:nvGrpSpPr>
          <p:grpSpPr>
            <a:xfrm>
              <a:off x="1475656" y="4293096"/>
              <a:ext cx="457692" cy="460694"/>
              <a:chOff x="4214810" y="2000240"/>
              <a:chExt cx="457692" cy="460694"/>
            </a:xfrm>
          </p:grpSpPr>
          <p:sp>
            <p:nvSpPr>
              <p:cNvPr id="12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3" name="Group 37"/>
          <p:cNvGrpSpPr/>
          <p:nvPr/>
        </p:nvGrpSpPr>
        <p:grpSpPr>
          <a:xfrm>
            <a:off x="5652120" y="1127576"/>
            <a:ext cx="1006872" cy="1293312"/>
            <a:chOff x="2483768" y="1275060"/>
            <a:chExt cx="1006872" cy="1293312"/>
          </a:xfrm>
        </p:grpSpPr>
        <p:pic>
          <p:nvPicPr>
            <p:cNvPr id="144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8" y="1275060"/>
              <a:ext cx="1006872" cy="1001812"/>
            </a:xfrm>
            <a:prstGeom prst="rect">
              <a:avLst/>
            </a:prstGeom>
            <a:noFill/>
          </p:spPr>
        </p:pic>
        <p:sp>
          <p:nvSpPr>
            <p:cNvPr id="145" name="Line 7"/>
            <p:cNvSpPr>
              <a:spLocks noChangeShapeType="1"/>
            </p:cNvSpPr>
            <p:nvPr/>
          </p:nvSpPr>
          <p:spPr bwMode="auto">
            <a:xfrm>
              <a:off x="298782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46" name="Group 38"/>
          <p:cNvGrpSpPr/>
          <p:nvPr/>
        </p:nvGrpSpPr>
        <p:grpSpPr>
          <a:xfrm>
            <a:off x="2381525" y="836712"/>
            <a:ext cx="949021" cy="1584176"/>
            <a:chOff x="5764661" y="984196"/>
            <a:chExt cx="949021" cy="1584176"/>
          </a:xfrm>
        </p:grpSpPr>
        <p:pic>
          <p:nvPicPr>
            <p:cNvPr id="147" name="Picture 1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661" y="984196"/>
              <a:ext cx="949021" cy="1220668"/>
            </a:xfrm>
            <a:prstGeom prst="rect">
              <a:avLst/>
            </a:prstGeom>
          </p:spPr>
        </p:pic>
        <p:sp>
          <p:nvSpPr>
            <p:cNvPr id="148" name="Line 7"/>
            <p:cNvSpPr>
              <a:spLocks noChangeShapeType="1"/>
            </p:cNvSpPr>
            <p:nvPr/>
          </p:nvSpPr>
          <p:spPr bwMode="auto">
            <a:xfrm>
              <a:off x="62281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5436096" y="4350115"/>
            <a:ext cx="2736304" cy="792088"/>
            <a:chOff x="5436096" y="4350115"/>
            <a:chExt cx="2736304" cy="792088"/>
          </a:xfrm>
        </p:grpSpPr>
        <p:grpSp>
          <p:nvGrpSpPr>
            <p:cNvPr id="193" name="Group 192"/>
            <p:cNvGrpSpPr/>
            <p:nvPr/>
          </p:nvGrpSpPr>
          <p:grpSpPr>
            <a:xfrm>
              <a:off x="5436096" y="4350115"/>
              <a:ext cx="2736304" cy="792088"/>
              <a:chOff x="5436096" y="4350115"/>
              <a:chExt cx="2736304" cy="792088"/>
            </a:xfrm>
          </p:grpSpPr>
          <p:sp>
            <p:nvSpPr>
              <p:cNvPr id="35" name="Line 7"/>
              <p:cNvSpPr>
                <a:spLocks noChangeShapeType="1"/>
              </p:cNvSpPr>
              <p:nvPr/>
            </p:nvSpPr>
            <p:spPr bwMode="auto">
              <a:xfrm>
                <a:off x="5436096" y="4350115"/>
                <a:ext cx="2736304" cy="792088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ysDash"/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sp>
            <p:nvSpPr>
              <p:cNvPr id="108" name="Line 39"/>
              <p:cNvSpPr>
                <a:spLocks noChangeShapeType="1"/>
              </p:cNvSpPr>
              <p:nvPr/>
            </p:nvSpPr>
            <p:spPr bwMode="auto">
              <a:xfrm rot="2700000">
                <a:off x="7396376" y="4337022"/>
                <a:ext cx="1010" cy="368352"/>
              </a:xfrm>
              <a:prstGeom prst="line">
                <a:avLst/>
              </a:prstGeom>
              <a:noFill/>
              <a:ln w="44450">
                <a:solidFill>
                  <a:schemeClr val="bg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52" name="Group 28"/>
            <p:cNvGrpSpPr/>
            <p:nvPr/>
          </p:nvGrpSpPr>
          <p:grpSpPr>
            <a:xfrm>
              <a:off x="7452320" y="4365104"/>
              <a:ext cx="457692" cy="460694"/>
              <a:chOff x="4214810" y="200024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roup 117"/>
          <p:cNvGrpSpPr/>
          <p:nvPr/>
        </p:nvGrpSpPr>
        <p:grpSpPr>
          <a:xfrm>
            <a:off x="4251960" y="2492896"/>
            <a:ext cx="648072" cy="792088"/>
            <a:chOff x="8316416" y="2754640"/>
            <a:chExt cx="648072" cy="792088"/>
          </a:xfrm>
        </p:grpSpPr>
        <p:sp>
          <p:nvSpPr>
            <p:cNvPr id="192" name="Content Placeholder 1"/>
            <p:cNvSpPr txBox="1">
              <a:spLocks/>
            </p:cNvSpPr>
            <p:nvPr/>
          </p:nvSpPr>
          <p:spPr>
            <a:xfrm>
              <a:off x="8316416" y="2754640"/>
              <a:ext cx="648072" cy="792088"/>
            </a:xfrm>
            <a:prstGeom prst="rect">
              <a:avLst/>
            </a:prstGeom>
          </p:spPr>
          <p:txBody>
            <a:bodyPr/>
            <a:lstStyle/>
            <a:p>
              <a: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kumimoji="0" lang="en-US" sz="4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Arial" charset="0"/>
                </a:rPr>
                <a:t>U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65000"/>
                <a:buFont typeface="Wingdings" charset="2"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endParaRPr>
            </a:p>
          </p:txBody>
        </p:sp>
        <p:sp>
          <p:nvSpPr>
            <p:cNvPr id="193" name="Rectangle 22"/>
            <p:cNvSpPr>
              <a:spLocks noChangeArrowheads="1"/>
            </p:cNvSpPr>
            <p:nvPr/>
          </p:nvSpPr>
          <p:spPr bwMode="auto">
            <a:xfrm>
              <a:off x="8316416" y="2852936"/>
              <a:ext cx="576064" cy="57606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174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75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76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Distributed Q Computation in 1 Round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4005064"/>
            <a:ext cx="849694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tricky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back-and-forth teleportation </a:t>
            </a:r>
            <a:r>
              <a:rPr lang="en-US" sz="2800" dirty="0" smtClean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Vaidman</a:t>
            </a:r>
            <a:r>
              <a:rPr lang="en-US" sz="2800" dirty="0" smtClean="0">
                <a:cs typeface="Arial" charset="0"/>
              </a:rPr>
              <a:t> 03]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using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double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exponential amount</a:t>
            </a:r>
            <a:r>
              <a:rPr lang="en-US" sz="2800" dirty="0" smtClean="0">
                <a:cs typeface="Arial" charset="0"/>
              </a:rPr>
              <a:t> of EPR pairs, players succeed with probability arbitrarily close to 1</a:t>
            </a:r>
            <a:endParaRPr lang="en-US" sz="2800" dirty="0">
              <a:latin typeface="cmmi10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>
                <a:cs typeface="Arial" charset="0"/>
              </a:rPr>
              <a:t>improved to </a:t>
            </a:r>
            <a:r>
              <a:rPr lang="en-US" sz="2800" dirty="0" smtClean="0">
                <a:cs typeface="Arial" charset="0"/>
              </a:rPr>
              <a:t>exponential in </a:t>
            </a:r>
            <a:r>
              <a:rPr lang="en-US" sz="2800" dirty="0">
                <a:cs typeface="Arial" charset="0"/>
              </a:rPr>
              <a:t>[</a:t>
            </a:r>
            <a:r>
              <a:rPr lang="en-US" sz="2800" dirty="0" err="1" smtClean="0">
                <a:cs typeface="Arial" charset="0"/>
              </a:rPr>
              <a:t>Beigi</a:t>
            </a:r>
            <a:r>
              <a:rPr lang="en-US" sz="2800" dirty="0" smtClean="0">
                <a:cs typeface="Arial" charset="0"/>
              </a:rPr>
              <a:t> K</a:t>
            </a:r>
            <a:r>
              <a:rPr lang="de-CH" sz="2800" dirty="0" err="1" smtClean="0">
                <a:cs typeface="Arial" charset="0"/>
              </a:rPr>
              <a:t>önig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‘11</a:t>
            </a:r>
            <a:r>
              <a:rPr lang="de-CH" sz="2800" dirty="0" smtClean="0">
                <a:cs typeface="Arial" charset="0"/>
              </a:rPr>
              <a:t>]</a:t>
            </a:r>
            <a:endParaRPr lang="en-US" sz="2800" dirty="0"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16428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54" y="764704"/>
            <a:ext cx="842476" cy="1083626"/>
          </a:xfrm>
          <a:prstGeom prst="rect">
            <a:avLst/>
          </a:prstGeom>
        </p:spPr>
      </p:pic>
      <p:grpSp>
        <p:nvGrpSpPr>
          <p:cNvPr id="78" name="Group 77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79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49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0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6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51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5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5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5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0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1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1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2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3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8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8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3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4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5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6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130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33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3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3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139" name="Group 28"/>
          <p:cNvGrpSpPr/>
          <p:nvPr/>
        </p:nvGrpSpPr>
        <p:grpSpPr>
          <a:xfrm>
            <a:off x="1187624" y="1988840"/>
            <a:ext cx="457692" cy="460694"/>
            <a:chOff x="4214810" y="2000240"/>
            <a:chExt cx="457692" cy="460694"/>
          </a:xfrm>
        </p:grpSpPr>
        <p:sp>
          <p:nvSpPr>
            <p:cNvPr id="14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4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5" name="Group 133"/>
          <p:cNvGrpSpPr/>
          <p:nvPr/>
        </p:nvGrpSpPr>
        <p:grpSpPr>
          <a:xfrm>
            <a:off x="7092280" y="2060848"/>
            <a:ext cx="457692" cy="460694"/>
            <a:chOff x="7597837" y="2707419"/>
            <a:chExt cx="457692" cy="460694"/>
          </a:xfrm>
        </p:grpSpPr>
        <p:sp>
          <p:nvSpPr>
            <p:cNvPr id="16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71" name="Line 7"/>
          <p:cNvSpPr>
            <a:spLocks noChangeShapeType="1"/>
          </p:cNvSpPr>
          <p:nvPr/>
        </p:nvSpPr>
        <p:spPr bwMode="auto">
          <a:xfrm flipH="1">
            <a:off x="2864335" y="2504173"/>
            <a:ext cx="3286201" cy="799309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72" name="Line 7"/>
          <p:cNvSpPr>
            <a:spLocks noChangeShapeType="1"/>
          </p:cNvSpPr>
          <p:nvPr/>
        </p:nvSpPr>
        <p:spPr bwMode="auto">
          <a:xfrm>
            <a:off x="2864336" y="2420888"/>
            <a:ext cx="3291840" cy="93825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79" name="Group 28"/>
          <p:cNvGrpSpPr/>
          <p:nvPr/>
        </p:nvGrpSpPr>
        <p:grpSpPr>
          <a:xfrm>
            <a:off x="1187624" y="3140968"/>
            <a:ext cx="457692" cy="460694"/>
            <a:chOff x="4214810" y="2000240"/>
            <a:chExt cx="457692" cy="460694"/>
          </a:xfrm>
        </p:grpSpPr>
        <p:sp>
          <p:nvSpPr>
            <p:cNvPr id="18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1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6" name="Group 28"/>
          <p:cNvGrpSpPr/>
          <p:nvPr/>
        </p:nvGrpSpPr>
        <p:grpSpPr>
          <a:xfrm>
            <a:off x="7092280" y="3140968"/>
            <a:ext cx="457692" cy="460694"/>
            <a:chOff x="4214810" y="2000240"/>
            <a:chExt cx="457692" cy="460694"/>
          </a:xfrm>
        </p:grpSpPr>
        <p:sp>
          <p:nvSpPr>
            <p:cNvPr id="18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8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  <p:bldP spid="171" grpId="0" animBg="1"/>
      <p:bldP spid="1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Port-Based Teleportation</a:t>
            </a:r>
            <a:endParaRPr lang="en-US" sz="4000" dirty="0"/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5" name="Group 28"/>
          <p:cNvGrpSpPr/>
          <p:nvPr/>
        </p:nvGrpSpPr>
        <p:grpSpPr>
          <a:xfrm>
            <a:off x="1403648" y="1844824"/>
            <a:ext cx="457692" cy="460694"/>
            <a:chOff x="4214810" y="2000240"/>
            <a:chExt cx="457692" cy="460694"/>
          </a:xfrm>
        </p:grpSpPr>
        <p:sp>
          <p:nvSpPr>
            <p:cNvPr id="66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39752" y="3140968"/>
            <a:ext cx="961748" cy="1972862"/>
            <a:chOff x="2339752" y="3140968"/>
            <a:chExt cx="961748" cy="1972862"/>
          </a:xfrm>
        </p:grpSpPr>
        <p:grpSp>
          <p:nvGrpSpPr>
            <p:cNvPr id="78" name="Group 172"/>
            <p:cNvGrpSpPr/>
            <p:nvPr/>
          </p:nvGrpSpPr>
          <p:grpSpPr>
            <a:xfrm>
              <a:off x="2339752" y="3140968"/>
              <a:ext cx="457692" cy="460694"/>
              <a:chOff x="3731760" y="2948800"/>
              <a:chExt cx="457692" cy="460694"/>
            </a:xfrm>
          </p:grpSpPr>
          <p:sp>
            <p:nvSpPr>
              <p:cNvPr id="8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3" name="Group 172"/>
            <p:cNvGrpSpPr/>
            <p:nvPr/>
          </p:nvGrpSpPr>
          <p:grpSpPr>
            <a:xfrm>
              <a:off x="2339752" y="3645024"/>
              <a:ext cx="457692" cy="460694"/>
              <a:chOff x="3731760" y="2948800"/>
              <a:chExt cx="457692" cy="460694"/>
            </a:xfrm>
          </p:grpSpPr>
          <p:sp>
            <p:nvSpPr>
              <p:cNvPr id="11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1" name="Group 172"/>
            <p:cNvGrpSpPr/>
            <p:nvPr/>
          </p:nvGrpSpPr>
          <p:grpSpPr>
            <a:xfrm>
              <a:off x="2339752" y="4149080"/>
              <a:ext cx="457692" cy="460694"/>
              <a:chOff x="3731760" y="2948800"/>
              <a:chExt cx="457692" cy="460694"/>
            </a:xfrm>
          </p:grpSpPr>
          <p:sp>
            <p:nvSpPr>
              <p:cNvPr id="13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6" name="Group 172"/>
            <p:cNvGrpSpPr/>
            <p:nvPr/>
          </p:nvGrpSpPr>
          <p:grpSpPr>
            <a:xfrm>
              <a:off x="2339752" y="4653136"/>
              <a:ext cx="457692" cy="460694"/>
              <a:chOff x="3731760" y="2948800"/>
              <a:chExt cx="457692" cy="460694"/>
            </a:xfrm>
          </p:grpSpPr>
          <p:sp>
            <p:nvSpPr>
              <p:cNvPr id="15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0" name="Group 172"/>
            <p:cNvGrpSpPr/>
            <p:nvPr/>
          </p:nvGrpSpPr>
          <p:grpSpPr>
            <a:xfrm>
              <a:off x="2843808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2843808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88" name="Group 172"/>
            <p:cNvGrpSpPr/>
            <p:nvPr/>
          </p:nvGrpSpPr>
          <p:grpSpPr>
            <a:xfrm>
              <a:off x="2843808" y="4149080"/>
              <a:ext cx="457692" cy="460694"/>
              <a:chOff x="3731760" y="2948800"/>
              <a:chExt cx="457692" cy="460694"/>
            </a:xfrm>
          </p:grpSpPr>
          <p:sp>
            <p:nvSpPr>
              <p:cNvPr id="1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02" name="Group 172"/>
            <p:cNvGrpSpPr/>
            <p:nvPr/>
          </p:nvGrpSpPr>
          <p:grpSpPr>
            <a:xfrm>
              <a:off x="2843808" y="4653136"/>
              <a:ext cx="457692" cy="460694"/>
              <a:chOff x="3731760" y="2948800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2267744" y="2996952"/>
            <a:ext cx="676444" cy="2188612"/>
            <a:chOff x="2195736" y="2996952"/>
            <a:chExt cx="676444" cy="2188612"/>
          </a:xfrm>
        </p:grpSpPr>
        <p:pic>
          <p:nvPicPr>
            <p:cNvPr id="217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2996952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18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3501008"/>
              <a:ext cx="676444" cy="676444"/>
            </a:xfrm>
            <a:prstGeom prst="rect">
              <a:avLst/>
            </a:prstGeom>
            <a:noFill/>
          </p:spPr>
        </p:pic>
        <p:pic>
          <p:nvPicPr>
            <p:cNvPr id="220" name="Picture 8" descr="C:\Users\Chris\AppData\Local\Microsoft\Windows\Temporary Internet Files\Content.IE5\F9XHMMME\MC900431599[1]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2195736" y="4509120"/>
              <a:ext cx="676444" cy="676444"/>
            </a:xfrm>
            <a:prstGeom prst="rect">
              <a:avLst/>
            </a:prstGeom>
            <a:noFill/>
          </p:spPr>
        </p:pic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 smtClean="0">
                <a:cs typeface="Arial" charset="0"/>
              </a:rPr>
              <a:t>[</a:t>
            </a:r>
            <a:r>
              <a:rPr lang="en-US" sz="2000" noProof="0" dirty="0" err="1" smtClean="0">
                <a:cs typeface="Arial" charset="0"/>
              </a:rPr>
              <a:t>Beigi</a:t>
            </a:r>
            <a:r>
              <a:rPr lang="en-US" sz="2000" noProof="0" dirty="0" smtClean="0">
                <a:cs typeface="Arial" charset="0"/>
              </a:rPr>
              <a:t> </a:t>
            </a:r>
            <a:r>
              <a:rPr lang="en-US" sz="2000" noProof="0" dirty="0" err="1" smtClean="0">
                <a:cs typeface="Arial" charset="0"/>
              </a:rPr>
              <a:t>König</a:t>
            </a:r>
            <a:r>
              <a:rPr lang="en-US" sz="2000" noProof="0" dirty="0" smtClean="0">
                <a:cs typeface="Arial" charset="0"/>
              </a:rPr>
              <a:t> ‘11]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2339752" y="4149080"/>
            <a:ext cx="961748" cy="460694"/>
            <a:chOff x="2340939" y="4149080"/>
            <a:chExt cx="961748" cy="460694"/>
          </a:xfrm>
        </p:grpSpPr>
        <p:grpSp>
          <p:nvGrpSpPr>
            <p:cNvPr id="258" name="Group 133"/>
            <p:cNvGrpSpPr/>
            <p:nvPr/>
          </p:nvGrpSpPr>
          <p:grpSpPr>
            <a:xfrm>
              <a:off x="2844995" y="4149080"/>
              <a:ext cx="457692" cy="460694"/>
              <a:chOff x="7597837" y="2707419"/>
              <a:chExt cx="457692" cy="460694"/>
            </a:xfrm>
          </p:grpSpPr>
          <p:sp>
            <p:nvSpPr>
              <p:cNvPr id="25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61" name="Group 28"/>
            <p:cNvGrpSpPr/>
            <p:nvPr/>
          </p:nvGrpSpPr>
          <p:grpSpPr>
            <a:xfrm>
              <a:off x="2340939" y="4149080"/>
              <a:ext cx="457692" cy="460694"/>
              <a:chOff x="4214810" y="2000240"/>
              <a:chExt cx="457692" cy="460694"/>
            </a:xfrm>
          </p:grpSpPr>
          <p:sp>
            <p:nvSpPr>
              <p:cNvPr id="26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6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264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67744" y="4005064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39752" y="4149080"/>
            <a:ext cx="961748" cy="460694"/>
            <a:chOff x="107504" y="4077072"/>
            <a:chExt cx="961748" cy="460694"/>
          </a:xfrm>
        </p:grpSpPr>
        <p:grpSp>
          <p:nvGrpSpPr>
            <p:cNvPr id="273" name="Group 28"/>
            <p:cNvGrpSpPr/>
            <p:nvPr/>
          </p:nvGrpSpPr>
          <p:grpSpPr>
            <a:xfrm>
              <a:off x="107504" y="4077072"/>
              <a:ext cx="457692" cy="460694"/>
              <a:chOff x="4214810" y="2000240"/>
              <a:chExt cx="457692" cy="460694"/>
            </a:xfrm>
          </p:grpSpPr>
          <p:sp>
            <p:nvSpPr>
              <p:cNvPr id="274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5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76" name="Group 28"/>
            <p:cNvGrpSpPr/>
            <p:nvPr/>
          </p:nvGrpSpPr>
          <p:grpSpPr>
            <a:xfrm>
              <a:off x="611560" y="4077072"/>
              <a:ext cx="457692" cy="460694"/>
              <a:chOff x="4214810" y="2000240"/>
              <a:chExt cx="457692" cy="460694"/>
            </a:xfrm>
          </p:grpSpPr>
          <p:sp>
            <p:nvSpPr>
              <p:cNvPr id="277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78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82735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13978E-7 -3.21908E-6 L -0.24171 -0.00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5" y="-116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776E-7 4.29829E-6 L -0.24414 4.29829E-6 " pathEditMode="relative" ptsTypes="AA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9158E-6 2.22325E-7 L -0.24414 2.22325E-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575111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Port-Based Teleportation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179512" y="5373216"/>
            <a:ext cx="2520280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dirty="0" smtClean="0">
                <a:cs typeface="Arial" charset="0"/>
              </a:rPr>
              <a:t>output:</a:t>
            </a:r>
            <a:endParaRPr lang="en-US" sz="2800" dirty="0">
              <a:cs typeface="Arial" charset="0"/>
            </a:endParaRPr>
          </a:p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5724128" y="908720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822" y="764704"/>
            <a:ext cx="842476" cy="1083626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1331640" y="2348880"/>
            <a:ext cx="5760640" cy="648072"/>
            <a:chOff x="1763688" y="2492896"/>
            <a:chExt cx="5760640" cy="648072"/>
          </a:xfrm>
        </p:grpSpPr>
        <p:sp>
          <p:nvSpPr>
            <p:cNvPr id="87" name="Oval 54"/>
            <p:cNvSpPr>
              <a:spLocks noChangeArrowheads="1"/>
            </p:cNvSpPr>
            <p:nvPr/>
          </p:nvSpPr>
          <p:spPr bwMode="auto">
            <a:xfrm rot="16200000">
              <a:off x="4319972" y="-633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8" name="Group 172"/>
            <p:cNvGrpSpPr/>
            <p:nvPr/>
          </p:nvGrpSpPr>
          <p:grpSpPr>
            <a:xfrm>
              <a:off x="2771800" y="2564904"/>
              <a:ext cx="457692" cy="460694"/>
              <a:chOff x="3731760" y="2948800"/>
              <a:chExt cx="457692" cy="460694"/>
            </a:xfrm>
          </p:grpSpPr>
          <p:sp>
            <p:nvSpPr>
              <p:cNvPr id="9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9" name="Group 173"/>
            <p:cNvGrpSpPr/>
            <p:nvPr/>
          </p:nvGrpSpPr>
          <p:grpSpPr>
            <a:xfrm>
              <a:off x="6012160" y="2564904"/>
              <a:ext cx="457692" cy="460694"/>
              <a:chOff x="3731760" y="2948800"/>
              <a:chExt cx="457692" cy="460694"/>
            </a:xfrm>
          </p:grpSpPr>
          <p:sp>
            <p:nvSpPr>
              <p:cNvPr id="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323528" y="1052736"/>
            <a:ext cx="937692" cy="1849348"/>
            <a:chOff x="1041648" y="2276872"/>
            <a:chExt cx="937692" cy="1849348"/>
          </a:xfrm>
        </p:grpSpPr>
        <p:grpSp>
          <p:nvGrpSpPr>
            <p:cNvPr id="116" name="Group 10"/>
            <p:cNvGrpSpPr>
              <a:grpSpLocks/>
            </p:cNvGrpSpPr>
            <p:nvPr/>
          </p:nvGrpSpPr>
          <p:grpSpPr bwMode="auto">
            <a:xfrm>
              <a:off x="1043236" y="2348806"/>
              <a:ext cx="865187" cy="792162"/>
              <a:chOff x="2148" y="2341"/>
              <a:chExt cx="545" cy="499"/>
            </a:xfrm>
          </p:grpSpPr>
          <p:sp>
            <p:nvSpPr>
              <p:cNvPr id="122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23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24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117" name="Rectangle 55"/>
            <p:cNvSpPr>
              <a:spLocks noChangeArrowheads="1"/>
            </p:cNvSpPr>
            <p:nvPr/>
          </p:nvSpPr>
          <p:spPr bwMode="auto">
            <a:xfrm>
              <a:off x="1041648" y="2276872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pic>
          <p:nvPicPr>
            <p:cNvPr id="120" name="Picture 4"/>
            <p:cNvPicPr>
              <a:picLocks noChangeAspect="1" noChangeArrowheads="1"/>
            </p:cNvPicPr>
            <p:nvPr/>
          </p:nvPicPr>
          <p:blipFill>
            <a:blip r:embed="rId8" cstate="print"/>
            <a:srcRect l="25971" t="1606" r="25971" b="56540"/>
            <a:stretch>
              <a:fillRect/>
            </a:stretch>
          </p:blipFill>
          <p:spPr bwMode="auto">
            <a:xfrm>
              <a:off x="1100004" y="2780928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Content Placeholder 1"/>
            <p:cNvSpPr txBox="1">
              <a:spLocks/>
            </p:cNvSpPr>
            <p:nvPr/>
          </p:nvSpPr>
          <p:spPr>
            <a:xfrm>
              <a:off x="1115244" y="3694172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cxnSp>
        <p:nvCxnSpPr>
          <p:cNvPr id="9" name="Curved Connector 8"/>
          <p:cNvCxnSpPr/>
          <p:nvPr/>
        </p:nvCxnSpPr>
        <p:spPr>
          <a:xfrm rot="16200000" flipH="1">
            <a:off x="1815261" y="2256437"/>
            <a:ext cx="371852" cy="533114"/>
          </a:xfrm>
          <a:prstGeom prst="curvedConnector2">
            <a:avLst/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9" name="Line 7"/>
          <p:cNvSpPr>
            <a:spLocks noChangeShapeType="1"/>
          </p:cNvSpPr>
          <p:nvPr/>
        </p:nvSpPr>
        <p:spPr bwMode="auto">
          <a:xfrm>
            <a:off x="3131840" y="5877272"/>
            <a:ext cx="3024336" cy="504056"/>
          </a:xfrm>
          <a:prstGeom prst="line">
            <a:avLst/>
          </a:prstGeom>
          <a:noFill/>
          <a:ln w="44450">
            <a:solidFill>
              <a:srgbClr val="000000"/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pic>
        <p:nvPicPr>
          <p:cNvPr id="54" name="Picture 53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636912"/>
            <a:ext cx="311562" cy="221023"/>
          </a:xfrm>
          <a:prstGeom prst="rect">
            <a:avLst/>
          </a:prstGeom>
          <a:noFill/>
          <a:ln/>
          <a:effectLst/>
        </p:spPr>
      </p:pic>
      <p:grpSp>
        <p:nvGrpSpPr>
          <p:cNvPr id="68" name="Group 133"/>
          <p:cNvGrpSpPr/>
          <p:nvPr/>
        </p:nvGrpSpPr>
        <p:grpSpPr>
          <a:xfrm>
            <a:off x="6084168" y="2420888"/>
            <a:ext cx="457692" cy="460694"/>
            <a:chOff x="7597837" y="2707419"/>
            <a:chExt cx="457692" cy="460694"/>
          </a:xfrm>
        </p:grpSpPr>
        <p:sp>
          <p:nvSpPr>
            <p:cNvPr id="69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78" name="Group 172"/>
          <p:cNvGrpSpPr/>
          <p:nvPr/>
        </p:nvGrpSpPr>
        <p:grpSpPr>
          <a:xfrm>
            <a:off x="107504" y="3140968"/>
            <a:ext cx="457692" cy="460694"/>
            <a:chOff x="3731760" y="2948800"/>
            <a:chExt cx="457692" cy="460694"/>
          </a:xfrm>
        </p:grpSpPr>
        <p:sp>
          <p:nvSpPr>
            <p:cNvPr id="85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9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25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3" name="Group 172"/>
          <p:cNvGrpSpPr/>
          <p:nvPr/>
        </p:nvGrpSpPr>
        <p:grpSpPr>
          <a:xfrm>
            <a:off x="107504" y="3645024"/>
            <a:ext cx="457692" cy="460694"/>
            <a:chOff x="3731760" y="2948800"/>
            <a:chExt cx="457692" cy="460694"/>
          </a:xfrm>
        </p:grpSpPr>
        <p:sp>
          <p:nvSpPr>
            <p:cNvPr id="110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2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3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14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46" name="Group 172"/>
          <p:cNvGrpSpPr/>
          <p:nvPr/>
        </p:nvGrpSpPr>
        <p:grpSpPr>
          <a:xfrm>
            <a:off x="107504" y="4653136"/>
            <a:ext cx="457692" cy="460694"/>
            <a:chOff x="3731760" y="2948800"/>
            <a:chExt cx="457692" cy="460694"/>
          </a:xfrm>
        </p:grpSpPr>
        <p:sp>
          <p:nvSpPr>
            <p:cNvPr id="153" name="Oval 2"/>
            <p:cNvSpPr>
              <a:spLocks noChangeArrowheads="1"/>
            </p:cNvSpPr>
            <p:nvPr/>
          </p:nvSpPr>
          <p:spPr bwMode="auto">
            <a:xfrm>
              <a:off x="3731760" y="2948800"/>
              <a:ext cx="457692" cy="460694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54" name="Line 44"/>
            <p:cNvSpPr>
              <a:spLocks noChangeShapeType="1"/>
            </p:cNvSpPr>
            <p:nvPr/>
          </p:nvSpPr>
          <p:spPr bwMode="auto">
            <a:xfrm rot="10800000">
              <a:off x="3960489" y="2976129"/>
              <a:ext cx="0" cy="402800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5" name="Line 45"/>
            <p:cNvSpPr>
              <a:spLocks noChangeShapeType="1"/>
            </p:cNvSpPr>
            <p:nvPr/>
          </p:nvSpPr>
          <p:spPr bwMode="auto">
            <a:xfrm rot="16200000">
              <a:off x="3959933" y="2975574"/>
              <a:ext cx="0" cy="403912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6" name="Line 46"/>
            <p:cNvSpPr>
              <a:spLocks noChangeShapeType="1"/>
            </p:cNvSpPr>
            <p:nvPr/>
          </p:nvSpPr>
          <p:spPr bwMode="auto">
            <a:xfrm rot="13500000">
              <a:off x="3958820" y="2975573"/>
              <a:ext cx="1113" cy="402799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57" name="Line 47"/>
            <p:cNvSpPr>
              <a:spLocks noChangeShapeType="1"/>
            </p:cNvSpPr>
            <p:nvPr/>
          </p:nvSpPr>
          <p:spPr bwMode="auto">
            <a:xfrm rot="18900000">
              <a:off x="3957151" y="2976129"/>
              <a:ext cx="1113" cy="403913"/>
            </a:xfrm>
            <a:prstGeom prst="line">
              <a:avLst/>
            </a:prstGeom>
            <a:solidFill>
              <a:srgbClr val="00FF00"/>
            </a:solidFill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331640" y="3068960"/>
            <a:ext cx="6264696" cy="2160240"/>
            <a:chOff x="1331640" y="3068960"/>
            <a:chExt cx="6264696" cy="2160240"/>
          </a:xfrm>
        </p:grpSpPr>
        <p:sp>
          <p:nvSpPr>
            <p:cNvPr id="75" name="Oval 54"/>
            <p:cNvSpPr>
              <a:spLocks noChangeArrowheads="1"/>
            </p:cNvSpPr>
            <p:nvPr/>
          </p:nvSpPr>
          <p:spPr bwMode="auto">
            <a:xfrm rot="16200000">
              <a:off x="3887924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9" name="Group 173"/>
            <p:cNvGrpSpPr/>
            <p:nvPr/>
          </p:nvGrpSpPr>
          <p:grpSpPr>
            <a:xfrm>
              <a:off x="5580112" y="3140968"/>
              <a:ext cx="457692" cy="460694"/>
              <a:chOff x="3731760" y="2948800"/>
              <a:chExt cx="457692" cy="460694"/>
            </a:xfrm>
          </p:grpSpPr>
          <p:sp>
            <p:nvSpPr>
              <p:cNvPr id="8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02" name="Oval 54"/>
            <p:cNvSpPr>
              <a:spLocks noChangeArrowheads="1"/>
            </p:cNvSpPr>
            <p:nvPr/>
          </p:nvSpPr>
          <p:spPr bwMode="auto">
            <a:xfrm rot="16200000">
              <a:off x="3887924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4" name="Group 173"/>
            <p:cNvGrpSpPr/>
            <p:nvPr/>
          </p:nvGrpSpPr>
          <p:grpSpPr>
            <a:xfrm>
              <a:off x="5580112" y="3645024"/>
              <a:ext cx="457692" cy="460694"/>
              <a:chOff x="3731760" y="2948800"/>
              <a:chExt cx="457692" cy="460694"/>
            </a:xfrm>
          </p:grpSpPr>
          <p:sp>
            <p:nvSpPr>
              <p:cNvPr id="10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27" name="Oval 54"/>
            <p:cNvSpPr>
              <a:spLocks noChangeArrowheads="1"/>
            </p:cNvSpPr>
            <p:nvPr/>
          </p:nvSpPr>
          <p:spPr bwMode="auto">
            <a:xfrm rot="16200000">
              <a:off x="3887924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2" name="Group 173"/>
            <p:cNvGrpSpPr/>
            <p:nvPr/>
          </p:nvGrpSpPr>
          <p:grpSpPr>
            <a:xfrm>
              <a:off x="5580112" y="4149080"/>
              <a:ext cx="457692" cy="460694"/>
              <a:chOff x="3731760" y="2948800"/>
              <a:chExt cx="457692" cy="460694"/>
            </a:xfrm>
          </p:grpSpPr>
          <p:sp>
            <p:nvSpPr>
              <p:cNvPr id="13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45" name="Oval 54"/>
            <p:cNvSpPr>
              <a:spLocks noChangeArrowheads="1"/>
            </p:cNvSpPr>
            <p:nvPr/>
          </p:nvSpPr>
          <p:spPr bwMode="auto">
            <a:xfrm rot="16200000">
              <a:off x="3887924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3"/>
            <p:cNvGrpSpPr/>
            <p:nvPr/>
          </p:nvGrpSpPr>
          <p:grpSpPr>
            <a:xfrm>
              <a:off x="5580112" y="4653136"/>
              <a:ext cx="457692" cy="460694"/>
              <a:chOff x="3731760" y="2948800"/>
              <a:chExt cx="457692" cy="460694"/>
            </a:xfrm>
          </p:grpSpPr>
          <p:sp>
            <p:nvSpPr>
              <p:cNvPr id="14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59" name="Oval 54"/>
            <p:cNvSpPr>
              <a:spLocks noChangeArrowheads="1"/>
            </p:cNvSpPr>
            <p:nvPr/>
          </p:nvSpPr>
          <p:spPr bwMode="auto">
            <a:xfrm rot="16200000">
              <a:off x="4391980" y="512676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3"/>
            <p:cNvGrpSpPr/>
            <p:nvPr/>
          </p:nvGrpSpPr>
          <p:grpSpPr>
            <a:xfrm>
              <a:off x="6084168" y="3140968"/>
              <a:ext cx="457692" cy="460694"/>
              <a:chOff x="3731760" y="2948800"/>
              <a:chExt cx="457692" cy="460694"/>
            </a:xfrm>
          </p:grpSpPr>
          <p:sp>
            <p:nvSpPr>
              <p:cNvPr id="16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73" name="Oval 54"/>
            <p:cNvSpPr>
              <a:spLocks noChangeArrowheads="1"/>
            </p:cNvSpPr>
            <p:nvPr/>
          </p:nvSpPr>
          <p:spPr bwMode="auto">
            <a:xfrm rot="16200000">
              <a:off x="4391980" y="1016732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75" name="Group 173"/>
            <p:cNvGrpSpPr/>
            <p:nvPr/>
          </p:nvGrpSpPr>
          <p:grpSpPr>
            <a:xfrm>
              <a:off x="6084168" y="3645024"/>
              <a:ext cx="457692" cy="460694"/>
              <a:chOff x="3731760" y="2948800"/>
              <a:chExt cx="457692" cy="460694"/>
            </a:xfrm>
          </p:grpSpPr>
          <p:sp>
            <p:nvSpPr>
              <p:cNvPr id="17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187" name="Oval 54"/>
            <p:cNvSpPr>
              <a:spLocks noChangeArrowheads="1"/>
            </p:cNvSpPr>
            <p:nvPr/>
          </p:nvSpPr>
          <p:spPr bwMode="auto">
            <a:xfrm rot="16200000">
              <a:off x="4391980" y="1520788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89" name="Group 173"/>
            <p:cNvGrpSpPr/>
            <p:nvPr/>
          </p:nvGrpSpPr>
          <p:grpSpPr>
            <a:xfrm>
              <a:off x="6084168" y="4149080"/>
              <a:ext cx="457692" cy="460694"/>
              <a:chOff x="3731760" y="2948800"/>
              <a:chExt cx="457692" cy="460694"/>
            </a:xfrm>
          </p:grpSpPr>
          <p:sp>
            <p:nvSpPr>
              <p:cNvPr id="19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9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9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sp>
          <p:nvSpPr>
            <p:cNvPr id="201" name="Oval 54"/>
            <p:cNvSpPr>
              <a:spLocks noChangeArrowheads="1"/>
            </p:cNvSpPr>
            <p:nvPr/>
          </p:nvSpPr>
          <p:spPr bwMode="auto">
            <a:xfrm rot="16200000">
              <a:off x="4391980" y="2024844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03" name="Group 173"/>
            <p:cNvGrpSpPr/>
            <p:nvPr/>
          </p:nvGrpSpPr>
          <p:grpSpPr>
            <a:xfrm>
              <a:off x="6084168" y="4653136"/>
              <a:ext cx="457692" cy="460694"/>
              <a:chOff x="3731760" y="2948800"/>
              <a:chExt cx="457692" cy="460694"/>
            </a:xfrm>
          </p:grpSpPr>
          <p:sp>
            <p:nvSpPr>
              <p:cNvPr id="20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0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0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059832" y="5517232"/>
            <a:ext cx="3024336" cy="864096"/>
            <a:chOff x="3059832" y="5517232"/>
            <a:chExt cx="3024336" cy="864096"/>
          </a:xfrm>
        </p:grpSpPr>
        <p:pic>
          <p:nvPicPr>
            <p:cNvPr id="8" name="Picture 7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52120" y="5517232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2" name="Line 7"/>
            <p:cNvSpPr>
              <a:spLocks noChangeShapeType="1"/>
            </p:cNvSpPr>
            <p:nvPr/>
          </p:nvSpPr>
          <p:spPr bwMode="auto">
            <a:xfrm flipH="1">
              <a:off x="3059832" y="5877272"/>
              <a:ext cx="3024336" cy="5040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233" name="Content Placeholder 1"/>
          <p:cNvSpPr txBox="1">
            <a:spLocks/>
          </p:cNvSpPr>
          <p:nvPr/>
        </p:nvSpPr>
        <p:spPr>
          <a:xfrm>
            <a:off x="539552" y="692696"/>
            <a:ext cx="1944216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000" noProof="0" dirty="0" smtClean="0">
                <a:cs typeface="Arial" charset="0"/>
              </a:rPr>
              <a:t>[</a:t>
            </a:r>
            <a:r>
              <a:rPr lang="en-US" sz="2000" noProof="0" dirty="0" err="1" smtClean="0">
                <a:cs typeface="Arial" charset="0"/>
              </a:rPr>
              <a:t>Beigi</a:t>
            </a:r>
            <a:r>
              <a:rPr lang="en-US" sz="2000" noProof="0" dirty="0" smtClean="0">
                <a:cs typeface="Arial" charset="0"/>
              </a:rPr>
              <a:t> </a:t>
            </a:r>
            <a:r>
              <a:rPr lang="en-US" sz="2000" noProof="0" dirty="0" err="1" smtClean="0">
                <a:cs typeface="Arial" charset="0"/>
              </a:rPr>
              <a:t>König</a:t>
            </a:r>
            <a:r>
              <a:rPr lang="en-US" sz="2000" noProof="0" dirty="0" smtClean="0">
                <a:cs typeface="Arial" charset="0"/>
              </a:rPr>
              <a:t> ‘11]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732240" y="2348880"/>
            <a:ext cx="2221378" cy="2808312"/>
            <a:chOff x="6732240" y="2348880"/>
            <a:chExt cx="2221378" cy="2808312"/>
          </a:xfrm>
        </p:grpSpPr>
        <p:grpSp>
          <p:nvGrpSpPr>
            <p:cNvPr id="234" name="Group 233"/>
            <p:cNvGrpSpPr/>
            <p:nvPr/>
          </p:nvGrpSpPr>
          <p:grpSpPr>
            <a:xfrm>
              <a:off x="6732240" y="2348880"/>
              <a:ext cx="2016224" cy="2808312"/>
              <a:chOff x="2211373" y="775752"/>
              <a:chExt cx="2016224" cy="2808312"/>
            </a:xfrm>
          </p:grpSpPr>
          <p:grpSp>
            <p:nvGrpSpPr>
              <p:cNvPr id="235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242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243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24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236" name="Rectangle 55"/>
              <p:cNvSpPr>
                <a:spLocks noChangeArrowheads="1"/>
              </p:cNvSpPr>
              <p:nvPr/>
            </p:nvSpPr>
            <p:spPr bwMode="auto">
              <a:xfrm>
                <a:off x="3001501" y="775752"/>
                <a:ext cx="938064" cy="280831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237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8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13579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3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1783864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0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46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245" name="Picture 24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820472" y="3789040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30" name="Group 28"/>
          <p:cNvGrpSpPr/>
          <p:nvPr/>
        </p:nvGrpSpPr>
        <p:grpSpPr>
          <a:xfrm>
            <a:off x="5580112" y="2420888"/>
            <a:ext cx="457692" cy="460694"/>
            <a:chOff x="4214810" y="2000240"/>
            <a:chExt cx="457692" cy="460694"/>
          </a:xfrm>
        </p:grpSpPr>
        <p:sp>
          <p:nvSpPr>
            <p:cNvPr id="23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47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3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479732" y="2276872"/>
            <a:ext cx="676444" cy="676444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43608" y="2852936"/>
            <a:ext cx="1152128" cy="2505133"/>
            <a:chOff x="1043608" y="2852936"/>
            <a:chExt cx="1152128" cy="2505133"/>
          </a:xfrm>
        </p:grpSpPr>
        <p:grpSp>
          <p:nvGrpSpPr>
            <p:cNvPr id="227" name="Group 117"/>
            <p:cNvGrpSpPr/>
            <p:nvPr/>
          </p:nvGrpSpPr>
          <p:grpSpPr>
            <a:xfrm>
              <a:off x="1331640" y="4581128"/>
              <a:ext cx="648072" cy="776941"/>
              <a:chOff x="8316416" y="2754640"/>
              <a:chExt cx="648072" cy="792088"/>
            </a:xfrm>
          </p:grpSpPr>
          <p:sp>
            <p:nvSpPr>
              <p:cNvPr id="228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29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8" name="Group 117"/>
            <p:cNvGrpSpPr/>
            <p:nvPr/>
          </p:nvGrpSpPr>
          <p:grpSpPr>
            <a:xfrm>
              <a:off x="1331640" y="4005065"/>
              <a:ext cx="648072" cy="776941"/>
              <a:chOff x="8316416" y="2754640"/>
              <a:chExt cx="648072" cy="792088"/>
            </a:xfrm>
          </p:grpSpPr>
          <p:sp>
            <p:nvSpPr>
              <p:cNvPr id="249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0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2" name="Group 117"/>
            <p:cNvGrpSpPr/>
            <p:nvPr/>
          </p:nvGrpSpPr>
          <p:grpSpPr>
            <a:xfrm>
              <a:off x="1331640" y="3429000"/>
              <a:ext cx="648072" cy="776941"/>
              <a:chOff x="8316416" y="2754640"/>
              <a:chExt cx="648072" cy="792088"/>
            </a:xfrm>
          </p:grpSpPr>
          <p:sp>
            <p:nvSpPr>
              <p:cNvPr id="253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4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5" name="Group 117"/>
            <p:cNvGrpSpPr/>
            <p:nvPr/>
          </p:nvGrpSpPr>
          <p:grpSpPr>
            <a:xfrm>
              <a:off x="1331640" y="2852936"/>
              <a:ext cx="648072" cy="776941"/>
              <a:chOff x="8316416" y="2754640"/>
              <a:chExt cx="648072" cy="792088"/>
            </a:xfrm>
          </p:grpSpPr>
          <p:sp>
            <p:nvSpPr>
              <p:cNvPr id="256" name="Content Placeholder 1"/>
              <p:cNvSpPr txBox="1">
                <a:spLocks/>
              </p:cNvSpPr>
              <p:nvPr/>
            </p:nvSpPr>
            <p:spPr>
              <a:xfrm>
                <a:off x="8316416" y="2754640"/>
                <a:ext cx="648072" cy="792088"/>
              </a:xfrm>
              <a:prstGeom prst="rect">
                <a:avLst/>
              </a:prstGeom>
            </p:spPr>
            <p:txBody>
              <a:bodyPr/>
              <a:lstStyle/>
              <a:p>
                <a:pPr marL="342900" lvl="0" indent="-342900">
                  <a:spcBef>
                    <a:spcPct val="20000"/>
                  </a:spcBef>
                  <a:buClr>
                    <a:schemeClr val="accent1"/>
                  </a:buClr>
                  <a:buSzPct val="65000"/>
                  <a:defRPr/>
                </a:pP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Arial" charset="0"/>
                  </a:rPr>
                  <a:t>U</a:t>
                </a:r>
              </a:p>
            </p:txBody>
          </p:sp>
          <p:sp>
            <p:nvSpPr>
              <p:cNvPr id="257" name="Rectangle 22"/>
              <p:cNvSpPr>
                <a:spLocks noChangeArrowheads="1"/>
              </p:cNvSpPr>
              <p:nvPr/>
            </p:nvSpPr>
            <p:spPr bwMode="auto">
              <a:xfrm>
                <a:off x="8316416" y="2852936"/>
                <a:ext cx="576064" cy="576064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5" name="Line 61"/>
            <p:cNvSpPr>
              <a:spLocks noChangeShapeType="1"/>
            </p:cNvSpPr>
            <p:nvPr/>
          </p:nvSpPr>
          <p:spPr bwMode="auto">
            <a:xfrm flipH="1" flipV="1">
              <a:off x="1907704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6" name="Line 61"/>
            <p:cNvSpPr>
              <a:spLocks noChangeShapeType="1"/>
            </p:cNvSpPr>
            <p:nvPr/>
          </p:nvSpPr>
          <p:spPr bwMode="auto">
            <a:xfrm flipH="1" flipV="1">
              <a:off x="1907704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7" name="Line 61"/>
            <p:cNvSpPr>
              <a:spLocks noChangeShapeType="1"/>
            </p:cNvSpPr>
            <p:nvPr/>
          </p:nvSpPr>
          <p:spPr bwMode="auto">
            <a:xfrm flipH="1" flipV="1">
              <a:off x="1907704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8" name="Line 61"/>
            <p:cNvSpPr>
              <a:spLocks noChangeShapeType="1"/>
            </p:cNvSpPr>
            <p:nvPr/>
          </p:nvSpPr>
          <p:spPr bwMode="auto">
            <a:xfrm flipH="1" flipV="1">
              <a:off x="1907704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69" name="Line 61"/>
            <p:cNvSpPr>
              <a:spLocks noChangeShapeType="1"/>
            </p:cNvSpPr>
            <p:nvPr/>
          </p:nvSpPr>
          <p:spPr bwMode="auto">
            <a:xfrm flipH="1" flipV="1">
              <a:off x="1043608" y="494116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0" name="Line 61"/>
            <p:cNvSpPr>
              <a:spLocks noChangeShapeType="1"/>
            </p:cNvSpPr>
            <p:nvPr/>
          </p:nvSpPr>
          <p:spPr bwMode="auto">
            <a:xfrm flipH="1" flipV="1">
              <a:off x="1043608" y="436510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1" name="Line 61"/>
            <p:cNvSpPr>
              <a:spLocks noChangeShapeType="1"/>
            </p:cNvSpPr>
            <p:nvPr/>
          </p:nvSpPr>
          <p:spPr bwMode="auto">
            <a:xfrm flipH="1" flipV="1">
              <a:off x="1043608" y="3861048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72" name="Line 61"/>
            <p:cNvSpPr>
              <a:spLocks noChangeShapeType="1"/>
            </p:cNvSpPr>
            <p:nvPr/>
          </p:nvSpPr>
          <p:spPr bwMode="auto">
            <a:xfrm flipH="1" flipV="1">
              <a:off x="1043608" y="3284984"/>
              <a:ext cx="2880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273" name="Group 28"/>
          <p:cNvGrpSpPr/>
          <p:nvPr/>
        </p:nvGrpSpPr>
        <p:grpSpPr>
          <a:xfrm>
            <a:off x="107504" y="4149080"/>
            <a:ext cx="457692" cy="460694"/>
            <a:chOff x="4214810" y="2000240"/>
            <a:chExt cx="457692" cy="460694"/>
          </a:xfrm>
        </p:grpSpPr>
        <p:sp>
          <p:nvSpPr>
            <p:cNvPr id="274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5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1560" y="3140968"/>
            <a:ext cx="457692" cy="1972862"/>
            <a:chOff x="611560" y="3140968"/>
            <a:chExt cx="457692" cy="1972862"/>
          </a:xfrm>
        </p:grpSpPr>
        <p:grpSp>
          <p:nvGrpSpPr>
            <p:cNvPr id="160" name="Group 172"/>
            <p:cNvGrpSpPr/>
            <p:nvPr/>
          </p:nvGrpSpPr>
          <p:grpSpPr>
            <a:xfrm>
              <a:off x="611560" y="3140968"/>
              <a:ext cx="457692" cy="460694"/>
              <a:chOff x="3731760" y="2948800"/>
              <a:chExt cx="457692" cy="460694"/>
            </a:xfrm>
          </p:grpSpPr>
          <p:sp>
            <p:nvSpPr>
              <p:cNvPr id="16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74" name="Group 172"/>
            <p:cNvGrpSpPr/>
            <p:nvPr/>
          </p:nvGrpSpPr>
          <p:grpSpPr>
            <a:xfrm>
              <a:off x="611560" y="3645024"/>
              <a:ext cx="457692" cy="460694"/>
              <a:chOff x="3731760" y="2948800"/>
              <a:chExt cx="457692" cy="460694"/>
            </a:xfrm>
          </p:grpSpPr>
          <p:sp>
            <p:nvSpPr>
              <p:cNvPr id="18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8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8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611560" y="4653136"/>
              <a:ext cx="457692" cy="460694"/>
              <a:chOff x="611560" y="4653136"/>
              <a:chExt cx="457692" cy="460694"/>
            </a:xfrm>
          </p:grpSpPr>
          <p:sp>
            <p:nvSpPr>
              <p:cNvPr id="209" name="Oval 2"/>
              <p:cNvSpPr>
                <a:spLocks noChangeArrowheads="1"/>
              </p:cNvSpPr>
              <p:nvPr/>
            </p:nvSpPr>
            <p:spPr bwMode="auto">
              <a:xfrm>
                <a:off x="611560" y="4653136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0" name="Line 44"/>
              <p:cNvSpPr>
                <a:spLocks noChangeShapeType="1"/>
              </p:cNvSpPr>
              <p:nvPr/>
            </p:nvSpPr>
            <p:spPr bwMode="auto">
              <a:xfrm rot="10800000">
                <a:off x="840289" y="4680465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1" name="Line 45"/>
              <p:cNvSpPr>
                <a:spLocks noChangeShapeType="1"/>
              </p:cNvSpPr>
              <p:nvPr/>
            </p:nvSpPr>
            <p:spPr bwMode="auto">
              <a:xfrm rot="16200000">
                <a:off x="839733" y="4679910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2" name="Line 46"/>
              <p:cNvSpPr>
                <a:spLocks noChangeShapeType="1"/>
              </p:cNvSpPr>
              <p:nvPr/>
            </p:nvSpPr>
            <p:spPr bwMode="auto">
              <a:xfrm rot="13500000">
                <a:off x="838620" y="4679909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213" name="Line 47"/>
              <p:cNvSpPr>
                <a:spLocks noChangeShapeType="1"/>
              </p:cNvSpPr>
              <p:nvPr/>
            </p:nvSpPr>
            <p:spPr bwMode="auto">
              <a:xfrm rot="18900000">
                <a:off x="836951" y="4680465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276" name="Group 28"/>
          <p:cNvGrpSpPr/>
          <p:nvPr/>
        </p:nvGrpSpPr>
        <p:grpSpPr>
          <a:xfrm>
            <a:off x="611560" y="4149080"/>
            <a:ext cx="457692" cy="460694"/>
            <a:chOff x="4214810" y="2000240"/>
            <a:chExt cx="457692" cy="460694"/>
          </a:xfrm>
        </p:grpSpPr>
        <p:sp>
          <p:nvSpPr>
            <p:cNvPr id="27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278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9077268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4" dur="2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73247 0.2625 " pathEditMode="relative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L 0.05364 0.2708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" y="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  <p:bldP spid="1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No-Go Theorem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57298"/>
            <a:ext cx="8712968" cy="492922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cs typeface="Arial" charset="0"/>
              </a:rPr>
              <a:t>Any position-verification protocol </a:t>
            </a:r>
            <a:r>
              <a:rPr lang="en-US" sz="3200" dirty="0">
                <a:solidFill>
                  <a:srgbClr val="FF0000"/>
                </a:solidFill>
                <a:cs typeface="Arial" charset="0"/>
              </a:rPr>
              <a:t>can be broken</a:t>
            </a:r>
            <a:endParaRPr lang="de-CH" sz="3200" dirty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using</a:t>
            </a:r>
            <a:r>
              <a:rPr lang="de-CH" sz="2800" dirty="0" smtClean="0">
                <a:cs typeface="Arial" charset="0"/>
              </a:rPr>
              <a:t> a </a:t>
            </a:r>
            <a:r>
              <a:rPr lang="de-CH" sz="2800" dirty="0">
                <a:cs typeface="Arial" charset="0"/>
              </a:rPr>
              <a:t>double-</a:t>
            </a:r>
            <a:r>
              <a:rPr lang="de-CH" sz="2800" dirty="0" err="1">
                <a:cs typeface="Arial" charset="0"/>
              </a:rPr>
              <a:t>exponential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number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of</a:t>
            </a:r>
            <a:r>
              <a:rPr lang="de-CH" sz="2800" dirty="0" smtClean="0">
                <a:cs typeface="Arial" charset="0"/>
              </a:rPr>
              <a:t> EPR</a:t>
            </a:r>
            <a:r>
              <a:rPr lang="de-CH" sz="2800" dirty="0">
                <a:cs typeface="Arial" charset="0"/>
              </a:rPr>
              <a:t>-pairs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cs typeface="Arial" charset="0"/>
              </a:rPr>
              <a:t>reduced to single-exponential [</a:t>
            </a:r>
            <a:r>
              <a:rPr lang="de-CH" sz="2800" dirty="0" err="1" smtClean="0">
                <a:cs typeface="Arial" charset="0"/>
              </a:rPr>
              <a:t>Beigi</a:t>
            </a:r>
            <a:r>
              <a:rPr lang="de-CH" sz="2800" dirty="0" smtClean="0">
                <a:cs typeface="Arial" charset="0"/>
              </a:rPr>
              <a:t>, König</a:t>
            </a:r>
            <a:r>
              <a:rPr lang="de-CH" sz="2800" dirty="0">
                <a:cs typeface="Arial" charset="0"/>
              </a:rPr>
              <a:t>‘11]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de-CH" dirty="0" smtClean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solidFill>
                  <a:srgbClr val="FF0000"/>
                </a:solidFill>
                <a:cs typeface="Arial" charset="0"/>
              </a:rPr>
              <a:t>Question</a:t>
            </a:r>
            <a:r>
              <a:rPr lang="de-CH" sz="3200" dirty="0">
                <a:solidFill>
                  <a:srgbClr val="FF0000"/>
                </a:solidFill>
                <a:cs typeface="Arial" charset="0"/>
              </a:rPr>
              <a:t>:</a:t>
            </a:r>
            <a:r>
              <a:rPr lang="de-CH" sz="3200" dirty="0">
                <a:cs typeface="Arial" charset="0"/>
              </a:rPr>
              <a:t> is this optimal</a:t>
            </a:r>
            <a:r>
              <a:rPr lang="de-CH" sz="3200" dirty="0" smtClean="0">
                <a:cs typeface="Arial" charset="0"/>
              </a:rPr>
              <a:t>?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3200" dirty="0" err="1" smtClean="0">
                <a:cs typeface="Arial" charset="0"/>
              </a:rPr>
              <a:t>Does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there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 err="1" smtClean="0">
                <a:cs typeface="Arial" charset="0"/>
              </a:rPr>
              <a:t>exist</a:t>
            </a:r>
            <a:r>
              <a:rPr lang="de-CH" sz="3200" dirty="0" smtClean="0">
                <a:cs typeface="Arial" charset="0"/>
              </a:rPr>
              <a:t> </a:t>
            </a:r>
            <a:r>
              <a:rPr lang="de-CH" sz="3200" dirty="0">
                <a:cs typeface="Arial" charset="0"/>
              </a:rPr>
              <a:t>a </a:t>
            </a:r>
            <a:r>
              <a:rPr lang="de-CH" sz="3200" dirty="0" err="1" smtClean="0">
                <a:cs typeface="Arial" charset="0"/>
              </a:rPr>
              <a:t>protocol</a:t>
            </a:r>
            <a:r>
              <a:rPr lang="de-CH" sz="3200" dirty="0" smtClean="0">
                <a:cs typeface="Arial" charset="0"/>
              </a:rPr>
              <a:t> such </a:t>
            </a:r>
            <a:r>
              <a:rPr lang="de-CH" sz="3200" dirty="0" err="1" smtClean="0">
                <a:cs typeface="Arial" charset="0"/>
              </a:rPr>
              <a:t>that</a:t>
            </a:r>
            <a:r>
              <a:rPr lang="de-CH" sz="3200" dirty="0" smtClean="0">
                <a:cs typeface="Arial" charset="0"/>
              </a:rPr>
              <a:t>:</a:t>
            </a:r>
            <a:endParaRPr lang="de-CH" sz="32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 err="1" smtClean="0">
                <a:cs typeface="Arial" charset="0"/>
              </a:rPr>
              <a:t>any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 smtClean="0">
                <a:solidFill>
                  <a:srgbClr val="0000FF"/>
                </a:solidFill>
                <a:cs typeface="Arial" charset="0"/>
              </a:rPr>
              <a:t>attack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>
                <a:cs typeface="Arial" charset="0"/>
              </a:rPr>
              <a:t>requires many EPR-</a:t>
            </a:r>
            <a:r>
              <a:rPr lang="de-CH" sz="2800" dirty="0" err="1" smtClean="0">
                <a:cs typeface="Arial" charset="0"/>
              </a:rPr>
              <a:t>pairs</a:t>
            </a:r>
            <a:endParaRPr lang="de-CH" sz="2800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800" dirty="0">
                <a:solidFill>
                  <a:srgbClr val="0000FF"/>
                </a:solidFill>
                <a:cs typeface="Arial" charset="0"/>
              </a:rPr>
              <a:t>honest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prover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and</a:t>
            </a:r>
            <a:r>
              <a:rPr lang="de-CH" sz="2800" dirty="0" smtClean="0">
                <a:cs typeface="Arial" charset="0"/>
              </a:rPr>
              <a:t> </a:t>
            </a:r>
            <a:r>
              <a:rPr lang="de-CH" sz="2800" dirty="0" err="1">
                <a:cs typeface="Arial" charset="0"/>
              </a:rPr>
              <a:t>verifiers</a:t>
            </a:r>
            <a:r>
              <a:rPr lang="de-CH" sz="2800" dirty="0">
                <a:cs typeface="Arial" charset="0"/>
              </a:rPr>
              <a:t> </a:t>
            </a:r>
            <a:r>
              <a:rPr lang="de-CH" sz="2800" dirty="0" err="1" smtClean="0">
                <a:cs typeface="Arial" charset="0"/>
              </a:rPr>
              <a:t>efficient</a:t>
            </a:r>
            <a:endParaRPr lang="de-CH" sz="28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0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7"/>
          <p:cNvSpPr>
            <a:spLocks noChangeShapeType="1"/>
          </p:cNvSpPr>
          <p:nvPr/>
        </p:nvSpPr>
        <p:spPr bwMode="auto">
          <a:xfrm>
            <a:off x="899592" y="2424356"/>
            <a:ext cx="7416824" cy="0"/>
          </a:xfrm>
          <a:prstGeom prst="line">
            <a:avLst/>
          </a:prstGeom>
          <a:noFill/>
          <a:ln w="44450">
            <a:solidFill>
              <a:srgbClr val="000000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3" name="Group 33"/>
          <p:cNvGrpSpPr/>
          <p:nvPr/>
        </p:nvGrpSpPr>
        <p:grpSpPr>
          <a:xfrm>
            <a:off x="395536" y="912188"/>
            <a:ext cx="1150423" cy="1656184"/>
            <a:chOff x="395536" y="912188"/>
            <a:chExt cx="1150423" cy="1656184"/>
          </a:xfrm>
        </p:grpSpPr>
        <p:sp>
          <p:nvSpPr>
            <p:cNvPr id="61" name="Line 7"/>
            <p:cNvSpPr>
              <a:spLocks noChangeShapeType="1"/>
            </p:cNvSpPr>
            <p:nvPr/>
          </p:nvSpPr>
          <p:spPr bwMode="auto">
            <a:xfrm>
              <a:off x="1115616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65" name="Picture 64" descr="AliceBlue.eps"/>
            <p:cNvPicPr>
              <a:picLocks noChangeAspect="1"/>
            </p:cNvPicPr>
            <p:nvPr/>
          </p:nvPicPr>
          <p:blipFill>
            <a:blip r:embed="rId6" cstate="print"/>
            <a:srcRect b="23529"/>
            <a:stretch>
              <a:fillRect/>
            </a:stretch>
          </p:blipFill>
          <p:spPr>
            <a:xfrm>
              <a:off x="395536" y="912188"/>
              <a:ext cx="1150423" cy="1296144"/>
            </a:xfrm>
            <a:prstGeom prst="rect">
              <a:avLst/>
            </a:prstGeom>
          </p:spPr>
        </p:pic>
      </p:grpSp>
      <p:grpSp>
        <p:nvGrpSpPr>
          <p:cNvPr id="4" name="Group 35"/>
          <p:cNvGrpSpPr/>
          <p:nvPr/>
        </p:nvGrpSpPr>
        <p:grpSpPr>
          <a:xfrm>
            <a:off x="7541017" y="912188"/>
            <a:ext cx="1135439" cy="1656184"/>
            <a:chOff x="7541017" y="912188"/>
            <a:chExt cx="1135439" cy="1656184"/>
          </a:xfrm>
        </p:grpSpPr>
        <p:sp>
          <p:nvSpPr>
            <p:cNvPr id="62" name="Line 7"/>
            <p:cNvSpPr>
              <a:spLocks noChangeShapeType="1"/>
            </p:cNvSpPr>
            <p:nvPr/>
          </p:nvSpPr>
          <p:spPr bwMode="auto">
            <a:xfrm>
              <a:off x="8028384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70" name="Picture 69" descr="AliceBlue.eps"/>
            <p:cNvPicPr>
              <a:picLocks noChangeAspect="1"/>
            </p:cNvPicPr>
            <p:nvPr/>
          </p:nvPicPr>
          <p:blipFill>
            <a:blip r:embed="rId7" cstate="print"/>
            <a:srcRect b="22520"/>
            <a:stretch>
              <a:fillRect/>
            </a:stretch>
          </p:blipFill>
          <p:spPr>
            <a:xfrm flipH="1">
              <a:off x="7541017" y="912188"/>
              <a:ext cx="1135439" cy="1296144"/>
            </a:xfrm>
            <a:prstGeom prst="rect">
              <a:avLst/>
            </a:prstGeom>
          </p:spPr>
        </p:pic>
      </p:grpSp>
      <p:grpSp>
        <p:nvGrpSpPr>
          <p:cNvPr id="5" name="Group 36"/>
          <p:cNvGrpSpPr/>
          <p:nvPr/>
        </p:nvGrpSpPr>
        <p:grpSpPr>
          <a:xfrm>
            <a:off x="3995936" y="980728"/>
            <a:ext cx="1008110" cy="1515636"/>
            <a:chOff x="4139952" y="1052736"/>
            <a:chExt cx="1008110" cy="1515636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1052736"/>
              <a:ext cx="1008110" cy="1220051"/>
            </a:xfrm>
            <a:prstGeom prst="rect">
              <a:avLst/>
            </a:prstGeom>
          </p:spPr>
        </p:pic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4644008" y="2280340"/>
              <a:ext cx="0" cy="288032"/>
            </a:xfrm>
            <a:prstGeom prst="line">
              <a:avLst/>
            </a:prstGeom>
            <a:noFill/>
            <a:ln w="44450">
              <a:solidFill>
                <a:srgbClr val="0000FF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4499992" y="2276872"/>
            <a:ext cx="0" cy="288032"/>
          </a:xfrm>
          <a:prstGeom prst="line">
            <a:avLst/>
          </a:prstGeom>
          <a:noFill/>
          <a:ln w="44450">
            <a:solidFill>
              <a:srgbClr val="0000FF"/>
            </a:solidFill>
            <a:prstDash val="solid"/>
            <a:round/>
            <a:headEnd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5508104" y="3124258"/>
            <a:ext cx="2592288" cy="766770"/>
            <a:chOff x="5508104" y="3124258"/>
            <a:chExt cx="2592288" cy="766770"/>
          </a:xfrm>
        </p:grpSpPr>
        <p:sp>
          <p:nvSpPr>
            <p:cNvPr id="33" name="Line 7"/>
            <p:cNvSpPr>
              <a:spLocks noChangeShapeType="1"/>
            </p:cNvSpPr>
            <p:nvPr/>
          </p:nvSpPr>
          <p:spPr bwMode="auto">
            <a:xfrm flipH="1">
              <a:off x="5508104" y="3242956"/>
              <a:ext cx="2592288" cy="648072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4" name="Picture 13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80112" y="3124258"/>
              <a:ext cx="1609750" cy="37675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8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65" y="51488"/>
            <a:ext cx="8386139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Single-</a:t>
            </a:r>
            <a:r>
              <a:rPr lang="en-US" sz="4000" dirty="0" err="1" smtClean="0"/>
              <a:t>Qubit</a:t>
            </a:r>
            <a:r>
              <a:rPr lang="en-US" sz="4000" dirty="0" smtClean="0"/>
              <a:t> Protocol: </a:t>
            </a:r>
            <a:r>
              <a:rPr lang="en-US" sz="4000" dirty="0" err="1" smtClean="0">
                <a:latin typeface="Calibri"/>
              </a:rPr>
              <a:t>SQP</a:t>
            </a:r>
            <a:r>
              <a:rPr lang="en-US" sz="4000" baseline="-25000" dirty="0" err="1" smtClean="0">
                <a:latin typeface="Calibri"/>
              </a:rPr>
              <a:t>f</a:t>
            </a:r>
            <a:endParaRPr lang="en-US" sz="4000" baseline="-25000" dirty="0">
              <a:latin typeface="Calibri"/>
            </a:endParaRPr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971600" y="620688"/>
            <a:ext cx="691276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[Kent Munro </a:t>
            </a:r>
            <a:r>
              <a:rPr lang="de-CH" sz="2000" noProof="0" dirty="0" err="1" smtClean="0">
                <a:cs typeface="Arial" charset="0"/>
              </a:rPr>
              <a:t>Spiller</a:t>
            </a:r>
            <a:r>
              <a:rPr lang="de-CH" sz="2000" noProof="0" dirty="0" smtClean="0">
                <a:cs typeface="Arial" charset="0"/>
              </a:rPr>
              <a:t> 03/10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21" name="Content Placeholder 1"/>
          <p:cNvSpPr txBox="1">
            <a:spLocks/>
          </p:cNvSpPr>
          <p:nvPr/>
        </p:nvSpPr>
        <p:spPr>
          <a:xfrm>
            <a:off x="2195736" y="465313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126" name="Group 125"/>
          <p:cNvGrpSpPr/>
          <p:nvPr/>
        </p:nvGrpSpPr>
        <p:grpSpPr>
          <a:xfrm>
            <a:off x="4427984" y="4077072"/>
            <a:ext cx="3744416" cy="1065131"/>
            <a:chOff x="4427984" y="4077072"/>
            <a:chExt cx="3744416" cy="1065131"/>
          </a:xfrm>
        </p:grpSpPr>
        <p:sp>
          <p:nvSpPr>
            <p:cNvPr id="35" name="Line 7"/>
            <p:cNvSpPr>
              <a:spLocks noChangeShapeType="1"/>
            </p:cNvSpPr>
            <p:nvPr/>
          </p:nvSpPr>
          <p:spPr bwMode="auto">
            <a:xfrm>
              <a:off x="5436096" y="4350115"/>
              <a:ext cx="2736304" cy="792088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20" name="Line 7"/>
            <p:cNvSpPr>
              <a:spLocks noChangeShapeType="1"/>
            </p:cNvSpPr>
            <p:nvPr/>
          </p:nvSpPr>
          <p:spPr bwMode="auto">
            <a:xfrm>
              <a:off x="4427984" y="4077072"/>
              <a:ext cx="864096" cy="2160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63" name="Line 38"/>
            <p:cNvSpPr>
              <a:spLocks noChangeShapeType="1"/>
            </p:cNvSpPr>
            <p:nvPr/>
          </p:nvSpPr>
          <p:spPr bwMode="auto">
            <a:xfrm rot="13500000">
              <a:off x="7106110" y="4268053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06" name="Group 97"/>
            <p:cNvGrpSpPr/>
            <p:nvPr/>
          </p:nvGrpSpPr>
          <p:grpSpPr>
            <a:xfrm>
              <a:off x="6948264" y="422108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7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08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sp>
        <p:nvSpPr>
          <p:cNvPr id="157" name="Line 38"/>
          <p:cNvSpPr>
            <a:spLocks noChangeShapeType="1"/>
          </p:cNvSpPr>
          <p:nvPr/>
        </p:nvSpPr>
        <p:spPr bwMode="auto">
          <a:xfrm rot="13500000">
            <a:off x="1679867" y="2727239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2" name="Group 1"/>
          <p:cNvGrpSpPr/>
          <p:nvPr/>
        </p:nvGrpSpPr>
        <p:grpSpPr>
          <a:xfrm>
            <a:off x="971600" y="2780928"/>
            <a:ext cx="3168352" cy="1110099"/>
            <a:chOff x="971600" y="2780928"/>
            <a:chExt cx="3168352" cy="1110099"/>
          </a:xfrm>
        </p:grpSpPr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971600" y="3083950"/>
              <a:ext cx="2880320" cy="807077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5" name="Picture 14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55776" y="3068961"/>
              <a:ext cx="1584176" cy="37076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110" name="Group 97"/>
            <p:cNvGrpSpPr/>
            <p:nvPr/>
          </p:nvGrpSpPr>
          <p:grpSpPr>
            <a:xfrm>
              <a:off x="1763688" y="2780928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1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2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1043608" y="3948296"/>
            <a:ext cx="3240360" cy="1064880"/>
            <a:chOff x="1043608" y="3948296"/>
            <a:chExt cx="3240360" cy="1064880"/>
          </a:xfrm>
        </p:grpSpPr>
        <p:sp>
          <p:nvSpPr>
            <p:cNvPr id="44" name="Line 7"/>
            <p:cNvSpPr>
              <a:spLocks noChangeShapeType="1"/>
            </p:cNvSpPr>
            <p:nvPr/>
          </p:nvSpPr>
          <p:spPr bwMode="auto">
            <a:xfrm flipH="1">
              <a:off x="1043608" y="4293791"/>
              <a:ext cx="2808312" cy="719385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18" name="Arc 117"/>
            <p:cNvSpPr/>
            <p:nvPr/>
          </p:nvSpPr>
          <p:spPr>
            <a:xfrm>
              <a:off x="3635896" y="3948296"/>
              <a:ext cx="648072" cy="288032"/>
            </a:xfrm>
            <a:prstGeom prst="arc">
              <a:avLst>
                <a:gd name="adj1" fmla="val 16200000"/>
                <a:gd name="adj2" fmla="val 5908363"/>
              </a:avLst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0" name="Line 38"/>
            <p:cNvSpPr>
              <a:spLocks noChangeShapeType="1"/>
            </p:cNvSpPr>
            <p:nvPr/>
          </p:nvSpPr>
          <p:spPr bwMode="auto">
            <a:xfrm rot="13500000">
              <a:off x="2281574" y="4124037"/>
              <a:ext cx="1014" cy="365749"/>
            </a:xfrm>
            <a:prstGeom prst="line">
              <a:avLst/>
            </a:prstGeom>
            <a:noFill/>
            <a:ln w="44450">
              <a:solidFill>
                <a:schemeClr val="bg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grpSp>
          <p:nvGrpSpPr>
            <p:cNvPr id="113" name="Group 97"/>
            <p:cNvGrpSpPr/>
            <p:nvPr/>
          </p:nvGrpSpPr>
          <p:grpSpPr>
            <a:xfrm>
              <a:off x="1907704" y="4077072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14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15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</p:grpSp>
      <p:pic>
        <p:nvPicPr>
          <p:cNvPr id="16" name="Picture 1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5589240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8" name="Content Placeholder 1"/>
          <p:cNvSpPr txBox="1">
            <a:spLocks/>
          </p:cNvSpPr>
          <p:nvPr/>
        </p:nvSpPr>
        <p:spPr>
          <a:xfrm>
            <a:off x="5436096" y="4725144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29" name="Content Placeholder 1"/>
          <p:cNvSpPr txBox="1">
            <a:spLocks/>
          </p:cNvSpPr>
          <p:nvPr/>
        </p:nvSpPr>
        <p:spPr>
          <a:xfrm>
            <a:off x="2987824" y="5949280"/>
            <a:ext cx="3528392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efficiently computable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dirty="0" smtClean="0"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cs typeface="Arial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5132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build="p"/>
      <p:bldP spid="128" grpId="0" build="p"/>
      <p:bldP spid="12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971600" y="2241566"/>
            <a:ext cx="2880320" cy="807077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39" name="Line 7"/>
          <p:cNvSpPr>
            <a:spLocks noChangeShapeType="1"/>
          </p:cNvSpPr>
          <p:nvPr/>
        </p:nvSpPr>
        <p:spPr bwMode="auto">
          <a:xfrm flipH="1">
            <a:off x="5508104" y="2393849"/>
            <a:ext cx="2592288" cy="648072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2" name="Line 7"/>
          <p:cNvSpPr>
            <a:spLocks noChangeShapeType="1"/>
          </p:cNvSpPr>
          <p:nvPr/>
        </p:nvSpPr>
        <p:spPr bwMode="auto">
          <a:xfrm flipH="1">
            <a:off x="1043608" y="3444684"/>
            <a:ext cx="2808312" cy="719385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69" name="Line 7"/>
          <p:cNvSpPr>
            <a:spLocks noChangeShapeType="1"/>
          </p:cNvSpPr>
          <p:nvPr/>
        </p:nvSpPr>
        <p:spPr bwMode="auto">
          <a:xfrm>
            <a:off x="5436096" y="3501008"/>
            <a:ext cx="2736304" cy="792088"/>
          </a:xfrm>
          <a:prstGeom prst="line">
            <a:avLst/>
          </a:prstGeom>
          <a:noFill/>
          <a:ln w="44450">
            <a:solidFill>
              <a:schemeClr val="bg1">
                <a:lumMod val="75000"/>
              </a:schemeClr>
            </a:solidFill>
            <a:prstDash val="sysDash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grpSp>
        <p:nvGrpSpPr>
          <p:cNvPr id="148" name="Group 204"/>
          <p:cNvGrpSpPr/>
          <p:nvPr/>
        </p:nvGrpSpPr>
        <p:grpSpPr>
          <a:xfrm>
            <a:off x="1979712" y="1556792"/>
            <a:ext cx="865187" cy="792163"/>
            <a:chOff x="5177248" y="2526481"/>
            <a:chExt cx="865187" cy="792163"/>
          </a:xfrm>
        </p:grpSpPr>
        <p:sp>
          <p:nvSpPr>
            <p:cNvPr id="149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150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151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44" name="Line 38"/>
          <p:cNvSpPr>
            <a:spLocks noChangeShapeType="1"/>
          </p:cNvSpPr>
          <p:nvPr/>
        </p:nvSpPr>
        <p:spPr bwMode="auto">
          <a:xfrm rot="13500000">
            <a:off x="1679867" y="1884855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45" name="Group 97"/>
          <p:cNvGrpSpPr/>
          <p:nvPr/>
        </p:nvGrpSpPr>
        <p:grpSpPr>
          <a:xfrm>
            <a:off x="1763688" y="1938544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4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9" y="51488"/>
            <a:ext cx="8784976" cy="8572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Attacking Game for </a:t>
            </a:r>
            <a:r>
              <a:rPr lang="en-US" sz="4000" dirty="0" err="1"/>
              <a:t>SQP</a:t>
            </a:r>
            <a:r>
              <a:rPr lang="en-US" sz="4000" baseline="-25000" dirty="0" err="1"/>
              <a:t>f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43" name="Content Placeholder 1"/>
          <p:cNvSpPr txBox="1">
            <a:spLocks/>
          </p:cNvSpPr>
          <p:nvPr/>
        </p:nvSpPr>
        <p:spPr>
          <a:xfrm>
            <a:off x="395536" y="5157192"/>
            <a:ext cx="849694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800" dirty="0" smtClean="0">
                <a:cs typeface="Arial" charset="0"/>
              </a:rPr>
              <a:t>Define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E( 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baseline="-25000" dirty="0" smtClean="0">
                <a:solidFill>
                  <a:srgbClr val="FF0000"/>
                </a:solidFill>
                <a:latin typeface="Calibri"/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cs typeface="Arial" charset="0"/>
              </a:rPr>
              <a:t>:= minimum number of EPR pairs required for attacking </a:t>
            </a:r>
            <a:r>
              <a:rPr lang="en-US" sz="2800" dirty="0" err="1" smtClean="0">
                <a:cs typeface="Arial" charset="0"/>
              </a:rPr>
              <a:t>SQP</a:t>
            </a:r>
            <a:r>
              <a:rPr lang="en-US" sz="2800" baseline="-25000" dirty="0" err="1" smtClean="0">
                <a:cs typeface="Arial" charset="0"/>
              </a:rPr>
              <a:t>f</a:t>
            </a:r>
            <a:r>
              <a:rPr lang="en-US" sz="2800" dirty="0" smtClean="0">
                <a:cs typeface="Arial" charset="0"/>
              </a:rPr>
              <a:t> </a:t>
            </a:r>
            <a:endParaRPr lang="en-US" sz="2800" dirty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76" name="Picture 2" descr="D:\presentations\Noisy Storage\EvilCatTranspar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093520" y="836712"/>
            <a:ext cx="1006872" cy="1001812"/>
          </a:xfrm>
          <a:prstGeom prst="rect">
            <a:avLst/>
          </a:prstGeom>
          <a:noFill/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2" y="764704"/>
            <a:ext cx="842476" cy="1083626"/>
          </a:xfrm>
          <a:prstGeom prst="rect">
            <a:avLst/>
          </a:prstGeom>
        </p:spPr>
      </p:pic>
      <p:sp>
        <p:nvSpPr>
          <p:cNvPr id="63" name="Arc 62"/>
          <p:cNvSpPr/>
          <p:nvPr/>
        </p:nvSpPr>
        <p:spPr>
          <a:xfrm>
            <a:off x="3635896" y="3099189"/>
            <a:ext cx="648072" cy="288032"/>
          </a:xfrm>
          <a:prstGeom prst="arc">
            <a:avLst>
              <a:gd name="adj1" fmla="val 16200000"/>
              <a:gd name="adj2" fmla="val 5908363"/>
            </a:avLst>
          </a:prstGeom>
          <a:ln w="28575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5" name="Group 97"/>
          <p:cNvGrpSpPr/>
          <p:nvPr/>
        </p:nvGrpSpPr>
        <p:grpSpPr>
          <a:xfrm>
            <a:off x="1835696" y="3227965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sp>
        <p:nvSpPr>
          <p:cNvPr id="70" name="Line 7"/>
          <p:cNvSpPr>
            <a:spLocks noChangeShapeType="1"/>
          </p:cNvSpPr>
          <p:nvPr/>
        </p:nvSpPr>
        <p:spPr bwMode="auto">
          <a:xfrm>
            <a:off x="4427984" y="3227965"/>
            <a:ext cx="864096" cy="216024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prstDash val="solid"/>
            <a:round/>
            <a:headEnd/>
            <a:tailEnd type="triangle" w="med" len="med"/>
          </a:ln>
          <a:effectLst/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71" name="Line 38"/>
          <p:cNvSpPr>
            <a:spLocks noChangeShapeType="1"/>
          </p:cNvSpPr>
          <p:nvPr/>
        </p:nvSpPr>
        <p:spPr bwMode="auto">
          <a:xfrm rot="13500000">
            <a:off x="7106110" y="3418946"/>
            <a:ext cx="1014" cy="365749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DE"/>
          </a:p>
        </p:txBody>
      </p:sp>
      <p:grpSp>
        <p:nvGrpSpPr>
          <p:cNvPr id="72" name="Group 97"/>
          <p:cNvGrpSpPr/>
          <p:nvPr/>
        </p:nvGrpSpPr>
        <p:grpSpPr>
          <a:xfrm>
            <a:off x="6948264" y="3371981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74" name="Text Box 21"/>
            <p:cNvSpPr txBox="1">
              <a:spLocks noChangeArrowheads="1"/>
            </p:cNvSpPr>
            <p:nvPr/>
          </p:nvSpPr>
          <p:spPr bwMode="auto">
            <a:xfrm>
              <a:off x="1110827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grpSp>
        <p:nvGrpSpPr>
          <p:cNvPr id="43" name="Group 204"/>
          <p:cNvGrpSpPr/>
          <p:nvPr/>
        </p:nvGrpSpPr>
        <p:grpSpPr>
          <a:xfrm>
            <a:off x="6372200" y="1556792"/>
            <a:ext cx="865187" cy="792163"/>
            <a:chOff x="5177248" y="2526481"/>
            <a:chExt cx="865187" cy="792163"/>
          </a:xfrm>
        </p:grpSpPr>
        <p:sp>
          <p:nvSpPr>
            <p:cNvPr id="50" name="Oval 91"/>
            <p:cNvSpPr>
              <a:spLocks noChangeArrowheads="1"/>
            </p:cNvSpPr>
            <p:nvPr/>
          </p:nvSpPr>
          <p:spPr bwMode="auto">
            <a:xfrm>
              <a:off x="5321710" y="2670944"/>
              <a:ext cx="576262" cy="5762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>
                <a:cs typeface="Arial" charset="0"/>
              </a:endParaRPr>
            </a:p>
          </p:txBody>
        </p:sp>
        <p:sp useBgFill="1">
          <p:nvSpPr>
            <p:cNvPr id="54" name="Rectangle 92"/>
            <p:cNvSpPr>
              <a:spLocks noChangeArrowheads="1"/>
            </p:cNvSpPr>
            <p:nvPr/>
          </p:nvSpPr>
          <p:spPr bwMode="auto">
            <a:xfrm>
              <a:off x="5177248" y="2886844"/>
              <a:ext cx="865187" cy="431800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>
                <a:cs typeface="Arial" charset="0"/>
              </a:endParaRPr>
            </a:p>
          </p:txBody>
        </p:sp>
        <p:sp>
          <p:nvSpPr>
            <p:cNvPr id="55" name="Line 93"/>
            <p:cNvSpPr>
              <a:spLocks noChangeShapeType="1"/>
            </p:cNvSpPr>
            <p:nvPr/>
          </p:nvSpPr>
          <p:spPr bwMode="auto">
            <a:xfrm flipV="1">
              <a:off x="5609048" y="252648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91680" y="980728"/>
            <a:ext cx="5544616" cy="936104"/>
            <a:chOff x="1691680" y="980728"/>
            <a:chExt cx="5544616" cy="936104"/>
          </a:xfrm>
        </p:grpSpPr>
        <p:grpSp>
          <p:nvGrpSpPr>
            <p:cNvPr id="57" name="Group 128"/>
            <p:cNvGrpSpPr/>
            <p:nvPr/>
          </p:nvGrpSpPr>
          <p:grpSpPr>
            <a:xfrm>
              <a:off x="1691680" y="980728"/>
              <a:ext cx="5256584" cy="648072"/>
              <a:chOff x="1907704" y="2492896"/>
              <a:chExt cx="5256584" cy="648072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42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4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3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3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8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9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0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41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8" name="Group 256"/>
            <p:cNvGrpSpPr/>
            <p:nvPr/>
          </p:nvGrpSpPr>
          <p:grpSpPr>
            <a:xfrm>
              <a:off x="1763688" y="1052736"/>
              <a:ext cx="5256584" cy="648072"/>
              <a:chOff x="1907704" y="2492896"/>
              <a:chExt cx="5256584" cy="648072"/>
            </a:xfrm>
          </p:grpSpPr>
          <p:sp>
            <p:nvSpPr>
              <p:cNvPr id="121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2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3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59" name="Group 270"/>
            <p:cNvGrpSpPr/>
            <p:nvPr/>
          </p:nvGrpSpPr>
          <p:grpSpPr>
            <a:xfrm>
              <a:off x="1835696" y="1124744"/>
              <a:ext cx="5256584" cy="648072"/>
              <a:chOff x="1907704" y="2492896"/>
              <a:chExt cx="5256584" cy="648072"/>
            </a:xfrm>
          </p:grpSpPr>
          <p:sp>
            <p:nvSpPr>
              <p:cNvPr id="10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6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0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10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1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2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5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60" name="Group 284"/>
            <p:cNvGrpSpPr/>
            <p:nvPr/>
          </p:nvGrpSpPr>
          <p:grpSpPr>
            <a:xfrm>
              <a:off x="1907704" y="1196752"/>
              <a:ext cx="5256584" cy="648072"/>
              <a:chOff x="1907704" y="2492896"/>
              <a:chExt cx="5256584" cy="648072"/>
            </a:xfrm>
          </p:grpSpPr>
          <p:sp>
            <p:nvSpPr>
              <p:cNvPr id="94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95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0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0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96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97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0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75" name="Group 298"/>
            <p:cNvGrpSpPr/>
            <p:nvPr/>
          </p:nvGrpSpPr>
          <p:grpSpPr>
            <a:xfrm>
              <a:off x="1979712" y="1268760"/>
              <a:ext cx="5256584" cy="648072"/>
              <a:chOff x="1907704" y="2492896"/>
              <a:chExt cx="5256584" cy="648072"/>
            </a:xfrm>
          </p:grpSpPr>
          <p:sp>
            <p:nvSpPr>
              <p:cNvPr id="78" name="Oval 54"/>
              <p:cNvSpPr>
                <a:spLocks noChangeArrowheads="1"/>
              </p:cNvSpPr>
              <p:nvPr/>
            </p:nvSpPr>
            <p:spPr bwMode="auto">
              <a:xfrm rot="16200000">
                <a:off x="4211960" y="188640"/>
                <a:ext cx="648072" cy="5256584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79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9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90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1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2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93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83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84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85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6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7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88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2051720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)=0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3" name="Content Placeholder 1"/>
          <p:cNvSpPr txBox="1">
            <a:spLocks/>
          </p:cNvSpPr>
          <p:nvPr/>
        </p:nvSpPr>
        <p:spPr>
          <a:xfrm>
            <a:off x="5796136" y="3933056"/>
            <a:ext cx="1656184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if f(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x,y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)=1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7" name="Content Placeholder 1"/>
          <p:cNvSpPr txBox="1">
            <a:spLocks/>
          </p:cNvSpPr>
          <p:nvPr/>
        </p:nvSpPr>
        <p:spPr>
          <a:xfrm>
            <a:off x="467544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x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158" name="Content Placeholder 1"/>
          <p:cNvSpPr txBox="1">
            <a:spLocks/>
          </p:cNvSpPr>
          <p:nvPr/>
        </p:nvSpPr>
        <p:spPr>
          <a:xfrm>
            <a:off x="8460432" y="1484784"/>
            <a:ext cx="432619" cy="648072"/>
          </a:xfrm>
          <a:prstGeom prst="rect">
            <a:avLst/>
          </a:prstGeom>
        </p:spPr>
        <p:txBody>
          <a:bodyPr/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y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43808" y="2765939"/>
            <a:ext cx="3359150" cy="946150"/>
            <a:chOff x="2843808" y="2765939"/>
            <a:chExt cx="3359150" cy="946150"/>
          </a:xfrm>
        </p:grpSpPr>
        <p:sp>
          <p:nvSpPr>
            <p:cNvPr id="189" name="Line 7"/>
            <p:cNvSpPr>
              <a:spLocks noChangeShapeType="1"/>
            </p:cNvSpPr>
            <p:nvPr/>
          </p:nvSpPr>
          <p:spPr bwMode="auto">
            <a:xfrm>
              <a:off x="2843808" y="2867925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198" name="Line 7"/>
            <p:cNvSpPr>
              <a:spLocks noChangeShapeType="1"/>
            </p:cNvSpPr>
            <p:nvPr/>
          </p:nvSpPr>
          <p:spPr bwMode="auto">
            <a:xfrm>
              <a:off x="2843808" y="2765939"/>
              <a:ext cx="3359150" cy="94615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921000" y="2867925"/>
            <a:ext cx="3307184" cy="810518"/>
            <a:chOff x="2921000" y="2867925"/>
            <a:chExt cx="3307184" cy="810518"/>
          </a:xfrm>
        </p:grpSpPr>
        <p:sp>
          <p:nvSpPr>
            <p:cNvPr id="195" name="Line 7"/>
            <p:cNvSpPr>
              <a:spLocks noChangeShapeType="1"/>
            </p:cNvSpPr>
            <p:nvPr/>
          </p:nvSpPr>
          <p:spPr bwMode="auto">
            <a:xfrm>
              <a:off x="6228184" y="2939933"/>
              <a:ext cx="0" cy="72008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ys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sp>
          <p:nvSpPr>
            <p:cNvPr id="202" name="Line 7"/>
            <p:cNvSpPr>
              <a:spLocks noChangeShapeType="1"/>
            </p:cNvSpPr>
            <p:nvPr/>
          </p:nvSpPr>
          <p:spPr bwMode="auto">
            <a:xfrm flipH="1">
              <a:off x="2921000" y="2867925"/>
              <a:ext cx="3307184" cy="810518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182211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  <a:endParaRPr lang="fr-CH" sz="3300" dirty="0" smtClean="0"/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marL="342900" lvl="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  <a:endParaRPr lang="en-US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/>
              <a:t> Garden-Hose </a:t>
            </a:r>
            <a:r>
              <a:rPr lang="en-US" sz="3300" dirty="0" smtClean="0"/>
              <a:t>Model</a:t>
            </a:r>
            <a:endParaRPr lang="en-US" sz="33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3789040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651000" cy="15684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5067" y="4869160"/>
            <a:ext cx="75093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Buhrman</a:t>
            </a:r>
            <a:r>
              <a:rPr lang="en-US" sz="2400" dirty="0">
                <a:solidFill>
                  <a:srgbClr val="000000"/>
                </a:solidFill>
              </a:rPr>
              <a:t>, Fehr, S, </a:t>
            </a:r>
            <a:r>
              <a:rPr lang="en-US" sz="2400" dirty="0" err="1" smtClean="0">
                <a:solidFill>
                  <a:srgbClr val="000000"/>
                </a:solidFill>
              </a:rPr>
              <a:t>Speelman</a:t>
            </a:r>
            <a:r>
              <a:rPr lang="en-US" sz="2400" dirty="0" smtClean="0">
                <a:solidFill>
                  <a:srgbClr val="000000"/>
                </a:solidFill>
              </a:rPr>
              <a:t>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The Garden-Hose Model</a:t>
            </a:r>
          </a:p>
          <a:p>
            <a:r>
              <a:rPr lang="en-US" sz="2400" dirty="0">
                <a:solidFill>
                  <a:srgbClr val="000000"/>
                </a:solidFill>
              </a:rPr>
              <a:t>Innovations in Theoretical Computer </a:t>
            </a:r>
            <a:r>
              <a:rPr lang="en-US" sz="2400" dirty="0" smtClean="0">
                <a:solidFill>
                  <a:srgbClr val="000000"/>
                </a:solidFill>
              </a:rPr>
              <a:t>Science 2013,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arXiv:1109.2563</a:t>
            </a:r>
          </a:p>
        </p:txBody>
      </p:sp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n 12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n 13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n 14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n 15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n 16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n 17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2559" y="2197359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150" y="2896575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1231" y="2950616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03095"/>
            <a:ext cx="580796" cy="638482"/>
          </a:xfrm>
          <a:prstGeom prst="rect">
            <a:avLst/>
          </a:prstGeom>
        </p:spPr>
      </p:pic>
      <p:sp>
        <p:nvSpPr>
          <p:cNvPr id="24" name="Content Placeholder 1"/>
          <p:cNvSpPr txBox="1">
            <a:spLocks/>
          </p:cNvSpPr>
          <p:nvPr/>
        </p:nvSpPr>
        <p:spPr>
          <a:xfrm>
            <a:off x="3040118" y="6138284"/>
            <a:ext cx="3499514" cy="576064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en-US" sz="2800" b="0" dirty="0">
                <a:latin typeface="Calibri" pitchFamily="34" charset="0"/>
                <a:cs typeface="Calibri" pitchFamily="34" charset="0"/>
              </a:rPr>
              <a:t>share </a:t>
            </a:r>
            <a:r>
              <a:rPr lang="en-US" sz="28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="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0" dirty="0" err="1" smtClean="0">
                <a:latin typeface="Calibri" pitchFamily="34" charset="0"/>
                <a:cs typeface="Calibri" pitchFamily="34" charset="0"/>
              </a:rPr>
              <a:t>waterpipes</a:t>
            </a:r>
            <a:endParaRPr lang="en-US" sz="2800" b="0" dirty="0">
              <a:latin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endParaRPr lang="en-US" sz="2800" dirty="0" smtClean="0">
              <a:latin typeface="cmmi10"/>
              <a:cs typeface="Arial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594" y="4495516"/>
            <a:ext cx="1395498" cy="11469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9417" y="4495516"/>
            <a:ext cx="1395498" cy="1146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1182" y="1540137"/>
            <a:ext cx="2279357" cy="4664031"/>
          </a:xfrm>
          <a:prstGeom prst="rect">
            <a:avLst/>
          </a:prstGeom>
        </p:spPr>
      </p:pic>
      <p:pic>
        <p:nvPicPr>
          <p:cNvPr id="31" name="Picture 3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70105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9913" y="653787"/>
            <a:ext cx="74282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 smtClean="0">
                <a:solidFill>
                  <a:srgbClr val="FF0000"/>
                </a:solidFill>
                <a:latin typeface="Calibri"/>
              </a:rPr>
              <a:t>Position-Based Cryptography</a:t>
            </a:r>
            <a:endParaRPr lang="en-US" sz="4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844824"/>
            <a:ext cx="4176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CC"/>
                </a:solidFill>
                <a:latin typeface="Calibri"/>
              </a:rPr>
              <a:t>ongoing project with: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</a:rPr>
              <a:t>Harry </a:t>
            </a:r>
            <a:r>
              <a:rPr lang="en-US" sz="3200" dirty="0" err="1" smtClean="0">
                <a:solidFill>
                  <a:srgbClr val="000000"/>
                </a:solidFill>
              </a:rPr>
              <a:t>Buhrman</a:t>
            </a:r>
            <a:endParaRPr lang="en-US" sz="32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Serge Fehr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Nicolas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Gisin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Adrian Kent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Florian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Speelman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alibri"/>
              </a:rPr>
            </a:b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Hugo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Zbinden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2564904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Nishanth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Chandran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Ran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Gelles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Vipul</a:t>
            </a: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Calibri"/>
              </a:rPr>
              <a:t>Goyal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3200" dirty="0" err="1" smtClean="0">
                <a:solidFill>
                  <a:srgbClr val="000000"/>
                </a:solidFill>
                <a:latin typeface="Calibri"/>
              </a:rPr>
              <a:t>Rafail</a:t>
            </a:r>
            <a:r>
              <a:rPr lang="nl-NL" sz="32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nl-NL" sz="3200" dirty="0" err="1" smtClean="0">
                <a:solidFill>
                  <a:srgbClr val="000000"/>
                </a:solidFill>
                <a:latin typeface="Calibri"/>
              </a:rPr>
              <a:t>Ostrovsky</a:t>
            </a:r>
            <a:endParaRPr lang="nl-NL" sz="3200" dirty="0" smtClean="0">
              <a:solidFill>
                <a:srgbClr val="000000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00"/>
                </a:solidFill>
                <a:latin typeface="Calibri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3369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859676"/>
          </a:xfrm>
        </p:spPr>
        <p:txBody>
          <a:bodyPr/>
          <a:lstStyle/>
          <a:p>
            <a:r>
              <a:rPr lang="en-US" dirty="0" smtClean="0"/>
              <a:t>The Garden-Hose Model</a:t>
            </a:r>
            <a:endParaRPr lang="en-US" dirty="0"/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74948" y="5817715"/>
            <a:ext cx="8769052" cy="104028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based on their inputs, players connect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pipes with pieces of hose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Alice also connects a </a:t>
            </a:r>
            <a:r>
              <a:rPr lang="en-US" sz="2400" b="0" dirty="0">
                <a:solidFill>
                  <a:prstClr val="black"/>
                </a:solidFill>
                <a:latin typeface="Calibri"/>
              </a:rPr>
              <a:t>water 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tap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0" name="TextBox 29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2" name="Picture 1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5" name="Picture 34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748" y="2616604"/>
            <a:ext cx="580796" cy="638482"/>
          </a:xfrm>
          <a:prstGeom prst="rect">
            <a:avLst/>
          </a:prstGeom>
        </p:spPr>
      </p:pic>
      <p:pic>
        <p:nvPicPr>
          <p:cNvPr id="22" name="Picture 2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7141" y="2237888"/>
            <a:ext cx="1518930" cy="306766"/>
          </a:xfrm>
          <a:prstGeom prst="rect">
            <a:avLst/>
          </a:prstGeom>
          <a:noFill/>
          <a:ln/>
          <a:effectLst/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1965" y="1059219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672" y="99166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4666" y="1090419"/>
            <a:ext cx="4968552" cy="437232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3234">
            <a:off x="2456270" y="4916479"/>
            <a:ext cx="300099" cy="448272"/>
          </a:xfrm>
          <a:prstGeom prst="rect">
            <a:avLst/>
          </a:prstGeom>
        </p:spPr>
      </p:pic>
      <p:sp>
        <p:nvSpPr>
          <p:cNvPr id="55" name="Can 54"/>
          <p:cNvSpPr/>
          <p:nvPr/>
        </p:nvSpPr>
        <p:spPr>
          <a:xfrm rot="16200000">
            <a:off x="4406041" y="90039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Can 55"/>
          <p:cNvSpPr/>
          <p:nvPr/>
        </p:nvSpPr>
        <p:spPr>
          <a:xfrm rot="16200000">
            <a:off x="4406040" y="1364681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Can 56"/>
          <p:cNvSpPr/>
          <p:nvPr/>
        </p:nvSpPr>
        <p:spPr>
          <a:xfrm rot="16200000">
            <a:off x="4406041" y="1872072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Can 57"/>
          <p:cNvSpPr/>
          <p:nvPr/>
        </p:nvSpPr>
        <p:spPr>
          <a:xfrm rot="16200000">
            <a:off x="4406041" y="24519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Can 58"/>
          <p:cNvSpPr/>
          <p:nvPr/>
        </p:nvSpPr>
        <p:spPr>
          <a:xfrm rot="16200000">
            <a:off x="4406039" y="30615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Can 59"/>
          <p:cNvSpPr/>
          <p:nvPr/>
        </p:nvSpPr>
        <p:spPr>
          <a:xfrm rot="16200000">
            <a:off x="4406038" y="3671159"/>
            <a:ext cx="238447" cy="3716529"/>
          </a:xfrm>
          <a:prstGeom prst="can">
            <a:avLst/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Curved Connector 61"/>
          <p:cNvCxnSpPr/>
          <p:nvPr/>
        </p:nvCxnSpPr>
        <p:spPr>
          <a:xfrm>
            <a:off x="1914525" y="3165475"/>
            <a:ext cx="752474" cy="5747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3" name="Curved Connector 62"/>
          <p:cNvCxnSpPr/>
          <p:nvPr/>
        </p:nvCxnSpPr>
        <p:spPr>
          <a:xfrm>
            <a:off x="1424292" y="4310223"/>
            <a:ext cx="1278469" cy="36796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4" name="Curved Connector 63"/>
          <p:cNvCxnSpPr/>
          <p:nvPr/>
        </p:nvCxnSpPr>
        <p:spPr>
          <a:xfrm rot="10800000" flipV="1">
            <a:off x="6383530" y="3222944"/>
            <a:ext cx="1769871" cy="1696877"/>
          </a:xfrm>
          <a:prstGeom prst="curvedConnector3">
            <a:avLst>
              <a:gd name="adj1" fmla="val -33296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5" name="Curved Connector 64"/>
          <p:cNvCxnSpPr/>
          <p:nvPr/>
        </p:nvCxnSpPr>
        <p:spPr>
          <a:xfrm>
            <a:off x="6381219" y="3208656"/>
            <a:ext cx="1786470" cy="12700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6" name="Curved Connector 65"/>
          <p:cNvCxnSpPr/>
          <p:nvPr/>
        </p:nvCxnSpPr>
        <p:spPr>
          <a:xfrm flipV="1">
            <a:off x="6371165" y="5529423"/>
            <a:ext cx="1274235" cy="11921"/>
          </a:xfrm>
          <a:prstGeom prst="curvedConnector3">
            <a:avLst>
              <a:gd name="adj1" fmla="val 50000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cxnSp>
        <p:nvCxnSpPr>
          <p:cNvPr id="69" name="Curved Connector 68"/>
          <p:cNvCxnSpPr/>
          <p:nvPr/>
        </p:nvCxnSpPr>
        <p:spPr>
          <a:xfrm>
            <a:off x="1424292" y="4310223"/>
            <a:ext cx="1242708" cy="1219200"/>
          </a:xfrm>
          <a:prstGeom prst="curvedConnector3">
            <a:avLst>
              <a:gd name="adj1" fmla="val -29587"/>
            </a:avLst>
          </a:prstGeom>
          <a:noFill/>
          <a:ln w="76200" cap="flat" cmpd="sng" algn="ctr">
            <a:solidFill>
              <a:srgbClr val="4F6228"/>
            </a:solidFill>
            <a:prstDash val="solid"/>
          </a:ln>
          <a:effectLst/>
        </p:spPr>
      </p:cxnSp>
      <p:cxnSp>
        <p:nvCxnSpPr>
          <p:cNvPr id="70" name="Curved Connector 69"/>
          <p:cNvCxnSpPr/>
          <p:nvPr/>
        </p:nvCxnSpPr>
        <p:spPr>
          <a:xfrm>
            <a:off x="6371165" y="4310223"/>
            <a:ext cx="1274235" cy="1219200"/>
          </a:xfrm>
          <a:prstGeom prst="curvedConnector3">
            <a:avLst>
              <a:gd name="adj1" fmla="val 13201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77" name="Rounded Rectangle 76"/>
          <p:cNvSpPr/>
          <p:nvPr/>
        </p:nvSpPr>
        <p:spPr bwMode="auto">
          <a:xfrm>
            <a:off x="1500186" y="304323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67" name="Curved Connector 66"/>
          <p:cNvCxnSpPr/>
          <p:nvPr/>
        </p:nvCxnSpPr>
        <p:spPr>
          <a:xfrm>
            <a:off x="1638300" y="2994025"/>
            <a:ext cx="293437" cy="173525"/>
          </a:xfrm>
          <a:prstGeom prst="curvedConnector3">
            <a:avLst>
              <a:gd name="adj1" fmla="val -5182"/>
            </a:avLst>
          </a:prstGeom>
          <a:noFill/>
          <a:ln w="762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95536" y="5704582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65000"/>
              <a:defRPr/>
            </a:pPr>
            <a:r>
              <a:rPr lang="en-US" sz="2800" b="0" dirty="0">
                <a:solidFill>
                  <a:srgbClr val="0000FF"/>
                </a:solidFill>
                <a:latin typeface="Calibri"/>
              </a:rPr>
              <a:t>Garden-Hose complexity of 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f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en-US" sz="2800" b="0" dirty="0" smtClean="0">
                <a:solidFill>
                  <a:prstClr val="black"/>
                </a:solidFill>
                <a:latin typeface="Calibri"/>
              </a:rPr>
            </a:b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2800" b="0" dirty="0">
                <a:solidFill>
                  <a:srgbClr val="0000FF"/>
                </a:solidFill>
                <a:latin typeface="Calibri"/>
              </a:rPr>
              <a:t>(f</a:t>
            </a:r>
            <a:r>
              <a:rPr lang="en-US" sz="2800" b="0" dirty="0" smtClean="0">
                <a:solidFill>
                  <a:srgbClr val="0000FF"/>
                </a:solidFill>
                <a:latin typeface="Calibri"/>
              </a:rPr>
              <a:t>)</a:t>
            </a:r>
            <a:r>
              <a:rPr lang="en-US" sz="2800" b="0" dirty="0" smtClean="0">
                <a:solidFill>
                  <a:prstClr val="black"/>
                </a:solidFill>
                <a:latin typeface="Calibri"/>
              </a:rPr>
              <a:t> := minimum number </a:t>
            </a:r>
            <a:r>
              <a:rPr lang="en-US" sz="2800" b="0" dirty="0">
                <a:solidFill>
                  <a:prstClr val="black"/>
                </a:solidFill>
                <a:latin typeface="Calibri"/>
              </a:rPr>
              <a:t>of pipes needed to compute f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41" name="Picture 4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1400" y="2206009"/>
            <a:ext cx="1504611" cy="30676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709" y="4431271"/>
            <a:ext cx="2108473" cy="3978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1" name="Group 30"/>
          <p:cNvGrpSpPr/>
          <p:nvPr/>
        </p:nvGrpSpPr>
        <p:grpSpPr>
          <a:xfrm>
            <a:off x="2188884" y="1594177"/>
            <a:ext cx="4958772" cy="830997"/>
            <a:chOff x="2188884" y="1594177"/>
            <a:chExt cx="4958772" cy="830997"/>
          </a:xfrm>
        </p:grpSpPr>
        <p:sp>
          <p:nvSpPr>
            <p:cNvPr id="32" name="TextBox 31"/>
            <p:cNvSpPr txBox="1"/>
            <p:nvPr/>
          </p:nvSpPr>
          <p:spPr>
            <a:xfrm>
              <a:off x="2188884" y="1594177"/>
              <a:ext cx="4958772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Alice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0" dirty="0" smtClean="0">
                  <a:solidFill>
                    <a:prstClr val="black"/>
                  </a:solidFill>
                  <a:latin typeface="Calibri"/>
                  <a:cs typeface="+mn-cs"/>
                </a:rPr>
                <a:t>                      	if water exits  @ Bob</a:t>
              </a:r>
            </a:p>
          </p:txBody>
        </p:sp>
        <p:pic>
          <p:nvPicPr>
            <p:cNvPr id="35" name="Picture 34" descr="TP_tmp.bmp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72724" y="2080537"/>
              <a:ext cx="1623211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6" name="Picture 35" descr="TP_tmp.bmp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68766" y="1706048"/>
              <a:ext cx="1638670" cy="309183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22221" y="2362366"/>
            <a:ext cx="1719855" cy="3460432"/>
          </a:xfrm>
          <a:prstGeom prst="rect">
            <a:avLst/>
          </a:prstGeom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683568" y="116632"/>
            <a:ext cx="7772400" cy="8596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Garden-Hose Model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7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Demonstration: Inequality on Two Bits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04718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423312" y="6895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406040" y="1461359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406041" y="21373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411507" y="28231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Can 16"/>
          <p:cNvSpPr/>
          <p:nvPr/>
        </p:nvSpPr>
        <p:spPr>
          <a:xfrm rot="16200000">
            <a:off x="4406039" y="3508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Can 17"/>
          <p:cNvSpPr/>
          <p:nvPr/>
        </p:nvSpPr>
        <p:spPr>
          <a:xfrm rot="16200000">
            <a:off x="4406038" y="4270912"/>
            <a:ext cx="238447" cy="371652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872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79928" y="1083519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1557336" y="2833688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8" name="Freeform 37"/>
          <p:cNvSpPr/>
          <p:nvPr/>
        </p:nvSpPr>
        <p:spPr bwMode="auto">
          <a:xfrm rot="5400000" flipH="1">
            <a:off x="1676400" y="1600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39" name="Freeform 38"/>
          <p:cNvSpPr/>
          <p:nvPr/>
        </p:nvSpPr>
        <p:spPr bwMode="auto">
          <a:xfrm>
            <a:off x="6553200" y="2590800"/>
            <a:ext cx="1295400" cy="15240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46" name="Picture 45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638800" y="3505200"/>
            <a:ext cx="900114" cy="271748"/>
          </a:xfrm>
          <a:prstGeom prst="rect">
            <a:avLst/>
          </a:prstGeom>
          <a:noFill/>
          <a:ln/>
          <a:effectLst/>
        </p:spPr>
      </p:pic>
      <p:pic>
        <p:nvPicPr>
          <p:cNvPr id="7" name="Picture 6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14585" y="1150852"/>
            <a:ext cx="1600206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484" y="1145720"/>
            <a:ext cx="1657354" cy="2667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Picture 47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111" y="2700051"/>
            <a:ext cx="914689" cy="271749"/>
          </a:xfrm>
          <a:prstGeom prst="rect">
            <a:avLst/>
          </a:prstGeom>
          <a:noFill/>
          <a:ln/>
          <a:effectLst/>
        </p:spPr>
      </p:pic>
      <p:sp>
        <p:nvSpPr>
          <p:cNvPr id="50" name="Freeform 49"/>
          <p:cNvSpPr/>
          <p:nvPr/>
        </p:nvSpPr>
        <p:spPr bwMode="auto">
          <a:xfrm>
            <a:off x="6477000" y="5419724"/>
            <a:ext cx="381000" cy="7524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3" name="Picture 52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4998" y="5562600"/>
            <a:ext cx="900116" cy="271749"/>
          </a:xfrm>
          <a:prstGeom prst="rect">
            <a:avLst/>
          </a:prstGeom>
          <a:noFill/>
          <a:ln/>
          <a:effectLst/>
        </p:spPr>
      </p:pic>
      <p:sp>
        <p:nvSpPr>
          <p:cNvPr id="54" name="Freeform 53"/>
          <p:cNvSpPr/>
          <p:nvPr/>
        </p:nvSpPr>
        <p:spPr bwMode="auto">
          <a:xfrm>
            <a:off x="6934200" y="4724400"/>
            <a:ext cx="914400" cy="12954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56" name="Picture 55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72255" y="4648200"/>
            <a:ext cx="914977" cy="271834"/>
          </a:xfrm>
          <a:prstGeom prst="rect">
            <a:avLst/>
          </a:prstGeom>
          <a:noFill/>
          <a:ln/>
          <a:effectLst/>
        </p:spPr>
      </p:pic>
      <p:pic>
        <p:nvPicPr>
          <p:cNvPr id="66" name="Picture 65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0200" y="2057400"/>
            <a:ext cx="943572" cy="271920"/>
          </a:xfrm>
          <a:prstGeom prst="rect">
            <a:avLst/>
          </a:prstGeom>
          <a:noFill/>
          <a:ln/>
          <a:effectLst/>
        </p:spPr>
      </p:pic>
      <p:sp>
        <p:nvSpPr>
          <p:cNvPr id="67" name="Freeform 66"/>
          <p:cNvSpPr/>
          <p:nvPr/>
        </p:nvSpPr>
        <p:spPr bwMode="auto">
          <a:xfrm rot="5400000" flipH="1">
            <a:off x="1676400" y="2362200"/>
            <a:ext cx="76200" cy="1752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69" name="Picture 68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2776080"/>
            <a:ext cx="928991" cy="271920"/>
          </a:xfrm>
          <a:prstGeom prst="rect">
            <a:avLst/>
          </a:prstGeom>
          <a:noFill/>
          <a:ln/>
          <a:effectLst/>
        </p:spPr>
      </p:pic>
      <p:sp>
        <p:nvSpPr>
          <p:cNvPr id="71" name="Freeform 70"/>
          <p:cNvSpPr/>
          <p:nvPr/>
        </p:nvSpPr>
        <p:spPr bwMode="auto">
          <a:xfrm>
            <a:off x="6477000" y="3429000"/>
            <a:ext cx="3810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2" name="Freeform 71"/>
          <p:cNvSpPr/>
          <p:nvPr/>
        </p:nvSpPr>
        <p:spPr bwMode="auto">
          <a:xfrm flipH="1">
            <a:off x="2133600" y="4038600"/>
            <a:ext cx="457200" cy="609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73" name="Freeform 72"/>
          <p:cNvSpPr/>
          <p:nvPr/>
        </p:nvSpPr>
        <p:spPr bwMode="auto">
          <a:xfrm flipH="1">
            <a:off x="533400" y="3962400"/>
            <a:ext cx="1752600" cy="1371600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4F622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3200" b="0" smtClean="0">
              <a:solidFill>
                <a:srgbClr val="FF0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75" name="Picture 74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83652" y="4191000"/>
            <a:ext cx="943285" cy="271837"/>
          </a:xfrm>
          <a:prstGeom prst="rect">
            <a:avLst/>
          </a:prstGeom>
          <a:noFill/>
          <a:ln/>
          <a:effectLst/>
        </p:spPr>
      </p:pic>
      <p:pic>
        <p:nvPicPr>
          <p:cNvPr id="77" name="Picture 76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88287" y="5105400"/>
            <a:ext cx="928709" cy="271838"/>
          </a:xfrm>
          <a:prstGeom prst="rect">
            <a:avLst/>
          </a:prstGeom>
          <a:noFill/>
          <a:ln/>
          <a:effectLst/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2" name="Picture 11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937" y="1496979"/>
            <a:ext cx="914402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74985" y="1556151"/>
            <a:ext cx="933453" cy="2857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602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" t="1" r="37845" b="49109"/>
          <a:stretch/>
        </p:blipFill>
        <p:spPr>
          <a:xfrm>
            <a:off x="1241436" y="2575105"/>
            <a:ext cx="5994860" cy="15019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547" y="908720"/>
            <a:ext cx="8779169" cy="567587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200" dirty="0">
                <a:solidFill>
                  <a:srgbClr val="0000FF"/>
                </a:solidFill>
                <a:latin typeface="Calibri"/>
              </a:rPr>
              <a:t>GH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( Inequality ) </a:t>
            </a:r>
            <a:r>
              <a:rPr lang="en-US" sz="3200" dirty="0" smtClean="0">
                <a:solidFill>
                  <a:srgbClr val="0000FF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  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>
                <a:cs typeface="Arial" charset="0"/>
              </a:rPr>
              <a:t>demonstration: 3n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/>
              <a:t>[</a:t>
            </a:r>
            <a:r>
              <a:rPr lang="en-US" sz="2600" dirty="0" err="1"/>
              <a:t>Margalit</a:t>
            </a:r>
            <a:r>
              <a:rPr lang="en-US" sz="2600" dirty="0"/>
              <a:t> </a:t>
            </a:r>
            <a:r>
              <a:rPr lang="en-US" sz="2600" dirty="0" err="1"/>
              <a:t>Matsliah</a:t>
            </a:r>
            <a:r>
              <a:rPr lang="en-US" sz="2600" dirty="0"/>
              <a:t> </a:t>
            </a:r>
            <a:r>
              <a:rPr lang="en-US" sz="2600" dirty="0" smtClean="0"/>
              <a:t>‘12</a:t>
            </a:r>
            <a:r>
              <a:rPr lang="en-US" sz="2600" dirty="0"/>
              <a:t>]</a:t>
            </a:r>
            <a:r>
              <a:rPr lang="en-US" sz="2600" dirty="0" smtClean="0">
                <a:cs typeface="Arial" charset="0"/>
              </a:rPr>
              <a:t>: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smtClean="0"/>
              <a:t>~1.547n   (</a:t>
            </a:r>
            <a:r>
              <a:rPr lang="en-US" sz="2600" dirty="0"/>
              <a:t>using IBM’s SAT </a:t>
            </a:r>
            <a:r>
              <a:rPr lang="en-US" sz="2600" dirty="0" smtClean="0"/>
              <a:t>solver)</a:t>
            </a:r>
          </a:p>
          <a:p>
            <a:pPr lvl="1">
              <a:buSzPct val="65000"/>
              <a:buFont typeface="Wingdings" pitchFamily="2" charset="2"/>
              <a:buChar char="n"/>
            </a:pPr>
            <a:endParaRPr lang="en-US" sz="2600" dirty="0" smtClean="0"/>
          </a:p>
          <a:p>
            <a:pPr marL="457200" lvl="1" indent="0">
              <a:buSzPct val="65000"/>
              <a:buNone/>
            </a:pPr>
            <a:endParaRPr lang="en-US" sz="2600" dirty="0"/>
          </a:p>
          <a:p>
            <a:pPr marL="366713" lvl="1" indent="0">
              <a:buSzPct val="65000"/>
              <a:buNone/>
            </a:pPr>
            <a:endParaRPr lang="en-US" sz="2600" dirty="0" smtClean="0"/>
          </a:p>
          <a:p>
            <a:pPr marL="366713" lvl="1" indent="0">
              <a:buSzPct val="65000"/>
              <a:buNone/>
            </a:pPr>
            <a:endParaRPr lang="en-US" sz="2600" dirty="0" smtClean="0"/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 smtClean="0"/>
              <a:t>~1.536n, ~1.505n, ~</a:t>
            </a:r>
            <a:r>
              <a:rPr lang="en-US" sz="2600" dirty="0"/>
              <a:t>1.457n [</a:t>
            </a:r>
            <a:r>
              <a:rPr lang="en-US" sz="2600" dirty="0" smtClean="0"/>
              <a:t>Dodson ‘12], ~1.448n </a:t>
            </a:r>
          </a:p>
          <a:p>
            <a:pPr lvl="1">
              <a:buSzPct val="65000"/>
              <a:buFont typeface="Wingdings" pitchFamily="2" charset="2"/>
              <a:buChar char="n"/>
            </a:pPr>
            <a:r>
              <a:rPr lang="en-US" sz="2600" dirty="0"/>
              <a:t>current world-record: ~1.359n </a:t>
            </a:r>
            <a:r>
              <a:rPr lang="en-US" sz="2600" dirty="0" smtClean="0"/>
              <a:t>[Chiu </a:t>
            </a:r>
            <a:r>
              <a:rPr lang="en-US" sz="2600" dirty="0" err="1"/>
              <a:t>Szegedy</a:t>
            </a:r>
            <a:r>
              <a:rPr lang="en-US" sz="2600" dirty="0"/>
              <a:t> et al 13]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GH( Inequality 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 </a:t>
            </a:r>
            <a:r>
              <a:rPr lang="en-US" sz="2600" dirty="0"/>
              <a:t>[</a:t>
            </a:r>
            <a:r>
              <a:rPr lang="en-US" sz="2600" dirty="0" err="1"/>
              <a:t>Pietrzak</a:t>
            </a:r>
            <a:r>
              <a:rPr lang="en-US" sz="2600" dirty="0"/>
              <a:t> ‘11]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n-Bit Inequality Puzzle</a:t>
            </a:r>
            <a:endParaRPr lang="en-US" sz="44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28652" y="67580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11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2852"/>
            <a:ext cx="8568952" cy="92869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Inequality with 4 </a:t>
            </a:r>
            <a:r>
              <a:rPr lang="en-US" dirty="0" smtClean="0"/>
              <a:t>Pipes and 6 Inputs</a:t>
            </a:r>
            <a:endParaRPr lang="en-US" sz="4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8" y="2147525"/>
            <a:ext cx="580796" cy="638482"/>
          </a:xfrm>
          <a:prstGeom prst="rect">
            <a:avLst/>
          </a:prstGeom>
        </p:spPr>
      </p:pic>
      <p:sp>
        <p:nvSpPr>
          <p:cNvPr id="13" name="Can 12"/>
          <p:cNvSpPr/>
          <p:nvPr/>
        </p:nvSpPr>
        <p:spPr>
          <a:xfrm rot="16200000">
            <a:off x="4549524" y="21187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Can 13"/>
          <p:cNvSpPr/>
          <p:nvPr/>
        </p:nvSpPr>
        <p:spPr>
          <a:xfrm rot="16200000">
            <a:off x="4532252" y="2890558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Can 14"/>
          <p:cNvSpPr/>
          <p:nvPr/>
        </p:nvSpPr>
        <p:spPr>
          <a:xfrm rot="16200000">
            <a:off x="4532253" y="35665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Can 15"/>
          <p:cNvSpPr/>
          <p:nvPr/>
        </p:nvSpPr>
        <p:spPr>
          <a:xfrm rot="16200000">
            <a:off x="4537719" y="4252311"/>
            <a:ext cx="238410" cy="2513293"/>
          </a:xfrm>
          <a:prstGeom prst="can">
            <a:avLst/>
          </a:prstGeom>
          <a:solidFill>
            <a:schemeClr val="bg1">
              <a:lumMod val="75000"/>
            </a:schemeClr>
          </a:solidFill>
          <a:ln>
            <a:solidFill>
              <a:srgbClr val="4F62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b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269" y="958138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93781" y="1026443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165304"/>
            <a:ext cx="1371602" cy="355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52320" y="6093296"/>
            <a:ext cx="1371604" cy="48260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762001"/>
            <a:ext cx="533400" cy="24447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fld id="{52C512E5-9D59-413F-AD18-BCCC03FF10CD}" type="slidenum">
              <a:rPr lang="en-US"/>
              <a:pPr>
                <a:defRPr/>
              </a:pPr>
              <a:t>34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977524" y="3429003"/>
            <a:ext cx="381000" cy="609600"/>
            <a:chOff x="5977524" y="3429003"/>
            <a:chExt cx="381000" cy="609600"/>
          </a:xfrm>
        </p:grpSpPr>
        <p:sp>
          <p:nvSpPr>
            <p:cNvPr id="37" name="TextBox 36"/>
            <p:cNvSpPr txBox="1"/>
            <p:nvPr/>
          </p:nvSpPr>
          <p:spPr>
            <a:xfrm>
              <a:off x="5979376" y="3449756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1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reeform 39"/>
            <p:cNvSpPr/>
            <p:nvPr/>
          </p:nvSpPr>
          <p:spPr bwMode="auto">
            <a:xfrm>
              <a:off x="5977524" y="3429003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965105" y="4156718"/>
            <a:ext cx="421960" cy="609600"/>
            <a:chOff x="5965105" y="4156718"/>
            <a:chExt cx="421960" cy="609600"/>
          </a:xfrm>
        </p:grpSpPr>
        <p:sp>
          <p:nvSpPr>
            <p:cNvPr id="71" name="Freeform 70"/>
            <p:cNvSpPr/>
            <p:nvPr/>
          </p:nvSpPr>
          <p:spPr bwMode="auto">
            <a:xfrm>
              <a:off x="6006065" y="415671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965105" y="420600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2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22188" y="4955778"/>
            <a:ext cx="393419" cy="609600"/>
            <a:chOff x="6022188" y="4955778"/>
            <a:chExt cx="393419" cy="609600"/>
          </a:xfrm>
        </p:grpSpPr>
        <p:sp>
          <p:nvSpPr>
            <p:cNvPr id="41" name="Freeform 40"/>
            <p:cNvSpPr/>
            <p:nvPr/>
          </p:nvSpPr>
          <p:spPr bwMode="auto">
            <a:xfrm>
              <a:off x="6034607" y="4955778"/>
              <a:ext cx="381000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022188" y="5005069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0000FF"/>
                  </a:solidFill>
                  <a:latin typeface="Calibri"/>
                </a:rPr>
                <a:t>3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4972" y="3389862"/>
            <a:ext cx="1295400" cy="1524000"/>
            <a:chOff x="6224972" y="3389862"/>
            <a:chExt cx="1295400" cy="1524000"/>
          </a:xfrm>
        </p:grpSpPr>
        <p:sp>
          <p:nvSpPr>
            <p:cNvPr id="39" name="Freeform 38"/>
            <p:cNvSpPr/>
            <p:nvPr/>
          </p:nvSpPr>
          <p:spPr bwMode="auto">
            <a:xfrm>
              <a:off x="6224972" y="3389862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163851" y="3806480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4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10388" y="4089039"/>
            <a:ext cx="1295400" cy="1524000"/>
            <a:chOff x="6510388" y="4089039"/>
            <a:chExt cx="1295400" cy="1524000"/>
          </a:xfrm>
        </p:grpSpPr>
        <p:sp>
          <p:nvSpPr>
            <p:cNvPr id="43" name="Freeform 42"/>
            <p:cNvSpPr/>
            <p:nvPr/>
          </p:nvSpPr>
          <p:spPr bwMode="auto">
            <a:xfrm>
              <a:off x="6510388" y="4089039"/>
              <a:ext cx="1295400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392184" y="4548464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5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06533" y="3383124"/>
            <a:ext cx="1027169" cy="2153220"/>
            <a:chOff x="7406533" y="3383124"/>
            <a:chExt cx="1027169" cy="2153220"/>
          </a:xfrm>
        </p:grpSpPr>
        <p:sp>
          <p:nvSpPr>
            <p:cNvPr id="54" name="Freeform 53"/>
            <p:cNvSpPr/>
            <p:nvPr/>
          </p:nvSpPr>
          <p:spPr bwMode="auto">
            <a:xfrm>
              <a:off x="7406533" y="3383124"/>
              <a:ext cx="1027169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091452" y="4120397"/>
              <a:ext cx="328307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0000FF"/>
                  </a:solidFill>
                  <a:latin typeface="Calibri"/>
                </a:rPr>
                <a:t>6</a:t>
              </a:r>
              <a:endParaRPr lang="en-US" b="0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8" name="Picture 7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6599" y="1060107"/>
            <a:ext cx="2457456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1052736"/>
            <a:ext cx="2457459" cy="400051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795386" y="2522275"/>
            <a:ext cx="2601058" cy="773846"/>
            <a:chOff x="795386" y="2522275"/>
            <a:chExt cx="2601058" cy="773846"/>
          </a:xfrm>
        </p:grpSpPr>
        <p:sp>
          <p:nvSpPr>
            <p:cNvPr id="38" name="Freeform 37"/>
            <p:cNvSpPr/>
            <p:nvPr/>
          </p:nvSpPr>
          <p:spPr bwMode="auto">
            <a:xfrm rot="5400000" flipH="1">
              <a:off x="1773925" y="1673603"/>
              <a:ext cx="643979" cy="2601058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265192"/>
                <a:gd name="connsiteY0" fmla="*/ 0 h 335756"/>
                <a:gd name="connsiteX1" fmla="*/ 238030 w 265192"/>
                <a:gd name="connsiteY1" fmla="*/ 159230 h 335756"/>
                <a:gd name="connsiteX2" fmla="*/ 28575 w 265192"/>
                <a:gd name="connsiteY2" fmla="*/ 335756 h 335756"/>
                <a:gd name="connsiteX0" fmla="*/ 0 w 698576"/>
                <a:gd name="connsiteY0" fmla="*/ 0 h 335756"/>
                <a:gd name="connsiteX1" fmla="*/ 238030 w 698576"/>
                <a:gd name="connsiteY1" fmla="*/ 159230 h 335756"/>
                <a:gd name="connsiteX2" fmla="*/ 605021 w 698576"/>
                <a:gd name="connsiteY2" fmla="*/ 335756 h 335756"/>
                <a:gd name="connsiteX0" fmla="*/ 0 w 605021"/>
                <a:gd name="connsiteY0" fmla="*/ 0 h 335756"/>
                <a:gd name="connsiteX1" fmla="*/ 238030 w 605021"/>
                <a:gd name="connsiteY1" fmla="*/ 159230 h 335756"/>
                <a:gd name="connsiteX2" fmla="*/ 605021 w 605021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021" h="335756">
                  <a:moveTo>
                    <a:pt x="0" y="0"/>
                  </a:moveTo>
                  <a:cubicBezTo>
                    <a:pt x="351234" y="47030"/>
                    <a:pt x="233268" y="103271"/>
                    <a:pt x="238030" y="159230"/>
                  </a:cubicBezTo>
                  <a:cubicBezTo>
                    <a:pt x="242792" y="215189"/>
                    <a:pt x="263039" y="302183"/>
                    <a:pt x="605021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26788" y="2522275"/>
              <a:ext cx="1541325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1,4,6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18987" y="2745265"/>
            <a:ext cx="2763291" cy="3127393"/>
            <a:chOff x="518987" y="2745265"/>
            <a:chExt cx="2763291" cy="3127393"/>
          </a:xfrm>
        </p:grpSpPr>
        <p:sp>
          <p:nvSpPr>
            <p:cNvPr id="67" name="Freeform 66"/>
            <p:cNvSpPr/>
            <p:nvPr/>
          </p:nvSpPr>
          <p:spPr bwMode="auto">
            <a:xfrm rot="5400000" flipH="1">
              <a:off x="336936" y="2927316"/>
              <a:ext cx="3127393" cy="2763291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53480" h="359305">
                  <a:moveTo>
                    <a:pt x="199322" y="0"/>
                  </a:moveTo>
                  <a:cubicBezTo>
                    <a:pt x="-41407" y="63730"/>
                    <a:pt x="-86589" y="286888"/>
                    <a:pt x="189104" y="341009"/>
                  </a:cubicBezTo>
                  <a:cubicBezTo>
                    <a:pt x="464797" y="395131"/>
                    <a:pt x="1358594" y="310553"/>
                    <a:pt x="1853480" y="32472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0750" y="5104949"/>
              <a:ext cx="856328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3,5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12709" y="3357659"/>
            <a:ext cx="385443" cy="609600"/>
            <a:chOff x="3012709" y="3357659"/>
            <a:chExt cx="385443" cy="609600"/>
          </a:xfrm>
        </p:grpSpPr>
        <p:sp>
          <p:nvSpPr>
            <p:cNvPr id="79" name="TextBox 78"/>
            <p:cNvSpPr txBox="1"/>
            <p:nvPr/>
          </p:nvSpPr>
          <p:spPr>
            <a:xfrm flipH="1">
              <a:off x="3064143" y="3378412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3</a:t>
              </a:r>
            </a:p>
          </p:txBody>
        </p:sp>
        <p:sp>
          <p:nvSpPr>
            <p:cNvPr id="80" name="Freeform 79"/>
            <p:cNvSpPr/>
            <p:nvPr/>
          </p:nvSpPr>
          <p:spPr bwMode="auto">
            <a:xfrm flipH="1">
              <a:off x="3012709" y="3357659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3835" y="4085374"/>
            <a:ext cx="426881" cy="609600"/>
            <a:chOff x="2983835" y="4085374"/>
            <a:chExt cx="426881" cy="609600"/>
          </a:xfrm>
        </p:grpSpPr>
        <p:sp>
          <p:nvSpPr>
            <p:cNvPr id="78" name="Freeform 77"/>
            <p:cNvSpPr/>
            <p:nvPr/>
          </p:nvSpPr>
          <p:spPr bwMode="auto">
            <a:xfrm flipH="1">
              <a:off x="2983835" y="408537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flipH="1">
              <a:off x="3078580" y="413466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6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954960" y="4884434"/>
            <a:ext cx="398007" cy="609600"/>
            <a:chOff x="2954960" y="4884434"/>
            <a:chExt cx="398007" cy="609600"/>
          </a:xfrm>
        </p:grpSpPr>
        <p:sp>
          <p:nvSpPr>
            <p:cNvPr id="81" name="Freeform 80"/>
            <p:cNvSpPr/>
            <p:nvPr/>
          </p:nvSpPr>
          <p:spPr bwMode="auto">
            <a:xfrm flipH="1">
              <a:off x="2954960" y="4884434"/>
              <a:ext cx="385443" cy="6096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 flipH="1">
              <a:off x="3020831" y="4933725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1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837311" y="3318518"/>
            <a:ext cx="1310508" cy="1524000"/>
            <a:chOff x="1837311" y="3318518"/>
            <a:chExt cx="1310508" cy="1524000"/>
          </a:xfrm>
        </p:grpSpPr>
        <p:sp>
          <p:nvSpPr>
            <p:cNvPr id="74" name="Freeform 73"/>
            <p:cNvSpPr/>
            <p:nvPr/>
          </p:nvSpPr>
          <p:spPr bwMode="auto">
            <a:xfrm flipH="1">
              <a:off x="1837311" y="3318518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 flipH="1">
              <a:off x="1865854" y="3735136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5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8566" y="4017695"/>
            <a:ext cx="1310508" cy="1524000"/>
            <a:chOff x="1548566" y="4017695"/>
            <a:chExt cx="1310508" cy="1524000"/>
          </a:xfrm>
        </p:grpSpPr>
        <p:sp>
          <p:nvSpPr>
            <p:cNvPr id="82" name="Freeform 81"/>
            <p:cNvSpPr/>
            <p:nvPr/>
          </p:nvSpPr>
          <p:spPr bwMode="auto">
            <a:xfrm flipH="1">
              <a:off x="1548566" y="4017695"/>
              <a:ext cx="1310508" cy="152400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 flipH="1">
              <a:off x="1634858" y="4477120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>
                  <a:solidFill>
                    <a:srgbClr val="FF0000"/>
                  </a:solidFill>
                  <a:latin typeface="Calibri"/>
                </a:rPr>
                <a:t>4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913329" y="3311780"/>
            <a:ext cx="1039148" cy="2153220"/>
            <a:chOff x="913329" y="3311780"/>
            <a:chExt cx="1039148" cy="2153220"/>
          </a:xfrm>
        </p:grpSpPr>
        <p:sp>
          <p:nvSpPr>
            <p:cNvPr id="76" name="Freeform 75"/>
            <p:cNvSpPr/>
            <p:nvPr/>
          </p:nvSpPr>
          <p:spPr bwMode="auto">
            <a:xfrm flipH="1">
              <a:off x="913329" y="3311780"/>
              <a:ext cx="1039148" cy="2153220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1993" h="335756">
                  <a:moveTo>
                    <a:pt x="0" y="0"/>
                  </a:moveTo>
                  <a:cubicBezTo>
                    <a:pt x="351234" y="47030"/>
                    <a:pt x="702469" y="94060"/>
                    <a:pt x="707231" y="150019"/>
                  </a:cubicBezTo>
                  <a:cubicBezTo>
                    <a:pt x="711993" y="205978"/>
                    <a:pt x="370284" y="270867"/>
                    <a:pt x="28575" y="335756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 flipH="1">
              <a:off x="927435" y="4049053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99170" y="2730995"/>
            <a:ext cx="2468846" cy="1292837"/>
            <a:chOff x="799170" y="2730995"/>
            <a:chExt cx="2468846" cy="1292837"/>
          </a:xfrm>
        </p:grpSpPr>
        <p:sp>
          <p:nvSpPr>
            <p:cNvPr id="88" name="Freeform 87"/>
            <p:cNvSpPr/>
            <p:nvPr/>
          </p:nvSpPr>
          <p:spPr bwMode="auto">
            <a:xfrm rot="5400000" flipH="1">
              <a:off x="1387174" y="2142991"/>
              <a:ext cx="1292837" cy="2468846"/>
            </a:xfrm>
            <a:custGeom>
              <a:avLst/>
              <a:gdLst>
                <a:gd name="connsiteX0" fmla="*/ 0 w 711993"/>
                <a:gd name="connsiteY0" fmla="*/ 0 h 335756"/>
                <a:gd name="connsiteX1" fmla="*/ 707231 w 711993"/>
                <a:gd name="connsiteY1" fmla="*/ 150019 h 335756"/>
                <a:gd name="connsiteX2" fmla="*/ 28575 w 711993"/>
                <a:gd name="connsiteY2" fmla="*/ 335756 h 335756"/>
                <a:gd name="connsiteX0" fmla="*/ 0 w 1108250"/>
                <a:gd name="connsiteY0" fmla="*/ 0 h 339253"/>
                <a:gd name="connsiteX1" fmla="*/ 707231 w 1108250"/>
                <a:gd name="connsiteY1" fmla="*/ 150019 h 339253"/>
                <a:gd name="connsiteX2" fmla="*/ 1007567 w 1108250"/>
                <a:gd name="connsiteY2" fmla="*/ 339253 h 339253"/>
                <a:gd name="connsiteX0" fmla="*/ 0 w 1007567"/>
                <a:gd name="connsiteY0" fmla="*/ 0 h 339253"/>
                <a:gd name="connsiteX1" fmla="*/ 707231 w 1007567"/>
                <a:gd name="connsiteY1" fmla="*/ 150019 h 339253"/>
                <a:gd name="connsiteX2" fmla="*/ 1007567 w 1007567"/>
                <a:gd name="connsiteY2" fmla="*/ 339253 h 339253"/>
                <a:gd name="connsiteX0" fmla="*/ 0 w 1594962"/>
                <a:gd name="connsiteY0" fmla="*/ 0 h 334007"/>
                <a:gd name="connsiteX1" fmla="*/ 707231 w 1594962"/>
                <a:gd name="connsiteY1" fmla="*/ 150019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0 w 1594962"/>
                <a:gd name="connsiteY0" fmla="*/ 0 h 334007"/>
                <a:gd name="connsiteX1" fmla="*/ 564832 w 1594962"/>
                <a:gd name="connsiteY1" fmla="*/ 212973 h 334007"/>
                <a:gd name="connsiteX2" fmla="*/ 1594962 w 1594962"/>
                <a:gd name="connsiteY2" fmla="*/ 334007 h 334007"/>
                <a:gd name="connsiteX0" fmla="*/ 104737 w 1699699"/>
                <a:gd name="connsiteY0" fmla="*/ 0 h 369357"/>
                <a:gd name="connsiteX1" fmla="*/ 35323 w 1699699"/>
                <a:gd name="connsiteY1" fmla="*/ 350287 h 369357"/>
                <a:gd name="connsiteX2" fmla="*/ 1699699 w 1699699"/>
                <a:gd name="connsiteY2" fmla="*/ 334007 h 369357"/>
                <a:gd name="connsiteX0" fmla="*/ 194966 w 1789928"/>
                <a:gd name="connsiteY0" fmla="*/ 0 h 369357"/>
                <a:gd name="connsiteX1" fmla="*/ 125552 w 1789928"/>
                <a:gd name="connsiteY1" fmla="*/ 350287 h 369357"/>
                <a:gd name="connsiteX2" fmla="*/ 1789928 w 1789928"/>
                <a:gd name="connsiteY2" fmla="*/ 334007 h 369357"/>
                <a:gd name="connsiteX0" fmla="*/ 199322 w 1853480"/>
                <a:gd name="connsiteY0" fmla="*/ 0 h 359305"/>
                <a:gd name="connsiteX1" fmla="*/ 189104 w 1853480"/>
                <a:gd name="connsiteY1" fmla="*/ 341009 h 359305"/>
                <a:gd name="connsiteX2" fmla="*/ 1853480 w 1853480"/>
                <a:gd name="connsiteY2" fmla="*/ 324729 h 359305"/>
                <a:gd name="connsiteX0" fmla="*/ 239004 w 1893162"/>
                <a:gd name="connsiteY0" fmla="*/ 0 h 333084"/>
                <a:gd name="connsiteX1" fmla="*/ 161133 w 1893162"/>
                <a:gd name="connsiteY1" fmla="*/ 307608 h 333084"/>
                <a:gd name="connsiteX2" fmla="*/ 1893162 w 1893162"/>
                <a:gd name="connsiteY2" fmla="*/ 324729 h 333084"/>
                <a:gd name="connsiteX0" fmla="*/ 208015 w 1422429"/>
                <a:gd name="connsiteY0" fmla="*/ 0 h 333794"/>
                <a:gd name="connsiteX1" fmla="*/ 130144 w 1422429"/>
                <a:gd name="connsiteY1" fmla="*/ 307608 h 333794"/>
                <a:gd name="connsiteX2" fmla="*/ 1422429 w 1422429"/>
                <a:gd name="connsiteY2" fmla="*/ 326585 h 333794"/>
                <a:gd name="connsiteX0" fmla="*/ 208015 w 1422429"/>
                <a:gd name="connsiteY0" fmla="*/ 0 h 326911"/>
                <a:gd name="connsiteX1" fmla="*/ 130144 w 1422429"/>
                <a:gd name="connsiteY1" fmla="*/ 307608 h 326911"/>
                <a:gd name="connsiteX2" fmla="*/ 1422429 w 1422429"/>
                <a:gd name="connsiteY2" fmla="*/ 326585 h 326911"/>
                <a:gd name="connsiteX0" fmla="*/ 190952 w 1439192"/>
                <a:gd name="connsiteY0" fmla="*/ 0 h 319163"/>
                <a:gd name="connsiteX1" fmla="*/ 146907 w 1439192"/>
                <a:gd name="connsiteY1" fmla="*/ 300186 h 319163"/>
                <a:gd name="connsiteX2" fmla="*/ 1439192 w 1439192"/>
                <a:gd name="connsiteY2" fmla="*/ 319163 h 319163"/>
                <a:gd name="connsiteX0" fmla="*/ 151561 w 1399801"/>
                <a:gd name="connsiteY0" fmla="*/ 0 h 319163"/>
                <a:gd name="connsiteX1" fmla="*/ 107516 w 1399801"/>
                <a:gd name="connsiteY1" fmla="*/ 300186 h 319163"/>
                <a:gd name="connsiteX2" fmla="*/ 1399801 w 1399801"/>
                <a:gd name="connsiteY2" fmla="*/ 319163 h 319163"/>
                <a:gd name="connsiteX0" fmla="*/ 12068 w 1260308"/>
                <a:gd name="connsiteY0" fmla="*/ 0 h 319163"/>
                <a:gd name="connsiteX1" fmla="*/ 830598 w 1260308"/>
                <a:gd name="connsiteY1" fmla="*/ 155449 h 319163"/>
                <a:gd name="connsiteX2" fmla="*/ 1260308 w 1260308"/>
                <a:gd name="connsiteY2" fmla="*/ 319163 h 319163"/>
                <a:gd name="connsiteX0" fmla="*/ 23928 w 790141"/>
                <a:gd name="connsiteY0" fmla="*/ 0 h 321019"/>
                <a:gd name="connsiteX1" fmla="*/ 360431 w 790141"/>
                <a:gd name="connsiteY1" fmla="*/ 157305 h 321019"/>
                <a:gd name="connsiteX2" fmla="*/ 790141 w 790141"/>
                <a:gd name="connsiteY2" fmla="*/ 321019 h 321019"/>
                <a:gd name="connsiteX0" fmla="*/ 0 w 766213"/>
                <a:gd name="connsiteY0" fmla="*/ 0 h 321019"/>
                <a:gd name="connsiteX1" fmla="*/ 336503 w 766213"/>
                <a:gd name="connsiteY1" fmla="*/ 157305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63352 w 766213"/>
                <a:gd name="connsiteY1" fmla="*/ 146171 h 321019"/>
                <a:gd name="connsiteX2" fmla="*/ 766213 w 766213"/>
                <a:gd name="connsiteY2" fmla="*/ 321019 h 321019"/>
                <a:gd name="connsiteX0" fmla="*/ 0 w 766213"/>
                <a:gd name="connsiteY0" fmla="*/ 0 h 321019"/>
                <a:gd name="connsiteX1" fmla="*/ 437981 w 766213"/>
                <a:gd name="connsiteY1" fmla="*/ 116481 h 321019"/>
                <a:gd name="connsiteX2" fmla="*/ 766213 w 766213"/>
                <a:gd name="connsiteY2" fmla="*/ 321019 h 3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6213" h="321019">
                  <a:moveTo>
                    <a:pt x="0" y="0"/>
                  </a:moveTo>
                  <a:cubicBezTo>
                    <a:pt x="258211" y="82285"/>
                    <a:pt x="310279" y="62978"/>
                    <a:pt x="437981" y="116481"/>
                  </a:cubicBezTo>
                  <a:cubicBezTo>
                    <a:pt x="565683" y="169984"/>
                    <a:pt x="296697" y="273442"/>
                    <a:pt x="766213" y="321019"/>
                  </a:cubicBezTo>
                </a:path>
              </a:pathLst>
            </a:custGeom>
            <a:noFill/>
            <a:ln w="76200" cap="flat" cmpd="sng" algn="ctr">
              <a:solidFill>
                <a:srgbClr val="4F622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3200" b="0" smtClean="0">
                <a:solidFill>
                  <a:srgbClr val="FF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 flipH="1">
              <a:off x="898893" y="3021691"/>
              <a:ext cx="332136" cy="474199"/>
            </a:xfrm>
            <a:prstGeom prst="rect">
              <a:avLst/>
            </a:prstGeom>
            <a:ln>
              <a:noFill/>
            </a:ln>
          </p:spPr>
          <p:txBody>
            <a:bodyPr/>
            <a:lstStyle>
              <a:defPPr>
                <a:defRPr lang="de-DE"/>
              </a:defPPr>
              <a:lvl1pPr marL="342900" lvl="0" indent="-3429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itchFamily="2" charset="2"/>
                <a:buChar char="n"/>
                <a:defRPr sz="2800">
                  <a:cs typeface="Arial" charset="0"/>
                </a:defRPr>
              </a:lvl1pPr>
            </a:lstStyle>
            <a:p>
              <a:pPr marL="0" indent="0" fontAlgn="auto">
                <a:spcAft>
                  <a:spcPts val="0"/>
                </a:spcAft>
                <a:buClr>
                  <a:srgbClr val="4F81BD"/>
                </a:buClr>
                <a:buNone/>
              </a:pPr>
              <a:r>
                <a:rPr lang="en-US" sz="2400" b="0" dirty="0" smtClean="0">
                  <a:solidFill>
                    <a:srgbClr val="FF0000"/>
                  </a:solidFill>
                  <a:latin typeface="Calibri"/>
                </a:rPr>
                <a:t>2</a:t>
              </a:r>
              <a:endParaRPr lang="en-US" b="0" dirty="0">
                <a:solidFill>
                  <a:srgbClr val="FF0000"/>
                </a:solidFill>
                <a:latin typeface="Calibri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475656" y="1484784"/>
            <a:ext cx="5924772" cy="898101"/>
          </a:xfrm>
          <a:prstGeom prst="rect">
            <a:avLst/>
          </a:prstGeom>
          <a:ln>
            <a:noFill/>
          </a:ln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Alice knows where water exits if x=y</a:t>
            </a:r>
          </a:p>
          <a:p>
            <a:pPr fontAlgn="auto">
              <a:spcAft>
                <a:spcPts val="0"/>
              </a:spcAft>
              <a:buClr>
                <a:srgbClr val="4F81BD"/>
              </a:buClr>
            </a:pP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yields  4 / log(6)  </a:t>
            </a:r>
            <a:r>
              <a:rPr lang="en-US" sz="2400" b="0" dirty="0" smtClean="0">
                <a:solidFill>
                  <a:prstClr val="black"/>
                </a:solidFill>
                <a:latin typeface="cmsy10"/>
                <a:ea typeface="cmsy10"/>
                <a:cs typeface="cmsy10"/>
              </a:rPr>
              <a:t>¼</a:t>
            </a:r>
            <a:r>
              <a:rPr lang="en-US" sz="2400" b="0" dirty="0" smtClean="0">
                <a:solidFill>
                  <a:prstClr val="black"/>
                </a:solidFill>
                <a:latin typeface="Calibri"/>
              </a:rPr>
              <a:t> 1.547 pipes per bit</a:t>
            </a:r>
            <a:endParaRPr lang="en-US" sz="2400" b="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699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6099">
            <a:off x="6314115" y="3400810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6470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400" y="398722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)=1</a:t>
            </a: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87333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31" grpId="0"/>
      <p:bldP spid="35" grpId="0" animBg="1"/>
      <p:bldP spid="37" grpId="0"/>
      <p:bldP spid="38" grpId="0" animBg="1"/>
      <p:bldP spid="39" grpId="0"/>
      <p:bldP spid="43" grpId="0"/>
      <p:bldP spid="45" grpId="0" animBg="1"/>
      <p:bldP spid="45" grpId="1" animBg="1"/>
      <p:bldP spid="4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64168">
            <a:off x="3146422" y="3853422"/>
            <a:ext cx="300099" cy="448272"/>
          </a:xfrm>
          <a:prstGeom prst="rect">
            <a:avLst/>
          </a:prstGeom>
        </p:spPr>
      </p:pic>
      <p:pic>
        <p:nvPicPr>
          <p:cNvPr id="2" name="Picture 1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905000" y="706764"/>
            <a:ext cx="4955116" cy="360036"/>
          </a:xfrm>
          <a:prstGeom prst="rect">
            <a:avLst/>
          </a:prstGeom>
          <a:noFill/>
          <a:ln/>
          <a:effectLst/>
        </p:spPr>
      </p:pic>
      <p:sp>
        <p:nvSpPr>
          <p:cNvPr id="4" name="Can 3"/>
          <p:cNvSpPr/>
          <p:nvPr/>
        </p:nvSpPr>
        <p:spPr>
          <a:xfrm rot="16200000">
            <a:off x="4703004" y="50342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Can 4"/>
          <p:cNvSpPr/>
          <p:nvPr/>
        </p:nvSpPr>
        <p:spPr>
          <a:xfrm rot="16200000">
            <a:off x="4703003" y="967714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Can 5"/>
          <p:cNvSpPr/>
          <p:nvPr/>
        </p:nvSpPr>
        <p:spPr>
          <a:xfrm rot="16200000">
            <a:off x="4703003" y="1988027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Can 6"/>
          <p:cNvSpPr/>
          <p:nvPr/>
        </p:nvSpPr>
        <p:spPr>
          <a:xfrm rot="16200000">
            <a:off x="4703003" y="244454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Can 7"/>
          <p:cNvSpPr/>
          <p:nvPr/>
        </p:nvSpPr>
        <p:spPr>
          <a:xfrm rot="16200000">
            <a:off x="4779201" y="3705395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" name="Can 8"/>
          <p:cNvSpPr/>
          <p:nvPr/>
        </p:nvSpPr>
        <p:spPr>
          <a:xfrm rot="16200000">
            <a:off x="4779200" y="4162598"/>
            <a:ext cx="264259" cy="293011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26330" y="1843445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00… 0</a:t>
            </a:r>
          </a:p>
        </p:txBody>
      </p:sp>
      <p:sp>
        <p:nvSpPr>
          <p:cNvPr id="11" name="Right Brace 10"/>
          <p:cNvSpPr/>
          <p:nvPr/>
        </p:nvSpPr>
        <p:spPr bwMode="auto">
          <a:xfrm rot="16200000">
            <a:off x="2150873" y="1310045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1760" y="1295400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14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2878466"/>
            <a:ext cx="559309" cy="76200"/>
          </a:xfrm>
          <a:prstGeom prst="rect">
            <a:avLst/>
          </a:prstGeom>
          <a:noFill/>
        </p:spPr>
      </p:pic>
      <p:pic>
        <p:nvPicPr>
          <p:cNvPr id="16" name="Picture 15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90486" y="4534650"/>
            <a:ext cx="559309" cy="76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769873" y="5139353"/>
            <a:ext cx="1186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11… 1</a:t>
            </a:r>
          </a:p>
        </p:txBody>
      </p:sp>
      <p:sp>
        <p:nvSpPr>
          <p:cNvPr id="19" name="Right Brace 18"/>
          <p:cNvSpPr/>
          <p:nvPr/>
        </p:nvSpPr>
        <p:spPr bwMode="auto">
          <a:xfrm rot="16200000">
            <a:off x="2150873" y="4657328"/>
            <a:ext cx="304800" cy="10668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6153" y="4581128"/>
            <a:ext cx="346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Calibri"/>
              </a:rPr>
              <a:t>n</a:t>
            </a:r>
            <a:endParaRPr lang="en-US" sz="3200" dirty="0" smtClean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96" y="2499199"/>
            <a:ext cx="580796" cy="638482"/>
          </a:xfrm>
          <a:prstGeom prst="rect">
            <a:avLst/>
          </a:prstGeom>
        </p:spPr>
      </p:pic>
      <p:cxnSp>
        <p:nvCxnSpPr>
          <p:cNvPr id="28" name="Curved Connector 27"/>
          <p:cNvCxnSpPr/>
          <p:nvPr/>
        </p:nvCxnSpPr>
        <p:spPr>
          <a:xfrm>
            <a:off x="2731296" y="3039743"/>
            <a:ext cx="685799" cy="403545"/>
          </a:xfrm>
          <a:prstGeom prst="curvedConnector3">
            <a:avLst>
              <a:gd name="adj1" fmla="val 50000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>
            <a:off x="2578896" y="2887343"/>
            <a:ext cx="228600" cy="152400"/>
          </a:xfrm>
          <a:prstGeom prst="curvedConnector3">
            <a:avLst>
              <a:gd name="adj1" fmla="val -9375"/>
            </a:avLst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 bwMode="auto">
          <a:xfrm>
            <a:off x="2307432" y="3054031"/>
            <a:ext cx="304800" cy="26908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98810" y="327660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6588224" y="198884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01496" y="1844824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 smtClean="0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 smtClean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3333CC"/>
                </a:solidFill>
                <a:latin typeface="Calibri"/>
              </a:rPr>
              <a:t>f(00…0,y)=0</a:t>
            </a:r>
          </a:p>
        </p:txBody>
      </p:sp>
      <p:sp>
        <p:nvSpPr>
          <p:cNvPr id="38" name="Freeform 37"/>
          <p:cNvSpPr/>
          <p:nvPr/>
        </p:nvSpPr>
        <p:spPr bwMode="auto">
          <a:xfrm>
            <a:off x="6588224" y="5157192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198798" y="5013176"/>
            <a:ext cx="19188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f(11…1,y)=0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252444" y="3284984"/>
            <a:ext cx="18774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connects 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iff</a:t>
            </a:r>
            <a:endParaRPr lang="en-US" sz="2800" dirty="0">
              <a:solidFill>
                <a:srgbClr val="3333CC"/>
              </a:solidFill>
              <a:latin typeface="Calibri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3333CC"/>
                </a:solidFill>
                <a:latin typeface="Calibri"/>
              </a:rPr>
              <a:t>f(</a:t>
            </a:r>
            <a:r>
              <a:rPr lang="en-US" sz="2800" dirty="0" err="1">
                <a:solidFill>
                  <a:srgbClr val="3333CC"/>
                </a:solidFill>
                <a:latin typeface="Calibri"/>
              </a:rPr>
              <a:t>x,y</a:t>
            </a:r>
            <a:r>
              <a:rPr lang="en-US" sz="2800" dirty="0">
                <a:solidFill>
                  <a:srgbClr val="3333CC"/>
                </a:solidFill>
                <a:latin typeface="Calibri"/>
              </a:rPr>
              <a:t>)=0</a:t>
            </a:r>
          </a:p>
        </p:txBody>
      </p:sp>
      <p:sp>
        <p:nvSpPr>
          <p:cNvPr id="45" name="Freeform 44"/>
          <p:cNvSpPr/>
          <p:nvPr/>
        </p:nvSpPr>
        <p:spPr bwMode="auto">
          <a:xfrm>
            <a:off x="6588224" y="3429000"/>
            <a:ext cx="304800" cy="523876"/>
          </a:xfrm>
          <a:custGeom>
            <a:avLst/>
            <a:gdLst>
              <a:gd name="connsiteX0" fmla="*/ 0 w 711993"/>
              <a:gd name="connsiteY0" fmla="*/ 0 h 335756"/>
              <a:gd name="connsiteX1" fmla="*/ 707231 w 711993"/>
              <a:gd name="connsiteY1" fmla="*/ 150019 h 335756"/>
              <a:gd name="connsiteX2" fmla="*/ 28575 w 711993"/>
              <a:gd name="connsiteY2" fmla="*/ 335756 h 33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1993" h="335756">
                <a:moveTo>
                  <a:pt x="0" y="0"/>
                </a:moveTo>
                <a:cubicBezTo>
                  <a:pt x="351234" y="47030"/>
                  <a:pt x="702469" y="94060"/>
                  <a:pt x="707231" y="150019"/>
                </a:cubicBezTo>
                <a:cubicBezTo>
                  <a:pt x="711993" y="205978"/>
                  <a:pt x="370284" y="270867"/>
                  <a:pt x="28575" y="335756"/>
                </a:cubicBezTo>
              </a:path>
            </a:pathLst>
          </a:custGeom>
          <a:noFill/>
          <a:ln w="762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115616" y="0"/>
            <a:ext cx="7572428" cy="928694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aseline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0000"/>
                </a:solidFill>
                <a:latin typeface="Comic Sans MS" pitchFamily="66" charset="0"/>
              </a:defRPr>
            </a:lvl9pPr>
          </a:lstStyle>
          <a:p>
            <a:r>
              <a:rPr lang="en-US" sz="4000" dirty="0">
                <a:solidFill>
                  <a:srgbClr val="000000"/>
                </a:solidFill>
              </a:rPr>
              <a:t>Any f has GH(f)</a:t>
            </a:r>
            <a:r>
              <a:rPr lang="en-US" sz="4000" dirty="0">
                <a:solidFill>
                  <a:srgbClr val="000000"/>
                </a:solidFill>
                <a:latin typeface="cmsy10"/>
              </a:rPr>
              <a:t>·</a:t>
            </a:r>
            <a:r>
              <a:rPr lang="en-US" sz="4000" dirty="0">
                <a:solidFill>
                  <a:srgbClr val="000000"/>
                </a:solidFill>
              </a:rPr>
              <a:t> 2</a:t>
            </a:r>
            <a:r>
              <a:rPr lang="en-US" sz="4000" baseline="30000" dirty="0">
                <a:solidFill>
                  <a:srgbClr val="000000"/>
                </a:solidFill>
              </a:rPr>
              <a:t>n+1</a:t>
            </a: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188640"/>
            <a:ext cx="883824" cy="113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40352" y="188640"/>
            <a:ext cx="1154239" cy="114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323528" y="1268760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smtClean="0">
                <a:solidFill>
                  <a:srgbClr val="FF0000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baseline="-25000" dirty="0" err="1" smtClean="0">
                <a:solidFill>
                  <a:srgbClr val="FF0000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44208" y="1052736"/>
            <a:ext cx="14462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1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smtClean="0">
                <a:solidFill>
                  <a:srgbClr val="0000FF"/>
                </a:solidFill>
                <a:latin typeface="Calibri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…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baseline="-25000" dirty="0" err="1" smtClean="0">
                <a:solidFill>
                  <a:srgbClr val="0000FF"/>
                </a:solidFill>
                <a:latin typeface="Calibri"/>
              </a:rPr>
              <a:t>n</a:t>
            </a:r>
            <a:endParaRPr lang="en-US" sz="3200" baseline="-25000" dirty="0" smtClean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51920" y="6021288"/>
            <a:ext cx="19953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2</a:t>
            </a:r>
            <a:r>
              <a:rPr lang="en-US" sz="3600" baseline="30000" dirty="0" smtClean="0">
                <a:solidFill>
                  <a:srgbClr val="3333CC"/>
                </a:solidFill>
                <a:latin typeface="Calibri"/>
              </a:rPr>
              <a:t>n+1</a:t>
            </a:r>
            <a:r>
              <a:rPr lang="en-US" sz="3600" dirty="0" smtClean="0">
                <a:solidFill>
                  <a:srgbClr val="3333CC"/>
                </a:solidFill>
                <a:latin typeface="Calibri"/>
              </a:rPr>
              <a:t> pipes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3803" y="3987225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</a:t>
            </a:r>
            <a:r>
              <a:rPr lang="en-US" sz="3200" dirty="0" err="1" smtClean="0">
                <a:latin typeface="Calibri"/>
              </a:rPr>
              <a:t>,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y</a:t>
            </a:r>
            <a:r>
              <a:rPr lang="en-US" sz="3200" dirty="0" smtClean="0">
                <a:latin typeface="Calibri"/>
              </a:rPr>
              <a:t>)=0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8684" y="6084584"/>
            <a:ext cx="14370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FF0000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FF0000"/>
                </a:solidFill>
                <a:latin typeface="Calibri"/>
              </a:rPr>
              <a:t>)=0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524328" y="6084585"/>
            <a:ext cx="14398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f(</a:t>
            </a:r>
            <a:r>
              <a:rPr lang="en-US" sz="3200" dirty="0" err="1" smtClean="0">
                <a:solidFill>
                  <a:srgbClr val="0000FF"/>
                </a:solidFill>
                <a:latin typeface="Calibri"/>
              </a:rPr>
              <a:t>x,y</a:t>
            </a:r>
            <a:r>
              <a:rPr lang="en-US" sz="3200" dirty="0" smtClean="0">
                <a:solidFill>
                  <a:srgbClr val="0000FF"/>
                </a:solidFill>
                <a:latin typeface="Calibri"/>
              </a:rPr>
              <a:t>)=1</a:t>
            </a:r>
          </a:p>
        </p:txBody>
      </p:sp>
    </p:spTree>
    <p:extLst>
      <p:ext uri="{BB962C8B-B14F-4D97-AF65-F5344CB8AC3E}">
        <p14:creationId xmlns:p14="http://schemas.microsoft.com/office/powerpoint/2010/main" val="3397917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636912"/>
            <a:ext cx="51781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+mj-lt"/>
              </a:rPr>
              <a:t>Relationship between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E(</a:t>
            </a:r>
            <a:r>
              <a:rPr lang="en-US" sz="4400" dirty="0" err="1" smtClean="0">
                <a:solidFill>
                  <a:srgbClr val="FF0000"/>
                </a:solidFill>
                <a:latin typeface="+mj-lt"/>
              </a:rPr>
              <a:t>SQP</a:t>
            </a:r>
            <a:r>
              <a:rPr lang="en-US" sz="4400" baseline="-25000" dirty="0" err="1" smtClean="0">
                <a:solidFill>
                  <a:srgbClr val="FF0000"/>
                </a:solidFill>
                <a:latin typeface="+mj-lt"/>
              </a:rPr>
              <a:t>f</a:t>
            </a:r>
            <a:r>
              <a:rPr lang="en-US" sz="4400" dirty="0" smtClean="0">
                <a:solidFill>
                  <a:srgbClr val="FF0000"/>
                </a:solidFill>
                <a:latin typeface="+mj-lt"/>
              </a:rPr>
              <a:t>) </a:t>
            </a:r>
            <a:r>
              <a:rPr lang="en-US" sz="4400" dirty="0" smtClean="0">
                <a:latin typeface="+mj-lt"/>
              </a:rPr>
              <a:t>and </a:t>
            </a:r>
            <a:r>
              <a:rPr lang="en-US" sz="4400" dirty="0" smtClean="0">
                <a:solidFill>
                  <a:srgbClr val="0000FF"/>
                </a:solidFill>
                <a:latin typeface="+mj-lt"/>
              </a:rPr>
              <a:t>GH(f)</a:t>
            </a:r>
          </a:p>
        </p:txBody>
      </p:sp>
    </p:spTree>
    <p:extLst>
      <p:ext uri="{BB962C8B-B14F-4D97-AF65-F5344CB8AC3E}">
        <p14:creationId xmlns:p14="http://schemas.microsoft.com/office/powerpoint/2010/main" val="41931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0006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916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 animBg="1"/>
      <p:bldP spid="71" grpId="1" animBg="1"/>
      <p:bldP spid="71" grpId="2" animBg="1"/>
      <p:bldP spid="72" grpId="0"/>
      <p:bldP spid="73" grpId="0" animBg="1"/>
      <p:bldP spid="73" grpId="1" animBg="1"/>
      <p:bldP spid="73" grpId="2" animBg="1"/>
      <p:bldP spid="74" grpId="0"/>
      <p:bldP spid="77" grpId="0"/>
      <p:bldP spid="75" grpId="0" animBg="1"/>
      <p:bldP spid="75" grpId="1" animBg="1"/>
      <p:bldP spid="7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/>
          <p:cNvGrpSpPr/>
          <p:nvPr/>
        </p:nvGrpSpPr>
        <p:grpSpPr>
          <a:xfrm>
            <a:off x="4572000" y="3155370"/>
            <a:ext cx="4752528" cy="648072"/>
            <a:chOff x="4572000" y="3212976"/>
            <a:chExt cx="4752528" cy="648072"/>
          </a:xfrm>
        </p:grpSpPr>
        <p:sp>
          <p:nvSpPr>
            <p:cNvPr id="104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05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1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06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0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1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4572000" y="2608109"/>
            <a:ext cx="4752528" cy="648072"/>
            <a:chOff x="4572000" y="3212976"/>
            <a:chExt cx="4752528" cy="648072"/>
          </a:xfrm>
        </p:grpSpPr>
        <p:sp>
          <p:nvSpPr>
            <p:cNvPr id="160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61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68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0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1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72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62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63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5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6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67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572000" y="2060848"/>
            <a:ext cx="4752528" cy="648072"/>
            <a:chOff x="4572000" y="3212976"/>
            <a:chExt cx="4752528" cy="648072"/>
          </a:xfrm>
        </p:grpSpPr>
        <p:sp>
          <p:nvSpPr>
            <p:cNvPr id="6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76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8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7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8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17" name="Group 116"/>
          <p:cNvGrpSpPr/>
          <p:nvPr/>
        </p:nvGrpSpPr>
        <p:grpSpPr>
          <a:xfrm>
            <a:off x="4572000" y="3702631"/>
            <a:ext cx="4752528" cy="648072"/>
            <a:chOff x="4572000" y="3212976"/>
            <a:chExt cx="4752528" cy="648072"/>
          </a:xfrm>
        </p:grpSpPr>
        <p:sp>
          <p:nvSpPr>
            <p:cNvPr id="118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19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26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8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9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0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20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21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2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3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4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5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572000" y="4249892"/>
            <a:ext cx="4752528" cy="648072"/>
            <a:chOff x="4572000" y="3212976"/>
            <a:chExt cx="4752528" cy="648072"/>
          </a:xfrm>
        </p:grpSpPr>
        <p:sp>
          <p:nvSpPr>
            <p:cNvPr id="132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33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40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2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3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44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34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35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7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8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9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4572000" y="4797152"/>
            <a:ext cx="4752528" cy="648072"/>
            <a:chOff x="4572000" y="3212976"/>
            <a:chExt cx="4752528" cy="648072"/>
          </a:xfrm>
        </p:grpSpPr>
        <p:sp>
          <p:nvSpPr>
            <p:cNvPr id="146" name="Oval 54"/>
            <p:cNvSpPr>
              <a:spLocks noChangeArrowheads="1"/>
            </p:cNvSpPr>
            <p:nvPr/>
          </p:nvSpPr>
          <p:spPr bwMode="auto">
            <a:xfrm rot="16200000">
              <a:off x="6624228" y="1160748"/>
              <a:ext cx="648072" cy="4752528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147" name="Group 172"/>
            <p:cNvGrpSpPr/>
            <p:nvPr/>
          </p:nvGrpSpPr>
          <p:grpSpPr>
            <a:xfrm>
              <a:off x="5652120" y="3284984"/>
              <a:ext cx="457692" cy="460694"/>
              <a:chOff x="3731760" y="2948800"/>
              <a:chExt cx="457692" cy="460694"/>
            </a:xfrm>
          </p:grpSpPr>
          <p:sp>
            <p:nvSpPr>
              <p:cNvPr id="15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148" name="Group 173"/>
            <p:cNvGrpSpPr/>
            <p:nvPr/>
          </p:nvGrpSpPr>
          <p:grpSpPr>
            <a:xfrm>
              <a:off x="7884368" y="3284984"/>
              <a:ext cx="457692" cy="460694"/>
              <a:chOff x="3731760" y="2948800"/>
              <a:chExt cx="457692" cy="460694"/>
            </a:xfrm>
          </p:grpSpPr>
          <p:sp>
            <p:nvSpPr>
              <p:cNvPr id="14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5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06" y="1984081"/>
            <a:ext cx="296234" cy="622178"/>
          </a:xfrm>
          <a:prstGeom prst="rect">
            <a:avLst/>
          </a:prstGeom>
        </p:spPr>
      </p:pic>
      <p:sp>
        <p:nvSpPr>
          <p:cNvPr id="8" name="Can 7"/>
          <p:cNvSpPr/>
          <p:nvPr/>
        </p:nvSpPr>
        <p:spPr>
          <a:xfrm rot="16200000">
            <a:off x="2008814" y="1503825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n 8"/>
          <p:cNvSpPr/>
          <p:nvPr/>
        </p:nvSpPr>
        <p:spPr>
          <a:xfrm rot="16200000">
            <a:off x="2008813" y="1956259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/>
          <p:cNvSpPr/>
          <p:nvPr/>
        </p:nvSpPr>
        <p:spPr>
          <a:xfrm rot="16200000">
            <a:off x="2008814" y="245069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n 10"/>
          <p:cNvSpPr/>
          <p:nvPr/>
        </p:nvSpPr>
        <p:spPr>
          <a:xfrm rot="16200000">
            <a:off x="2008814" y="3015773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n 11"/>
          <p:cNvSpPr/>
          <p:nvPr/>
        </p:nvSpPr>
        <p:spPr>
          <a:xfrm rot="16200000">
            <a:off x="2008813" y="3609807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n 12"/>
          <p:cNvSpPr/>
          <p:nvPr/>
        </p:nvSpPr>
        <p:spPr>
          <a:xfrm rot="16200000">
            <a:off x="2008812" y="4203840"/>
            <a:ext cx="232358" cy="1895609"/>
          </a:xfrm>
          <a:prstGeom prst="can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urved Connector 13"/>
          <p:cNvCxnSpPr/>
          <p:nvPr/>
        </p:nvCxnSpPr>
        <p:spPr>
          <a:xfrm>
            <a:off x="827397" y="2510822"/>
            <a:ext cx="349791" cy="393240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/>
          <p:nvPr/>
        </p:nvCxnSpPr>
        <p:spPr>
          <a:xfrm>
            <a:off x="543347" y="3963577"/>
            <a:ext cx="652081" cy="3585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 rot="10800000" flipV="1">
            <a:off x="3072798" y="2904062"/>
            <a:ext cx="902720" cy="1653547"/>
          </a:xfrm>
          <a:prstGeom prst="curvedConnector3">
            <a:avLst>
              <a:gd name="adj1" fmla="val -33296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/>
          <p:cNvCxnSpPr/>
          <p:nvPr/>
        </p:nvCxnSpPr>
        <p:spPr>
          <a:xfrm>
            <a:off x="3071619" y="2890138"/>
            <a:ext cx="911186" cy="12376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3066491" y="5151644"/>
            <a:ext cx="649921" cy="11617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>
            <a:off x="749666" y="2362314"/>
            <a:ext cx="116597" cy="148508"/>
          </a:xfrm>
          <a:prstGeom prst="curvedConnector3">
            <a:avLst>
              <a:gd name="adj1" fmla="val -9375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611206" y="2524745"/>
            <a:ext cx="155463" cy="262209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21" name="Curved Connector 20"/>
          <p:cNvCxnSpPr/>
          <p:nvPr/>
        </p:nvCxnSpPr>
        <p:spPr>
          <a:xfrm>
            <a:off x="543347" y="3963577"/>
            <a:ext cx="633841" cy="1188068"/>
          </a:xfrm>
          <a:prstGeom prst="curvedConnector3">
            <a:avLst>
              <a:gd name="adj1" fmla="val -29587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>
            <a:off x="3066491" y="3963577"/>
            <a:ext cx="649921" cy="1188068"/>
          </a:xfrm>
          <a:prstGeom prst="curvedConnector3">
            <a:avLst>
              <a:gd name="adj1" fmla="val 132012"/>
            </a:avLst>
          </a:pr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667000" y="76200"/>
            <a:ext cx="346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msy10"/>
              </a:rPr>
              <a:t>¸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899592" y="980728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+mn-lt"/>
              </a:rPr>
              <a:t>Garden-Hose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652120" y="980728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Attacking Game</a:t>
            </a:r>
          </a:p>
        </p:txBody>
      </p:sp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8" y="92655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908720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7213" y="920672"/>
            <a:ext cx="666817" cy="857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8384" y="926552"/>
            <a:ext cx="870836" cy="86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57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4331" y="1919194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0" name="Picture 59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05394" y="1927425"/>
            <a:ext cx="160363" cy="204178"/>
          </a:xfrm>
          <a:prstGeom prst="rect">
            <a:avLst/>
          </a:prstGeom>
          <a:noFill/>
          <a:ln/>
          <a:effectLst/>
        </p:spPr>
      </p:pic>
      <p:pic>
        <p:nvPicPr>
          <p:cNvPr id="61" name="Picture 60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193434" y="1920280"/>
            <a:ext cx="175261" cy="146343"/>
          </a:xfrm>
          <a:prstGeom prst="rect">
            <a:avLst/>
          </a:prstGeom>
          <a:noFill/>
          <a:ln/>
          <a:effectLst/>
        </p:spPr>
      </p:pic>
      <p:pic>
        <p:nvPicPr>
          <p:cNvPr id="62" name="Picture 61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70034" y="1908982"/>
            <a:ext cx="160363" cy="204178"/>
          </a:xfrm>
          <a:prstGeom prst="rect">
            <a:avLst/>
          </a:prstGeom>
          <a:noFill/>
          <a:ln/>
          <a:effectLst/>
        </p:spPr>
      </p:pic>
      <p:sp>
        <p:nvSpPr>
          <p:cNvPr id="70" name="TextBox 69"/>
          <p:cNvSpPr txBox="1"/>
          <p:nvPr/>
        </p:nvSpPr>
        <p:spPr>
          <a:xfrm>
            <a:off x="4139952" y="2420888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teleport</a:t>
            </a:r>
            <a:endParaRPr lang="en-US" dirty="0" smtClean="0">
              <a:latin typeface="+mn-lt"/>
            </a:endParaRPr>
          </a:p>
        </p:txBody>
      </p:sp>
      <p:sp>
        <p:nvSpPr>
          <p:cNvPr id="71" name="Right Bracket 70"/>
          <p:cNvSpPr/>
          <p:nvPr/>
        </p:nvSpPr>
        <p:spPr bwMode="auto">
          <a:xfrm>
            <a:off x="8402406" y="2829424"/>
            <a:ext cx="76200" cy="167640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 rot="5400000">
            <a:off x="8236018" y="2996050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3" name="Right Bracket 72"/>
          <p:cNvSpPr/>
          <p:nvPr/>
        </p:nvSpPr>
        <p:spPr bwMode="auto">
          <a:xfrm>
            <a:off x="8326206" y="4005064"/>
            <a:ext cx="350250" cy="1110360"/>
          </a:xfrm>
          <a:prstGeom prst="righ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 rot="5400000">
            <a:off x="8452042" y="47167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75" name="Left Bracket 74"/>
          <p:cNvSpPr/>
          <p:nvPr/>
        </p:nvSpPr>
        <p:spPr bwMode="auto">
          <a:xfrm>
            <a:off x="5506806" y="3896224"/>
            <a:ext cx="152400" cy="1219200"/>
          </a:xfrm>
          <a:prstGeom prst="leftBracket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sm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 rot="5400000">
            <a:off x="4838676" y="4259554"/>
            <a:ext cx="943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+mn-lt"/>
              </a:rPr>
              <a:t>teleport</a:t>
            </a:r>
            <a:endParaRPr lang="en-US" dirty="0" smtClean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59" name="Group 97"/>
          <p:cNvGrpSpPr/>
          <p:nvPr/>
        </p:nvGrpSpPr>
        <p:grpSpPr>
          <a:xfrm>
            <a:off x="4716016" y="1700808"/>
            <a:ext cx="457200" cy="564252"/>
            <a:chOff x="1018819" y="3721632"/>
            <a:chExt cx="719137" cy="8728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3" name="Oval 154"/>
            <p:cNvSpPr>
              <a:spLocks noChangeArrowheads="1"/>
            </p:cNvSpPr>
            <p:nvPr/>
          </p:nvSpPr>
          <p:spPr bwMode="auto">
            <a:xfrm>
              <a:off x="1018819" y="3771444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5" name="Text Box 21"/>
            <p:cNvSpPr txBox="1">
              <a:spLocks noChangeArrowheads="1"/>
            </p:cNvSpPr>
            <p:nvPr/>
          </p:nvSpPr>
          <p:spPr bwMode="auto">
            <a:xfrm>
              <a:off x="1110828" y="3721632"/>
              <a:ext cx="404147" cy="872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0" dirty="0" smtClean="0">
                  <a:cs typeface="Arial" charset="0"/>
                </a:rPr>
                <a:t>?</a:t>
              </a:r>
              <a:endParaRPr lang="de-CH" sz="2800" b="0" dirty="0">
                <a:cs typeface="Arial" charset="0"/>
              </a:endParaRPr>
            </a:p>
          </p:txBody>
        </p:sp>
      </p:grpSp>
      <p:cxnSp>
        <p:nvCxnSpPr>
          <p:cNvPr id="173" name="Curved Connector 172"/>
          <p:cNvCxnSpPr/>
          <p:nvPr/>
        </p:nvCxnSpPr>
        <p:spPr>
          <a:xfrm rot="16200000" flipH="1">
            <a:off x="5004048" y="2276872"/>
            <a:ext cx="576064" cy="576064"/>
          </a:xfrm>
          <a:prstGeom prst="curvedConnector3">
            <a:avLst>
              <a:gd name="adj1" fmla="val 103375"/>
            </a:avLst>
          </a:prstGeom>
          <a:ln w="3492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4" name="Group 82"/>
          <p:cNvGrpSpPr/>
          <p:nvPr/>
        </p:nvGrpSpPr>
        <p:grpSpPr>
          <a:xfrm>
            <a:off x="5868144" y="5301208"/>
            <a:ext cx="3286430" cy="1459532"/>
            <a:chOff x="5879909" y="5266184"/>
            <a:chExt cx="3286430" cy="1459532"/>
          </a:xfrm>
        </p:grpSpPr>
        <p:cxnSp>
          <p:nvCxnSpPr>
            <p:cNvPr id="175" name="Straight Arrow Connector 174"/>
            <p:cNvCxnSpPr/>
            <p:nvPr/>
          </p:nvCxnSpPr>
          <p:spPr bwMode="auto">
            <a:xfrm flipH="1">
              <a:off x="5879909" y="6058272"/>
              <a:ext cx="2448272" cy="667444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TextBox 175"/>
            <p:cNvSpPr txBox="1"/>
            <p:nvPr/>
          </p:nvSpPr>
          <p:spPr>
            <a:xfrm>
              <a:off x="7361638" y="5266184"/>
              <a:ext cx="180470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y, Bob’s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grpSp>
        <p:nvGrpSpPr>
          <p:cNvPr id="177" name="Group 87"/>
          <p:cNvGrpSpPr/>
          <p:nvPr/>
        </p:nvGrpSpPr>
        <p:grpSpPr>
          <a:xfrm>
            <a:off x="5220073" y="5301208"/>
            <a:ext cx="3240359" cy="1440160"/>
            <a:chOff x="5220073" y="5301208"/>
            <a:chExt cx="3240359" cy="1440160"/>
          </a:xfrm>
        </p:grpSpPr>
        <p:cxnSp>
          <p:nvCxnSpPr>
            <p:cNvPr id="178" name="Straight Arrow Connector 177"/>
            <p:cNvCxnSpPr/>
            <p:nvPr/>
          </p:nvCxnSpPr>
          <p:spPr bwMode="auto">
            <a:xfrm flipH="1" flipV="1">
              <a:off x="5940152" y="6093296"/>
              <a:ext cx="2520280" cy="648072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arrow" w="med" len="med"/>
              <a:tailEnd type="none"/>
            </a:ln>
            <a:effectLst/>
          </p:spPr>
        </p:cxnSp>
        <p:sp>
          <p:nvSpPr>
            <p:cNvPr id="179" name="TextBox 178"/>
            <p:cNvSpPr txBox="1"/>
            <p:nvPr/>
          </p:nvSpPr>
          <p:spPr>
            <a:xfrm>
              <a:off x="5220073" y="5301208"/>
              <a:ext cx="20882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x, Alice’s </a:t>
              </a:r>
              <a:br>
                <a:rPr lang="en-US" sz="2400" dirty="0" smtClean="0">
                  <a:solidFill>
                    <a:srgbClr val="FF0000"/>
                  </a:solidFill>
                  <a:latin typeface="+mn-lt"/>
                </a:rPr>
              </a:b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    </a:t>
              </a:r>
              <a:r>
                <a:rPr lang="en-US" sz="2400" dirty="0" err="1" smtClean="0">
                  <a:solidFill>
                    <a:srgbClr val="FF0000"/>
                  </a:solidFill>
                  <a:latin typeface="+mn-lt"/>
                </a:rPr>
                <a:t>telep</a:t>
              </a:r>
              <a:r>
                <a:rPr lang="en-US" sz="2400" dirty="0" smtClean="0">
                  <a:solidFill>
                    <a:srgbClr val="FF0000"/>
                  </a:solidFill>
                  <a:latin typeface="+mn-lt"/>
                </a:rPr>
                <a:t>. keys</a:t>
              </a:r>
            </a:p>
          </p:txBody>
        </p:sp>
      </p:grpSp>
      <p:sp>
        <p:nvSpPr>
          <p:cNvPr id="180" name="TextBox 179"/>
          <p:cNvSpPr txBox="1"/>
          <p:nvPr/>
        </p:nvSpPr>
        <p:spPr>
          <a:xfrm>
            <a:off x="-36512" y="5400600"/>
            <a:ext cx="5328592" cy="148478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cs typeface="Arial" charset="0"/>
              </a:defRPr>
            </a:lvl1pPr>
          </a:lstStyle>
          <a:p>
            <a:r>
              <a:rPr lang="en-US" sz="2400" dirty="0" smtClean="0"/>
              <a:t>using </a:t>
            </a:r>
            <a:r>
              <a:rPr lang="en-US" sz="2400" dirty="0"/>
              <a:t>x &amp; </a:t>
            </a:r>
            <a:r>
              <a:rPr lang="en-US" sz="2400" dirty="0" smtClean="0"/>
              <a:t>y, </a:t>
            </a:r>
            <a:r>
              <a:rPr lang="en-US" sz="2400" dirty="0"/>
              <a:t>can follow the water/</a:t>
            </a:r>
            <a:r>
              <a:rPr lang="en-US" sz="2400" dirty="0" err="1" smtClean="0"/>
              <a:t>qubit</a:t>
            </a:r>
            <a:endParaRPr lang="en-US" sz="2400" dirty="0" smtClean="0"/>
          </a:p>
          <a:p>
            <a:r>
              <a:rPr lang="en-US" sz="2400" dirty="0"/>
              <a:t>correct water/</a:t>
            </a:r>
            <a:r>
              <a:rPr lang="en-US" sz="2400" dirty="0" err="1"/>
              <a:t>qubit</a:t>
            </a:r>
            <a:r>
              <a:rPr lang="en-US" sz="2400" dirty="0"/>
              <a:t>  using </a:t>
            </a:r>
            <a:r>
              <a:rPr lang="en-US" sz="2400" dirty="0" smtClean="0"/>
              <a:t>all measurement </a:t>
            </a:r>
            <a:r>
              <a:rPr lang="en-US" sz="2400" dirty="0"/>
              <a:t>outcomes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00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8876" y="1484759"/>
            <a:ext cx="7625531" cy="460853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3300"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400"/>
            </a:lvl2pPr>
            <a:lvl3pPr marL="11430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2000"/>
            </a:lvl3pPr>
            <a:lvl4pPr marL="16002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</a:lvl4pPr>
            <a:lvl5pPr marL="2057400" indent="-228600">
              <a:spcBef>
                <a:spcPct val="20000"/>
              </a:spcBef>
              <a:buClr>
                <a:srgbClr val="F8A30E"/>
              </a:buClr>
              <a:buFont typeface="Wingdings" charset="2"/>
              <a:buChar char="Ø"/>
              <a:defRPr sz="16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>
              <a:lnSpc>
                <a:spcPct val="130000"/>
              </a:lnSpc>
            </a:pPr>
            <a:r>
              <a:rPr lang="fr-CH" dirty="0" smtClean="0"/>
              <a:t>Notation &amp; Quantum Teleportation</a:t>
            </a:r>
            <a:endParaRPr lang="fr-CH" dirty="0"/>
          </a:p>
          <a:p>
            <a:pPr>
              <a:lnSpc>
                <a:spcPct val="130000"/>
              </a:lnSpc>
            </a:pPr>
            <a:r>
              <a:rPr lang="fr-CH" dirty="0"/>
              <a:t>Position-</a:t>
            </a:r>
            <a:r>
              <a:rPr lang="fr-CH" dirty="0" err="1"/>
              <a:t>Based</a:t>
            </a:r>
            <a:r>
              <a:rPr lang="fr-CH" dirty="0"/>
              <a:t> </a:t>
            </a:r>
            <a:r>
              <a:rPr lang="fr-CH" dirty="0" err="1"/>
              <a:t>Cryptography</a:t>
            </a:r>
            <a:endParaRPr lang="en-US" dirty="0"/>
          </a:p>
          <a:p>
            <a:pPr>
              <a:lnSpc>
                <a:spcPct val="130000"/>
              </a:lnSpc>
            </a:pPr>
            <a:r>
              <a:rPr lang="en-US" dirty="0"/>
              <a:t>No-Go Theorem</a:t>
            </a:r>
          </a:p>
          <a:p>
            <a:pPr>
              <a:lnSpc>
                <a:spcPct val="130000"/>
              </a:lnSpc>
            </a:pPr>
            <a:r>
              <a:rPr lang="en-US" dirty="0"/>
              <a:t>Garden-Hose Model</a:t>
            </a:r>
            <a:endParaRPr lang="fr-CH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628800"/>
            <a:ext cx="7416824" cy="64807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89040"/>
            <a:ext cx="1651000" cy="156845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363272" cy="3727886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last slide: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GH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(f)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The two models are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not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equivalent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exists </a:t>
            </a:r>
            <a:r>
              <a:rPr lang="en-US" sz="2800" dirty="0" smtClean="0">
                <a:cs typeface="Arial" charset="0"/>
              </a:rPr>
              <a:t>f such that </a:t>
            </a:r>
            <a:r>
              <a:rPr lang="en-US" sz="2800" dirty="0">
                <a:solidFill>
                  <a:srgbClr val="0000FF"/>
                </a:solidFill>
                <a:cs typeface="Arial" charset="0"/>
              </a:rPr>
              <a:t>GH(f) = n </a:t>
            </a:r>
            <a:r>
              <a:rPr lang="en-US" sz="2800" dirty="0" smtClean="0">
                <a:cs typeface="Arial" charset="0"/>
              </a:rPr>
              <a:t>, but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(</a:t>
            </a:r>
            <a:r>
              <a:rPr lang="en-US" sz="28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sz="2800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cmsy10"/>
                <a:ea typeface="cmsy10"/>
                <a:cs typeface="cmsy10"/>
              </a:rPr>
              <a:t>·</a:t>
            </a:r>
            <a:r>
              <a:rPr lang="en-US" sz="28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Arial" charset="0"/>
              </a:rPr>
              <a:t>log(n) 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solidFill>
                  <a:srgbClr val="0000FF"/>
                </a:solidFill>
                <a:cs typeface="Arial" charset="0"/>
              </a:rPr>
              <a:t>Quantum </a:t>
            </a:r>
            <a:r>
              <a:rPr lang="en-US" dirty="0">
                <a:cs typeface="Arial" charset="0"/>
              </a:rPr>
              <a:t>garden-hose </a:t>
            </a:r>
            <a:r>
              <a:rPr lang="en-US" dirty="0" smtClean="0">
                <a:cs typeface="Arial" charset="0"/>
              </a:rPr>
              <a:t>model: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give Alice &amp; Bob also entanglement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 smtClean="0">
                <a:cs typeface="Arial" charset="0"/>
              </a:rPr>
              <a:t>research question: are the models </a:t>
            </a:r>
            <a:r>
              <a:rPr lang="en-US" sz="2800" dirty="0">
                <a:cs typeface="Arial" charset="0"/>
              </a:rPr>
              <a:t>now equivalent</a:t>
            </a:r>
            <a:r>
              <a:rPr lang="en-US" sz="2800" dirty="0" smtClean="0">
                <a:cs typeface="Arial" charset="0"/>
              </a:rPr>
              <a:t>?</a:t>
            </a:r>
            <a:endParaRPr lang="en-US" sz="2800" dirty="0"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6064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GH(f) </a:t>
            </a:r>
            <a:r>
              <a:rPr lang="en-US" sz="4000" dirty="0" smtClean="0">
                <a:latin typeface="Calibri"/>
              </a:rPr>
              <a:t>=</a:t>
            </a:r>
            <a:r>
              <a:rPr lang="en-US" sz="40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Calibri"/>
              </a:rPr>
              <a:t>E(</a:t>
            </a:r>
            <a:r>
              <a:rPr lang="en-US" sz="4000" dirty="0" err="1" smtClean="0">
                <a:solidFill>
                  <a:srgbClr val="FF0000"/>
                </a:solidFill>
                <a:latin typeface="Calibri"/>
              </a:rPr>
              <a:t>SQP</a:t>
            </a:r>
            <a:r>
              <a:rPr lang="en-US" sz="4000" baseline="-25000" dirty="0" err="1" smtClean="0">
                <a:solidFill>
                  <a:srgbClr val="FF0000"/>
                </a:solidFill>
                <a:latin typeface="Calibri"/>
              </a:rPr>
              <a:t>f</a:t>
            </a:r>
            <a:r>
              <a:rPr lang="en-US" sz="4000" dirty="0" smtClean="0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en-US" sz="4000" dirty="0" smtClean="0">
                <a:solidFill>
                  <a:srgbClr val="000000"/>
                </a:solidFill>
                <a:latin typeface="Calibri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89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Garden-Hose Complexity Theory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every f has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  <a:latin typeface="Calibri"/>
                <a:cs typeface="Arial" charset="0"/>
              </a:rPr>
              <a:t>n+1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if f </a:t>
            </a:r>
            <a:r>
              <a:rPr lang="en-US" dirty="0">
                <a:cs typeface="Arial" charset="0"/>
              </a:rPr>
              <a:t>in </a:t>
            </a:r>
            <a:r>
              <a:rPr lang="en-US" dirty="0" err="1" smtClean="0">
                <a:cs typeface="Arial" charset="0"/>
              </a:rPr>
              <a:t>logspace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>
                <a:cs typeface="Arial" charset="0"/>
              </a:rPr>
              <a:t>then GH(f) </a:t>
            </a:r>
            <a:r>
              <a:rPr lang="en-US" dirty="0" smtClean="0">
                <a:latin typeface="cmsy10"/>
                <a:ea typeface="cmsy10"/>
                <a:cs typeface="cmsy10"/>
              </a:rPr>
              <a:t>·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solidFill>
                  <a:srgbClr val="0000FF"/>
                </a:solidFill>
                <a:cs typeface="Arial" charset="0"/>
              </a:rPr>
              <a:t>polynomial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efficient f &amp; no efficient attack </a:t>
            </a:r>
            <a:r>
              <a:rPr lang="en-US" sz="2800" dirty="0" smtClean="0">
                <a:latin typeface="cmsy10"/>
                <a:ea typeface="cmsy10"/>
                <a:cs typeface="cmsy10"/>
              </a:rPr>
              <a:t>)</a:t>
            </a:r>
            <a:r>
              <a:rPr lang="en-US" sz="2800" dirty="0" smtClean="0">
                <a:cs typeface="Arial" charset="0"/>
              </a:rPr>
              <a:t> P</a:t>
            </a:r>
            <a:r>
              <a:rPr lang="en-US" sz="2800" dirty="0" smtClean="0">
                <a:latin typeface="Symbol"/>
                <a:cs typeface="Arial" charset="0"/>
                <a:sym typeface="Symbol"/>
              </a:rPr>
              <a:t></a:t>
            </a:r>
            <a:r>
              <a:rPr lang="en-US" sz="2800" dirty="0" smtClean="0">
                <a:cs typeface="Arial" charset="0"/>
              </a:rPr>
              <a:t> </a:t>
            </a:r>
            <a:r>
              <a:rPr lang="en-US" sz="2800" dirty="0">
                <a:cs typeface="Arial" charset="0"/>
              </a:rPr>
              <a:t>L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>
                <a:cs typeface="Arial" charset="0"/>
              </a:rPr>
              <a:t>exist f with GH(f)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exponential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(</a:t>
            </a:r>
            <a:r>
              <a:rPr lang="en-US" dirty="0" smtClean="0">
                <a:cs typeface="Arial" charset="0"/>
              </a:rPr>
              <a:t>counting argument)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for g </a:t>
            </a:r>
            <a:r>
              <a:rPr lang="en-US" dirty="0" smtClean="0">
                <a:latin typeface="cmsy10"/>
                <a:ea typeface="cmsy10"/>
                <a:cs typeface="cmsy10"/>
              </a:rPr>
              <a:t>2</a:t>
            </a:r>
            <a:r>
              <a:rPr lang="en-US" dirty="0" smtClean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{equality, IP, majority</a:t>
            </a:r>
            <a:r>
              <a:rPr lang="en-US" dirty="0" smtClean="0">
                <a:cs typeface="Arial" charset="0"/>
              </a:rPr>
              <a:t>}: </a:t>
            </a:r>
            <a:r>
              <a:rPr lang="en-US" dirty="0">
                <a:cs typeface="Arial" charset="0"/>
              </a:rPr>
              <a:t>GH(g) </a:t>
            </a:r>
            <a:r>
              <a:rPr lang="en-US" dirty="0" smtClean="0">
                <a:latin typeface="cmsy10"/>
                <a:ea typeface="cmsy10"/>
                <a:cs typeface="cmsy10"/>
              </a:rPr>
              <a:t>¸</a:t>
            </a:r>
            <a:r>
              <a:rPr lang="en-US" dirty="0" smtClean="0">
                <a:cs typeface="Arial" charset="0"/>
              </a:rPr>
              <a:t> n log(n)</a:t>
            </a:r>
            <a:endParaRPr lang="en-US" dirty="0">
              <a:cs typeface="Arial" charset="0"/>
            </a:endParaRP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cs typeface="Arial" charset="0"/>
              </a:rPr>
              <a:t>techniques from communication </a:t>
            </a:r>
            <a:r>
              <a:rPr lang="en-US" sz="2800" dirty="0" smtClean="0">
                <a:cs typeface="Arial" charset="0"/>
              </a:rPr>
              <a:t>complexity</a:t>
            </a:r>
          </a:p>
          <a:p>
            <a:pPr marL="8001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sz="2800" dirty="0">
              <a:cs typeface="Arial" charset="0"/>
            </a:endParaRPr>
          </a:p>
          <a:p>
            <a:pPr marL="40005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Many open problems!</a:t>
            </a:r>
            <a:endParaRPr lang="en-US" dirty="0">
              <a:cs typeface="Arial" charset="0"/>
            </a:endParaRPr>
          </a:p>
          <a:p>
            <a:pPr marL="40005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recent results by </a:t>
            </a:r>
            <a:r>
              <a:rPr lang="en-US" dirty="0" err="1" smtClean="0">
                <a:cs typeface="Arial" charset="0"/>
              </a:rPr>
              <a:t>Klauck</a:t>
            </a:r>
            <a:r>
              <a:rPr lang="en-US" dirty="0" smtClean="0">
                <a:cs typeface="Arial" charset="0"/>
              </a:rPr>
              <a:t>, </a:t>
            </a:r>
            <a:r>
              <a:rPr lang="en-US" dirty="0" err="1" smtClean="0">
                <a:cs typeface="Arial" charset="0"/>
              </a:rPr>
              <a:t>Podder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/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in arxiv</a:t>
            </a:r>
            <a:r>
              <a:rPr lang="en-US" dirty="0">
                <a:cs typeface="Arial" charset="0"/>
              </a:rPr>
              <a:t>:1412.4904</a:t>
            </a:r>
          </a:p>
        </p:txBody>
      </p:sp>
    </p:spTree>
    <p:extLst>
      <p:ext uri="{BB962C8B-B14F-4D97-AF65-F5344CB8AC3E}">
        <p14:creationId xmlns:p14="http://schemas.microsoft.com/office/powerpoint/2010/main" val="23421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764704"/>
            <a:ext cx="7848872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Port-Based Quantum Teleportation</a:t>
            </a:r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20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Position-Based Cryptography</a:t>
            </a:r>
          </a:p>
          <a:p>
            <a:pPr lvl="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defRPr/>
            </a:pPr>
            <a:endParaRPr lang="fr-CH" sz="33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5" name="Group 4"/>
          <p:cNvGrpSpPr/>
          <p:nvPr/>
        </p:nvGrpSpPr>
        <p:grpSpPr>
          <a:xfrm>
            <a:off x="683566" y="4221087"/>
            <a:ext cx="7992890" cy="1872209"/>
            <a:chOff x="683566" y="4221087"/>
            <a:chExt cx="7992890" cy="1872209"/>
          </a:xfrm>
        </p:grpSpPr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043607" y="5949279"/>
              <a:ext cx="7272808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25" name="Group 33"/>
            <p:cNvGrpSpPr/>
            <p:nvPr/>
          </p:nvGrpSpPr>
          <p:grpSpPr>
            <a:xfrm>
              <a:off x="683566" y="4221087"/>
              <a:ext cx="1313252" cy="1869077"/>
              <a:chOff x="-773535" y="87118"/>
              <a:chExt cx="1776752" cy="2528752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>
                <a:off x="103268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7" name="Picture 26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-773535" y="87118"/>
                <a:ext cx="1776752" cy="2001808"/>
              </a:xfrm>
              <a:prstGeom prst="rect">
                <a:avLst/>
              </a:prstGeom>
            </p:spPr>
          </p:pic>
        </p:grpSp>
        <p:grpSp>
          <p:nvGrpSpPr>
            <p:cNvPr id="28" name="Group 35"/>
            <p:cNvGrpSpPr/>
            <p:nvPr/>
          </p:nvGrpSpPr>
          <p:grpSpPr>
            <a:xfrm>
              <a:off x="7380310" y="4221087"/>
              <a:ext cx="1296146" cy="1869077"/>
              <a:chOff x="8222980" y="87118"/>
              <a:chExt cx="1753611" cy="2528752"/>
            </a:xfrm>
          </p:grpSpPr>
          <p:sp>
            <p:nvSpPr>
              <p:cNvPr id="29" name="Line 7"/>
              <p:cNvSpPr>
                <a:spLocks noChangeShapeType="1"/>
              </p:cNvSpPr>
              <p:nvPr/>
            </p:nvSpPr>
            <p:spPr bwMode="auto">
              <a:xfrm>
                <a:off x="9002362" y="2230416"/>
                <a:ext cx="0" cy="385454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30" name="Picture 29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8222980" y="87118"/>
                <a:ext cx="1753611" cy="2001807"/>
              </a:xfrm>
              <a:prstGeom prst="rect">
                <a:avLst/>
              </a:prstGeom>
            </p:spPr>
          </p:pic>
        </p:grpSp>
        <p:grpSp>
          <p:nvGrpSpPr>
            <p:cNvPr id="31" name="Group 36"/>
            <p:cNvGrpSpPr/>
            <p:nvPr/>
          </p:nvGrpSpPr>
          <p:grpSpPr>
            <a:xfrm>
              <a:off x="3995934" y="4365103"/>
              <a:ext cx="1150798" cy="1728193"/>
              <a:chOff x="3945105" y="281963"/>
              <a:chExt cx="1556962" cy="233814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5105" y="281963"/>
                <a:ext cx="1556962" cy="1820147"/>
              </a:xfrm>
              <a:prstGeom prst="rect">
                <a:avLst/>
              </a:prstGeom>
            </p:spPr>
          </p:pic>
          <p:sp>
            <p:nvSpPr>
              <p:cNvPr id="33" name="Line 7"/>
              <p:cNvSpPr>
                <a:spLocks noChangeShapeType="1"/>
              </p:cNvSpPr>
              <p:nvPr/>
            </p:nvSpPr>
            <p:spPr bwMode="auto">
              <a:xfrm>
                <a:off x="4821908" y="2230416"/>
                <a:ext cx="0" cy="389691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5" name="Group 37"/>
          <p:cNvGrpSpPr/>
          <p:nvPr/>
        </p:nvGrpSpPr>
        <p:grpSpPr>
          <a:xfrm>
            <a:off x="5580109" y="4581127"/>
            <a:ext cx="1149383" cy="1512168"/>
            <a:chOff x="2483766" y="578923"/>
            <a:chExt cx="1555047" cy="2045874"/>
          </a:xfrm>
        </p:grpSpPr>
        <p:pic>
          <p:nvPicPr>
            <p:cNvPr id="36" name="Picture 2" descr="D:\presentations\Noisy Storage\EvilCatTransparent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2483766" y="578923"/>
              <a:ext cx="1555047" cy="1547233"/>
            </a:xfrm>
            <a:prstGeom prst="rect">
              <a:avLst/>
            </a:prstGeom>
            <a:noFill/>
          </p:spPr>
        </p:pic>
        <p:sp>
          <p:nvSpPr>
            <p:cNvPr id="37" name="Line 7"/>
            <p:cNvSpPr>
              <a:spLocks noChangeShapeType="1"/>
            </p:cNvSpPr>
            <p:nvPr/>
          </p:nvSpPr>
          <p:spPr bwMode="auto">
            <a:xfrm>
              <a:off x="3165725" y="2235107"/>
              <a:ext cx="0" cy="389690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2555774" y="4509119"/>
            <a:ext cx="961718" cy="1584176"/>
            <a:chOff x="5481515" y="481501"/>
            <a:chExt cx="1301147" cy="2143299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1515" y="481501"/>
              <a:ext cx="1301147" cy="1673585"/>
            </a:xfrm>
            <a:prstGeom prst="rect">
              <a:avLst/>
            </a:prstGeom>
          </p:spPr>
        </p:pic>
        <p:sp>
          <p:nvSpPr>
            <p:cNvPr id="40" name="Line 7"/>
            <p:cNvSpPr>
              <a:spLocks noChangeShapeType="1"/>
            </p:cNvSpPr>
            <p:nvPr/>
          </p:nvSpPr>
          <p:spPr bwMode="auto">
            <a:xfrm>
              <a:off x="6066050" y="2235109"/>
              <a:ext cx="0" cy="389691"/>
            </a:xfrm>
            <a:prstGeom prst="line">
              <a:avLst/>
            </a:prstGeom>
            <a:noFill/>
            <a:ln w="44450">
              <a:solidFill>
                <a:srgbClr val="FF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899592" y="1484784"/>
            <a:ext cx="7117922" cy="2172052"/>
            <a:chOff x="899592" y="1484784"/>
            <a:chExt cx="7117922" cy="2172052"/>
          </a:xfrm>
        </p:grpSpPr>
        <p:grpSp>
          <p:nvGrpSpPr>
            <p:cNvPr id="79" name="Group 97"/>
            <p:cNvGrpSpPr/>
            <p:nvPr/>
          </p:nvGrpSpPr>
          <p:grpSpPr>
            <a:xfrm>
              <a:off x="5164790" y="1484784"/>
              <a:ext cx="457200" cy="564252"/>
              <a:chOff x="1018819" y="3721632"/>
              <a:chExt cx="719137" cy="87281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33" name="Oval 154"/>
              <p:cNvSpPr>
                <a:spLocks noChangeArrowheads="1"/>
              </p:cNvSpPr>
              <p:nvPr/>
            </p:nvSpPr>
            <p:spPr bwMode="auto">
              <a:xfrm>
                <a:off x="1018819" y="3771443"/>
                <a:ext cx="719137" cy="7207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>
            <p:nvSpPr>
              <p:cNvPr id="134" name="Text Box 21"/>
              <p:cNvSpPr txBox="1">
                <a:spLocks noChangeArrowheads="1"/>
              </p:cNvSpPr>
              <p:nvPr/>
            </p:nvSpPr>
            <p:spPr bwMode="auto">
              <a:xfrm>
                <a:off x="1110827" y="3721632"/>
                <a:ext cx="404147" cy="8728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en-US" sz="2800" b="0" dirty="0" smtClean="0">
                    <a:cs typeface="Arial" charset="0"/>
                  </a:rPr>
                  <a:t>?</a:t>
                </a:r>
                <a:endParaRPr lang="de-CH" sz="2800" b="0" dirty="0">
                  <a:cs typeface="Arial" charset="0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899592" y="2000652"/>
              <a:ext cx="5760640" cy="648072"/>
              <a:chOff x="1763688" y="2492896"/>
              <a:chExt cx="5760640" cy="648072"/>
            </a:xfrm>
          </p:grpSpPr>
          <p:sp>
            <p:nvSpPr>
              <p:cNvPr id="120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1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9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0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1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32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22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23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4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5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6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27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grpSp>
          <p:nvGrpSpPr>
            <p:cNvPr id="81" name="Group 80"/>
            <p:cNvGrpSpPr/>
            <p:nvPr/>
          </p:nvGrpSpPr>
          <p:grpSpPr>
            <a:xfrm>
              <a:off x="899592" y="2504708"/>
              <a:ext cx="5760640" cy="648072"/>
              <a:chOff x="1763688" y="2492896"/>
              <a:chExt cx="5760640" cy="648072"/>
            </a:xfrm>
          </p:grpSpPr>
          <p:sp>
            <p:nvSpPr>
              <p:cNvPr id="107" name="Oval 54"/>
              <p:cNvSpPr>
                <a:spLocks noChangeArrowheads="1"/>
              </p:cNvSpPr>
              <p:nvPr/>
            </p:nvSpPr>
            <p:spPr bwMode="auto">
              <a:xfrm rot="16200000">
                <a:off x="4319972" y="-63388"/>
                <a:ext cx="648072" cy="576064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08" name="Group 172"/>
              <p:cNvGrpSpPr/>
              <p:nvPr/>
            </p:nvGrpSpPr>
            <p:grpSpPr>
              <a:xfrm>
                <a:off x="277180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5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6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7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8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9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  <p:grpSp>
            <p:nvGrpSpPr>
              <p:cNvPr id="109" name="Group 173"/>
              <p:cNvGrpSpPr/>
              <p:nvPr/>
            </p:nvGrpSpPr>
            <p:grpSpPr>
              <a:xfrm>
                <a:off x="6012160" y="2564904"/>
                <a:ext cx="457692" cy="460694"/>
                <a:chOff x="3731760" y="2948800"/>
                <a:chExt cx="457692" cy="460694"/>
              </a:xfrm>
            </p:grpSpPr>
            <p:sp>
              <p:nvSpPr>
                <p:cNvPr id="110" name="Oval 2"/>
                <p:cNvSpPr>
                  <a:spLocks noChangeArrowheads="1"/>
                </p:cNvSpPr>
                <p:nvPr/>
              </p:nvSpPr>
              <p:spPr bwMode="auto">
                <a:xfrm>
                  <a:off x="3731760" y="2948800"/>
                  <a:ext cx="457692" cy="460694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1" name="Line 44"/>
                <p:cNvSpPr>
                  <a:spLocks noChangeShapeType="1"/>
                </p:cNvSpPr>
                <p:nvPr/>
              </p:nvSpPr>
              <p:spPr bwMode="auto">
                <a:xfrm rot="10800000">
                  <a:off x="3960489" y="2976129"/>
                  <a:ext cx="0" cy="402800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45"/>
                <p:cNvSpPr>
                  <a:spLocks noChangeShapeType="1"/>
                </p:cNvSpPr>
                <p:nvPr/>
              </p:nvSpPr>
              <p:spPr bwMode="auto">
                <a:xfrm rot="16200000">
                  <a:off x="3959933" y="2975574"/>
                  <a:ext cx="0" cy="403912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3" name="Line 46"/>
                <p:cNvSpPr>
                  <a:spLocks noChangeShapeType="1"/>
                </p:cNvSpPr>
                <p:nvPr/>
              </p:nvSpPr>
              <p:spPr bwMode="auto">
                <a:xfrm rot="13500000">
                  <a:off x="3958820" y="2975573"/>
                  <a:ext cx="1113" cy="402799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4" name="Line 47"/>
                <p:cNvSpPr>
                  <a:spLocks noChangeShapeType="1"/>
                </p:cNvSpPr>
                <p:nvPr/>
              </p:nvSpPr>
              <p:spPr bwMode="auto">
                <a:xfrm rot="18900000">
                  <a:off x="3957151" y="2976129"/>
                  <a:ext cx="1113" cy="403913"/>
                </a:xfrm>
                <a:prstGeom prst="line">
                  <a:avLst/>
                </a:prstGeom>
                <a:solidFill>
                  <a:srgbClr val="00FF00"/>
                </a:solidFill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82" name="Oval 54"/>
            <p:cNvSpPr>
              <a:spLocks noChangeArrowheads="1"/>
            </p:cNvSpPr>
            <p:nvPr/>
          </p:nvSpPr>
          <p:spPr bwMode="auto">
            <a:xfrm rot="16200000">
              <a:off x="3455876" y="452480"/>
              <a:ext cx="648072" cy="57606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83" name="Group 172"/>
            <p:cNvGrpSpPr/>
            <p:nvPr/>
          </p:nvGrpSpPr>
          <p:grpSpPr>
            <a:xfrm>
              <a:off x="1907704" y="3080772"/>
              <a:ext cx="457692" cy="460694"/>
              <a:chOff x="3731760" y="2948800"/>
              <a:chExt cx="457692" cy="460694"/>
            </a:xfrm>
          </p:grpSpPr>
          <p:sp>
            <p:nvSpPr>
              <p:cNvPr id="102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03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4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5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6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4" name="Group 173"/>
            <p:cNvGrpSpPr/>
            <p:nvPr/>
          </p:nvGrpSpPr>
          <p:grpSpPr>
            <a:xfrm>
              <a:off x="5148064" y="3080772"/>
              <a:ext cx="457692" cy="460694"/>
              <a:chOff x="3731760" y="2948800"/>
              <a:chExt cx="457692" cy="460694"/>
            </a:xfrm>
          </p:grpSpPr>
          <p:sp>
            <p:nvSpPr>
              <p:cNvPr id="97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8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99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0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1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85" name="Group 84"/>
            <p:cNvGrpSpPr/>
            <p:nvPr/>
          </p:nvGrpSpPr>
          <p:grpSpPr>
            <a:xfrm>
              <a:off x="5796136" y="1556792"/>
              <a:ext cx="2016224" cy="2028036"/>
              <a:chOff x="2211373" y="1556028"/>
              <a:chExt cx="2016224" cy="2028036"/>
            </a:xfrm>
          </p:grpSpPr>
          <p:grpSp>
            <p:nvGrpSpPr>
              <p:cNvPr id="87" name="Group 10"/>
              <p:cNvGrpSpPr>
                <a:grpSpLocks/>
              </p:cNvGrpSpPr>
              <p:nvPr/>
            </p:nvGrpSpPr>
            <p:grpSpPr bwMode="auto">
              <a:xfrm>
                <a:off x="3074526" y="2071450"/>
                <a:ext cx="865187" cy="792162"/>
                <a:chOff x="2193" y="2749"/>
                <a:chExt cx="545" cy="499"/>
              </a:xfrm>
            </p:grpSpPr>
            <p:sp>
              <p:nvSpPr>
                <p:cNvPr id="94" name="Oval 11"/>
                <p:cNvSpPr>
                  <a:spLocks noChangeArrowheads="1"/>
                </p:cNvSpPr>
                <p:nvPr/>
              </p:nvSpPr>
              <p:spPr bwMode="auto">
                <a:xfrm>
                  <a:off x="2284" y="2840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9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93" y="2976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9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65" y="2749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sp>
            <p:nvSpPr>
              <p:cNvPr id="88" name="Rectangle 55"/>
              <p:cNvSpPr>
                <a:spLocks noChangeArrowheads="1"/>
              </p:cNvSpPr>
              <p:nvPr/>
            </p:nvSpPr>
            <p:spPr bwMode="auto">
              <a:xfrm>
                <a:off x="3001501" y="1556028"/>
                <a:ext cx="938064" cy="2028036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89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28792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0" name="Line 61"/>
              <p:cNvSpPr>
                <a:spLocks noChangeShapeType="1"/>
              </p:cNvSpPr>
              <p:nvPr/>
            </p:nvSpPr>
            <p:spPr bwMode="auto">
              <a:xfrm flipH="1" flipV="1">
                <a:off x="2228099" y="1772052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1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2791976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2" name="Line 61"/>
              <p:cNvSpPr>
                <a:spLocks noChangeShapeType="1"/>
              </p:cNvSpPr>
              <p:nvPr/>
            </p:nvSpPr>
            <p:spPr bwMode="auto">
              <a:xfrm flipH="1" flipV="1">
                <a:off x="2211373" y="3368040"/>
                <a:ext cx="791716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93" name="Line 61"/>
              <p:cNvSpPr>
                <a:spLocks noChangeShapeType="1"/>
              </p:cNvSpPr>
              <p:nvPr/>
            </p:nvSpPr>
            <p:spPr bwMode="auto">
              <a:xfrm flipH="1" flipV="1">
                <a:off x="3939565" y="2359928"/>
                <a:ext cx="2880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pic>
          <p:nvPicPr>
            <p:cNvPr id="86" name="Picture 85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84368" y="2216676"/>
              <a:ext cx="133146" cy="310674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4046653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472" y="3300710"/>
            <a:ext cx="1651000" cy="1568450"/>
          </a:xfrm>
          <a:prstGeom prst="rect">
            <a:avLst/>
          </a:prstGeom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28694"/>
          </a:xfrm>
        </p:spPr>
        <p:txBody>
          <a:bodyPr/>
          <a:lstStyle/>
          <a:p>
            <a:r>
              <a:rPr lang="en-US" sz="4000" dirty="0"/>
              <a:t>What </a:t>
            </a:r>
            <a:r>
              <a:rPr lang="en-US" sz="4000" dirty="0" smtClean="0"/>
              <a:t>Have You Learned from </a:t>
            </a:r>
            <a:r>
              <a:rPr lang="en-US" sz="4000" dirty="0"/>
              <a:t>this Talk?</a:t>
            </a:r>
            <a:endParaRPr lang="de-DE" sz="40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2204864"/>
            <a:ext cx="8064896" cy="4653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No-Go Theorem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Impossible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unconditionally, but attack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requires unrealistic amounts of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resources</a:t>
            </a:r>
            <a:endParaRPr lang="fr-CH" sz="3300" dirty="0" smtClean="0"/>
          </a:p>
          <a:p>
            <a:pPr marL="342900" lvl="0" indent="-342900">
              <a:lnSpc>
                <a:spcPct val="110000"/>
              </a:lnSpc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 smtClean="0"/>
              <a:t>Garden-Hose Model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Restricted class of single-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qubit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 schemes: </a:t>
            </a:r>
            <a:r>
              <a:rPr lang="en-US" sz="2800" dirty="0" err="1">
                <a:solidFill>
                  <a:prstClr val="black"/>
                </a:solidFill>
                <a:cs typeface="Arial" charset="0"/>
              </a:rPr>
              <a:t>SQP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</a:rPr>
              <a:t>f</a:t>
            </a:r>
            <a:endParaRPr lang="en-US" sz="2800" baseline="-25000" dirty="0">
              <a:solidFill>
                <a:prstClr val="black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Easily implementable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srgbClr val="FF0000"/>
                </a:solidFill>
                <a:cs typeface="Arial" charset="0"/>
              </a:rPr>
              <a:t>Garden-hose model </a:t>
            </a:r>
            <a:r>
              <a:rPr lang="en-US" sz="2800" dirty="0">
                <a:solidFill>
                  <a:prstClr val="black"/>
                </a:solidFill>
                <a:cs typeface="Arial" charset="0"/>
              </a:rPr>
              <a:t>to study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attacks </a:t>
            </a:r>
          </a:p>
          <a:p>
            <a:pPr marL="800100" lvl="1" indent="-342900">
              <a:spcBef>
                <a:spcPct val="20000"/>
              </a:spcBef>
              <a:buClr>
                <a:srgbClr val="4F81BD"/>
              </a:buClr>
              <a:buSzPct val="65000"/>
              <a:buFont typeface="Wingdings" pitchFamily="2" charset="2"/>
              <a:buChar char="n"/>
            </a:pPr>
            <a:r>
              <a:rPr lang="en-US" sz="2800" dirty="0">
                <a:solidFill>
                  <a:prstClr val="black"/>
                </a:solidFill>
                <a:cs typeface="Arial" charset="0"/>
              </a:rPr>
              <a:t>C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onnections to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complexity theory</a:t>
            </a:r>
            <a:endParaRPr lang="en-US" sz="3300" dirty="0" smtClean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699792" y="658926"/>
            <a:ext cx="6323571" cy="1401922"/>
            <a:chOff x="683568" y="3035190"/>
            <a:chExt cx="6323571" cy="1401922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959523" y="4323332"/>
              <a:ext cx="5628701" cy="0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grpSp>
          <p:nvGrpSpPr>
            <p:cNvPr id="10" name="Group 33"/>
            <p:cNvGrpSpPr/>
            <p:nvPr/>
          </p:nvGrpSpPr>
          <p:grpSpPr>
            <a:xfrm>
              <a:off x="683568" y="3035190"/>
              <a:ext cx="1008112" cy="1401922"/>
              <a:chOff x="395536" y="671654"/>
              <a:chExt cx="1363916" cy="1896718"/>
            </a:xfrm>
          </p:grpSpPr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1115616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4" name="Picture 23" descr="AliceBlue.eps"/>
              <p:cNvPicPr>
                <a:picLocks noChangeAspect="1"/>
              </p:cNvPicPr>
              <p:nvPr/>
            </p:nvPicPr>
            <p:blipFill>
              <a:blip r:embed="rId3" cstate="print"/>
              <a:srcRect b="23529"/>
              <a:stretch>
                <a:fillRect/>
              </a:stretch>
            </p:blipFill>
            <p:spPr>
              <a:xfrm>
                <a:off x="395536" y="671654"/>
                <a:ext cx="1363916" cy="1536679"/>
              </a:xfrm>
              <a:prstGeom prst="rect">
                <a:avLst/>
              </a:prstGeom>
            </p:spPr>
          </p:pic>
        </p:grpSp>
        <p:grpSp>
          <p:nvGrpSpPr>
            <p:cNvPr id="11" name="Group 35"/>
            <p:cNvGrpSpPr/>
            <p:nvPr/>
          </p:nvGrpSpPr>
          <p:grpSpPr>
            <a:xfrm>
              <a:off x="6012158" y="3035190"/>
              <a:ext cx="994981" cy="1401922"/>
              <a:chOff x="7541016" y="671654"/>
              <a:chExt cx="1346152" cy="1896718"/>
            </a:xfrm>
          </p:grpSpPr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>
                <a:off x="80283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  <p:pic>
            <p:nvPicPr>
              <p:cNvPr id="22" name="Picture 21" descr="AliceBlue.eps"/>
              <p:cNvPicPr>
                <a:picLocks noChangeAspect="1"/>
              </p:cNvPicPr>
              <p:nvPr/>
            </p:nvPicPr>
            <p:blipFill>
              <a:blip r:embed="rId4" cstate="print"/>
              <a:srcRect b="22520"/>
              <a:stretch>
                <a:fillRect/>
              </a:stretch>
            </p:blipFill>
            <p:spPr>
              <a:xfrm flipH="1">
                <a:off x="7541016" y="671654"/>
                <a:ext cx="1346152" cy="1536679"/>
              </a:xfrm>
              <a:prstGeom prst="rect">
                <a:avLst/>
              </a:prstGeom>
            </p:spPr>
          </p:pic>
        </p:grpSp>
        <p:grpSp>
          <p:nvGrpSpPr>
            <p:cNvPr id="12" name="Group 36"/>
            <p:cNvGrpSpPr/>
            <p:nvPr/>
          </p:nvGrpSpPr>
          <p:grpSpPr>
            <a:xfrm>
              <a:off x="3275856" y="3144948"/>
              <a:ext cx="883405" cy="1292164"/>
              <a:chOff x="4139951" y="820150"/>
              <a:chExt cx="1195195" cy="1748222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39951" y="820150"/>
                <a:ext cx="1195195" cy="1397228"/>
              </a:xfrm>
              <a:prstGeom prst="rect">
                <a:avLst/>
              </a:prstGeom>
            </p:spPr>
          </p:pic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644008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0000FF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4716016" y="3340303"/>
              <a:ext cx="882319" cy="1093341"/>
              <a:chOff x="2483767" y="1089146"/>
              <a:chExt cx="1193725" cy="1479226"/>
            </a:xfrm>
          </p:grpSpPr>
          <p:pic>
            <p:nvPicPr>
              <p:cNvPr id="17" name="Picture 2" descr="D:\presentations\Noisy Storage\EvilCatTransparent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2483767" y="1089146"/>
                <a:ext cx="1193725" cy="1187727"/>
              </a:xfrm>
              <a:prstGeom prst="rect">
                <a:avLst/>
              </a:prstGeom>
              <a:noFill/>
            </p:spPr>
          </p:pic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98782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38"/>
            <p:cNvGrpSpPr/>
            <p:nvPr/>
          </p:nvGrpSpPr>
          <p:grpSpPr>
            <a:xfrm>
              <a:off x="1979713" y="3215387"/>
              <a:ext cx="738259" cy="1218256"/>
              <a:chOff x="5871205" y="920142"/>
              <a:chExt cx="998820" cy="1648230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1205" y="920142"/>
                <a:ext cx="998820" cy="1284721"/>
              </a:xfrm>
              <a:prstGeom prst="rect">
                <a:avLst/>
              </a:prstGeom>
            </p:spPr>
          </p:pic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6228184" y="2280340"/>
                <a:ext cx="0" cy="288032"/>
              </a:xfrm>
              <a:prstGeom prst="line">
                <a:avLst/>
              </a:prstGeom>
              <a:noFill/>
              <a:ln w="44450">
                <a:solidFill>
                  <a:srgbClr val="FF0000"/>
                </a:solidFill>
                <a:prstDash val="solid"/>
                <a:round/>
                <a:headEnd/>
                <a:tailEnd type="none" w="med" len="med"/>
              </a:ln>
              <a:effectLst/>
            </p:spPr>
            <p:txBody>
              <a:bodyPr lIns="0" tIns="0" rIns="0" bIns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3118707" y="2204864"/>
            <a:ext cx="5040560" cy="648072"/>
            <a:chOff x="3131840" y="4725144"/>
            <a:chExt cx="5040560" cy="648072"/>
          </a:xfrm>
        </p:grpSpPr>
        <p:sp>
          <p:nvSpPr>
            <p:cNvPr id="26" name="Oval 54"/>
            <p:cNvSpPr>
              <a:spLocks noChangeArrowheads="1"/>
            </p:cNvSpPr>
            <p:nvPr/>
          </p:nvSpPr>
          <p:spPr bwMode="auto">
            <a:xfrm rot="16200000">
              <a:off x="5328084" y="2528900"/>
              <a:ext cx="648072" cy="504056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27" name="Group 172"/>
            <p:cNvGrpSpPr/>
            <p:nvPr/>
          </p:nvGrpSpPr>
          <p:grpSpPr>
            <a:xfrm>
              <a:off x="4067944" y="4797152"/>
              <a:ext cx="457692" cy="460694"/>
              <a:chOff x="3731760" y="2948800"/>
              <a:chExt cx="457692" cy="460694"/>
            </a:xfrm>
          </p:grpSpPr>
          <p:sp>
            <p:nvSpPr>
              <p:cNvPr id="34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6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7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8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28" name="Group 173"/>
            <p:cNvGrpSpPr/>
            <p:nvPr/>
          </p:nvGrpSpPr>
          <p:grpSpPr>
            <a:xfrm>
              <a:off x="6876256" y="4797152"/>
              <a:ext cx="457692" cy="460694"/>
              <a:chOff x="3731760" y="2948800"/>
              <a:chExt cx="457692" cy="460694"/>
            </a:xfrm>
          </p:grpSpPr>
          <p:sp>
            <p:nvSpPr>
              <p:cNvPr id="29" name="Oval 2"/>
              <p:cNvSpPr>
                <a:spLocks noChangeArrowheads="1"/>
              </p:cNvSpPr>
              <p:nvPr/>
            </p:nvSpPr>
            <p:spPr bwMode="auto">
              <a:xfrm>
                <a:off x="3731760" y="2948800"/>
                <a:ext cx="457692" cy="460694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0" name="Line 44"/>
              <p:cNvSpPr>
                <a:spLocks noChangeShapeType="1"/>
              </p:cNvSpPr>
              <p:nvPr/>
            </p:nvSpPr>
            <p:spPr bwMode="auto">
              <a:xfrm rot="10800000">
                <a:off x="3960489" y="2976129"/>
                <a:ext cx="0" cy="402800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1" name="Line 45"/>
              <p:cNvSpPr>
                <a:spLocks noChangeShapeType="1"/>
              </p:cNvSpPr>
              <p:nvPr/>
            </p:nvSpPr>
            <p:spPr bwMode="auto">
              <a:xfrm rot="16200000">
                <a:off x="3959933" y="2975574"/>
                <a:ext cx="0" cy="403912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 rot="13500000">
                <a:off x="3958820" y="2975573"/>
                <a:ext cx="1113" cy="402799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rot="18900000">
                <a:off x="3957151" y="2976129"/>
                <a:ext cx="1113" cy="403913"/>
              </a:xfrm>
              <a:prstGeom prst="line">
                <a:avLst/>
              </a:prstGeom>
              <a:solidFill>
                <a:srgbClr val="00FF00"/>
              </a:solidFill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772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Open Problems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663990"/>
          </a:xfrm>
        </p:spPr>
        <p:txBody>
          <a:bodyPr/>
          <a:lstStyle/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Is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Quantum-GH(f) </a:t>
            </a:r>
            <a:r>
              <a:rPr lang="en-US" dirty="0">
                <a:cs typeface="Arial" charset="0"/>
              </a:rPr>
              <a:t>equivalent to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r>
              <a:rPr lang="en-US" dirty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Find good </a:t>
            </a:r>
            <a:r>
              <a:rPr lang="en-US" dirty="0">
                <a:cs typeface="Arial" charset="0"/>
              </a:rPr>
              <a:t>lower bounds on </a:t>
            </a:r>
            <a:r>
              <a:rPr lang="en-US" dirty="0">
                <a:solidFill>
                  <a:srgbClr val="FF0000"/>
                </a:solidFill>
                <a:cs typeface="Arial" charset="0"/>
              </a:rPr>
              <a:t>E(</a:t>
            </a:r>
            <a:r>
              <a:rPr lang="en-US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SQP</a:t>
            </a:r>
            <a:r>
              <a:rPr lang="en-US" baseline="-25000" dirty="0" err="1" smtClean="0">
                <a:solidFill>
                  <a:srgbClr val="FF0000"/>
                </a:solidFill>
                <a:latin typeface="Calibri"/>
                <a:cs typeface="Arial" charset="0"/>
              </a:rPr>
              <a:t>f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)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Are there </a:t>
            </a:r>
            <a:r>
              <a:rPr lang="en-US" dirty="0">
                <a:cs typeface="Arial" charset="0"/>
              </a:rPr>
              <a:t>o</a:t>
            </a:r>
            <a:r>
              <a:rPr lang="en-US" dirty="0" smtClean="0">
                <a:cs typeface="Arial" charset="0"/>
              </a:rPr>
              <a:t>ther position-verification schemes? Connection with non-local games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Position verification in </a:t>
            </a:r>
            <a:r>
              <a:rPr lang="en-US" dirty="0" smtClean="0">
                <a:solidFill>
                  <a:srgbClr val="0000FF"/>
                </a:solidFill>
                <a:cs typeface="Arial" charset="0"/>
              </a:rPr>
              <a:t>higher dimensions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solidFill>
                  <a:srgbClr val="0000FF"/>
                </a:solidFill>
                <a:cs typeface="Arial" charset="0"/>
              </a:rPr>
              <a:t>Experimental problems</a:t>
            </a:r>
            <a:r>
              <a:rPr lang="en-US" dirty="0" smtClean="0">
                <a:cs typeface="Arial" charset="0"/>
              </a:rPr>
              <a:t>: handle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losses</a:t>
            </a:r>
            <a:r>
              <a:rPr lang="en-US" dirty="0" smtClean="0">
                <a:cs typeface="Arial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cs typeface="Arial" charset="0"/>
              </a:rPr>
              <a:t>measurement errors</a:t>
            </a:r>
            <a:endParaRPr lang="en-US" dirty="0">
              <a:solidFill>
                <a:srgbClr val="FF0000"/>
              </a:solidFill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Can we achieve other position</a:t>
            </a:r>
            <a:r>
              <a:rPr lang="en-US" dirty="0">
                <a:cs typeface="Arial" charset="0"/>
              </a:rPr>
              <a:t>-based primitives</a:t>
            </a:r>
            <a:r>
              <a:rPr lang="en-US" dirty="0" smtClean="0">
                <a:cs typeface="Arial" charset="0"/>
              </a:rPr>
              <a:t>?</a:t>
            </a: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dirty="0" smtClean="0">
                <a:cs typeface="Arial" charset="0"/>
              </a:rPr>
              <a:t>…</a:t>
            </a: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  <a:p>
            <a:pPr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25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EPR Pairs</a:t>
            </a:r>
            <a:endParaRPr lang="en-US" dirty="0"/>
          </a:p>
        </p:txBody>
      </p:sp>
      <p:sp>
        <p:nvSpPr>
          <p:cNvPr id="255030" name="Oval 54"/>
          <p:cNvSpPr>
            <a:spLocks noChangeArrowheads="1"/>
          </p:cNvSpPr>
          <p:nvPr/>
        </p:nvSpPr>
        <p:spPr bwMode="auto">
          <a:xfrm>
            <a:off x="1403648" y="2204864"/>
            <a:ext cx="1008062" cy="2160240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46275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55032" name="Oval 56"/>
          <p:cNvSpPr>
            <a:spLocks noChangeArrowheads="1"/>
          </p:cNvSpPr>
          <p:nvPr/>
        </p:nvSpPr>
        <p:spPr bwMode="auto">
          <a:xfrm>
            <a:off x="1548110" y="2302271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33" name="Line 57"/>
          <p:cNvSpPr>
            <a:spLocks noChangeShapeType="1"/>
          </p:cNvSpPr>
          <p:nvPr/>
        </p:nvSpPr>
        <p:spPr bwMode="auto">
          <a:xfrm rot="10800000">
            <a:off x="1908473" y="2375296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4" name="Line 58"/>
          <p:cNvSpPr>
            <a:spLocks noChangeShapeType="1"/>
          </p:cNvSpPr>
          <p:nvPr/>
        </p:nvSpPr>
        <p:spPr bwMode="auto">
          <a:xfrm rot="-5400000">
            <a:off x="1907679" y="2374503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5" name="Line 59"/>
          <p:cNvSpPr>
            <a:spLocks noChangeShapeType="1"/>
          </p:cNvSpPr>
          <p:nvPr/>
        </p:nvSpPr>
        <p:spPr bwMode="auto">
          <a:xfrm rot="13500000">
            <a:off x="1906092" y="2374502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36" name="Line 60"/>
          <p:cNvSpPr>
            <a:spLocks noChangeShapeType="1"/>
          </p:cNvSpPr>
          <p:nvPr/>
        </p:nvSpPr>
        <p:spPr bwMode="auto">
          <a:xfrm rot="-2700000">
            <a:off x="1903710" y="2375296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61" name="Group 60"/>
          <p:cNvGrpSpPr/>
          <p:nvPr/>
        </p:nvGrpSpPr>
        <p:grpSpPr>
          <a:xfrm>
            <a:off x="2340149" y="2156991"/>
            <a:ext cx="2087562" cy="1008062"/>
            <a:chOff x="2340149" y="2156991"/>
            <a:chExt cx="2087562" cy="1008062"/>
          </a:xfrm>
        </p:grpSpPr>
        <p:grpSp>
          <p:nvGrpSpPr>
            <p:cNvPr id="102" name="Group 10"/>
            <p:cNvGrpSpPr>
              <a:grpSpLocks/>
            </p:cNvGrpSpPr>
            <p:nvPr/>
          </p:nvGrpSpPr>
          <p:grpSpPr bwMode="auto">
            <a:xfrm>
              <a:off x="2987849" y="2230016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grpSp>
          <p:nvGrpSpPr>
            <p:cNvPr id="108" name="Group 90"/>
            <p:cNvGrpSpPr/>
            <p:nvPr/>
          </p:nvGrpSpPr>
          <p:grpSpPr>
            <a:xfrm>
              <a:off x="3187060" y="2608968"/>
              <a:ext cx="504000" cy="504000"/>
              <a:chOff x="6948264" y="2780928"/>
              <a:chExt cx="457692" cy="460694"/>
            </a:xfrm>
          </p:grpSpPr>
          <p:sp>
            <p:nvSpPr>
              <p:cNvPr id="109" name="Oval 2"/>
              <p:cNvSpPr>
                <a:spLocks noChangeArrowheads="1"/>
              </p:cNvSpPr>
              <p:nvPr/>
            </p:nvSpPr>
            <p:spPr bwMode="auto">
              <a:xfrm>
                <a:off x="6948264" y="2780928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110" name="Group 63"/>
              <p:cNvGrpSpPr/>
              <p:nvPr/>
            </p:nvGrpSpPr>
            <p:grpSpPr>
              <a:xfrm>
                <a:off x="6991697" y="2814836"/>
                <a:ext cx="360040" cy="367338"/>
                <a:chOff x="-986264" y="2827606"/>
                <a:chExt cx="360040" cy="367338"/>
              </a:xfrm>
            </p:grpSpPr>
            <p:sp>
              <p:nvSpPr>
                <p:cNvPr id="11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815273" y="2827606"/>
                  <a:ext cx="0" cy="36733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  <p:sp>
              <p:nvSpPr>
                <p:cNvPr id="112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-986264" y="3003776"/>
                  <a:ext cx="360040" cy="7298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DE"/>
                </a:p>
              </p:txBody>
            </p:sp>
          </p:grp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2986261" y="2156991"/>
              <a:ext cx="865188" cy="10080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40149" y="2660228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53036" y="2661816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40149" y="3932287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41" name="Text Box 65"/>
          <p:cNvSpPr txBox="1">
            <a:spLocks noChangeArrowheads="1"/>
          </p:cNvSpPr>
          <p:nvPr/>
        </p:nvSpPr>
        <p:spPr bwMode="auto">
          <a:xfrm>
            <a:off x="3924474" y="1772816"/>
            <a:ext cx="1655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0</a:t>
            </a:r>
          </a:p>
        </p:txBody>
      </p:sp>
      <p:sp>
        <p:nvSpPr>
          <p:cNvPr id="255042" name="Text Box 66"/>
          <p:cNvSpPr txBox="1">
            <a:spLocks noChangeArrowheads="1"/>
          </p:cNvSpPr>
          <p:nvPr/>
        </p:nvSpPr>
        <p:spPr bwMode="auto">
          <a:xfrm>
            <a:off x="5796136" y="1772816"/>
            <a:ext cx="1655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½ : 1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5273849" y="3429049"/>
            <a:ext cx="2106463" cy="1008063"/>
            <a:chOff x="5273849" y="3429049"/>
            <a:chExt cx="2106463" cy="1008063"/>
          </a:xfrm>
        </p:grpSpPr>
        <p:grpSp>
          <p:nvGrpSpPr>
            <p:cNvPr id="65" name="Group 64"/>
            <p:cNvGrpSpPr/>
            <p:nvPr/>
          </p:nvGrpSpPr>
          <p:grpSpPr>
            <a:xfrm>
              <a:off x="5940152" y="3429049"/>
              <a:ext cx="885403" cy="1008063"/>
              <a:chOff x="5940152" y="3429049"/>
              <a:chExt cx="885403" cy="1008063"/>
            </a:xfrm>
          </p:grpSpPr>
          <p:grpSp>
            <p:nvGrpSpPr>
              <p:cNvPr id="123" name="Group 10"/>
              <p:cNvGrpSpPr>
                <a:grpSpLocks/>
              </p:cNvGrpSpPr>
              <p:nvPr/>
            </p:nvGrpSpPr>
            <p:grpSpPr bwMode="auto">
              <a:xfrm>
                <a:off x="5960368" y="3475831"/>
                <a:ext cx="865187" cy="792162"/>
                <a:chOff x="2148" y="2341"/>
                <a:chExt cx="545" cy="499"/>
              </a:xfrm>
            </p:grpSpPr>
            <p:sp>
              <p:nvSpPr>
                <p:cNvPr id="124" name="Oval 11"/>
                <p:cNvSpPr>
                  <a:spLocks noChangeArrowheads="1"/>
                </p:cNvSpPr>
                <p:nvPr/>
              </p:nvSpPr>
              <p:spPr bwMode="auto">
                <a:xfrm>
                  <a:off x="2239" y="2432"/>
                  <a:ext cx="363" cy="363"/>
                </a:xfrm>
                <a:prstGeom prst="ellipse">
                  <a:avLst/>
                </a:prstGeom>
                <a:noFill/>
                <a:ln w="508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 useBgFill="1">
              <p:nvSpPr>
                <p:cNvPr id="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2148" y="2568"/>
                  <a:ext cx="545" cy="272"/>
                </a:xfrm>
                <a:prstGeom prst="rect">
                  <a:avLst/>
                </a:prstGeom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4000" b="1">
                    <a:cs typeface="Arial" charset="0"/>
                  </a:endParaRPr>
                </a:p>
              </p:txBody>
            </p:sp>
            <p:sp>
              <p:nvSpPr>
                <p:cNvPr id="126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420" y="2341"/>
                  <a:ext cx="136" cy="18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anchor="ctr" anchorCtr="1"/>
                <a:lstStyle/>
                <a:p>
                  <a:endParaRPr lang="en-US"/>
                </a:p>
              </p:txBody>
            </p:sp>
          </p:grpSp>
          <p:grpSp>
            <p:nvGrpSpPr>
              <p:cNvPr id="127" name="Group 90"/>
              <p:cNvGrpSpPr/>
              <p:nvPr/>
            </p:nvGrpSpPr>
            <p:grpSpPr>
              <a:xfrm>
                <a:off x="6159579" y="3854783"/>
                <a:ext cx="504000" cy="504000"/>
                <a:chOff x="6948264" y="2780928"/>
                <a:chExt cx="457692" cy="460694"/>
              </a:xfrm>
            </p:grpSpPr>
            <p:sp>
              <p:nvSpPr>
                <p:cNvPr id="128" name="Oval 2"/>
                <p:cNvSpPr>
                  <a:spLocks noChangeArrowheads="1"/>
                </p:cNvSpPr>
                <p:nvPr/>
              </p:nvSpPr>
              <p:spPr bwMode="auto">
                <a:xfrm>
                  <a:off x="6948264" y="2780928"/>
                  <a:ext cx="457692" cy="460694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DE"/>
                </a:p>
              </p:txBody>
            </p:sp>
            <p:grpSp>
              <p:nvGrpSpPr>
                <p:cNvPr id="129" name="Group 63"/>
                <p:cNvGrpSpPr/>
                <p:nvPr/>
              </p:nvGrpSpPr>
              <p:grpSpPr>
                <a:xfrm>
                  <a:off x="6991697" y="2814836"/>
                  <a:ext cx="360040" cy="367338"/>
                  <a:chOff x="-986264" y="2827606"/>
                  <a:chExt cx="360040" cy="367338"/>
                </a:xfrm>
              </p:grpSpPr>
              <p:sp>
                <p:nvSpPr>
                  <p:cNvPr id="130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815273" y="2827606"/>
                    <a:ext cx="0" cy="36733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  <p:sp>
                <p:nvSpPr>
                  <p:cNvPr id="131" name="Line 5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-986264" y="3003776"/>
                    <a:ext cx="360040" cy="7298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 type="triangle" w="med" len="sm"/>
                    <a:tailEnd type="triangle" w="med" len="sm"/>
                  </a:ln>
                  <a:effectLst/>
                </p:spPr>
                <p:txBody>
                  <a:bodyPr anchor="ctr" anchorCtr="1"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55064" name="Rectangle 88"/>
              <p:cNvSpPr>
                <a:spLocks noChangeArrowheads="1"/>
              </p:cNvSpPr>
              <p:nvPr/>
            </p:nvSpPr>
            <p:spPr bwMode="auto">
              <a:xfrm>
                <a:off x="5940152" y="3429049"/>
                <a:ext cx="865187" cy="1008063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73849" y="3932287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5637" y="393387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255067" name="Text Box 91"/>
          <p:cNvSpPr txBox="1">
            <a:spLocks noChangeArrowheads="1"/>
          </p:cNvSpPr>
          <p:nvPr/>
        </p:nvSpPr>
        <p:spPr bwMode="auto">
          <a:xfrm>
            <a:off x="7361411" y="3643362"/>
            <a:ext cx="1800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prob. 1 : 0</a:t>
            </a:r>
          </a:p>
        </p:txBody>
      </p:sp>
      <p:sp>
        <p:nvSpPr>
          <p:cNvPr id="255068" name="Oval 92"/>
          <p:cNvSpPr>
            <a:spLocks noChangeArrowheads="1"/>
          </p:cNvSpPr>
          <p:nvPr/>
        </p:nvSpPr>
        <p:spPr bwMode="auto">
          <a:xfrm>
            <a:off x="1548110" y="3572742"/>
            <a:ext cx="719138" cy="720725"/>
          </a:xfrm>
          <a:prstGeom prst="ellipse">
            <a:avLst/>
          </a:prstGeom>
          <a:solidFill>
            <a:srgbClr val="66FF33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de-CH">
              <a:solidFill>
                <a:schemeClr val="lt1"/>
              </a:solidFill>
            </a:endParaRPr>
          </a:p>
        </p:txBody>
      </p:sp>
      <p:sp>
        <p:nvSpPr>
          <p:cNvPr id="255069" name="Line 93"/>
          <p:cNvSpPr>
            <a:spLocks noChangeShapeType="1"/>
          </p:cNvSpPr>
          <p:nvPr/>
        </p:nvSpPr>
        <p:spPr bwMode="auto">
          <a:xfrm rot="10800000">
            <a:off x="1908473" y="3645767"/>
            <a:ext cx="0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0" name="Line 94"/>
          <p:cNvSpPr>
            <a:spLocks noChangeShapeType="1"/>
          </p:cNvSpPr>
          <p:nvPr/>
        </p:nvSpPr>
        <p:spPr bwMode="auto">
          <a:xfrm rot="-5400000">
            <a:off x="1907679" y="3644974"/>
            <a:ext cx="0" cy="576262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1" name="Line 95"/>
          <p:cNvSpPr>
            <a:spLocks noChangeShapeType="1"/>
          </p:cNvSpPr>
          <p:nvPr/>
        </p:nvSpPr>
        <p:spPr bwMode="auto">
          <a:xfrm rot="13500000">
            <a:off x="1906092" y="3644973"/>
            <a:ext cx="1588" cy="574675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sp>
        <p:nvSpPr>
          <p:cNvPr id="255072" name="Line 96"/>
          <p:cNvSpPr>
            <a:spLocks noChangeShapeType="1"/>
          </p:cNvSpPr>
          <p:nvPr/>
        </p:nvSpPr>
        <p:spPr bwMode="auto">
          <a:xfrm rot="-2700000">
            <a:off x="1903710" y="3645767"/>
            <a:ext cx="1588" cy="576263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 type="triangle" w="med" len="sm"/>
            <a:tailEnd type="triangle" w="med" len="sm"/>
          </a:ln>
          <a:effectLst/>
        </p:spPr>
        <p:txBody>
          <a:bodyPr anchor="ctr" anchorCtr="1"/>
          <a:lstStyle/>
          <a:p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88639"/>
            <a:ext cx="4032448" cy="1600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3" name="Group 112"/>
          <p:cNvGrpSpPr/>
          <p:nvPr/>
        </p:nvGrpSpPr>
        <p:grpSpPr>
          <a:xfrm>
            <a:off x="4500020" y="2302024"/>
            <a:ext cx="720000" cy="720000"/>
            <a:chOff x="7597839" y="4231316"/>
            <a:chExt cx="457692" cy="720000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9" y="4231316"/>
              <a:ext cx="457692" cy="720000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264" y="4397776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940177" y="2302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3600400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noProof="0" dirty="0" smtClean="0">
                <a:cs typeface="Arial" charset="0"/>
              </a:rPr>
              <a:t>Einstein </a:t>
            </a:r>
            <a:r>
              <a:rPr lang="en-US" sz="2000" noProof="0" dirty="0" err="1" smtClean="0">
                <a:cs typeface="Arial" charset="0"/>
              </a:rPr>
              <a:t>Podolsky</a:t>
            </a:r>
            <a:r>
              <a:rPr lang="en-US" sz="2000" noProof="0" dirty="0" smtClean="0">
                <a:cs typeface="Arial" charset="0"/>
              </a:rPr>
              <a:t> Rosen 1935]</a:t>
            </a:r>
            <a:endParaRPr lang="en-US" sz="2000" dirty="0" smtClean="0">
              <a:cs typeface="Arial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00017" y="3547839"/>
            <a:ext cx="720000" cy="720000"/>
            <a:chOff x="7597837" y="2707419"/>
            <a:chExt cx="457692" cy="460694"/>
          </a:xfrm>
        </p:grpSpPr>
        <p:sp>
          <p:nvSpPr>
            <p:cNvPr id="121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2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509120"/>
            <a:ext cx="8429684" cy="2160240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“</a:t>
            </a:r>
            <a:r>
              <a:rPr lang="en-US" sz="2600" dirty="0" err="1" smtClean="0">
                <a:cs typeface="Arial" charset="0"/>
              </a:rPr>
              <a:t>spukhafte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 smtClean="0">
                <a:cs typeface="Arial" charset="0"/>
              </a:rPr>
              <a:t>Fernwirkung</a:t>
            </a:r>
            <a:r>
              <a:rPr lang="en-US" sz="2600" dirty="0" smtClean="0">
                <a:cs typeface="Arial" charset="0"/>
              </a:rPr>
              <a:t>” (spooky action at a distance)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EPR pairs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do not allow to communicate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</a:b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(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no contradiction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to relativity theory)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can provide a shared random bit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(or other non-signaling correlations)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1520" y="3140968"/>
            <a:ext cx="7488832" cy="288032"/>
            <a:chOff x="251520" y="3140968"/>
            <a:chExt cx="7488832" cy="288032"/>
          </a:xfrm>
        </p:grpSpPr>
        <p:sp>
          <p:nvSpPr>
            <p:cNvPr id="140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1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42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pic>
        <p:nvPicPr>
          <p:cNvPr id="144" name="Picture 143" descr="AliceBlue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147" name="Picture 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3717032"/>
            <a:ext cx="1185639" cy="843305"/>
          </a:xfrm>
          <a:prstGeom prst="rect">
            <a:avLst/>
          </a:prstGeom>
          <a:noFill/>
        </p:spPr>
      </p:pic>
      <p:grpSp>
        <p:nvGrpSpPr>
          <p:cNvPr id="62" name="Group 28"/>
          <p:cNvGrpSpPr/>
          <p:nvPr/>
        </p:nvGrpSpPr>
        <p:grpSpPr>
          <a:xfrm>
            <a:off x="5940152" y="3573016"/>
            <a:ext cx="720000" cy="720000"/>
            <a:chOff x="4214810" y="2000240"/>
            <a:chExt cx="457692" cy="460694"/>
          </a:xfrm>
        </p:grpSpPr>
        <p:sp>
          <p:nvSpPr>
            <p:cNvPr id="6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6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sp>
        <p:nvSpPr>
          <p:cNvPr id="255093" name="AutoShape 117"/>
          <p:cNvSpPr>
            <a:spLocks noChangeArrowheads="1"/>
          </p:cNvSpPr>
          <p:nvPr/>
        </p:nvSpPr>
        <p:spPr bwMode="auto">
          <a:xfrm>
            <a:off x="6102399" y="2535595"/>
            <a:ext cx="3438153" cy="1469469"/>
          </a:xfrm>
          <a:prstGeom prst="irregularSeal1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tint val="95294"/>
                  <a:invGamma/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dirty="0">
                <a:cs typeface="Arial" charset="0"/>
              </a:rPr>
              <a:t>EPR magic!</a:t>
            </a:r>
            <a:endParaRPr lang="de-CH" sz="2800" dirty="0"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55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255041" grpId="0"/>
      <p:bldP spid="255042" grpId="1"/>
      <p:bldP spid="255042" grpId="2"/>
      <p:bldP spid="255067" grpId="0"/>
      <p:bldP spid="132" grpId="0" build="p"/>
      <p:bldP spid="255093" grpId="0" animBg="1"/>
      <p:bldP spid="255093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504" y="188640"/>
            <a:ext cx="8229600" cy="720725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Quantum Key Distribution (QKD)</a:t>
            </a:r>
            <a:endParaRPr lang="en-US" dirty="0"/>
          </a:p>
        </p:txBody>
      </p:sp>
      <p:pic>
        <p:nvPicPr>
          <p:cNvPr id="518148" name="Picture 4" descr="j00915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1340768"/>
            <a:ext cx="737478" cy="1120332"/>
          </a:xfrm>
          <a:prstGeom prst="rect">
            <a:avLst/>
          </a:prstGeom>
          <a:noFill/>
        </p:spPr>
      </p:pic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3130550" y="1989138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none" w="med" len="med"/>
            <a:tailEnd type="triangle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3130550" y="2276475"/>
            <a:ext cx="28813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triangle"/>
            <a:tailEnd type="none" w="med" len="med"/>
          </a:ln>
          <a:effectLst/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518171" name="Line 27"/>
          <p:cNvSpPr>
            <a:spLocks noChangeShapeType="1"/>
          </p:cNvSpPr>
          <p:nvPr/>
        </p:nvSpPr>
        <p:spPr bwMode="auto">
          <a:xfrm flipV="1">
            <a:off x="4232786" y="1700808"/>
            <a:ext cx="267205" cy="1027644"/>
          </a:xfrm>
          <a:prstGeom prst="line">
            <a:avLst/>
          </a:prstGeom>
          <a:noFill/>
          <a:ln w="57150" cap="rnd">
            <a:solidFill>
              <a:srgbClr val="FF0000"/>
            </a:solidFill>
            <a:prstDash val="sysDot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18183" name="Picture 39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95801" y="346102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pic>
        <p:nvPicPr>
          <p:cNvPr id="518184" name="Picture 40" descr="BS00996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38283" y="3402013"/>
            <a:ext cx="647700" cy="4841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</p:pic>
      <p:sp>
        <p:nvSpPr>
          <p:cNvPr id="518185" name="Freeform 41"/>
          <p:cNvSpPr>
            <a:spLocks/>
          </p:cNvSpPr>
          <p:nvPr/>
        </p:nvSpPr>
        <p:spPr bwMode="auto">
          <a:xfrm rot="563765">
            <a:off x="930329" y="2583391"/>
            <a:ext cx="303212" cy="77470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8186" name="Freeform 42"/>
          <p:cNvSpPr>
            <a:spLocks/>
          </p:cNvSpPr>
          <p:nvPr/>
        </p:nvSpPr>
        <p:spPr bwMode="auto">
          <a:xfrm>
            <a:off x="7816337" y="2598123"/>
            <a:ext cx="217488" cy="730250"/>
          </a:xfrm>
          <a:custGeom>
            <a:avLst/>
            <a:gdLst/>
            <a:ahLst/>
            <a:cxnLst>
              <a:cxn ang="0">
                <a:pos x="74" y="0"/>
              </a:cxn>
              <a:cxn ang="0">
                <a:pos x="121" y="121"/>
              </a:cxn>
              <a:cxn ang="0">
                <a:pos x="7" y="215"/>
              </a:cxn>
              <a:cxn ang="0">
                <a:pos x="81" y="349"/>
              </a:cxn>
              <a:cxn ang="0">
                <a:pos x="87" y="551"/>
              </a:cxn>
            </a:cxnLst>
            <a:rect l="0" t="0" r="r" b="b"/>
            <a:pathLst>
              <a:path w="132" h="551">
                <a:moveTo>
                  <a:pt x="74" y="0"/>
                </a:moveTo>
                <a:cubicBezTo>
                  <a:pt x="82" y="20"/>
                  <a:pt x="132" y="85"/>
                  <a:pt x="121" y="121"/>
                </a:cubicBezTo>
                <a:cubicBezTo>
                  <a:pt x="110" y="157"/>
                  <a:pt x="14" y="177"/>
                  <a:pt x="7" y="215"/>
                </a:cubicBezTo>
                <a:cubicBezTo>
                  <a:pt x="0" y="253"/>
                  <a:pt x="68" y="293"/>
                  <a:pt x="81" y="349"/>
                </a:cubicBezTo>
                <a:cubicBezTo>
                  <a:pt x="94" y="405"/>
                  <a:pt x="86" y="509"/>
                  <a:pt x="87" y="551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870155" y="1061882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Alice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978878" y="2329716"/>
            <a:ext cx="1165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Bob</a:t>
            </a:r>
            <a:endParaRPr lang="en-US" sz="28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085303" y="3923072"/>
            <a:ext cx="899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Arial" pitchFamily="34" charset="0"/>
                <a:cs typeface="Arial" pitchFamily="34" charset="0"/>
              </a:rPr>
              <a:t>Eve</a:t>
            </a:r>
          </a:p>
        </p:txBody>
      </p:sp>
      <p:sp>
        <p:nvSpPr>
          <p:cNvPr id="80" name="Rectangle 298"/>
          <p:cNvSpPr>
            <a:spLocks noChangeArrowheads="1"/>
          </p:cNvSpPr>
          <p:nvPr/>
        </p:nvSpPr>
        <p:spPr bwMode="auto">
          <a:xfrm>
            <a:off x="396626" y="4365104"/>
            <a:ext cx="835183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inf-theoretic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security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against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unrestricted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eavesdroppers</a:t>
            </a:r>
            <a:r>
              <a:rPr lang="de-CH" sz="2400" dirty="0" smtClean="0">
                <a:cs typeface="Arial" charset="0"/>
              </a:rPr>
              <a:t>:</a:t>
            </a: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err="1" smtClean="0">
                <a:cs typeface="Arial" charset="0"/>
              </a:rPr>
              <a:t>quantum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states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are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unknown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to</a:t>
            </a:r>
            <a:r>
              <a:rPr lang="de-CH" sz="2400" dirty="0" smtClean="0">
                <a:cs typeface="Arial" charset="0"/>
              </a:rPr>
              <a:t> Eve, </a:t>
            </a:r>
            <a:r>
              <a:rPr lang="de-CH" sz="2400" dirty="0" err="1" smtClean="0">
                <a:cs typeface="Arial" charset="0"/>
              </a:rPr>
              <a:t>she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cannot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copy</a:t>
            </a:r>
            <a:r>
              <a:rPr lang="de-CH" sz="2400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de-CH" sz="2400" dirty="0" err="1" smtClean="0">
                <a:solidFill>
                  <a:srgbClr val="FF0000"/>
                </a:solidFill>
                <a:cs typeface="Arial" charset="0"/>
              </a:rPr>
              <a:t>them</a:t>
            </a:r>
            <a:endParaRPr lang="de-CH" sz="2400" dirty="0" smtClean="0">
              <a:solidFill>
                <a:srgbClr val="FF0000"/>
              </a:solidFill>
              <a:cs typeface="Arial" charset="0"/>
            </a:endParaRPr>
          </a:p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de-CH" sz="2400" dirty="0" smtClean="0">
                <a:cs typeface="Arial" charset="0"/>
              </a:rPr>
              <a:t>honest </a:t>
            </a:r>
            <a:r>
              <a:rPr lang="de-CH" sz="2400" dirty="0" err="1" smtClean="0">
                <a:cs typeface="Arial" charset="0"/>
              </a:rPr>
              <a:t>players</a:t>
            </a:r>
            <a:r>
              <a:rPr lang="de-CH" sz="2400" dirty="0" smtClean="0">
                <a:cs typeface="Arial" charset="0"/>
              </a:rPr>
              <a:t> </a:t>
            </a:r>
            <a:r>
              <a:rPr lang="de-CH" sz="2400" dirty="0" err="1" smtClean="0">
                <a:cs typeface="Arial" charset="0"/>
              </a:rPr>
              <a:t>can</a:t>
            </a:r>
            <a:r>
              <a:rPr lang="de-CH" sz="2400" dirty="0" smtClean="0">
                <a:cs typeface="Arial" charset="0"/>
              </a:rPr>
              <a:t> check </a:t>
            </a:r>
            <a:r>
              <a:rPr lang="de-CH" sz="2400" dirty="0" err="1" smtClean="0">
                <a:cs typeface="Arial" charset="0"/>
              </a:rPr>
              <a:t>whether</a:t>
            </a:r>
            <a:r>
              <a:rPr lang="de-CH" sz="2400" dirty="0" smtClean="0">
                <a:cs typeface="Arial" charset="0"/>
              </a:rPr>
              <a:t> Eve </a:t>
            </a:r>
            <a:r>
              <a:rPr lang="de-CH" sz="2400" dirty="0" err="1" smtClean="0">
                <a:cs typeface="Arial" charset="0"/>
              </a:rPr>
              <a:t>interfered</a:t>
            </a:r>
            <a:endParaRPr lang="de-CH" sz="2400" dirty="0" smtClean="0"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400" dirty="0" smtClean="0">
                <a:solidFill>
                  <a:srgbClr val="FF0000"/>
                </a:solidFill>
                <a:cs typeface="Arial" charset="0"/>
              </a:rPr>
              <a:t>technically feasible</a:t>
            </a:r>
            <a:r>
              <a:rPr lang="en-US" sz="2400" dirty="0" smtClean="0">
                <a:cs typeface="Arial" charset="0"/>
              </a:rPr>
              <a:t>: </a:t>
            </a:r>
            <a:r>
              <a:rPr lang="en-US" sz="2400" dirty="0" smtClean="0">
                <a:solidFill>
                  <a:srgbClr val="0000FF"/>
                </a:solidFill>
                <a:cs typeface="Arial" charset="0"/>
              </a:rPr>
              <a:t>no quantum computation required</a:t>
            </a:r>
            <a:r>
              <a:rPr lang="en-US" sz="2400" dirty="0" smtClean="0">
                <a:cs typeface="Arial" charset="0"/>
              </a:rPr>
              <a:t>, </a:t>
            </a:r>
            <a:br>
              <a:rPr lang="en-US" sz="2400" dirty="0" smtClean="0">
                <a:cs typeface="Arial" charset="0"/>
              </a:rPr>
            </a:br>
            <a:r>
              <a:rPr lang="en-US" sz="2400" dirty="0" smtClean="0">
                <a:cs typeface="Arial" charset="0"/>
              </a:rPr>
              <a:t>only quantum communication</a:t>
            </a:r>
            <a:endParaRPr lang="de-CH" sz="2400" b="0" dirty="0">
              <a:cs typeface="Arial" charset="0"/>
            </a:endParaRPr>
          </a:p>
        </p:txBody>
      </p:sp>
      <p:pic>
        <p:nvPicPr>
          <p:cNvPr id="36" name="Picture 35" descr="AliceBlue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27584" y="1484784"/>
            <a:ext cx="1059740" cy="1080120"/>
          </a:xfrm>
          <a:prstGeom prst="rect">
            <a:avLst/>
          </a:prstGeom>
        </p:spPr>
      </p:pic>
      <p:pic>
        <p:nvPicPr>
          <p:cNvPr id="38" name="Picture 37" descr="QueenOfHearts.png"/>
          <p:cNvPicPr>
            <a:picLocks noChangeAspect="1"/>
          </p:cNvPicPr>
          <p:nvPr/>
        </p:nvPicPr>
        <p:blipFill>
          <a:blip r:embed="rId6" cstate="print"/>
          <a:srcRect l="6597" r="7636"/>
          <a:stretch>
            <a:fillRect/>
          </a:stretch>
        </p:blipFill>
        <p:spPr>
          <a:xfrm>
            <a:off x="3707904" y="2780928"/>
            <a:ext cx="1280649" cy="1083626"/>
          </a:xfrm>
          <a:prstGeom prst="rect">
            <a:avLst/>
          </a:prstGeom>
        </p:spPr>
      </p:pic>
      <p:grpSp>
        <p:nvGrpSpPr>
          <p:cNvPr id="2" name="Group 34"/>
          <p:cNvGrpSpPr/>
          <p:nvPr/>
        </p:nvGrpSpPr>
        <p:grpSpPr>
          <a:xfrm>
            <a:off x="3130550" y="1096098"/>
            <a:ext cx="2881313" cy="532702"/>
            <a:chOff x="3130550" y="1096098"/>
            <a:chExt cx="2881313" cy="532702"/>
          </a:xfrm>
        </p:grpSpPr>
        <p:sp>
          <p:nvSpPr>
            <p:cNvPr id="518151" name="Line 7"/>
            <p:cNvSpPr>
              <a:spLocks noChangeShapeType="1"/>
            </p:cNvSpPr>
            <p:nvPr/>
          </p:nvSpPr>
          <p:spPr bwMode="auto">
            <a:xfrm>
              <a:off x="3130550" y="1628800"/>
              <a:ext cx="2881313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/>
            </a:p>
          </p:txBody>
        </p:sp>
        <p:grpSp>
          <p:nvGrpSpPr>
            <p:cNvPr id="3" name="Group 28"/>
            <p:cNvGrpSpPr/>
            <p:nvPr/>
          </p:nvGrpSpPr>
          <p:grpSpPr>
            <a:xfrm>
              <a:off x="3419872" y="1096098"/>
              <a:ext cx="457692" cy="460694"/>
              <a:chOff x="4214810" y="2000240"/>
              <a:chExt cx="457692" cy="460694"/>
            </a:xfrm>
          </p:grpSpPr>
          <p:sp>
            <p:nvSpPr>
              <p:cNvPr id="40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 rot="27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4" name="Group 28"/>
            <p:cNvGrpSpPr/>
            <p:nvPr/>
          </p:nvGrpSpPr>
          <p:grpSpPr>
            <a:xfrm>
              <a:off x="4343154" y="1096098"/>
              <a:ext cx="457692" cy="460694"/>
              <a:chOff x="4214810" y="2000240"/>
              <a:chExt cx="457692" cy="460694"/>
            </a:xfrm>
          </p:grpSpPr>
          <p:sp>
            <p:nvSpPr>
              <p:cNvPr id="43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Line 5"/>
              <p:cNvSpPr>
                <a:spLocks noChangeShapeType="1"/>
              </p:cNvSpPr>
              <p:nvPr/>
            </p:nvSpPr>
            <p:spPr bwMode="auto">
              <a:xfrm rot="81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5" name="Group 28"/>
            <p:cNvGrpSpPr/>
            <p:nvPr/>
          </p:nvGrpSpPr>
          <p:grpSpPr>
            <a:xfrm>
              <a:off x="3881513" y="1096098"/>
              <a:ext cx="457692" cy="460694"/>
              <a:chOff x="4214810" y="2000240"/>
              <a:chExt cx="457692" cy="460694"/>
            </a:xfrm>
          </p:grpSpPr>
          <p:sp>
            <p:nvSpPr>
              <p:cNvPr id="46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6" name="Group 133"/>
            <p:cNvGrpSpPr/>
            <p:nvPr/>
          </p:nvGrpSpPr>
          <p:grpSpPr>
            <a:xfrm>
              <a:off x="5266436" y="1096098"/>
              <a:ext cx="457692" cy="460694"/>
              <a:chOff x="7597837" y="2707419"/>
              <a:chExt cx="457692" cy="460694"/>
            </a:xfrm>
          </p:grpSpPr>
          <p:sp>
            <p:nvSpPr>
              <p:cNvPr id="49" name="Oval 2"/>
              <p:cNvSpPr>
                <a:spLocks noChangeArrowheads="1"/>
              </p:cNvSpPr>
              <p:nvPr/>
            </p:nvSpPr>
            <p:spPr bwMode="auto">
              <a:xfrm>
                <a:off x="7597837" y="2707419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Line 5"/>
              <p:cNvSpPr>
                <a:spLocks noChangeShapeType="1"/>
              </p:cNvSpPr>
              <p:nvPr/>
            </p:nvSpPr>
            <p:spPr bwMode="auto">
              <a:xfrm rot="5400000">
                <a:off x="7827188" y="2754097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  <p:grpSp>
          <p:nvGrpSpPr>
            <p:cNvPr id="7" name="Group 28"/>
            <p:cNvGrpSpPr/>
            <p:nvPr/>
          </p:nvGrpSpPr>
          <p:grpSpPr>
            <a:xfrm>
              <a:off x="4804795" y="1096098"/>
              <a:ext cx="457692" cy="460694"/>
              <a:chOff x="4214810" y="2000240"/>
              <a:chExt cx="457692" cy="460694"/>
            </a:xfrm>
          </p:grpSpPr>
          <p:sp>
            <p:nvSpPr>
              <p:cNvPr id="52" name="Oval 2"/>
              <p:cNvSpPr>
                <a:spLocks noChangeArrowheads="1"/>
              </p:cNvSpPr>
              <p:nvPr/>
            </p:nvSpPr>
            <p:spPr bwMode="auto">
              <a:xfrm>
                <a:off x="4214810" y="2000240"/>
                <a:ext cx="457692" cy="460694"/>
              </a:xfrm>
              <a:prstGeom prst="ellipse">
                <a:avLst/>
              </a:prstGeom>
              <a:solidFill>
                <a:srgbClr val="FFFF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Line 5"/>
              <p:cNvSpPr>
                <a:spLocks noChangeShapeType="1"/>
              </p:cNvSpPr>
              <p:nvPr/>
            </p:nvSpPr>
            <p:spPr bwMode="auto">
              <a:xfrm rot="10800000">
                <a:off x="4444161" y="2046918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1475656" y="2420888"/>
            <a:ext cx="1993314" cy="1008112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7" name="Content Placeholder 1"/>
          <p:cNvSpPr txBox="1">
            <a:spLocks/>
          </p:cNvSpPr>
          <p:nvPr/>
        </p:nvSpPr>
        <p:spPr>
          <a:xfrm>
            <a:off x="179512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84, </a:t>
            </a:r>
            <a:r>
              <a:rPr lang="en-US" sz="2000" dirty="0" err="1" smtClean="0">
                <a:cs typeface="Arial" charset="0"/>
              </a:rPr>
              <a:t>Ekert</a:t>
            </a:r>
            <a:r>
              <a:rPr lang="en-US" sz="2000" dirty="0" smtClean="0">
                <a:cs typeface="Arial" charset="0"/>
              </a:rPr>
              <a:t> 91</a:t>
            </a:r>
            <a:r>
              <a:rPr lang="en-US" sz="2000" noProof="0" dirty="0" smtClean="0">
                <a:cs typeface="Arial" charset="0"/>
              </a:rPr>
              <a:t>]</a:t>
            </a:r>
            <a:endParaRPr lang="en-US" sz="2000" dirty="0" smtClean="0"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 r="50930" b="3039"/>
          <a:stretch>
            <a:fillRect/>
          </a:stretch>
        </p:blipFill>
        <p:spPr bwMode="auto">
          <a:xfrm>
            <a:off x="7668344" y="0"/>
            <a:ext cx="763148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8" cstate="print"/>
          <a:srcRect l="49070" b="3039"/>
          <a:stretch>
            <a:fillRect/>
          </a:stretch>
        </p:blipFill>
        <p:spPr bwMode="auto">
          <a:xfrm>
            <a:off x="6876257" y="0"/>
            <a:ext cx="792087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9" cstate="print"/>
          <a:srcRect t="19951"/>
          <a:stretch>
            <a:fillRect/>
          </a:stretch>
        </p:blipFill>
        <p:spPr bwMode="auto">
          <a:xfrm>
            <a:off x="5583386" y="2564904"/>
            <a:ext cx="1868934" cy="93610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0" cstate="print"/>
          <a:srcRect l="12201" t="7667" r="27320" b="25775"/>
          <a:stretch>
            <a:fillRect/>
          </a:stretch>
        </p:blipFill>
        <p:spPr bwMode="auto">
          <a:xfrm>
            <a:off x="8378734" y="0"/>
            <a:ext cx="765265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3648" y="1772816"/>
            <a:ext cx="6494119" cy="486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81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54413" y="3595688"/>
            <a:ext cx="865187" cy="792162"/>
            <a:chOff x="2148" y="2341"/>
            <a:chExt cx="545" cy="499"/>
          </a:xfrm>
        </p:grpSpPr>
        <p:sp>
          <p:nvSpPr>
            <p:cNvPr id="34100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00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34100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rmAutofit/>
          </a:bodyPr>
          <a:lstStyle/>
          <a:p>
            <a:r>
              <a:rPr lang="en-US"/>
              <a:t>Quantum Mechanics</a:t>
            </a:r>
          </a:p>
        </p:txBody>
      </p:sp>
      <p:sp>
        <p:nvSpPr>
          <p:cNvPr id="341010" name="Text Box 18"/>
          <p:cNvSpPr txBox="1">
            <a:spLocks noChangeArrowheads="1"/>
          </p:cNvSpPr>
          <p:nvPr/>
        </p:nvSpPr>
        <p:spPr bwMode="auto">
          <a:xfrm>
            <a:off x="3636963" y="3021013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1 yields 1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13" name="Text Box 21"/>
          <p:cNvSpPr txBox="1">
            <a:spLocks noChangeArrowheads="1"/>
          </p:cNvSpPr>
          <p:nvPr/>
        </p:nvSpPr>
        <p:spPr bwMode="auto">
          <a:xfrm>
            <a:off x="539750" y="2924175"/>
            <a:ext cx="3816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cs typeface="Arial" charset="0"/>
              </a:rPr>
              <a:t>Measurements:</a:t>
            </a:r>
            <a:endParaRPr lang="de-CH" sz="2400" dirty="0">
              <a:cs typeface="Arial" charset="0"/>
            </a:endParaRPr>
          </a:p>
        </p:txBody>
      </p:sp>
      <p:sp>
        <p:nvSpPr>
          <p:cNvPr id="341014" name="Rectangle 22"/>
          <p:cNvSpPr>
            <a:spLocks noChangeArrowheads="1"/>
          </p:cNvSpPr>
          <p:nvPr/>
        </p:nvSpPr>
        <p:spPr bwMode="auto">
          <a:xfrm>
            <a:off x="3563938" y="352425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015" name="Line 23"/>
          <p:cNvSpPr>
            <a:spLocks noChangeShapeType="1"/>
          </p:cNvSpPr>
          <p:nvPr/>
        </p:nvSpPr>
        <p:spPr bwMode="auto">
          <a:xfrm flipH="1">
            <a:off x="1763713" y="4029075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16" name="Line 24"/>
          <p:cNvSpPr>
            <a:spLocks noChangeShapeType="1"/>
          </p:cNvSpPr>
          <p:nvPr/>
        </p:nvSpPr>
        <p:spPr bwMode="auto">
          <a:xfrm flipH="1">
            <a:off x="4429125" y="4029075"/>
            <a:ext cx="22320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022" name="Text Box 30"/>
          <p:cNvSpPr txBox="1">
            <a:spLocks noChangeArrowheads="1"/>
          </p:cNvSpPr>
          <p:nvPr/>
        </p:nvSpPr>
        <p:spPr bwMode="auto">
          <a:xfrm>
            <a:off x="1905000" y="1052736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r10" pitchFamily="34" charset="0"/>
                <a:cs typeface="Arial" charset="0"/>
              </a:rPr>
              <a:t>+</a:t>
            </a:r>
            <a:r>
              <a:rPr lang="en-US" sz="2400" dirty="0">
                <a:cs typeface="Arial" charset="0"/>
              </a:rPr>
              <a:t> 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n-US" sz="2400" b="0" dirty="0" smtClean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sp>
        <p:nvSpPr>
          <p:cNvPr id="341028" name="Text Box 36"/>
          <p:cNvSpPr txBox="1">
            <a:spLocks noChangeArrowheads="1"/>
          </p:cNvSpPr>
          <p:nvPr/>
        </p:nvSpPr>
        <p:spPr bwMode="auto">
          <a:xfrm>
            <a:off x="1905000" y="2060575"/>
            <a:ext cx="1730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cmsy10" pitchFamily="34" charset="0"/>
                <a:cs typeface="Arial" charset="0"/>
              </a:rPr>
              <a:t>£ </a:t>
            </a:r>
            <a:r>
              <a:rPr lang="en-US" sz="2400" b="0" dirty="0">
                <a:cs typeface="Arial" charset="0"/>
              </a:rPr>
              <a:t>basis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3" name="Group 139"/>
          <p:cNvGrpSpPr>
            <a:grpSpLocks/>
          </p:cNvGrpSpPr>
          <p:nvPr/>
        </p:nvGrpSpPr>
        <p:grpSpPr bwMode="auto">
          <a:xfrm>
            <a:off x="3562350" y="5099052"/>
            <a:ext cx="865188" cy="792163"/>
            <a:chOff x="2154" y="1933"/>
            <a:chExt cx="545" cy="499"/>
          </a:xfrm>
        </p:grpSpPr>
        <p:sp>
          <p:nvSpPr>
            <p:cNvPr id="341132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341133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341134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0" name="Text Box 148"/>
          <p:cNvSpPr txBox="1">
            <a:spLocks noChangeArrowheads="1"/>
          </p:cNvSpPr>
          <p:nvPr/>
        </p:nvSpPr>
        <p:spPr bwMode="auto">
          <a:xfrm>
            <a:off x="5075238" y="4941888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0</a:t>
            </a:r>
          </a:p>
        </p:txBody>
      </p:sp>
      <p:sp>
        <p:nvSpPr>
          <p:cNvPr id="341141" name="Rectangle 149"/>
          <p:cNvSpPr>
            <a:spLocks noChangeArrowheads="1"/>
          </p:cNvSpPr>
          <p:nvPr/>
        </p:nvSpPr>
        <p:spPr bwMode="auto">
          <a:xfrm>
            <a:off x="3562350" y="5011738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1142" name="Line 150"/>
          <p:cNvSpPr>
            <a:spLocks noChangeShapeType="1"/>
          </p:cNvSpPr>
          <p:nvPr/>
        </p:nvSpPr>
        <p:spPr bwMode="auto">
          <a:xfrm flipH="1">
            <a:off x="1762125" y="5516563"/>
            <a:ext cx="1800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3" name="Line 151"/>
          <p:cNvSpPr>
            <a:spLocks noChangeShapeType="1"/>
          </p:cNvSpPr>
          <p:nvPr/>
        </p:nvSpPr>
        <p:spPr bwMode="auto">
          <a:xfrm flipH="1">
            <a:off x="4427538" y="5516563"/>
            <a:ext cx="5746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en-US"/>
          </a:p>
        </p:txBody>
      </p:sp>
      <p:sp>
        <p:nvSpPr>
          <p:cNvPr id="341144" name="Text Box 152"/>
          <p:cNvSpPr txBox="1">
            <a:spLocks noChangeArrowheads="1"/>
          </p:cNvSpPr>
          <p:nvPr/>
        </p:nvSpPr>
        <p:spPr bwMode="auto">
          <a:xfrm>
            <a:off x="5075238" y="5661025"/>
            <a:ext cx="3600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>
                <a:cs typeface="Arial" charset="0"/>
              </a:rPr>
              <a:t>with prob. ½ yields 1</a:t>
            </a:r>
          </a:p>
        </p:txBody>
      </p:sp>
      <p:sp>
        <p:nvSpPr>
          <p:cNvPr id="90" name="Text Box 103"/>
          <p:cNvSpPr txBox="1">
            <a:spLocks noChangeArrowheads="1"/>
          </p:cNvSpPr>
          <p:nvPr/>
        </p:nvSpPr>
        <p:spPr bwMode="auto">
          <a:xfrm>
            <a:off x="4401765" y="4129548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sp>
        <p:nvSpPr>
          <p:cNvPr id="91" name="Text Box 103"/>
          <p:cNvSpPr txBox="1">
            <a:spLocks noChangeArrowheads="1"/>
          </p:cNvSpPr>
          <p:nvPr/>
        </p:nvSpPr>
        <p:spPr bwMode="auto">
          <a:xfrm>
            <a:off x="4416513" y="5678133"/>
            <a:ext cx="6274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0" dirty="0" smtClean="0">
                <a:cs typeface="Arial" charset="0"/>
              </a:rPr>
              <a:t>0/1</a:t>
            </a:r>
            <a:endParaRPr lang="de-CH" sz="2400" b="0" dirty="0">
              <a:cs typeface="Arial" charset="0"/>
            </a:endParaRPr>
          </a:p>
        </p:txBody>
      </p:sp>
      <p:grpSp>
        <p:nvGrpSpPr>
          <p:cNvPr id="4" name="Group 28"/>
          <p:cNvGrpSpPr/>
          <p:nvPr/>
        </p:nvGrpSpPr>
        <p:grpSpPr>
          <a:xfrm>
            <a:off x="6300192" y="908760"/>
            <a:ext cx="720000" cy="720000"/>
            <a:chOff x="4214810" y="2000240"/>
            <a:chExt cx="457692" cy="460694"/>
          </a:xfrm>
        </p:grpSpPr>
        <p:sp>
          <p:nvSpPr>
            <p:cNvPr id="93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4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3851919" y="908760"/>
            <a:ext cx="720000" cy="720000"/>
            <a:chOff x="7597837" y="2707419"/>
            <a:chExt cx="457692" cy="460694"/>
          </a:xfrm>
        </p:grpSpPr>
        <p:sp>
          <p:nvSpPr>
            <p:cNvPr id="96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97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6" name="Group 90"/>
          <p:cNvGrpSpPr/>
          <p:nvPr/>
        </p:nvGrpSpPr>
        <p:grpSpPr>
          <a:xfrm>
            <a:off x="971600" y="908720"/>
            <a:ext cx="720080" cy="720080"/>
            <a:chOff x="6948264" y="2780928"/>
            <a:chExt cx="457692" cy="460694"/>
          </a:xfrm>
        </p:grpSpPr>
        <p:sp>
          <p:nvSpPr>
            <p:cNvPr id="99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7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01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02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8" name="Group 102"/>
          <p:cNvGrpSpPr/>
          <p:nvPr/>
        </p:nvGrpSpPr>
        <p:grpSpPr>
          <a:xfrm>
            <a:off x="971600" y="1916832"/>
            <a:ext cx="720000" cy="720000"/>
            <a:chOff x="4427984" y="692696"/>
            <a:chExt cx="457692" cy="460694"/>
          </a:xfrm>
        </p:grpSpPr>
        <p:sp>
          <p:nvSpPr>
            <p:cNvPr id="104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06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3851920" y="1916832"/>
            <a:ext cx="720000" cy="720000"/>
            <a:chOff x="4214810" y="2000240"/>
            <a:chExt cx="457692" cy="460694"/>
          </a:xfrm>
        </p:grpSpPr>
        <p:sp>
          <p:nvSpPr>
            <p:cNvPr id="10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0" name="Group 28"/>
          <p:cNvGrpSpPr/>
          <p:nvPr/>
        </p:nvGrpSpPr>
        <p:grpSpPr>
          <a:xfrm>
            <a:off x="6300192" y="1916832"/>
            <a:ext cx="720000" cy="720000"/>
            <a:chOff x="4214810" y="2000240"/>
            <a:chExt cx="457692" cy="460694"/>
          </a:xfrm>
        </p:grpSpPr>
        <p:sp>
          <p:nvSpPr>
            <p:cNvPr id="11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2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899672" y="3645024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" name="Group 28"/>
          <p:cNvGrpSpPr/>
          <p:nvPr/>
        </p:nvGrpSpPr>
        <p:grpSpPr>
          <a:xfrm>
            <a:off x="6804248" y="3717032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3" name="Group 90"/>
          <p:cNvGrpSpPr/>
          <p:nvPr/>
        </p:nvGrpSpPr>
        <p:grpSpPr>
          <a:xfrm>
            <a:off x="3753624" y="3974640"/>
            <a:ext cx="504000" cy="504000"/>
            <a:chOff x="6948264" y="2780928"/>
            <a:chExt cx="457692" cy="460694"/>
          </a:xfrm>
        </p:grpSpPr>
        <p:sp>
          <p:nvSpPr>
            <p:cNvPr id="12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2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2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5" name="Group 28"/>
          <p:cNvGrpSpPr/>
          <p:nvPr/>
        </p:nvGrpSpPr>
        <p:grpSpPr>
          <a:xfrm>
            <a:off x="899592" y="5157192"/>
            <a:ext cx="720000" cy="720000"/>
            <a:chOff x="4214810" y="2000240"/>
            <a:chExt cx="457692" cy="460694"/>
          </a:xfrm>
        </p:grpSpPr>
        <p:sp>
          <p:nvSpPr>
            <p:cNvPr id="12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9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6" name="Group 129"/>
          <p:cNvGrpSpPr/>
          <p:nvPr/>
        </p:nvGrpSpPr>
        <p:grpSpPr>
          <a:xfrm>
            <a:off x="3757108" y="5460464"/>
            <a:ext cx="504000" cy="504000"/>
            <a:chOff x="4427984" y="692696"/>
            <a:chExt cx="457692" cy="460694"/>
          </a:xfrm>
        </p:grpSpPr>
        <p:sp>
          <p:nvSpPr>
            <p:cNvPr id="131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2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33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7" name="Group 28"/>
          <p:cNvGrpSpPr/>
          <p:nvPr/>
        </p:nvGrpSpPr>
        <p:grpSpPr>
          <a:xfrm>
            <a:off x="8028384" y="4725144"/>
            <a:ext cx="720000" cy="720000"/>
            <a:chOff x="4214810" y="2000240"/>
            <a:chExt cx="457692" cy="460694"/>
          </a:xfrm>
        </p:grpSpPr>
        <p:sp>
          <p:nvSpPr>
            <p:cNvPr id="135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6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8" name="Group 28"/>
          <p:cNvGrpSpPr/>
          <p:nvPr/>
        </p:nvGrpSpPr>
        <p:grpSpPr>
          <a:xfrm>
            <a:off x="8028384" y="5661248"/>
            <a:ext cx="720000" cy="720000"/>
            <a:chOff x="4214810" y="2000240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3" name="Picture 142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2060848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2076843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5" name="Picture 144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932040" y="1124744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6" name="Picture 145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345631" y="1095400"/>
            <a:ext cx="690067" cy="487680"/>
          </a:xfrm>
          <a:prstGeom prst="rect">
            <a:avLst/>
          </a:prstGeom>
          <a:noFill/>
          <a:ln/>
          <a:effectLst/>
        </p:spPr>
      </p:pic>
    </p:spTree>
    <p:extLst>
      <p:ext uri="{BB962C8B-B14F-4D97-AF65-F5344CB8AC3E}">
        <p14:creationId xmlns:p14="http://schemas.microsoft.com/office/powerpoint/2010/main" val="9913304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010" grpId="0"/>
      <p:bldP spid="341013" grpId="0"/>
      <p:bldP spid="341014" grpId="0" animBg="1"/>
      <p:bldP spid="341015" grpId="0" animBg="1"/>
      <p:bldP spid="341016" grpId="0" animBg="1"/>
      <p:bldP spid="341140" grpId="0"/>
      <p:bldP spid="341141" grpId="0" animBg="1"/>
      <p:bldP spid="341142" grpId="0" animBg="1"/>
      <p:bldP spid="341143" grpId="0" animBg="1"/>
      <p:bldP spid="341144" grpId="0"/>
      <p:bldP spid="90" grpId="0"/>
      <p:bldP spid="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66797" y="3864069"/>
            <a:ext cx="4092947" cy="1460099"/>
            <a:chOff x="2366797" y="3864069"/>
            <a:chExt cx="4092947" cy="1460099"/>
          </a:xfrm>
        </p:grpSpPr>
        <p:grpSp>
          <p:nvGrpSpPr>
            <p:cNvPr id="16" name="Group 75"/>
            <p:cNvGrpSpPr/>
            <p:nvPr/>
          </p:nvGrpSpPr>
          <p:grpSpPr>
            <a:xfrm>
              <a:off x="2366797" y="3864069"/>
              <a:ext cx="4092947" cy="1460099"/>
              <a:chOff x="2366797" y="3864069"/>
              <a:chExt cx="4092947" cy="1460099"/>
            </a:xfrm>
          </p:grpSpPr>
          <p:sp>
            <p:nvSpPr>
              <p:cNvPr id="341142" name="Line 150"/>
              <p:cNvSpPr>
                <a:spLocks noChangeShapeType="1"/>
              </p:cNvSpPr>
              <p:nvPr/>
            </p:nvSpPr>
            <p:spPr bwMode="auto">
              <a:xfrm flipH="1">
                <a:off x="2366797" y="4557242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91" name="Rectangle 22"/>
              <p:cNvSpPr>
                <a:spLocks noChangeArrowheads="1"/>
              </p:cNvSpPr>
              <p:nvPr/>
            </p:nvSpPr>
            <p:spPr bwMode="auto">
              <a:xfrm>
                <a:off x="3254214" y="3864069"/>
                <a:ext cx="2305928" cy="1460099"/>
              </a:xfrm>
              <a:prstGeom prst="rect">
                <a:avLst/>
              </a:prstGeom>
              <a:noFill/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Line 150"/>
              <p:cNvSpPr>
                <a:spLocks noChangeShapeType="1"/>
              </p:cNvSpPr>
              <p:nvPr/>
            </p:nvSpPr>
            <p:spPr bwMode="auto">
              <a:xfrm flipH="1">
                <a:off x="5581908" y="4925951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  <p:sp>
            <p:nvSpPr>
              <p:cNvPr id="106" name="Line 150"/>
              <p:cNvSpPr>
                <a:spLocks noChangeShapeType="1"/>
              </p:cNvSpPr>
              <p:nvPr/>
            </p:nvSpPr>
            <p:spPr bwMode="auto">
              <a:xfrm flipH="1">
                <a:off x="5567159" y="4114790"/>
                <a:ext cx="877836" cy="66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pic>
          <p:nvPicPr>
            <p:cNvPr id="67" name="Picture 9" descr="dolly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779912" y="3970435"/>
              <a:ext cx="1368152" cy="1258765"/>
            </a:xfrm>
            <a:prstGeom prst="rect">
              <a:avLst/>
            </a:prstGeom>
            <a:noFill/>
          </p:spPr>
        </p:pic>
      </p:grpSp>
      <p:sp>
        <p:nvSpPr>
          <p:cNvPr id="341009" name="Rectangle 17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No-Cloning Theorem</a:t>
            </a:r>
            <a:endParaRPr lang="en-US" sz="4000" dirty="0"/>
          </a:p>
        </p:txBody>
      </p:sp>
      <p:sp>
        <p:nvSpPr>
          <p:cNvPr id="341139" name="Line 147"/>
          <p:cNvSpPr>
            <a:spLocks noChangeShapeType="1"/>
          </p:cNvSpPr>
          <p:nvPr/>
        </p:nvSpPr>
        <p:spPr bwMode="auto">
          <a:xfrm rot="10800000">
            <a:off x="1408113" y="5157788"/>
            <a:ext cx="0" cy="574675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 type="triangle" w="med" len="med"/>
            <a:tailEnd type="triangle" w="med" len="med"/>
          </a:ln>
          <a:effectLst/>
        </p:spPr>
        <p:txBody>
          <a:bodyPr anchor="ctr" anchorCtr="1"/>
          <a:lstStyle/>
          <a:p>
            <a:endParaRPr lang="en-US"/>
          </a:p>
        </p:txBody>
      </p:sp>
      <p:grpSp>
        <p:nvGrpSpPr>
          <p:cNvPr id="13" name="Group 97"/>
          <p:cNvGrpSpPr/>
          <p:nvPr/>
        </p:nvGrpSpPr>
        <p:grpSpPr>
          <a:xfrm>
            <a:off x="1476007" y="41548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1146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90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4" name="Group 98"/>
          <p:cNvGrpSpPr/>
          <p:nvPr/>
        </p:nvGrpSpPr>
        <p:grpSpPr>
          <a:xfrm>
            <a:off x="6593658" y="3697691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0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1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5" name="Group 101"/>
          <p:cNvGrpSpPr/>
          <p:nvPr/>
        </p:nvGrpSpPr>
        <p:grpSpPr>
          <a:xfrm>
            <a:off x="6623155" y="4553097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3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104" name="Text Box 21"/>
            <p:cNvSpPr txBox="1">
              <a:spLocks noChangeArrowheads="1"/>
            </p:cNvSpPr>
            <p:nvPr/>
          </p:nvSpPr>
          <p:spPr bwMode="auto">
            <a:xfrm>
              <a:off x="117393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17" name="Group 74"/>
          <p:cNvGrpSpPr/>
          <p:nvPr/>
        </p:nvGrpSpPr>
        <p:grpSpPr>
          <a:xfrm>
            <a:off x="2771801" y="3429000"/>
            <a:ext cx="5184576" cy="2232248"/>
            <a:chOff x="2809127" y="3501009"/>
            <a:chExt cx="3326202" cy="2232248"/>
          </a:xfrm>
        </p:grpSpPr>
        <p:sp>
          <p:nvSpPr>
            <p:cNvPr id="92" name="Line 150"/>
            <p:cNvSpPr>
              <a:spLocks noChangeShapeType="1"/>
            </p:cNvSpPr>
            <p:nvPr/>
          </p:nvSpPr>
          <p:spPr bwMode="auto">
            <a:xfrm flipH="1">
              <a:off x="2875934" y="3554362"/>
              <a:ext cx="3259394" cy="215326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05" name="Line 150"/>
            <p:cNvSpPr>
              <a:spLocks noChangeShapeType="1"/>
            </p:cNvSpPr>
            <p:nvPr/>
          </p:nvSpPr>
          <p:spPr bwMode="auto">
            <a:xfrm>
              <a:off x="2809127" y="3501009"/>
              <a:ext cx="3326202" cy="223224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grpSp>
        <p:nvGrpSpPr>
          <p:cNvPr id="80" name="Group 28"/>
          <p:cNvGrpSpPr/>
          <p:nvPr/>
        </p:nvGrpSpPr>
        <p:grpSpPr>
          <a:xfrm>
            <a:off x="2699792" y="1052736"/>
            <a:ext cx="720000" cy="720000"/>
            <a:chOff x="4214810" y="2000240"/>
            <a:chExt cx="457692" cy="460694"/>
          </a:xfrm>
        </p:grpSpPr>
        <p:sp>
          <p:nvSpPr>
            <p:cNvPr id="81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82" name="Line 5"/>
            <p:cNvSpPr>
              <a:spLocks noChangeShapeType="1"/>
            </p:cNvSpPr>
            <p:nvPr/>
          </p:nvSpPr>
          <p:spPr bwMode="auto">
            <a:xfrm rot="108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539552" y="980728"/>
            <a:ext cx="720000" cy="720000"/>
            <a:chOff x="7597837" y="2707419"/>
            <a:chExt cx="457692" cy="460694"/>
          </a:xfrm>
        </p:grpSpPr>
        <p:sp>
          <p:nvSpPr>
            <p:cNvPr id="114" name="Oval 2"/>
            <p:cNvSpPr>
              <a:spLocks noChangeArrowheads="1"/>
            </p:cNvSpPr>
            <p:nvPr/>
          </p:nvSpPr>
          <p:spPr bwMode="auto">
            <a:xfrm>
              <a:off x="7597837" y="2707419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5" name="Line 5"/>
            <p:cNvSpPr>
              <a:spLocks noChangeShapeType="1"/>
            </p:cNvSpPr>
            <p:nvPr/>
          </p:nvSpPr>
          <p:spPr bwMode="auto">
            <a:xfrm rot="5400000">
              <a:off x="7827188" y="2754097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6" name="Group 28"/>
          <p:cNvGrpSpPr/>
          <p:nvPr/>
        </p:nvGrpSpPr>
        <p:grpSpPr>
          <a:xfrm>
            <a:off x="539553" y="1988800"/>
            <a:ext cx="720000" cy="720000"/>
            <a:chOff x="4214810" y="2000240"/>
            <a:chExt cx="457692" cy="460694"/>
          </a:xfrm>
        </p:grpSpPr>
        <p:sp>
          <p:nvSpPr>
            <p:cNvPr id="117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18" name="Line 5"/>
            <p:cNvSpPr>
              <a:spLocks noChangeShapeType="1"/>
            </p:cNvSpPr>
            <p:nvPr/>
          </p:nvSpPr>
          <p:spPr bwMode="auto">
            <a:xfrm rot="27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19" name="Group 28"/>
          <p:cNvGrpSpPr/>
          <p:nvPr/>
        </p:nvGrpSpPr>
        <p:grpSpPr>
          <a:xfrm>
            <a:off x="2699792" y="1988840"/>
            <a:ext cx="720000" cy="720000"/>
            <a:chOff x="4214810" y="2000240"/>
            <a:chExt cx="457692" cy="460694"/>
          </a:xfrm>
        </p:grpSpPr>
        <p:sp>
          <p:nvSpPr>
            <p:cNvPr id="120" name="Oval 2"/>
            <p:cNvSpPr>
              <a:spLocks noChangeArrowheads="1"/>
            </p:cNvSpPr>
            <p:nvPr/>
          </p:nvSpPr>
          <p:spPr bwMode="auto">
            <a:xfrm>
              <a:off x="4214810" y="2000240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21" name="Line 5"/>
            <p:cNvSpPr>
              <a:spLocks noChangeShapeType="1"/>
            </p:cNvSpPr>
            <p:nvPr/>
          </p:nvSpPr>
          <p:spPr bwMode="auto">
            <a:xfrm rot="8100000">
              <a:off x="4444161" y="2046918"/>
              <a:ext cx="0" cy="36733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grpSp>
        <p:nvGrpSpPr>
          <p:cNvPr id="122" name="Group 10"/>
          <p:cNvGrpSpPr>
            <a:grpSpLocks/>
          </p:cNvGrpSpPr>
          <p:nvPr/>
        </p:nvGrpSpPr>
        <p:grpSpPr bwMode="auto">
          <a:xfrm>
            <a:off x="5651028" y="2060278"/>
            <a:ext cx="865187" cy="792162"/>
            <a:chOff x="2148" y="2341"/>
            <a:chExt cx="545" cy="499"/>
          </a:xfrm>
        </p:grpSpPr>
        <p:sp>
          <p:nvSpPr>
            <p:cNvPr id="123" name="Oval 11"/>
            <p:cNvSpPr>
              <a:spLocks noChangeArrowheads="1"/>
            </p:cNvSpPr>
            <p:nvPr/>
          </p:nvSpPr>
          <p:spPr bwMode="auto">
            <a:xfrm>
              <a:off x="2239" y="2432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4" name="Rectangle 12"/>
            <p:cNvSpPr>
              <a:spLocks noChangeArrowheads="1"/>
            </p:cNvSpPr>
            <p:nvPr/>
          </p:nvSpPr>
          <p:spPr bwMode="auto">
            <a:xfrm>
              <a:off x="2148" y="2568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cs typeface="Arial" charset="0"/>
              </a:endParaRPr>
            </a:p>
          </p:txBody>
        </p:sp>
        <p:sp>
          <p:nvSpPr>
            <p:cNvPr id="125" name="Line 13"/>
            <p:cNvSpPr>
              <a:spLocks noChangeShapeType="1"/>
            </p:cNvSpPr>
            <p:nvPr/>
          </p:nvSpPr>
          <p:spPr bwMode="auto">
            <a:xfrm flipV="1">
              <a:off x="2420" y="2341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26" name="Rectangle 22"/>
          <p:cNvSpPr>
            <a:spLocks noChangeArrowheads="1"/>
          </p:cNvSpPr>
          <p:nvPr/>
        </p:nvSpPr>
        <p:spPr bwMode="auto">
          <a:xfrm>
            <a:off x="5660553" y="1988840"/>
            <a:ext cx="865187" cy="1008063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7" name="Group 139"/>
          <p:cNvGrpSpPr>
            <a:grpSpLocks/>
          </p:cNvGrpSpPr>
          <p:nvPr/>
        </p:nvGrpSpPr>
        <p:grpSpPr bwMode="auto">
          <a:xfrm>
            <a:off x="6947172" y="2075584"/>
            <a:ext cx="865188" cy="792163"/>
            <a:chOff x="2154" y="1933"/>
            <a:chExt cx="545" cy="499"/>
          </a:xfrm>
        </p:grpSpPr>
        <p:sp>
          <p:nvSpPr>
            <p:cNvPr id="128" name="Oval 140"/>
            <p:cNvSpPr>
              <a:spLocks noChangeArrowheads="1"/>
            </p:cNvSpPr>
            <p:nvPr/>
          </p:nvSpPr>
          <p:spPr bwMode="auto">
            <a:xfrm>
              <a:off x="2245" y="2024"/>
              <a:ext cx="363" cy="363"/>
            </a:xfrm>
            <a:prstGeom prst="ellipse">
              <a:avLst/>
            </a:prstGeom>
            <a:noFill/>
            <a:ln w="5080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 useBgFill="1">
          <p:nvSpPr>
            <p:cNvPr id="129" name="Rectangle 141"/>
            <p:cNvSpPr>
              <a:spLocks noChangeArrowheads="1"/>
            </p:cNvSpPr>
            <p:nvPr/>
          </p:nvSpPr>
          <p:spPr bwMode="auto">
            <a:xfrm>
              <a:off x="2154" y="2160"/>
              <a:ext cx="545" cy="272"/>
            </a:xfrm>
            <a:prstGeom prst="rect">
              <a:avLst/>
            </a:prstGeom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4000" b="1">
                <a:latin typeface="cmsy10" pitchFamily="34" charset="0"/>
                <a:cs typeface="Arial" charset="0"/>
              </a:endParaRPr>
            </a:p>
          </p:txBody>
        </p:sp>
        <p:sp>
          <p:nvSpPr>
            <p:cNvPr id="130" name="Line 142"/>
            <p:cNvSpPr>
              <a:spLocks noChangeShapeType="1"/>
            </p:cNvSpPr>
            <p:nvPr/>
          </p:nvSpPr>
          <p:spPr bwMode="auto">
            <a:xfrm flipV="1">
              <a:off x="2426" y="1933"/>
              <a:ext cx="136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en-US"/>
            </a:p>
          </p:txBody>
        </p:sp>
      </p:grpSp>
      <p:sp>
        <p:nvSpPr>
          <p:cNvPr id="131" name="Rectangle 149"/>
          <p:cNvSpPr>
            <a:spLocks noChangeArrowheads="1"/>
          </p:cNvSpPr>
          <p:nvPr/>
        </p:nvSpPr>
        <p:spPr bwMode="auto">
          <a:xfrm>
            <a:off x="6947172" y="1988270"/>
            <a:ext cx="865188" cy="10080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" name="Group 90"/>
          <p:cNvGrpSpPr/>
          <p:nvPr/>
        </p:nvGrpSpPr>
        <p:grpSpPr>
          <a:xfrm>
            <a:off x="5850239" y="2439230"/>
            <a:ext cx="504000" cy="504000"/>
            <a:chOff x="6948264" y="2780928"/>
            <a:chExt cx="457692" cy="460694"/>
          </a:xfrm>
        </p:grpSpPr>
        <p:sp>
          <p:nvSpPr>
            <p:cNvPr id="133" name="Oval 2"/>
            <p:cNvSpPr>
              <a:spLocks noChangeArrowheads="1"/>
            </p:cNvSpPr>
            <p:nvPr/>
          </p:nvSpPr>
          <p:spPr bwMode="auto">
            <a:xfrm>
              <a:off x="6948264" y="2780928"/>
              <a:ext cx="457692" cy="460694"/>
            </a:xfrm>
            <a:prstGeom prst="ellipse">
              <a:avLst/>
            </a:pr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134" name="Group 63"/>
            <p:cNvGrpSpPr/>
            <p:nvPr/>
          </p:nvGrpSpPr>
          <p:grpSpPr>
            <a:xfrm>
              <a:off x="6991697" y="2814836"/>
              <a:ext cx="360040" cy="367338"/>
              <a:chOff x="-986264" y="2827606"/>
              <a:chExt cx="360040" cy="367338"/>
            </a:xfrm>
          </p:grpSpPr>
          <p:sp>
            <p:nvSpPr>
              <p:cNvPr id="135" name="Line 5"/>
              <p:cNvSpPr>
                <a:spLocks noChangeShapeType="1"/>
              </p:cNvSpPr>
              <p:nvPr/>
            </p:nvSpPr>
            <p:spPr bwMode="auto">
              <a:xfrm rot="10800000">
                <a:off x="-815273" y="2827606"/>
                <a:ext cx="0" cy="36733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  <p:sp>
            <p:nvSpPr>
              <p:cNvPr id="136" name="Line 5"/>
              <p:cNvSpPr>
                <a:spLocks noChangeShapeType="1"/>
              </p:cNvSpPr>
              <p:nvPr/>
            </p:nvSpPr>
            <p:spPr bwMode="auto">
              <a:xfrm rot="10800000">
                <a:off x="-986264" y="3003776"/>
                <a:ext cx="360040" cy="7298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DE"/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7141930" y="2436996"/>
            <a:ext cx="504000" cy="504000"/>
            <a:chOff x="4427984" y="692696"/>
            <a:chExt cx="457692" cy="460694"/>
          </a:xfrm>
        </p:grpSpPr>
        <p:sp>
          <p:nvSpPr>
            <p:cNvPr id="138" name="Oval 2"/>
            <p:cNvSpPr>
              <a:spLocks noChangeArrowheads="1"/>
            </p:cNvSpPr>
            <p:nvPr/>
          </p:nvSpPr>
          <p:spPr bwMode="auto">
            <a:xfrm>
              <a:off x="4427984" y="692696"/>
              <a:ext cx="457692" cy="460694"/>
            </a:xfrm>
            <a:prstGeom prst="ellipse">
              <a:avLst/>
            </a:prstGeom>
            <a:solidFill>
              <a:srgbClr val="FF0000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DE"/>
            </a:p>
          </p:txBody>
        </p:sp>
        <p:sp>
          <p:nvSpPr>
            <p:cNvPr id="139" name="Line 5"/>
            <p:cNvSpPr>
              <a:spLocks noChangeShapeType="1"/>
            </p:cNvSpPr>
            <p:nvPr/>
          </p:nvSpPr>
          <p:spPr bwMode="auto">
            <a:xfrm rot="2700000">
              <a:off x="4470434" y="919757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  <p:sp>
          <p:nvSpPr>
            <p:cNvPr id="140" name="Line 5"/>
            <p:cNvSpPr>
              <a:spLocks noChangeShapeType="1"/>
            </p:cNvSpPr>
            <p:nvPr/>
          </p:nvSpPr>
          <p:spPr bwMode="auto">
            <a:xfrm rot="8100000">
              <a:off x="4470435" y="919756"/>
              <a:ext cx="360040" cy="7298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DE"/>
            </a:p>
          </p:txBody>
        </p:sp>
      </p:grpSp>
      <p:pic>
        <p:nvPicPr>
          <p:cNvPr id="141" name="Picture 140" descr="TP_tmp.em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32856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2" name="Picture 141" descr="TP_tmp.emf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2148851"/>
            <a:ext cx="690067" cy="446227"/>
          </a:xfrm>
          <a:prstGeom prst="rect">
            <a:avLst/>
          </a:prstGeom>
          <a:noFill/>
          <a:ln/>
          <a:effectLst/>
        </p:spPr>
      </p:pic>
      <p:pic>
        <p:nvPicPr>
          <p:cNvPr id="143" name="Picture 142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1196752"/>
            <a:ext cx="690067" cy="487680"/>
          </a:xfrm>
          <a:prstGeom prst="rect">
            <a:avLst/>
          </a:prstGeom>
          <a:noFill/>
          <a:ln/>
          <a:effectLst/>
        </p:spPr>
      </p:pic>
      <p:pic>
        <p:nvPicPr>
          <p:cNvPr id="144" name="Picture 143" descr="TP_tmp.em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707904" y="1167408"/>
            <a:ext cx="690067" cy="487680"/>
          </a:xfrm>
          <a:prstGeom prst="rect">
            <a:avLst/>
          </a:prstGeom>
          <a:noFill/>
          <a:ln/>
          <a:effectLst/>
        </p:spPr>
      </p:pic>
      <p:sp>
        <p:nvSpPr>
          <p:cNvPr id="59" name="Content Placeholder 1"/>
          <p:cNvSpPr txBox="1">
            <a:spLocks/>
          </p:cNvSpPr>
          <p:nvPr/>
        </p:nvSpPr>
        <p:spPr>
          <a:xfrm>
            <a:off x="4932040" y="1124744"/>
            <a:ext cx="2880320" cy="648072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quantum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operations: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4" name="Rectangle 22"/>
          <p:cNvSpPr>
            <a:spLocks noChangeArrowheads="1"/>
          </p:cNvSpPr>
          <p:nvPr/>
        </p:nvSpPr>
        <p:spPr bwMode="auto">
          <a:xfrm>
            <a:off x="7884368" y="980728"/>
            <a:ext cx="649188" cy="719262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Content Placeholder 1"/>
          <p:cNvSpPr txBox="1">
            <a:spLocks/>
          </p:cNvSpPr>
          <p:nvPr/>
        </p:nvSpPr>
        <p:spPr>
          <a:xfrm>
            <a:off x="7956376" y="923838"/>
            <a:ext cx="648072" cy="79208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" charset="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683568" y="5877272"/>
            <a:ext cx="65527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 smtClean="0">
                <a:cs typeface="Arial" charset="0"/>
              </a:rPr>
              <a:t>Proof: copying is a </a:t>
            </a:r>
            <a:r>
              <a:rPr lang="en-US" sz="2800" dirty="0" smtClean="0">
                <a:solidFill>
                  <a:srgbClr val="0000FF"/>
                </a:solidFill>
                <a:cs typeface="Arial" charset="0"/>
              </a:rPr>
              <a:t>non-linear operation</a:t>
            </a:r>
            <a:endParaRPr lang="de-CH" sz="2800" dirty="0">
              <a:solidFill>
                <a:srgbClr val="0000FF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-0.08577 0.07523 -0.17153 0.15069 -0.1941 0.22662 C -0.21667 0.30254 -0.14479 0.41759 -0.1349 0.45555 " pathEditMode="relative" ptsTypes="aaA">
                                      <p:cBhvr>
                                        <p:cTn id="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C 0.09149 0.09283 0.18316 0.18588 0.2 0.26296 C 0.21667 0.34051 0.15885 0.40232 0.10087 0.46435 " pathEditMode="relative" ptsTypes="aaA">
                                      <p:cBhvr>
                                        <p:cTn id="1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81481E-6 C -0.06128 0.07453 -0.12239 0.1493 -0.14496 0.20208 C -0.16753 0.25486 -0.15139 0.28564 -0.13507 0.31666 " pathEditMode="relative" ptsTypes="aaA">
                                      <p:cBhvr>
                                        <p:cTn id="12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6476 0.06852 0.12951 0.13704 0.14653 0.18982 C 0.16354 0.2426 0.13299 0.27963 0.10243 0.31667 " pathEditMode="relative" ptsTypes="aaA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13787" cy="647700"/>
          </a:xfrm>
        </p:spPr>
        <p:txBody>
          <a:bodyPr/>
          <a:lstStyle/>
          <a:p>
            <a:r>
              <a:rPr lang="en-US" dirty="0" smtClean="0"/>
              <a:t>Quantum Teleportation</a:t>
            </a:r>
            <a:endParaRPr lang="en-US" dirty="0"/>
          </a:p>
        </p:txBody>
      </p:sp>
      <p:sp>
        <p:nvSpPr>
          <p:cNvPr id="255039" name="Line 63"/>
          <p:cNvSpPr>
            <a:spLocks noChangeShapeType="1"/>
          </p:cNvSpPr>
          <p:nvPr/>
        </p:nvSpPr>
        <p:spPr bwMode="auto">
          <a:xfrm flipH="1">
            <a:off x="2355389" y="3943335"/>
            <a:ext cx="20875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 anchorCtr="1"/>
          <a:lstStyle/>
          <a:p>
            <a:endParaRPr lang="de-CH"/>
          </a:p>
        </p:txBody>
      </p:sp>
      <p:grpSp>
        <p:nvGrpSpPr>
          <p:cNvPr id="96" name="Group 95"/>
          <p:cNvGrpSpPr/>
          <p:nvPr/>
        </p:nvGrpSpPr>
        <p:grpSpPr>
          <a:xfrm>
            <a:off x="1418888" y="2215912"/>
            <a:ext cx="1008062" cy="2160240"/>
            <a:chOff x="1418888" y="2215912"/>
            <a:chExt cx="1008062" cy="216024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18888" y="2215912"/>
              <a:ext cx="1008062" cy="216024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2" name="Oval 56"/>
            <p:cNvSpPr>
              <a:spLocks noChangeArrowheads="1"/>
            </p:cNvSpPr>
            <p:nvPr/>
          </p:nvSpPr>
          <p:spPr bwMode="auto">
            <a:xfrm>
              <a:off x="1563350" y="2313319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33" name="Line 57"/>
            <p:cNvSpPr>
              <a:spLocks noChangeShapeType="1"/>
            </p:cNvSpPr>
            <p:nvPr/>
          </p:nvSpPr>
          <p:spPr bwMode="auto">
            <a:xfrm rot="10800000">
              <a:off x="1923713" y="2386344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4" name="Line 58"/>
            <p:cNvSpPr>
              <a:spLocks noChangeShapeType="1"/>
            </p:cNvSpPr>
            <p:nvPr/>
          </p:nvSpPr>
          <p:spPr bwMode="auto">
            <a:xfrm rot="-5400000">
              <a:off x="1922919" y="2385551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5" name="Line 59"/>
            <p:cNvSpPr>
              <a:spLocks noChangeShapeType="1"/>
            </p:cNvSpPr>
            <p:nvPr/>
          </p:nvSpPr>
          <p:spPr bwMode="auto">
            <a:xfrm rot="13500000">
              <a:off x="1921332" y="2385550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36" name="Line 60"/>
            <p:cNvSpPr>
              <a:spLocks noChangeShapeType="1"/>
            </p:cNvSpPr>
            <p:nvPr/>
          </p:nvSpPr>
          <p:spPr bwMode="auto">
            <a:xfrm rot="-2700000">
              <a:off x="1918950" y="2386344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8" name="Oval 92"/>
            <p:cNvSpPr>
              <a:spLocks noChangeArrowheads="1"/>
            </p:cNvSpPr>
            <p:nvPr/>
          </p:nvSpPr>
          <p:spPr bwMode="auto">
            <a:xfrm>
              <a:off x="1563350" y="3583790"/>
              <a:ext cx="719138" cy="720725"/>
            </a:xfrm>
            <a:prstGeom prst="ellipse">
              <a:avLst/>
            </a:prstGeom>
            <a:solidFill>
              <a:srgbClr val="66FF33"/>
            </a:solidFill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de-CH">
                <a:solidFill>
                  <a:schemeClr val="lt1"/>
                </a:solidFill>
              </a:endParaRPr>
            </a:p>
          </p:txBody>
        </p:sp>
        <p:sp>
          <p:nvSpPr>
            <p:cNvPr id="255069" name="Line 93"/>
            <p:cNvSpPr>
              <a:spLocks noChangeShapeType="1"/>
            </p:cNvSpPr>
            <p:nvPr/>
          </p:nvSpPr>
          <p:spPr bwMode="auto">
            <a:xfrm rot="10800000">
              <a:off x="1923713" y="3656815"/>
              <a:ext cx="0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0" name="Line 94"/>
            <p:cNvSpPr>
              <a:spLocks noChangeShapeType="1"/>
            </p:cNvSpPr>
            <p:nvPr/>
          </p:nvSpPr>
          <p:spPr bwMode="auto">
            <a:xfrm rot="-5400000">
              <a:off x="1922919" y="3656022"/>
              <a:ext cx="0" cy="576262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1" name="Line 95"/>
            <p:cNvSpPr>
              <a:spLocks noChangeShapeType="1"/>
            </p:cNvSpPr>
            <p:nvPr/>
          </p:nvSpPr>
          <p:spPr bwMode="auto">
            <a:xfrm rot="13500000">
              <a:off x="1921332" y="3656021"/>
              <a:ext cx="1588" cy="574675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72" name="Line 96"/>
            <p:cNvSpPr>
              <a:spLocks noChangeShapeType="1"/>
            </p:cNvSpPr>
            <p:nvPr/>
          </p:nvSpPr>
          <p:spPr bwMode="auto">
            <a:xfrm rot="-2700000">
              <a:off x="1918950" y="3656815"/>
              <a:ext cx="1588" cy="576263"/>
            </a:xfrm>
            <a:prstGeom prst="line">
              <a:avLst/>
            </a:prstGeom>
            <a:noFill/>
            <a:ln w="44450">
              <a:solidFill>
                <a:schemeClr val="tx1"/>
              </a:solidFill>
              <a:round/>
              <a:headEnd type="triangle" w="med" len="sm"/>
              <a:tailEnd type="triangle" w="med" len="sm"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8496944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noProof="0" dirty="0" smtClean="0">
                <a:cs typeface="Arial" charset="0"/>
              </a:rPr>
              <a:t>[</a:t>
            </a:r>
            <a:r>
              <a:rPr lang="en-US" sz="2000" dirty="0" smtClean="0">
                <a:cs typeface="Arial" charset="0"/>
              </a:rPr>
              <a:t>Bennett Brassard Cr</a:t>
            </a:r>
            <a:r>
              <a:rPr lang="de-CH" sz="2000" dirty="0" smtClean="0">
                <a:cs typeface="Arial" charset="0"/>
              </a:rPr>
              <a:t>é</a:t>
            </a:r>
            <a:r>
              <a:rPr lang="en-US" sz="2000" dirty="0" err="1" smtClean="0">
                <a:cs typeface="Arial" charset="0"/>
              </a:rPr>
              <a:t>peau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dirty="0" err="1" smtClean="0">
                <a:cs typeface="Arial" charset="0"/>
              </a:rPr>
              <a:t>Jozsa</a:t>
            </a:r>
            <a:r>
              <a:rPr lang="en-US" sz="2000" dirty="0" smtClean="0">
                <a:cs typeface="Arial" charset="0"/>
              </a:rPr>
              <a:t> Peres </a:t>
            </a:r>
            <a:r>
              <a:rPr lang="en-US" sz="2000" dirty="0" err="1" smtClean="0">
                <a:cs typeface="Arial" charset="0"/>
              </a:rPr>
              <a:t>Wootters</a:t>
            </a:r>
            <a:r>
              <a:rPr lang="en-US" sz="2000" dirty="0" smtClean="0">
                <a:cs typeface="Arial" charset="0"/>
              </a:rPr>
              <a:t> </a:t>
            </a:r>
            <a:r>
              <a:rPr lang="en-US" sz="2000" noProof="0" dirty="0" smtClean="0">
                <a:cs typeface="Arial" charset="0"/>
              </a:rPr>
              <a:t>1993]</a:t>
            </a:r>
            <a:endParaRPr lang="en-US" sz="2000" dirty="0" smtClean="0">
              <a:cs typeface="Arial" charset="0"/>
            </a:endParaRP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4869160"/>
            <a:ext cx="8429684" cy="1944216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does </a:t>
            </a:r>
            <a:r>
              <a:rPr lang="en-US" sz="2600" dirty="0" smtClean="0">
                <a:solidFill>
                  <a:srgbClr val="FF0000"/>
                </a:solidFill>
                <a:cs typeface="Arial" charset="0"/>
              </a:rPr>
              <a:t>not contradict relativity theory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teleported </a:t>
            </a:r>
            <a:r>
              <a:rPr lang="en-US" sz="2600" noProof="0" dirty="0" smtClean="0">
                <a:cs typeface="Arial" charset="0"/>
              </a:rPr>
              <a:t>state can only be recovered </a:t>
            </a:r>
            <a:br>
              <a:rPr lang="en-US" sz="2600" noProof="0" dirty="0" smtClean="0">
                <a:cs typeface="Arial" charset="0"/>
              </a:rPr>
            </a:br>
            <a:r>
              <a:rPr lang="en-US" sz="2600" noProof="0" dirty="0" smtClean="0">
                <a:cs typeface="Arial" charset="0"/>
              </a:rPr>
              <a:t>once the classical information </a:t>
            </a:r>
            <a:r>
              <a:rPr lang="en-US" sz="2600" noProof="0" dirty="0" smtClean="0">
                <a:latin typeface="cmmi10"/>
                <a:cs typeface="Arial" charset="0"/>
              </a:rPr>
              <a:t>¾</a:t>
            </a:r>
            <a:r>
              <a:rPr lang="en-US" sz="2600" noProof="0" dirty="0" smtClean="0">
                <a:cs typeface="Arial" charset="0"/>
              </a:rPr>
              <a:t> arrives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b="18621"/>
          <a:stretch>
            <a:fillRect/>
          </a:stretch>
        </p:blipFill>
        <p:spPr bwMode="auto">
          <a:xfrm>
            <a:off x="6353175" y="0"/>
            <a:ext cx="2790825" cy="184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6" name="Group 97"/>
          <p:cNvGrpSpPr/>
          <p:nvPr/>
        </p:nvGrpSpPr>
        <p:grpSpPr>
          <a:xfrm>
            <a:off x="1548607" y="1412776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55389" y="1351816"/>
            <a:ext cx="1583804" cy="1849348"/>
            <a:chOff x="2355389" y="1351816"/>
            <a:chExt cx="1583804" cy="18493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03089" y="1423750"/>
              <a:ext cx="865187" cy="792162"/>
              <a:chOff x="2148" y="2341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39" y="2432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48" y="2568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20" y="2341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865188" cy="182428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2355389" y="2671276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2355389" y="1783864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6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 l="25971" t="1606" r="25971" b="56540"/>
            <a:stretch>
              <a:fillRect/>
            </a:stretch>
          </p:blipFill>
          <p:spPr bwMode="auto">
            <a:xfrm>
              <a:off x="3059857" y="1855872"/>
              <a:ext cx="7605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Content Placeholder 1"/>
            <p:cNvSpPr txBox="1">
              <a:spLocks/>
            </p:cNvSpPr>
            <p:nvPr/>
          </p:nvSpPr>
          <p:spPr>
            <a:xfrm>
              <a:off x="3075097" y="2769116"/>
              <a:ext cx="864096" cy="432048"/>
            </a:xfrm>
            <a:prstGeom prst="rect">
              <a:avLst/>
            </a:prstGeom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1"/>
                </a:buClr>
                <a:buSzPct val="65000"/>
                <a:defRPr/>
              </a:pPr>
              <a:r>
                <a:rPr lang="de-CH" sz="2000" noProof="0" dirty="0" smtClean="0">
                  <a:cs typeface="Arial" charset="0"/>
                </a:rPr>
                <a:t>[</a:t>
              </a:r>
              <a:r>
                <a:rPr lang="en-US" sz="2000" dirty="0" smtClean="0">
                  <a:cs typeface="Arial" charset="0"/>
                </a:rPr>
                <a:t>Bell]</a:t>
              </a:r>
            </a:p>
          </p:txBody>
        </p:sp>
      </p:grpSp>
      <p:grpSp>
        <p:nvGrpSpPr>
          <p:cNvPr id="4" name="Group 3"/>
          <p:cNvGrpSpPr/>
          <p:nvPr/>
        </p:nvGrpSpPr>
        <p:grpSpPr bwMode="auto">
          <a:xfrm>
            <a:off x="4053413" y="1844824"/>
            <a:ext cx="3302072" cy="409701"/>
            <a:chOff x="3867185" y="1844824"/>
            <a:chExt cx="3302072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3867185" y="2060848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2" name="Picture 1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73804" y="1844824"/>
              <a:ext cx="2495453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64" name="Group 97"/>
          <p:cNvGrpSpPr/>
          <p:nvPr/>
        </p:nvGrpSpPr>
        <p:grpSpPr>
          <a:xfrm>
            <a:off x="4515257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5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66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pic>
        <p:nvPicPr>
          <p:cNvPr id="3080" name="Picture 8" descr="C:\Users\Chris\AppData\Local\Microsoft\Windows\Temporary Internet Files\Content.IE5\F9XHMMME\MC900431599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27984" y="3501008"/>
            <a:ext cx="892468" cy="892468"/>
          </a:xfrm>
          <a:prstGeom prst="rect">
            <a:avLst/>
          </a:prstGeom>
          <a:noFill/>
        </p:spPr>
      </p:pic>
      <p:grpSp>
        <p:nvGrpSpPr>
          <p:cNvPr id="90" name="Group 89"/>
          <p:cNvGrpSpPr/>
          <p:nvPr/>
        </p:nvGrpSpPr>
        <p:grpSpPr>
          <a:xfrm>
            <a:off x="5289089" y="3584064"/>
            <a:ext cx="2087562" cy="936104"/>
            <a:chOff x="5289089" y="3584064"/>
            <a:chExt cx="2087562" cy="936104"/>
          </a:xfrm>
        </p:grpSpPr>
        <p:sp>
          <p:nvSpPr>
            <p:cNvPr id="255064" name="Rectangle 88"/>
            <p:cNvSpPr>
              <a:spLocks noChangeArrowheads="1"/>
            </p:cNvSpPr>
            <p:nvPr/>
          </p:nvSpPr>
          <p:spPr bwMode="auto">
            <a:xfrm>
              <a:off x="5935201" y="3584064"/>
              <a:ext cx="865187" cy="7920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65" name="Line 89"/>
            <p:cNvSpPr>
              <a:spLocks noChangeShapeType="1"/>
            </p:cNvSpPr>
            <p:nvPr/>
          </p:nvSpPr>
          <p:spPr bwMode="auto">
            <a:xfrm flipH="1" flipV="1">
              <a:off x="5289089" y="3943335"/>
              <a:ext cx="6477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255066" name="Line 90"/>
            <p:cNvSpPr>
              <a:spLocks noChangeShapeType="1"/>
            </p:cNvSpPr>
            <p:nvPr/>
          </p:nvSpPr>
          <p:spPr bwMode="auto">
            <a:xfrm flipH="1">
              <a:off x="6801976" y="3944922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3084" name="Picture 12" descr="C:\Users\Chris\AppData\Local\Microsoft\Windows\Temporary Internet Files\Content.IE5\F9XHMMME\MC900431598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14514" y="4016112"/>
              <a:ext cx="504056" cy="504056"/>
            </a:xfrm>
            <a:prstGeom prst="rect">
              <a:avLst/>
            </a:prstGeom>
            <a:noFill/>
          </p:spPr>
        </p:pic>
        <p:pic>
          <p:nvPicPr>
            <p:cNvPr id="80" name="Picture 79" descr="TP_tmp.emf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170498" y="3800088"/>
              <a:ext cx="362968" cy="257490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81" name="Group 97"/>
          <p:cNvGrpSpPr/>
          <p:nvPr/>
        </p:nvGrpSpPr>
        <p:grpSpPr>
          <a:xfrm>
            <a:off x="7467585" y="358406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2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83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372200" y="2287920"/>
            <a:ext cx="428630" cy="1285096"/>
            <a:chOff x="6372200" y="2287920"/>
            <a:chExt cx="428630" cy="1285096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72200" y="2287920"/>
              <a:ext cx="15264" cy="1285096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88" name="Picture 87" descr="TP_tmp.emf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6458530" y="2647960"/>
              <a:ext cx="342300" cy="24282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51" name="Line 61"/>
          <p:cNvSpPr>
            <a:spLocks noChangeShapeType="1"/>
          </p:cNvSpPr>
          <p:nvPr/>
        </p:nvSpPr>
        <p:spPr bwMode="auto">
          <a:xfrm flipH="1">
            <a:off x="323528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2" name="Line 61"/>
          <p:cNvSpPr>
            <a:spLocks noChangeShapeType="1"/>
          </p:cNvSpPr>
          <p:nvPr/>
        </p:nvSpPr>
        <p:spPr bwMode="auto">
          <a:xfrm flipH="1">
            <a:off x="251520" y="3284984"/>
            <a:ext cx="7488832" cy="0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sp>
        <p:nvSpPr>
          <p:cNvPr id="53" name="Line 61"/>
          <p:cNvSpPr>
            <a:spLocks noChangeShapeType="1"/>
          </p:cNvSpPr>
          <p:nvPr/>
        </p:nvSpPr>
        <p:spPr bwMode="auto">
          <a:xfrm flipH="1">
            <a:off x="467544" y="3140968"/>
            <a:ext cx="216024" cy="288032"/>
          </a:xfrm>
          <a:prstGeom prst="line">
            <a:avLst/>
          </a:prstGeom>
          <a:noFill/>
          <a:ln w="57150" cap="rnd">
            <a:solidFill>
              <a:srgbClr val="7030A0"/>
            </a:solidFill>
            <a:prstDash val="lgDash"/>
            <a:bevel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 anchorCtr="1"/>
          <a:lstStyle/>
          <a:p>
            <a:endParaRPr lang="de-CH"/>
          </a:p>
        </p:txBody>
      </p: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039" grpId="0" animBg="1"/>
      <p:bldP spid="13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85" name="Rectangle 9"/>
          <p:cNvSpPr>
            <a:spLocks noGrp="1" noChangeArrowheads="1"/>
          </p:cNvSpPr>
          <p:nvPr>
            <p:ph type="title"/>
          </p:nvPr>
        </p:nvSpPr>
        <p:spPr>
          <a:xfrm>
            <a:off x="395289" y="188913"/>
            <a:ext cx="4896792" cy="647700"/>
          </a:xfrm>
        </p:spPr>
        <p:txBody>
          <a:bodyPr/>
          <a:lstStyle/>
          <a:p>
            <a:r>
              <a:rPr lang="en-US" dirty="0" smtClean="0"/>
              <a:t>Port-Based Teleportation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403648" y="1772816"/>
            <a:ext cx="1008062" cy="2880320"/>
            <a:chOff x="1403648" y="1772816"/>
            <a:chExt cx="1008062" cy="2880320"/>
          </a:xfrm>
        </p:grpSpPr>
        <p:sp>
          <p:nvSpPr>
            <p:cNvPr id="255030" name="Oval 54"/>
            <p:cNvSpPr>
              <a:spLocks noChangeArrowheads="1"/>
            </p:cNvSpPr>
            <p:nvPr/>
          </p:nvSpPr>
          <p:spPr bwMode="auto">
            <a:xfrm>
              <a:off x="1403648" y="1772816"/>
              <a:ext cx="1008062" cy="288032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548110" y="1942231"/>
              <a:ext cx="719138" cy="720725"/>
              <a:chOff x="1548110" y="1942231"/>
              <a:chExt cx="719138" cy="720725"/>
            </a:xfrm>
          </p:grpSpPr>
          <p:sp>
            <p:nvSpPr>
              <p:cNvPr id="255032" name="Oval 56"/>
              <p:cNvSpPr>
                <a:spLocks noChangeArrowheads="1"/>
              </p:cNvSpPr>
              <p:nvPr/>
            </p:nvSpPr>
            <p:spPr bwMode="auto">
              <a:xfrm>
                <a:off x="1548110" y="1942231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33" name="Line 57"/>
              <p:cNvSpPr>
                <a:spLocks noChangeShapeType="1"/>
              </p:cNvSpPr>
              <p:nvPr/>
            </p:nvSpPr>
            <p:spPr bwMode="auto">
              <a:xfrm rot="10800000">
                <a:off x="1908473" y="2015256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4" name="Line 58"/>
              <p:cNvSpPr>
                <a:spLocks noChangeShapeType="1"/>
              </p:cNvSpPr>
              <p:nvPr/>
            </p:nvSpPr>
            <p:spPr bwMode="auto">
              <a:xfrm rot="16200000">
                <a:off x="1907679" y="2014463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5" name="Line 59"/>
              <p:cNvSpPr>
                <a:spLocks noChangeShapeType="1"/>
              </p:cNvSpPr>
              <p:nvPr/>
            </p:nvSpPr>
            <p:spPr bwMode="auto">
              <a:xfrm rot="13500000">
                <a:off x="1906092" y="2014462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36" name="Line 60"/>
              <p:cNvSpPr>
                <a:spLocks noChangeShapeType="1"/>
              </p:cNvSpPr>
              <p:nvPr/>
            </p:nvSpPr>
            <p:spPr bwMode="auto">
              <a:xfrm rot="18900000">
                <a:off x="1903710" y="2015256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1548110" y="3717032"/>
              <a:ext cx="719138" cy="720725"/>
              <a:chOff x="1548110" y="3212702"/>
              <a:chExt cx="719138" cy="720725"/>
            </a:xfrm>
          </p:grpSpPr>
          <p:sp>
            <p:nvSpPr>
              <p:cNvPr id="255068" name="Oval 92"/>
              <p:cNvSpPr>
                <a:spLocks noChangeArrowheads="1"/>
              </p:cNvSpPr>
              <p:nvPr/>
            </p:nvSpPr>
            <p:spPr bwMode="auto">
              <a:xfrm>
                <a:off x="1548110" y="3212702"/>
                <a:ext cx="719138" cy="720725"/>
              </a:xfrm>
              <a:prstGeom prst="ellipse">
                <a:avLst/>
              </a:prstGeom>
              <a:solidFill>
                <a:srgbClr val="66FF33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de-CH">
                  <a:solidFill>
                    <a:schemeClr val="lt1"/>
                  </a:solidFill>
                </a:endParaRPr>
              </a:p>
            </p:txBody>
          </p:sp>
          <p:sp>
            <p:nvSpPr>
              <p:cNvPr id="255069" name="Line 93"/>
              <p:cNvSpPr>
                <a:spLocks noChangeShapeType="1"/>
              </p:cNvSpPr>
              <p:nvPr/>
            </p:nvSpPr>
            <p:spPr bwMode="auto">
              <a:xfrm rot="10800000">
                <a:off x="1908473" y="3285727"/>
                <a:ext cx="0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0" name="Line 94"/>
              <p:cNvSpPr>
                <a:spLocks noChangeShapeType="1"/>
              </p:cNvSpPr>
              <p:nvPr/>
            </p:nvSpPr>
            <p:spPr bwMode="auto">
              <a:xfrm rot="16200000">
                <a:off x="1907679" y="3284934"/>
                <a:ext cx="0" cy="576262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1" name="Line 95"/>
              <p:cNvSpPr>
                <a:spLocks noChangeShapeType="1"/>
              </p:cNvSpPr>
              <p:nvPr/>
            </p:nvSpPr>
            <p:spPr bwMode="auto">
              <a:xfrm rot="13500000">
                <a:off x="1906092" y="3284933"/>
                <a:ext cx="1588" cy="574675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sp>
            <p:nvSpPr>
              <p:cNvPr id="255072" name="Line 96"/>
              <p:cNvSpPr>
                <a:spLocks noChangeShapeType="1"/>
              </p:cNvSpPr>
              <p:nvPr/>
            </p:nvSpPr>
            <p:spPr bwMode="auto">
              <a:xfrm rot="18900000">
                <a:off x="1903710" y="3285727"/>
                <a:ext cx="1588" cy="576263"/>
              </a:xfrm>
              <a:prstGeom prst="line">
                <a:avLst/>
              </a:prstGeom>
              <a:noFill/>
              <a:ln w="44450">
                <a:solidFill>
                  <a:schemeClr val="tx1"/>
                </a:solidFill>
                <a:round/>
                <a:headEnd type="triangle" w="med" len="sm"/>
                <a:tailEnd type="triangle" w="med" len="sm"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</p:grpSp>
      </p:grpSp>
      <p:sp>
        <p:nvSpPr>
          <p:cNvPr id="119" name="Content Placeholder 1"/>
          <p:cNvSpPr txBox="1">
            <a:spLocks/>
          </p:cNvSpPr>
          <p:nvPr/>
        </p:nvSpPr>
        <p:spPr>
          <a:xfrm>
            <a:off x="395536" y="692696"/>
            <a:ext cx="2952328" cy="43204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defRPr/>
            </a:pPr>
            <a:r>
              <a:rPr lang="de-CH" sz="2000" dirty="0" smtClean="0">
                <a:cs typeface="Arial" charset="0"/>
              </a:rPr>
              <a:t>[</a:t>
            </a:r>
            <a:r>
              <a:rPr lang="de-CH" sz="2000" dirty="0" err="1" smtClean="0">
                <a:cs typeface="Arial" charset="0"/>
              </a:rPr>
              <a:t>Ishizaka</a:t>
            </a:r>
            <a:r>
              <a:rPr lang="de-CH" sz="2000" dirty="0" smtClean="0">
                <a:cs typeface="Arial" charset="0"/>
              </a:rPr>
              <a:t> Hiroshima 2008</a:t>
            </a:r>
            <a:r>
              <a:rPr lang="de-CH" sz="2000" dirty="0">
                <a:cs typeface="Arial" charset="0"/>
              </a:rPr>
              <a:t>]</a:t>
            </a:r>
          </a:p>
        </p:txBody>
      </p:sp>
      <p:sp>
        <p:nvSpPr>
          <p:cNvPr id="132" name="Content Placeholder 1"/>
          <p:cNvSpPr txBox="1">
            <a:spLocks/>
          </p:cNvSpPr>
          <p:nvPr/>
        </p:nvSpPr>
        <p:spPr>
          <a:xfrm>
            <a:off x="395536" y="5229200"/>
            <a:ext cx="8429684" cy="1512168"/>
          </a:xfrm>
          <a:prstGeom prst="rect">
            <a:avLst/>
          </a:prstGeom>
        </p:spPr>
        <p:txBody>
          <a:bodyPr/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solidFill>
                  <a:srgbClr val="FF0000"/>
                </a:solidFill>
                <a:cs typeface="Arial" charset="0"/>
              </a:rPr>
              <a:t>no correction </a:t>
            </a:r>
            <a:r>
              <a:rPr lang="en-US" sz="2600" noProof="0" dirty="0" smtClean="0">
                <a:cs typeface="Arial" charset="0"/>
              </a:rPr>
              <a:t>operation required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dirty="0" smtClean="0">
                <a:cs typeface="Arial" charset="0"/>
              </a:rPr>
              <a:t>works only </a:t>
            </a:r>
            <a:r>
              <a:rPr lang="en-US" sz="2600" dirty="0" smtClean="0">
                <a:solidFill>
                  <a:srgbClr val="0000FF"/>
                </a:solidFill>
                <a:cs typeface="Arial" charset="0"/>
              </a:rPr>
              <a:t>approximately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600" noProof="0" dirty="0" smtClean="0">
                <a:cs typeface="Arial" charset="0"/>
              </a:rPr>
              <a:t>requires </a:t>
            </a:r>
            <a:r>
              <a:rPr lang="en-US" sz="2600" noProof="0" dirty="0" smtClean="0">
                <a:solidFill>
                  <a:srgbClr val="FF0000"/>
                </a:solidFill>
                <a:latin typeface="Calibri"/>
                <a:cs typeface="Arial" charset="0"/>
              </a:rPr>
              <a:t>2</a:t>
            </a:r>
            <a:r>
              <a:rPr lang="en-US" sz="2600" baseline="30000" noProof="0" dirty="0" smtClean="0">
                <a:solidFill>
                  <a:srgbClr val="FF0000"/>
                </a:solidFill>
                <a:latin typeface="Calibri"/>
                <a:cs typeface="Arial" charset="0"/>
              </a:rPr>
              <a:t>n</a:t>
            </a:r>
            <a:r>
              <a:rPr lang="en-US" sz="2600" noProof="0" dirty="0" smtClean="0">
                <a:cs typeface="Arial" charset="0"/>
              </a:rPr>
              <a:t> EPR pairs for teleporting </a:t>
            </a:r>
            <a:r>
              <a:rPr lang="en-US" sz="2600" noProof="0" dirty="0" smtClean="0">
                <a:solidFill>
                  <a:srgbClr val="FF0000"/>
                </a:solidFill>
                <a:cs typeface="Arial" charset="0"/>
              </a:rPr>
              <a:t>n</a:t>
            </a:r>
            <a:r>
              <a:rPr lang="en-US" sz="2600" noProof="0" dirty="0" smtClean="0">
                <a:cs typeface="Arial" charset="0"/>
              </a:rPr>
              <a:t> </a:t>
            </a:r>
            <a:r>
              <a:rPr lang="en-US" sz="2600" noProof="0" dirty="0" err="1" smtClean="0">
                <a:cs typeface="Arial" charset="0"/>
              </a:rPr>
              <a:t>qubits</a:t>
            </a:r>
            <a:endParaRPr lang="en-US" sz="2600" noProof="0" dirty="0" smtClean="0">
              <a:cs typeface="Arial" charset="0"/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endParaRPr lang="en-US" sz="2600" noProof="0" dirty="0" smtClean="0">
              <a:cs typeface="Arial" charset="0"/>
            </a:endParaRPr>
          </a:p>
        </p:txBody>
      </p:sp>
      <p:grpSp>
        <p:nvGrpSpPr>
          <p:cNvPr id="56" name="Group 97"/>
          <p:cNvGrpSpPr/>
          <p:nvPr/>
        </p:nvGrpSpPr>
        <p:grpSpPr>
          <a:xfrm>
            <a:off x="1547664" y="1124744"/>
            <a:ext cx="719137" cy="720725"/>
            <a:chOff x="1018819" y="3771443"/>
            <a:chExt cx="719137" cy="7207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" name="Oval 154"/>
            <p:cNvSpPr>
              <a:spLocks noChangeArrowheads="1"/>
            </p:cNvSpPr>
            <p:nvPr/>
          </p:nvSpPr>
          <p:spPr bwMode="auto">
            <a:xfrm>
              <a:off x="1018819" y="3771443"/>
              <a:ext cx="719137" cy="7207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2400" b="1">
                <a:cs typeface="Arial" charset="0"/>
              </a:endParaRPr>
            </a:p>
          </p:txBody>
        </p:sp>
        <p:sp>
          <p:nvSpPr>
            <p:cNvPr id="58" name="Text Box 21"/>
            <p:cNvSpPr txBox="1">
              <a:spLocks noChangeArrowheads="1"/>
            </p:cNvSpPr>
            <p:nvPr/>
          </p:nvSpPr>
          <p:spPr bwMode="auto">
            <a:xfrm>
              <a:off x="1196792" y="3838580"/>
              <a:ext cx="40414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 dirty="0" smtClean="0">
                  <a:cs typeface="Arial" charset="0"/>
                </a:rPr>
                <a:t>?</a:t>
              </a:r>
              <a:endParaRPr lang="de-CH" sz="3200" b="0" dirty="0">
                <a:cs typeface="Arial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339752" y="1052736"/>
            <a:ext cx="2376264" cy="2232248"/>
            <a:chOff x="1635309" y="1351816"/>
            <a:chExt cx="2376264" cy="2232248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074526" y="2071450"/>
              <a:ext cx="865187" cy="792162"/>
              <a:chOff x="2193" y="2749"/>
              <a:chExt cx="545" cy="499"/>
            </a:xfrm>
          </p:grpSpPr>
          <p:sp>
            <p:nvSpPr>
              <p:cNvPr id="103" name="Oval 11"/>
              <p:cNvSpPr>
                <a:spLocks noChangeArrowheads="1"/>
              </p:cNvSpPr>
              <p:nvPr/>
            </p:nvSpPr>
            <p:spPr bwMode="auto">
              <a:xfrm>
                <a:off x="2284" y="2840"/>
                <a:ext cx="363" cy="363"/>
              </a:xfrm>
              <a:prstGeom prst="ellipse">
                <a:avLst/>
              </a:prstGeom>
              <a:noFill/>
              <a:ln w="508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2400" b="1">
                  <a:cs typeface="Arial" charset="0"/>
                </a:endParaRPr>
              </a:p>
            </p:txBody>
          </p:sp>
          <p:sp useBgFill="1">
            <p:nvSpPr>
              <p:cNvPr id="104" name="Rectangle 12"/>
              <p:cNvSpPr>
                <a:spLocks noChangeArrowheads="1"/>
              </p:cNvSpPr>
              <p:nvPr/>
            </p:nvSpPr>
            <p:spPr bwMode="auto">
              <a:xfrm>
                <a:off x="2193" y="2976"/>
                <a:ext cx="545" cy="272"/>
              </a:xfrm>
              <a:prstGeom prst="rect">
                <a:avLst/>
              </a:prstGeom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/>
                <a:endParaRPr lang="en-US" sz="4000" b="1">
                  <a:cs typeface="Arial" charset="0"/>
                </a:endParaRPr>
              </a:p>
            </p:txBody>
          </p:sp>
          <p:sp>
            <p:nvSpPr>
              <p:cNvPr id="105" name="Line 13"/>
              <p:cNvSpPr>
                <a:spLocks noChangeShapeType="1"/>
              </p:cNvSpPr>
              <p:nvPr/>
            </p:nvSpPr>
            <p:spPr bwMode="auto">
              <a:xfrm flipV="1">
                <a:off x="2465" y="2749"/>
                <a:ext cx="136" cy="18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 anchorCtr="1"/>
              <a:lstStyle/>
              <a:p>
                <a:endParaRPr lang="en-US"/>
              </a:p>
            </p:txBody>
          </p:sp>
        </p:grpSp>
        <p:sp>
          <p:nvSpPr>
            <p:cNvPr id="255031" name="Rectangle 55"/>
            <p:cNvSpPr>
              <a:spLocks noChangeArrowheads="1"/>
            </p:cNvSpPr>
            <p:nvPr/>
          </p:nvSpPr>
          <p:spPr bwMode="auto">
            <a:xfrm>
              <a:off x="3001501" y="1351816"/>
              <a:ext cx="1010072" cy="22322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CH"/>
            </a:p>
          </p:txBody>
        </p:sp>
        <p:sp>
          <p:nvSpPr>
            <p:cNvPr id="255037" name="Line 61"/>
            <p:cNvSpPr>
              <a:spLocks noChangeShapeType="1"/>
            </p:cNvSpPr>
            <p:nvPr/>
          </p:nvSpPr>
          <p:spPr bwMode="auto">
            <a:xfrm flipH="1" flipV="1">
              <a:off x="1923341" y="2719968"/>
              <a:ext cx="1079748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9" name="Line 61"/>
            <p:cNvSpPr>
              <a:spLocks noChangeShapeType="1"/>
            </p:cNvSpPr>
            <p:nvPr/>
          </p:nvSpPr>
          <p:spPr bwMode="auto">
            <a:xfrm flipH="1" flipV="1">
              <a:off x="1635309" y="1783864"/>
              <a:ext cx="136778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1" name="Line 61"/>
            <p:cNvSpPr>
              <a:spLocks noChangeShapeType="1"/>
            </p:cNvSpPr>
            <p:nvPr/>
          </p:nvSpPr>
          <p:spPr bwMode="auto">
            <a:xfrm flipH="1" flipV="1">
              <a:off x="1707317" y="2503944"/>
              <a:ext cx="129577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2" name="Line 61"/>
            <p:cNvSpPr>
              <a:spLocks noChangeShapeType="1"/>
            </p:cNvSpPr>
            <p:nvPr/>
          </p:nvSpPr>
          <p:spPr bwMode="auto">
            <a:xfrm flipH="1" flipV="1">
              <a:off x="2211373" y="2935992"/>
              <a:ext cx="791716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163" name="Line 61"/>
            <p:cNvSpPr>
              <a:spLocks noChangeShapeType="1"/>
            </p:cNvSpPr>
            <p:nvPr/>
          </p:nvSpPr>
          <p:spPr bwMode="auto">
            <a:xfrm flipH="1" flipV="1">
              <a:off x="2427397" y="3152016"/>
              <a:ext cx="575692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1" name="Group 10"/>
          <p:cNvGrpSpPr/>
          <p:nvPr/>
        </p:nvGrpSpPr>
        <p:grpSpPr bwMode="auto">
          <a:xfrm>
            <a:off x="4716016" y="1412776"/>
            <a:ext cx="3320695" cy="409701"/>
            <a:chOff x="4572000" y="1268760"/>
            <a:chExt cx="3320695" cy="409701"/>
          </a:xfrm>
        </p:grpSpPr>
        <p:sp>
          <p:nvSpPr>
            <p:cNvPr id="255038" name="Line 62"/>
            <p:cNvSpPr>
              <a:spLocks noChangeShapeType="1"/>
            </p:cNvSpPr>
            <p:nvPr/>
          </p:nvSpPr>
          <p:spPr bwMode="auto">
            <a:xfrm flipH="1">
              <a:off x="4572000" y="1484784"/>
              <a:ext cx="5746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de-CH"/>
            </a:p>
          </p:txBody>
        </p:sp>
        <p:pic>
          <p:nvPicPr>
            <p:cNvPr id="9" name="Picture 8" descr="TP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9996" y="1268760"/>
              <a:ext cx="2532699" cy="409701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4" name="Group 13"/>
          <p:cNvGrpSpPr/>
          <p:nvPr/>
        </p:nvGrpSpPr>
        <p:grpSpPr bwMode="auto">
          <a:xfrm>
            <a:off x="6084168" y="1844824"/>
            <a:ext cx="307722" cy="2376264"/>
            <a:chOff x="6395308" y="1700808"/>
            <a:chExt cx="307722" cy="2376264"/>
          </a:xfrm>
        </p:grpSpPr>
        <p:sp>
          <p:nvSpPr>
            <p:cNvPr id="86" name="Line 7"/>
            <p:cNvSpPr>
              <a:spLocks noChangeShapeType="1"/>
            </p:cNvSpPr>
            <p:nvPr/>
          </p:nvSpPr>
          <p:spPr bwMode="auto">
            <a:xfrm flipH="1">
              <a:off x="6395308" y="1700808"/>
              <a:ext cx="0" cy="2376264"/>
            </a:xfrm>
            <a:prstGeom prst="line">
              <a:avLst/>
            </a:prstGeom>
            <a:noFill/>
            <a:ln w="44450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</p:spPr>
          <p:txBody>
            <a:bodyPr lIns="0" tIns="0" rIns="0" bIns="0" anchor="ctr"/>
            <a:lstStyle/>
            <a:p>
              <a:endParaRPr lang="en-US" dirty="0"/>
            </a:p>
          </p:txBody>
        </p:sp>
        <p:pic>
          <p:nvPicPr>
            <p:cNvPr id="12" name="Picture 11" descr="TP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556330" y="2647960"/>
              <a:ext cx="146700" cy="342300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79" name="Picture 78" descr="AliceBlue.eps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51520" y="1556792"/>
            <a:ext cx="1183899" cy="1206667"/>
          </a:xfrm>
          <a:prstGeom prst="rect">
            <a:avLst/>
          </a:prstGeom>
        </p:spPr>
      </p:pic>
      <p:pic>
        <p:nvPicPr>
          <p:cNvPr id="84" name="Picture 6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8" y="3717033"/>
            <a:ext cx="1214870" cy="864096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1619672" y="1988840"/>
            <a:ext cx="1584126" cy="3312368"/>
            <a:chOff x="1619672" y="1988840"/>
            <a:chExt cx="1584126" cy="3312368"/>
          </a:xfrm>
        </p:grpSpPr>
        <p:grpSp>
          <p:nvGrpSpPr>
            <p:cNvPr id="117" name="Group 116"/>
            <p:cNvGrpSpPr/>
            <p:nvPr/>
          </p:nvGrpSpPr>
          <p:grpSpPr>
            <a:xfrm>
              <a:off x="1619672" y="1988840"/>
              <a:ext cx="1008062" cy="2880320"/>
              <a:chOff x="1403648" y="1772816"/>
              <a:chExt cx="1008062" cy="2880320"/>
            </a:xfrm>
          </p:grpSpPr>
          <p:sp>
            <p:nvSpPr>
              <p:cNvPr id="11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27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8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9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0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1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21" name="Group 120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22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23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4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5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26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33" name="Group 132"/>
            <p:cNvGrpSpPr/>
            <p:nvPr/>
          </p:nvGrpSpPr>
          <p:grpSpPr>
            <a:xfrm>
              <a:off x="1907704" y="2204864"/>
              <a:ext cx="1008062" cy="2880320"/>
              <a:chOff x="1403648" y="1772816"/>
              <a:chExt cx="1008062" cy="2880320"/>
            </a:xfrm>
          </p:grpSpPr>
          <p:sp>
            <p:nvSpPr>
              <p:cNvPr id="134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35" name="Group 134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42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43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4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5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6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36" name="Group 135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37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38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39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0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41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47" name="Group 146"/>
            <p:cNvGrpSpPr/>
            <p:nvPr/>
          </p:nvGrpSpPr>
          <p:grpSpPr>
            <a:xfrm>
              <a:off x="2195736" y="2420888"/>
              <a:ext cx="1008062" cy="2880320"/>
              <a:chOff x="1403648" y="1772816"/>
              <a:chExt cx="1008062" cy="2880320"/>
            </a:xfrm>
          </p:grpSpPr>
          <p:sp>
            <p:nvSpPr>
              <p:cNvPr id="148" name="Oval 54"/>
              <p:cNvSpPr>
                <a:spLocks noChangeArrowheads="1"/>
              </p:cNvSpPr>
              <p:nvPr/>
            </p:nvSpPr>
            <p:spPr bwMode="auto">
              <a:xfrm>
                <a:off x="1403648" y="1772816"/>
                <a:ext cx="1008062" cy="2880320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FF9900">
                      <a:gamma/>
                      <a:shade val="46275"/>
                      <a:invGamma/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49" name="Group 148"/>
              <p:cNvGrpSpPr/>
              <p:nvPr/>
            </p:nvGrpSpPr>
            <p:grpSpPr>
              <a:xfrm>
                <a:off x="1548110" y="1942231"/>
                <a:ext cx="719138" cy="720725"/>
                <a:chOff x="1548110" y="1942231"/>
                <a:chExt cx="719138" cy="720725"/>
              </a:xfrm>
            </p:grpSpPr>
            <p:sp>
              <p:nvSpPr>
                <p:cNvPr id="156" name="Oval 56"/>
                <p:cNvSpPr>
                  <a:spLocks noChangeArrowheads="1"/>
                </p:cNvSpPr>
                <p:nvPr/>
              </p:nvSpPr>
              <p:spPr bwMode="auto">
                <a:xfrm>
                  <a:off x="1548110" y="1942231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7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2015256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8" name="Line 58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2014463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9" name="Line 59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2014462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60" name="Line 60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2015256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  <p:grpSp>
            <p:nvGrpSpPr>
              <p:cNvPr id="150" name="Group 149"/>
              <p:cNvGrpSpPr/>
              <p:nvPr/>
            </p:nvGrpSpPr>
            <p:grpSpPr>
              <a:xfrm>
                <a:off x="1548110" y="3717032"/>
                <a:ext cx="719138" cy="720725"/>
                <a:chOff x="1548110" y="3212702"/>
                <a:chExt cx="719138" cy="720725"/>
              </a:xfrm>
            </p:grpSpPr>
            <p:sp>
              <p:nvSpPr>
                <p:cNvPr id="151" name="Oval 92"/>
                <p:cNvSpPr>
                  <a:spLocks noChangeArrowheads="1"/>
                </p:cNvSpPr>
                <p:nvPr/>
              </p:nvSpPr>
              <p:spPr bwMode="auto">
                <a:xfrm>
                  <a:off x="1548110" y="3212702"/>
                  <a:ext cx="719138" cy="720725"/>
                </a:xfrm>
                <a:prstGeom prst="ellipse">
                  <a:avLst/>
                </a:prstGeom>
                <a:solidFill>
                  <a:srgbClr val="66FF33"/>
                </a:solidFill>
                <a:ln>
                  <a:headEnd/>
                  <a:tailEnd/>
                </a:ln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de-CH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152" name="Line 93"/>
                <p:cNvSpPr>
                  <a:spLocks noChangeShapeType="1"/>
                </p:cNvSpPr>
                <p:nvPr/>
              </p:nvSpPr>
              <p:spPr bwMode="auto">
                <a:xfrm rot="10800000">
                  <a:off x="1908473" y="3285727"/>
                  <a:ext cx="0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3" name="Line 94"/>
                <p:cNvSpPr>
                  <a:spLocks noChangeShapeType="1"/>
                </p:cNvSpPr>
                <p:nvPr/>
              </p:nvSpPr>
              <p:spPr bwMode="auto">
                <a:xfrm rot="16200000">
                  <a:off x="1907679" y="3284934"/>
                  <a:ext cx="0" cy="576262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4" name="Line 95"/>
                <p:cNvSpPr>
                  <a:spLocks noChangeShapeType="1"/>
                </p:cNvSpPr>
                <p:nvPr/>
              </p:nvSpPr>
              <p:spPr bwMode="auto">
                <a:xfrm rot="13500000">
                  <a:off x="1906092" y="3284933"/>
                  <a:ext cx="1588" cy="574675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  <p:sp>
              <p:nvSpPr>
                <p:cNvPr id="155" name="Line 96"/>
                <p:cNvSpPr>
                  <a:spLocks noChangeShapeType="1"/>
                </p:cNvSpPr>
                <p:nvPr/>
              </p:nvSpPr>
              <p:spPr bwMode="auto">
                <a:xfrm rot="18900000">
                  <a:off x="1903710" y="3285727"/>
                  <a:ext cx="1588" cy="576263"/>
                </a:xfrm>
                <a:prstGeom prst="line">
                  <a:avLst/>
                </a:prstGeom>
                <a:noFill/>
                <a:ln w="44450">
                  <a:solidFill>
                    <a:schemeClr val="tx1"/>
                  </a:solidFill>
                  <a:round/>
                  <a:headEnd type="triangle" w="med" len="sm"/>
                  <a:tailEnd type="triangle" w="med" len="sm"/>
                </a:ln>
                <a:effectLst/>
              </p:spPr>
              <p:txBody>
                <a:bodyPr anchor="ctr" anchorCtr="1"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251520" y="3356992"/>
            <a:ext cx="7488832" cy="288032"/>
            <a:chOff x="251520" y="3140968"/>
            <a:chExt cx="7488832" cy="288032"/>
          </a:xfrm>
        </p:grpSpPr>
        <p:sp>
          <p:nvSpPr>
            <p:cNvPr id="51" name="Line 61"/>
            <p:cNvSpPr>
              <a:spLocks noChangeShapeType="1"/>
            </p:cNvSpPr>
            <p:nvPr/>
          </p:nvSpPr>
          <p:spPr bwMode="auto">
            <a:xfrm flipH="1">
              <a:off x="323528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2" name="Line 61"/>
            <p:cNvSpPr>
              <a:spLocks noChangeShapeType="1"/>
            </p:cNvSpPr>
            <p:nvPr/>
          </p:nvSpPr>
          <p:spPr bwMode="auto">
            <a:xfrm flipH="1">
              <a:off x="251520" y="3284984"/>
              <a:ext cx="7488832" cy="0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H="1">
              <a:off x="467544" y="3140968"/>
              <a:ext cx="216024" cy="288032"/>
            </a:xfrm>
            <a:prstGeom prst="line">
              <a:avLst/>
            </a:prstGeom>
            <a:noFill/>
            <a:ln w="57150" cap="rnd">
              <a:solidFill>
                <a:srgbClr val="7030A0"/>
              </a:solidFill>
              <a:prstDash val="lgDash"/>
              <a:bevel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 anchorCtr="1"/>
            <a:lstStyle/>
            <a:p>
              <a:endParaRPr lang="de-CH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203848" y="4094812"/>
            <a:ext cx="4175521" cy="774993"/>
            <a:chOff x="3203848" y="4094812"/>
            <a:chExt cx="4175521" cy="774993"/>
          </a:xfrm>
        </p:grpSpPr>
        <p:grpSp>
          <p:nvGrpSpPr>
            <p:cNvPr id="4" name="Group 3"/>
            <p:cNvGrpSpPr/>
            <p:nvPr/>
          </p:nvGrpSpPr>
          <p:grpSpPr>
            <a:xfrm>
              <a:off x="3203848" y="4149080"/>
              <a:ext cx="4175521" cy="720725"/>
              <a:chOff x="3203848" y="4149080"/>
              <a:chExt cx="4175521" cy="720725"/>
            </a:xfrm>
          </p:grpSpPr>
          <p:sp>
            <p:nvSpPr>
              <p:cNvPr id="255039" name="Line 63"/>
              <p:cNvSpPr>
                <a:spLocks noChangeShapeType="1"/>
              </p:cNvSpPr>
              <p:nvPr/>
            </p:nvSpPr>
            <p:spPr bwMode="auto">
              <a:xfrm flipH="1">
                <a:off x="3203848" y="4509120"/>
                <a:ext cx="331236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 anchorCtr="1"/>
              <a:lstStyle/>
              <a:p>
                <a:endParaRPr lang="de-CH"/>
              </a:p>
            </p:txBody>
          </p:sp>
          <p:grpSp>
            <p:nvGrpSpPr>
              <p:cNvPr id="64" name="Group 97"/>
              <p:cNvGrpSpPr/>
              <p:nvPr/>
            </p:nvGrpSpPr>
            <p:grpSpPr>
              <a:xfrm>
                <a:off x="6660232" y="4149080"/>
                <a:ext cx="719137" cy="720725"/>
                <a:chOff x="1018819" y="3771443"/>
                <a:chExt cx="719137" cy="720725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5" name="Oval 154"/>
                <p:cNvSpPr>
                  <a:spLocks noChangeArrowheads="1"/>
                </p:cNvSpPr>
                <p:nvPr/>
              </p:nvSpPr>
              <p:spPr bwMode="auto">
                <a:xfrm>
                  <a:off x="1018819" y="3771443"/>
                  <a:ext cx="719137" cy="720725"/>
                </a:xfrm>
                <a:prstGeom prst="ellipse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/>
                  <a:endParaRPr lang="en-US" sz="2400" b="1">
                    <a:cs typeface="Arial" charset="0"/>
                  </a:endParaRPr>
                </a:p>
              </p:txBody>
            </p:sp>
            <p:sp>
              <p:nvSpPr>
                <p:cNvPr id="66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96792" y="3838580"/>
                  <a:ext cx="404146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sz="3200" b="0" dirty="0" smtClean="0">
                      <a:cs typeface="Arial" charset="0"/>
                    </a:rPr>
                    <a:t>?</a:t>
                  </a:r>
                  <a:endParaRPr lang="de-CH" sz="3200" b="0" dirty="0">
                    <a:cs typeface="Arial" charset="0"/>
                  </a:endParaRPr>
                </a:p>
              </p:txBody>
            </p:sp>
          </p:grpSp>
        </p:grpSp>
        <p:pic>
          <p:nvPicPr>
            <p:cNvPr id="93" name="Picture 92" descr="TP_tmp.pn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275856" y="4094812"/>
              <a:ext cx="115839" cy="270292"/>
            </a:xfrm>
            <a:prstGeom prst="rect">
              <a:avLst/>
            </a:prstGeom>
            <a:noFill/>
            <a:ln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5" name="Picture 14" descr="ishizaka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866"/>
            <a:ext cx="1016000" cy="1219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72400" y="-1"/>
            <a:ext cx="971600" cy="124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860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72428" cy="928694"/>
          </a:xfrm>
        </p:spPr>
        <p:txBody>
          <a:bodyPr/>
          <a:lstStyle/>
          <a:p>
            <a:r>
              <a:rPr lang="en-US" sz="4000" dirty="0" smtClean="0"/>
              <a:t>Outline of the Talk</a:t>
            </a:r>
            <a:endParaRPr lang="de-DE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50924" y="1628775"/>
            <a:ext cx="7625531" cy="46085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50000"/>
              </a:spcBef>
              <a:buClr>
                <a:srgbClr val="FF0000"/>
              </a:buClr>
              <a:buSzPct val="150000"/>
              <a:buFont typeface="Wingdings" pitchFamily="2" charset="2"/>
              <a:buChar char=""/>
              <a:defRPr/>
            </a:pPr>
            <a:r>
              <a:rPr lang="fr-CH" sz="3300" dirty="0"/>
              <a:t>Notation &amp; Quantum Teleportation</a:t>
            </a:r>
            <a:endParaRPr lang="fr-CH" sz="3300" dirty="0" smtClean="0"/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Position-Based Cryptography</a:t>
            </a:r>
          </a:p>
          <a:p>
            <a:pPr marL="342900" lvl="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No-Go Theorem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3300" dirty="0">
                <a:cs typeface="Arial" charset="0"/>
              </a:rPr>
              <a:t>Garden-Hose Model</a:t>
            </a:r>
            <a:endParaRPr lang="de-CH" sz="3300" dirty="0"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71600" y="2276872"/>
            <a:ext cx="7416824" cy="86409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925" y="620688"/>
            <a:ext cx="36061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789040"/>
            <a:ext cx="1651000" cy="156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90994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STEPHANIE20WEHNER@KDJFIGQU8FWXY5L9" val="2812"/>
  <p:tag name="DEFAULTDISPLAYSOURCE" val="\documentclass{article}\pagestyle{empty}&#10;\begin{document}&#10;&#10;\end{document}&#10;"/>
  <p:tag name="EMBEDFONTS" val="1"/>
  <p:tag name="FIRSTCHRIS@C02FJ266DH2T3PP7" val="4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 \in \{1,\ldots,6\} 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 \in \{1,\ldots,6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9"/>
  <p:tag name="PICTUREFILESIZE" val="225825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f:\{0,1\}^n \times \{0,1\}^n \longrightarrow \{0,1\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89"/>
  <p:tag name="PICTUREFILESIZE" val="5058254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\[\cdots\]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2"/>
  <p:tag name="PICTUREFILESIZE" val="552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2"/>
  <p:tag name="PICTUREFILESIZE" val="1002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y}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1"/>
  <p:tag name="PICTUREFILESIZE" val="12867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sigma \in_R \{ 0,1,2,3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7"/>
  <p:tag name="PICTUREFILESIZE" val="687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"/>
  <p:tag name="PICTUREFILESIZE" val="37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 \in_R \{1,\ldots,m \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68"/>
  <p:tag name="PICTUREFILESIZE" val="83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=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49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 =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6"/>
  <p:tag name="PICTUREFILESIZE" val="161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x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4"/>
  <p:tag name="PICTUREFILESIZE" val="143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m_y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3"/>
  <p:tag name="PICTUREFILESIZE" val="151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4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30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33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(x,y)\\&#10;=(a,b)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537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8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25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323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32"/>
  <p:tag name="PICTUREFILESIZE" val="286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5"/>
  <p:tag name="PICTUREFILESIZE" val="160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0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9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mbox{ if } b=1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2"/>
  <p:tag name="PICTUREFILESIZE" val="161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red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5"/>
  <p:tag name="PICTUREFILESIZE" val="84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1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2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0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b=0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23"/>
  <p:tag name="PICTUREFILESIZE" val="264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1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9"/>
  <p:tag name="PICTUREFILESIZE" val="14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{\green \sigma'}, b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8"/>
  <p:tag name="PICTUREFILESIZE" val="183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blue \sigma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7"/>
  <p:tag name="PICTUREFILESIZE" val="122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i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3"/>
  <p:tag name="PICTUREFILESIZE" val="305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x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\times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y \in \set{0,1}^n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47"/>
  <p:tag name="PICTUREFILESIZE" val="3438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0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202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red}x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4"/>
  <p:tag name="PICTUREFILESIZE" val="18200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f: \set{0,1}^n \times \set{0,1}^n \rightarrow \set{0,1}&#10;\end{align*}&#10;\end{document}&#10;"/>
  <p:tag name="FILENAME" val="TP_tmp"/>
  <p:tag name="FORMAT" val="png16m"/>
  <p:tag name="RES" val="1200"/>
  <p:tag name="BLEND" val="0"/>
  <p:tag name="TRANSPARENT" val="1"/>
  <p:tag name="TBUG" val="0"/>
  <p:tag name="ALLOWFS" val="0"/>
  <p:tag name="ORIGWIDTH" val="125"/>
  <p:tag name="PICTUREFILESIZE" val="623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ack}&#10;&#10;\begin{document}&#10;${\color{blue}y}\in\{0,1\}^n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3"/>
  <p:tag name="PICTUREFILESIZE" val="180325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5"/>
  <p:tag name="PICTUREFILESIZE" val="174897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&#10;\begin{document}&#10;$f({\color{red}x},{\color{blue}y})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106"/>
  <p:tag name="PICTUREFILESIZE" val="176628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=y_1 y_2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4"/>
  <p:tag name="PICTUREFILESIZE" val="97865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x&amp;=x_1 x_2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87"/>
  <p:tag name="PICTUREFILESIZE" val="101407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pagestyle{empty}&#10;\usepackage{workshop}&#10;\begin{document}&#10;\begin{align*}&#10;\ket{1}_+&#10;\end{align*}&#10;\end{document}&#10;"/>
  <p:tag name="FILENAME" val="TP_tmp"/>
  <p:tag name="FORMAT" val="png256"/>
  <p:tag name="RES" val="1200"/>
  <p:tag name="BLEND" val="0"/>
  <p:tag name="TRANSPARENT" val="1"/>
  <p:tag name="TBUG" val="0"/>
  <p:tag name="ALLOWFS" val="0"/>
  <p:tag name="ORIGWIDTH" val="17"/>
  <p:tag name="PICTUREFILESIZE" val="194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3"/>
  <p:tag name="PICTUREFILESIZE" val="999238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y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4"/>
  <p:tag name="PICTUREFILESIZE" val="101572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1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6"/>
  <p:tag name="PICTUREFILESIZE" val="104615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$x_2=1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65"/>
  <p:tag name="PICTUREFILESIZE" val="1030938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 x}={\color{blue} 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6291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begin{document}&#10;${\color{red}x} \not={\color{blue}y}$&#10;\end{document}&#10;"/>
  <p:tag name="FILENAME" val="TP_tmp"/>
  <p:tag name="FORMAT" val="bmp16m"/>
  <p:tag name="RES" val="1200"/>
  <p:tag name="BLEND" val="0"/>
  <p:tag name="TRANSPARENT" val="0"/>
  <p:tag name="TBUG" val="0"/>
  <p:tag name="ALLOWFS" val="0"/>
  <p:tag name="ORIGWIDTH" val="54"/>
  <p:tag name="PICTUREFILESIZE" val="85595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red}&#10;&#10;\begin{document}&#10;\begin{align*}&#10;=00&#10;\end{alig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8"/>
  <p:tag name="PICTUREFILESIZE" val="60005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amsmath}&#10;\newcommand{\ket}[1]{|{#1}\rangle} % state | &gt;&#10;\usepackage[usenames]{color}&#10;\color{blue}&#10;&#10;\begin{document}&#10;$=10$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49"/>
  <p:tag name="PICTUREFILESIZE" val="6130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6167633</TotalTime>
  <Words>1670</Words>
  <Application>Microsoft Macintosh PowerPoint</Application>
  <PresentationFormat>On-screen Show (4:3)</PresentationFormat>
  <Paragraphs>397</Paragraphs>
  <Slides>46</Slides>
  <Notes>23</Notes>
  <HiddenSlides>2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Office Theme</vt:lpstr>
      <vt:lpstr>Custom Design</vt:lpstr>
      <vt:lpstr>Blank Presentation</vt:lpstr>
      <vt:lpstr>1_Blank Presentation</vt:lpstr>
      <vt:lpstr>Position-Based Quantum Cryptography</vt:lpstr>
      <vt:lpstr>1969: Man on the Moon</vt:lpstr>
      <vt:lpstr>PowerPoint Presentation</vt:lpstr>
      <vt:lpstr>Outline of the Talk</vt:lpstr>
      <vt:lpstr>Quantum Mechanics</vt:lpstr>
      <vt:lpstr>No-Cloning Theorem</vt:lpstr>
      <vt:lpstr>Quantum Teleportation</vt:lpstr>
      <vt:lpstr>Port-Based Teleportation</vt:lpstr>
      <vt:lpstr>Outline of the Talk</vt:lpstr>
      <vt:lpstr>How to Convince Someone of Your Presence at a Location</vt:lpstr>
      <vt:lpstr>Basic Task: Position Verification</vt:lpstr>
      <vt:lpstr>Basic task: Position Verification</vt:lpstr>
      <vt:lpstr>Position Verification: First Try</vt:lpstr>
      <vt:lpstr>Position Verification: Second Try</vt:lpstr>
      <vt:lpstr>Equivalent Attacking Game</vt:lpstr>
      <vt:lpstr>Position Verification: Quantum Try</vt:lpstr>
      <vt:lpstr>Attacking Game</vt:lpstr>
      <vt:lpstr>Entanglement attack</vt:lpstr>
      <vt:lpstr>Entanglement attack</vt:lpstr>
      <vt:lpstr>more complicated schemes?</vt:lpstr>
      <vt:lpstr>Most General Single-Round Scheme</vt:lpstr>
      <vt:lpstr>Distributed Q Computation in 1 Round</vt:lpstr>
      <vt:lpstr>Using Port-Based Teleportation</vt:lpstr>
      <vt:lpstr>Using Port-Based Teleportation</vt:lpstr>
      <vt:lpstr>No-Go Theorem</vt:lpstr>
      <vt:lpstr>Single-Qubit Protocol: SQPf</vt:lpstr>
      <vt:lpstr>Attacking Game for SQPf </vt:lpstr>
      <vt:lpstr>Outline of the Talk</vt:lpstr>
      <vt:lpstr>The Garden-Hose Model</vt:lpstr>
      <vt:lpstr>The Garden-Hose Model</vt:lpstr>
      <vt:lpstr>PowerPoint Presentation</vt:lpstr>
      <vt:lpstr>Demonstration: Inequality on Two Bits</vt:lpstr>
      <vt:lpstr>n-Bit Inequality Puzzle</vt:lpstr>
      <vt:lpstr>Inequality with 4 Pipes and 6 Inputs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Garden-Hose Complexity Theory</vt:lpstr>
      <vt:lpstr>What Have You Learned from this Talk?</vt:lpstr>
      <vt:lpstr>What Have You Learned from this Talk?</vt:lpstr>
      <vt:lpstr>Open Problems</vt:lpstr>
      <vt:lpstr>EPR Pairs</vt:lpstr>
      <vt:lpstr>Quantum Key Distribution (QKD)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Noisy Storage talk</dc:title>
  <dc:creator>Christian Schaffner</dc:creator>
  <cp:lastModifiedBy>Christian Schaffner</cp:lastModifiedBy>
  <cp:revision>1586</cp:revision>
  <dcterms:created xsi:type="dcterms:W3CDTF">2010-01-20T16:17:28Z</dcterms:created>
  <dcterms:modified xsi:type="dcterms:W3CDTF">2015-03-25T12:56:10Z</dcterms:modified>
</cp:coreProperties>
</file>